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87" r:id="rId5"/>
    <p:sldId id="278" r:id="rId6"/>
    <p:sldId id="295" r:id="rId7"/>
    <p:sldId id="296" r:id="rId8"/>
    <p:sldId id="297" r:id="rId9"/>
    <p:sldId id="282" r:id="rId10"/>
    <p:sldId id="257" r:id="rId11"/>
    <p:sldId id="288" r:id="rId12"/>
    <p:sldId id="290" r:id="rId13"/>
    <p:sldId id="293" r:id="rId14"/>
    <p:sldId id="292" r:id="rId15"/>
    <p:sldId id="298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orient="horz" pos="69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lie Shaw" initials="NS" lastIdx="1" clrIdx="0">
    <p:extLst>
      <p:ext uri="{19B8F6BF-5375-455C-9EA6-DF929625EA0E}">
        <p15:presenceInfo xmlns:p15="http://schemas.microsoft.com/office/powerpoint/2012/main" userId="Natalie Sha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0000"/>
    <a:srgbClr val="A9D18E"/>
    <a:srgbClr val="F4B183"/>
    <a:srgbClr val="FFFFFF"/>
    <a:srgbClr val="4472C4"/>
    <a:srgbClr val="D73129"/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622"/>
      </p:cViewPr>
      <p:guideLst>
        <p:guide orient="horz" pos="3240"/>
        <p:guide pos="3840"/>
        <p:guide orient="horz"/>
        <p:guide orient="horz" pos="6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19A7-205A-4617-BD98-C261D9920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ADAB2-EACB-4771-9D7B-F8EC1686F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3AF65-8DBC-4608-B044-35F45515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9260-4215-4E8F-9F20-EF76B530AC8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D07BA-46B4-4DAC-AB90-6B4F8F9D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EC7FC-15DB-4C41-A02E-B8FB46F7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E2AD-0828-4BD4-8411-ED3F8250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5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2A26-768E-40FE-9431-C5FD5452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424E7-4B61-441F-9A9B-1B63B0063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D138A-15BC-49F4-AD98-AB592164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9260-4215-4E8F-9F20-EF76B530AC8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015C5-8048-4713-A56D-8D214980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48FEA-8CBD-41C3-8B93-3022F4AB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E2AD-0828-4BD4-8411-ED3F8250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2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46A0C5-B622-49EB-A033-E3252CA1B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B33B1-A564-47B5-A26A-8D978E2E6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DDF8E-21C5-4838-A2B9-63CF8A5B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9260-4215-4E8F-9F20-EF76B530AC8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0DF6B-13DD-4920-B85C-F542959A1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AA768-2B7A-482A-BCEC-EB3CAA50D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E2AD-0828-4BD4-8411-ED3F8250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8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6312-2DFC-4B9B-B9B2-78F14F3A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6D8F8-F705-4F2C-A444-5102CDC83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D31ED-A96D-491D-A110-7674A80C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9260-4215-4E8F-9F20-EF76B530AC8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B82B5-B929-478A-873E-754889CE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C2009-C13A-4C85-A57C-C6C293A4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E2AD-0828-4BD4-8411-ED3F8250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0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29A4-8980-4E74-8929-AE30EC3B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2FBEF-281E-4AF9-AD11-F8E986B7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33C7E-BF09-4E41-A9F4-E5AA0E01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9260-4215-4E8F-9F20-EF76B530AC8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49A96-F512-446D-B503-8EC414E9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0B561-FE5C-4332-8DF7-6AB8B097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E2AD-0828-4BD4-8411-ED3F8250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4EDD-370D-45E6-B727-ABCB9E00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11D2D-21BF-4951-A1DB-1EBCD2FA2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B8DCA-0AC2-44EB-A2D6-EF39D8165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87E58-518D-4209-9C88-DBB1EC3C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9260-4215-4E8F-9F20-EF76B530AC8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273FF-C6CD-4463-92E9-303BF047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93798-B36E-45C3-8DF6-B6CE9E75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E2AD-0828-4BD4-8411-ED3F8250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2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F1C5-91D2-4D15-A152-8EDDD54FC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9C387-99F7-48AA-9E74-07D42F3A4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87C48-57BE-4C83-8280-EA3C34D0A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65799A-176E-449B-AA9C-6BFE16090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45B23-3A80-4A91-85D1-226D3CB75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0F868-857A-4871-97D5-65979086F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9260-4215-4E8F-9F20-EF76B530AC8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2E552-24C9-4D9C-BFBE-A25515E0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91E31-AFBA-4ABE-8659-3E52A5F9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E2AD-0828-4BD4-8411-ED3F8250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2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1252-8D41-4E1F-B86C-23882913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BE418-802C-40CC-B00C-796CBB33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9260-4215-4E8F-9F20-EF76B530AC8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A69A0-F2CD-4688-B7CF-B20F97BA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8D92C-8E75-4E74-9D83-CDB0C126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E2AD-0828-4BD4-8411-ED3F8250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6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553E1-7E7E-4A1D-A591-11E00F95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9260-4215-4E8F-9F20-EF76B530AC8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74F4C-B7C7-4066-90F2-A4D54236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A5B6F-3122-4960-B774-42CD54FF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E2AD-0828-4BD4-8411-ED3F8250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1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2E42-EE75-41EB-9EC5-77472684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B8632-6296-45ED-8B66-39627E391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9BABA-8F07-4D43-A5AF-D31C8FCD3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E457D-C17B-489B-8D61-44E6AE3D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9260-4215-4E8F-9F20-EF76B530AC8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B8593-904E-47B3-A940-DA0F74F7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5837A-A20A-4922-9110-2DC34038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E2AD-0828-4BD4-8411-ED3F8250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6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73DD4-9516-4AA8-8352-6524CE16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DF2F8-04D8-496D-AF37-0472D555B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03A7A-FC64-4875-8373-6DFFEF932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1E67F-C953-44D4-8EE2-B6F58868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9260-4215-4E8F-9F20-EF76B530AC8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A4723-CE46-4345-9FB5-C03BF0EC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C2DF2-7A52-4F0B-9218-D1A673A8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E2AD-0828-4BD4-8411-ED3F8250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8180B-1D74-4A34-BE00-1D4C9851C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152D2-52C3-454B-9E78-58D65792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2A35C-6B41-4601-8587-1F526525A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09260-4215-4E8F-9F20-EF76B530AC8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1D9E7-5358-4027-BF83-A78BA7EC7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3C321-4729-46AC-87FC-EE08469CB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AE2AD-0828-4BD4-8411-ED3F8250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8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1.png"/><Relationship Id="rId18" Type="http://schemas.openxmlformats.org/officeDocument/2006/relationships/image" Target="../media/image45.svg"/><Relationship Id="rId3" Type="http://schemas.openxmlformats.org/officeDocument/2006/relationships/image" Target="../media/image33.svg"/><Relationship Id="rId7" Type="http://schemas.openxmlformats.org/officeDocument/2006/relationships/image" Target="../media/image36.png"/><Relationship Id="rId12" Type="http://schemas.openxmlformats.org/officeDocument/2006/relationships/image" Target="../media/image40.png"/><Relationship Id="rId17" Type="http://schemas.openxmlformats.org/officeDocument/2006/relationships/image" Target="../media/image44.png"/><Relationship Id="rId2" Type="http://schemas.openxmlformats.org/officeDocument/2006/relationships/image" Target="../media/image32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svg"/><Relationship Id="rId11" Type="http://schemas.openxmlformats.org/officeDocument/2006/relationships/image" Target="../media/image1.png"/><Relationship Id="rId5" Type="http://schemas.openxmlformats.org/officeDocument/2006/relationships/image" Target="../media/image34.png"/><Relationship Id="rId15" Type="http://schemas.openxmlformats.org/officeDocument/2006/relationships/image" Target="../media/image42.png"/><Relationship Id="rId10" Type="http://schemas.openxmlformats.org/officeDocument/2006/relationships/image" Target="../media/image39.svg"/><Relationship Id="rId4" Type="http://schemas.openxmlformats.org/officeDocument/2006/relationships/image" Target="../media/image2.png"/><Relationship Id="rId9" Type="http://schemas.openxmlformats.org/officeDocument/2006/relationships/image" Target="../media/image38.png"/><Relationship Id="rId14" Type="http://schemas.openxmlformats.org/officeDocument/2006/relationships/hyperlink" Target="https://public.tableau.com/views/HappyAnalysis/WorldHappiness?:language=en-US&amp;:embed=y&amp;:embed_code_version=3&amp;:loadOrderID=0&amp;:display_count=y&amp;:origin=viz_share_link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.png"/><Relationship Id="rId7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24.png"/><Relationship Id="rId9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image" Target="../media/image23.sv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image" Target="../media/image2.png"/><Relationship Id="rId16" Type="http://schemas.openxmlformats.org/officeDocument/2006/relationships/image" Target="../media/image18.sv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08380-4526-430D-8A47-B7E3464004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C025AB-35A0-48CF-99CB-DCE3493A773A}"/>
              </a:ext>
            </a:extLst>
          </p:cNvPr>
          <p:cNvSpPr txBox="1"/>
          <p:nvPr/>
        </p:nvSpPr>
        <p:spPr>
          <a:xfrm>
            <a:off x="135355" y="2028616"/>
            <a:ext cx="109867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>
              <a:latin typeface="Century Gothic" panose="020B0502020202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n-US" sz="2800" dirty="0">
                <a:latin typeface="Century Gothic" panose="020B0502020202020204" pitchFamily="34" charset="0"/>
                <a:ea typeface="Source Sans Pro" panose="020B0503030403020204" pitchFamily="34" charset="0"/>
              </a:rPr>
              <a:t>World Happiness Report</a:t>
            </a:r>
          </a:p>
          <a:p>
            <a:pPr algn="ctr"/>
            <a:r>
              <a:rPr lang="en-US" sz="2800" dirty="0">
                <a:latin typeface="Century Gothic" panose="020B0502020202020204" pitchFamily="34" charset="0"/>
                <a:ea typeface="Source Sans Pro" panose="020B0503030403020204" pitchFamily="34" charset="0"/>
              </a:rPr>
              <a:t>Project 4</a:t>
            </a:r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7116"/>
            <a:ext cx="6344816" cy="45065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4DBEA3-AC39-4A4D-AEF6-82408492EED4}"/>
              </a:ext>
            </a:extLst>
          </p:cNvPr>
          <p:cNvSpPr txBox="1"/>
          <p:nvPr/>
        </p:nvSpPr>
        <p:spPr>
          <a:xfrm>
            <a:off x="40105" y="5021213"/>
            <a:ext cx="1772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Team Members:</a:t>
            </a:r>
          </a:p>
          <a:p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Natalie Shaw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Eric Weber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Kevin Smith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B8D869-CFDD-4F1A-9E6E-B8C0932D26F8}"/>
              </a:ext>
            </a:extLst>
          </p:cNvPr>
          <p:cNvSpPr/>
          <p:nvPr/>
        </p:nvSpPr>
        <p:spPr>
          <a:xfrm>
            <a:off x="11122090" y="1804737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54F2E6-8DC9-4DB5-B48E-5E42F993542C}"/>
              </a:ext>
            </a:extLst>
          </p:cNvPr>
          <p:cNvSpPr/>
          <p:nvPr/>
        </p:nvSpPr>
        <p:spPr>
          <a:xfrm>
            <a:off x="11122090" y="903423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C834AA-D569-481C-AC25-F40CBBDEF5DC}"/>
              </a:ext>
            </a:extLst>
          </p:cNvPr>
          <p:cNvSpPr/>
          <p:nvPr/>
        </p:nvSpPr>
        <p:spPr>
          <a:xfrm>
            <a:off x="11122090" y="2705423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CODE/DATA APPROACH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EDB8E6-4637-481D-82BC-70ED0043594D}"/>
              </a:ext>
            </a:extLst>
          </p:cNvPr>
          <p:cNvSpPr/>
          <p:nvPr/>
        </p:nvSpPr>
        <p:spPr>
          <a:xfrm>
            <a:off x="11122090" y="3601072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VISUALS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E180E9-F982-492B-ACE5-B4571B63B509}"/>
              </a:ext>
            </a:extLst>
          </p:cNvPr>
          <p:cNvSpPr/>
          <p:nvPr/>
        </p:nvSpPr>
        <p:spPr>
          <a:xfrm>
            <a:off x="11122090" y="4501265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RESULTS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AD7C69-9891-4948-8C20-0DB61BABB51C}"/>
              </a:ext>
            </a:extLst>
          </p:cNvPr>
          <p:cNvSpPr/>
          <p:nvPr/>
        </p:nvSpPr>
        <p:spPr>
          <a:xfrm>
            <a:off x="11122090" y="2423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ource Sans Pro SemiBold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C28AEA-02BA-476B-9414-10F584867B88}"/>
              </a:ext>
            </a:extLst>
          </p:cNvPr>
          <p:cNvSpPr/>
          <p:nvPr/>
        </p:nvSpPr>
        <p:spPr>
          <a:xfrm>
            <a:off x="11122090" y="5407218"/>
            <a:ext cx="1069910" cy="930677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4020202020204" pitchFamily="34" charset="0"/>
              </a:rPr>
              <a:t>IMPLICATIONS</a:t>
            </a:r>
          </a:p>
        </p:txBody>
      </p:sp>
    </p:spTree>
    <p:extLst>
      <p:ext uri="{BB962C8B-B14F-4D97-AF65-F5344CB8AC3E}">
        <p14:creationId xmlns:p14="http://schemas.microsoft.com/office/powerpoint/2010/main" val="3192932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3 (NS)</a:t>
            </a:r>
          </a:p>
        </p:txBody>
      </p:sp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3DD8BE69-C34F-4D25-A583-3EDDF7AB786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027308" y="-1676435"/>
            <a:ext cx="5847184" cy="45065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C025AB-35A0-48CF-99CB-DCE3493A773A}"/>
              </a:ext>
            </a:extLst>
          </p:cNvPr>
          <p:cNvSpPr txBox="1"/>
          <p:nvPr/>
        </p:nvSpPr>
        <p:spPr>
          <a:xfrm>
            <a:off x="0" y="571032"/>
            <a:ext cx="11122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latin typeface="Century Gothic" panose="020B0502020202020204" pitchFamily="34" charset="0"/>
              </a:rPr>
              <a:t>VISUALS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6778DC-C4C6-4830-8D82-CD6E59423986}"/>
              </a:ext>
            </a:extLst>
          </p:cNvPr>
          <p:cNvSpPr/>
          <p:nvPr/>
        </p:nvSpPr>
        <p:spPr>
          <a:xfrm>
            <a:off x="11122090" y="1804737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059CAD-9E0D-4CAC-9C21-84C56EE3887F}"/>
              </a:ext>
            </a:extLst>
          </p:cNvPr>
          <p:cNvSpPr/>
          <p:nvPr/>
        </p:nvSpPr>
        <p:spPr>
          <a:xfrm>
            <a:off x="11122090" y="903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79AB49-71A0-4BD0-A8DD-32BEB8BD2908}"/>
              </a:ext>
            </a:extLst>
          </p:cNvPr>
          <p:cNvSpPr/>
          <p:nvPr/>
        </p:nvSpPr>
        <p:spPr>
          <a:xfrm>
            <a:off x="11122090" y="2705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CODE/DATA APPROACH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256B74-475F-4E4E-93D4-3BC9460D0F12}"/>
              </a:ext>
            </a:extLst>
          </p:cNvPr>
          <p:cNvSpPr/>
          <p:nvPr/>
        </p:nvSpPr>
        <p:spPr>
          <a:xfrm>
            <a:off x="11122090" y="3601072"/>
            <a:ext cx="1069910" cy="905953"/>
          </a:xfrm>
          <a:prstGeom prst="rect">
            <a:avLst/>
          </a:prstGeom>
          <a:solidFill>
            <a:srgbClr val="FFFF00"/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VISUALS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55D85B-887D-46DB-9EA4-E3A496EE5DA1}"/>
              </a:ext>
            </a:extLst>
          </p:cNvPr>
          <p:cNvSpPr/>
          <p:nvPr/>
        </p:nvSpPr>
        <p:spPr>
          <a:xfrm>
            <a:off x="11122090" y="4501265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RESULTS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42FA59-7B78-4AFD-A561-73FA264321D3}"/>
              </a:ext>
            </a:extLst>
          </p:cNvPr>
          <p:cNvSpPr/>
          <p:nvPr/>
        </p:nvSpPr>
        <p:spPr>
          <a:xfrm>
            <a:off x="11122090" y="2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ource Sans Pro SemiBold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6FE4AD-3A39-4508-8A7C-A66E079F5DC3}"/>
              </a:ext>
            </a:extLst>
          </p:cNvPr>
          <p:cNvSpPr/>
          <p:nvPr/>
        </p:nvSpPr>
        <p:spPr>
          <a:xfrm>
            <a:off x="11122090" y="5407218"/>
            <a:ext cx="1069910" cy="93067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4020202020204" pitchFamily="34" charset="0"/>
              </a:rPr>
              <a:t>IMPLICATIONS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3CD1D095-839A-43BF-B0D1-70CBBEBF2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06" y="3601072"/>
            <a:ext cx="4931218" cy="24779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 descr="Map&#10;&#10;Description automatically generated">
            <a:extLst>
              <a:ext uri="{FF2B5EF4-FFF2-40B4-BE49-F238E27FC236}">
                <a16:creationId xmlns:a16="http://schemas.microsoft.com/office/drawing/2014/main" id="{C920A203-257B-4B89-82F3-62A92590AE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433" y="3591677"/>
            <a:ext cx="4986847" cy="24779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60999D2-9BCD-4105-8205-85CAF225C832}"/>
              </a:ext>
            </a:extLst>
          </p:cNvPr>
          <p:cNvSpPr txBox="1"/>
          <p:nvPr/>
        </p:nvSpPr>
        <p:spPr>
          <a:xfrm>
            <a:off x="0" y="1496477"/>
            <a:ext cx="11122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Century Gothic" panose="020B0502020202020204" pitchFamily="34" charset="0"/>
              </a:rPr>
              <a:t>CHOROPLETH MAP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6D6432-6C53-450B-BAE7-98768032973B}"/>
              </a:ext>
            </a:extLst>
          </p:cNvPr>
          <p:cNvSpPr txBox="1"/>
          <p:nvPr/>
        </p:nvSpPr>
        <p:spPr>
          <a:xfrm>
            <a:off x="462406" y="2207941"/>
            <a:ext cx="10288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map shows that most of the higher ranked countries are in the Northern Hemispheres, while the lower ranked countries are in the Southern Hemispheres.</a:t>
            </a:r>
          </a:p>
        </p:txBody>
      </p:sp>
    </p:spTree>
    <p:extLst>
      <p:ext uri="{BB962C8B-B14F-4D97-AF65-F5344CB8AC3E}">
        <p14:creationId xmlns:p14="http://schemas.microsoft.com/office/powerpoint/2010/main" val="2410135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3 (NS)</a:t>
            </a:r>
          </a:p>
        </p:txBody>
      </p:sp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3DD8BE69-C34F-4D25-A583-3EDDF7AB786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027308" y="-1676435"/>
            <a:ext cx="5847184" cy="45065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C025AB-35A0-48CF-99CB-DCE3493A773A}"/>
              </a:ext>
            </a:extLst>
          </p:cNvPr>
          <p:cNvSpPr txBox="1"/>
          <p:nvPr/>
        </p:nvSpPr>
        <p:spPr>
          <a:xfrm>
            <a:off x="0" y="571032"/>
            <a:ext cx="1112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latin typeface="Century Gothic" panose="020B0502020202020204" pitchFamily="34" charset="0"/>
              </a:rPr>
              <a:t>VISUALS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6778DC-C4C6-4830-8D82-CD6E59423986}"/>
              </a:ext>
            </a:extLst>
          </p:cNvPr>
          <p:cNvSpPr/>
          <p:nvPr/>
        </p:nvSpPr>
        <p:spPr>
          <a:xfrm>
            <a:off x="11122090" y="1804737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059CAD-9E0D-4CAC-9C21-84C56EE3887F}"/>
              </a:ext>
            </a:extLst>
          </p:cNvPr>
          <p:cNvSpPr/>
          <p:nvPr/>
        </p:nvSpPr>
        <p:spPr>
          <a:xfrm>
            <a:off x="11122090" y="903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79AB49-71A0-4BD0-A8DD-32BEB8BD2908}"/>
              </a:ext>
            </a:extLst>
          </p:cNvPr>
          <p:cNvSpPr/>
          <p:nvPr/>
        </p:nvSpPr>
        <p:spPr>
          <a:xfrm>
            <a:off x="11122090" y="2705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CODE/DATA APPROACH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256B74-475F-4E4E-93D4-3BC9460D0F12}"/>
              </a:ext>
            </a:extLst>
          </p:cNvPr>
          <p:cNvSpPr/>
          <p:nvPr/>
        </p:nvSpPr>
        <p:spPr>
          <a:xfrm>
            <a:off x="11122090" y="3601072"/>
            <a:ext cx="1069910" cy="905953"/>
          </a:xfrm>
          <a:prstGeom prst="rect">
            <a:avLst/>
          </a:prstGeom>
          <a:solidFill>
            <a:srgbClr val="FFFF00"/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VISUALS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55D85B-887D-46DB-9EA4-E3A496EE5DA1}"/>
              </a:ext>
            </a:extLst>
          </p:cNvPr>
          <p:cNvSpPr/>
          <p:nvPr/>
        </p:nvSpPr>
        <p:spPr>
          <a:xfrm>
            <a:off x="11122090" y="4501265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RESULTS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42FA59-7B78-4AFD-A561-73FA264321D3}"/>
              </a:ext>
            </a:extLst>
          </p:cNvPr>
          <p:cNvSpPr/>
          <p:nvPr/>
        </p:nvSpPr>
        <p:spPr>
          <a:xfrm>
            <a:off x="11122090" y="2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ource Sans Pro SemiBold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6FE4AD-3A39-4508-8A7C-A66E079F5DC3}"/>
              </a:ext>
            </a:extLst>
          </p:cNvPr>
          <p:cNvSpPr/>
          <p:nvPr/>
        </p:nvSpPr>
        <p:spPr>
          <a:xfrm>
            <a:off x="11122090" y="5407218"/>
            <a:ext cx="1069910" cy="93067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4020202020204" pitchFamily="34" charset="0"/>
              </a:rPr>
              <a:t>IMPLICATIONS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C16770-AC70-4348-81DC-9C17A2658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682" y="3182807"/>
            <a:ext cx="5332721" cy="26597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B46E8E8-F14A-47ED-A4A5-6714A287024C}"/>
              </a:ext>
            </a:extLst>
          </p:cNvPr>
          <p:cNvSpPr txBox="1"/>
          <p:nvPr/>
        </p:nvSpPr>
        <p:spPr>
          <a:xfrm>
            <a:off x="-1" y="1496477"/>
            <a:ext cx="11122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Century Gothic" panose="020B0502020202020204" pitchFamily="34" charset="0"/>
              </a:rPr>
              <a:t>DATA TABLE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0F05F7-14F3-4C47-8DD3-FA302CFF24EA}"/>
              </a:ext>
            </a:extLst>
          </p:cNvPr>
          <p:cNvSpPr txBox="1"/>
          <p:nvPr/>
        </p:nvSpPr>
        <p:spPr>
          <a:xfrm>
            <a:off x="0" y="2207941"/>
            <a:ext cx="1112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quick Data Table to show the countries ranked in order</a:t>
            </a:r>
          </a:p>
        </p:txBody>
      </p:sp>
    </p:spTree>
    <p:extLst>
      <p:ext uri="{BB962C8B-B14F-4D97-AF65-F5344CB8AC3E}">
        <p14:creationId xmlns:p14="http://schemas.microsoft.com/office/powerpoint/2010/main" val="2567637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phic 32" descr="Badge 4 with solid fill">
            <a:extLst>
              <a:ext uri="{FF2B5EF4-FFF2-40B4-BE49-F238E27FC236}">
                <a16:creationId xmlns:a16="http://schemas.microsoft.com/office/drawing/2014/main" id="{C721D510-7F3D-42D5-8A6E-EFD71CECA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7777" y="1001620"/>
            <a:ext cx="725205" cy="725205"/>
          </a:xfrm>
          <a:prstGeom prst="rect">
            <a:avLst/>
          </a:prstGeom>
        </p:spPr>
      </p:pic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3DD8BE69-C34F-4D25-A583-3EDDF7AB786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078549" y="-1682267"/>
            <a:ext cx="5847184" cy="4506598"/>
          </a:xfrm>
          <a:prstGeom prst="rect">
            <a:avLst/>
          </a:prstGeom>
        </p:spPr>
      </p:pic>
      <p:pic>
        <p:nvPicPr>
          <p:cNvPr id="18" name="Graphic 17" descr="Badge 3 with solid fill">
            <a:extLst>
              <a:ext uri="{FF2B5EF4-FFF2-40B4-BE49-F238E27FC236}">
                <a16:creationId xmlns:a16="http://schemas.microsoft.com/office/drawing/2014/main" id="{3D3313EF-368C-4796-9182-A924C006B5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9156" y="1117475"/>
            <a:ext cx="778491" cy="778491"/>
          </a:xfrm>
          <a:prstGeom prst="rect">
            <a:avLst/>
          </a:prstGeom>
        </p:spPr>
      </p:pic>
      <p:pic>
        <p:nvPicPr>
          <p:cNvPr id="16" name="Graphic 15" descr="Badge with solid fill">
            <a:extLst>
              <a:ext uri="{FF2B5EF4-FFF2-40B4-BE49-F238E27FC236}">
                <a16:creationId xmlns:a16="http://schemas.microsoft.com/office/drawing/2014/main" id="{1EF56361-16F4-4E1B-A0E9-49910BDC9E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11485" y="1104900"/>
            <a:ext cx="803643" cy="803643"/>
          </a:xfrm>
          <a:prstGeom prst="rect">
            <a:avLst/>
          </a:prstGeom>
        </p:spPr>
      </p:pic>
      <p:pic>
        <p:nvPicPr>
          <p:cNvPr id="14" name="Graphic 13" descr="Badge 1 with solid fill">
            <a:extLst>
              <a:ext uri="{FF2B5EF4-FFF2-40B4-BE49-F238E27FC236}">
                <a16:creationId xmlns:a16="http://schemas.microsoft.com/office/drawing/2014/main" id="{E2B3112A-4C41-4DED-A26A-4DDD3A92AE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7174" y="954577"/>
            <a:ext cx="803643" cy="803643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3 (NS)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C025AB-35A0-48CF-99CB-DCE3493A773A}"/>
              </a:ext>
            </a:extLst>
          </p:cNvPr>
          <p:cNvSpPr txBox="1"/>
          <p:nvPr/>
        </p:nvSpPr>
        <p:spPr>
          <a:xfrm>
            <a:off x="0" y="571032"/>
            <a:ext cx="11122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latin typeface="Century Gothic" panose="020B0502020202020204" pitchFamily="34" charset="0"/>
              </a:rPr>
              <a:t>VISUALS - TABLEAU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6778DC-C4C6-4830-8D82-CD6E59423986}"/>
              </a:ext>
            </a:extLst>
          </p:cNvPr>
          <p:cNvSpPr/>
          <p:nvPr/>
        </p:nvSpPr>
        <p:spPr>
          <a:xfrm>
            <a:off x="11122090" y="1804737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059CAD-9E0D-4CAC-9C21-84C56EE3887F}"/>
              </a:ext>
            </a:extLst>
          </p:cNvPr>
          <p:cNvSpPr/>
          <p:nvPr/>
        </p:nvSpPr>
        <p:spPr>
          <a:xfrm>
            <a:off x="11122090" y="903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79AB49-71A0-4BD0-A8DD-32BEB8BD2908}"/>
              </a:ext>
            </a:extLst>
          </p:cNvPr>
          <p:cNvSpPr/>
          <p:nvPr/>
        </p:nvSpPr>
        <p:spPr>
          <a:xfrm>
            <a:off x="11122090" y="2705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CODE/DATA APPROACH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256B74-475F-4E4E-93D4-3BC9460D0F12}"/>
              </a:ext>
            </a:extLst>
          </p:cNvPr>
          <p:cNvSpPr/>
          <p:nvPr/>
        </p:nvSpPr>
        <p:spPr>
          <a:xfrm>
            <a:off x="11122090" y="3601072"/>
            <a:ext cx="1069910" cy="905953"/>
          </a:xfrm>
          <a:prstGeom prst="rect">
            <a:avLst/>
          </a:prstGeom>
          <a:solidFill>
            <a:srgbClr val="FFFF00"/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VISUALS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55D85B-887D-46DB-9EA4-E3A496EE5DA1}"/>
              </a:ext>
            </a:extLst>
          </p:cNvPr>
          <p:cNvSpPr/>
          <p:nvPr/>
        </p:nvSpPr>
        <p:spPr>
          <a:xfrm>
            <a:off x="11122090" y="4501265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RESULTS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42FA59-7B78-4AFD-A561-73FA264321D3}"/>
              </a:ext>
            </a:extLst>
          </p:cNvPr>
          <p:cNvSpPr/>
          <p:nvPr/>
        </p:nvSpPr>
        <p:spPr>
          <a:xfrm>
            <a:off x="11122090" y="2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ource Sans Pro SemiBold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6FE4AD-3A39-4508-8A7C-A66E079F5DC3}"/>
              </a:ext>
            </a:extLst>
          </p:cNvPr>
          <p:cNvSpPr/>
          <p:nvPr/>
        </p:nvSpPr>
        <p:spPr>
          <a:xfrm>
            <a:off x="11122090" y="5407218"/>
            <a:ext cx="1069910" cy="93067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4020202020204" pitchFamily="34" charset="0"/>
              </a:rPr>
              <a:t>IMPLICATIONS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A7DFD10-0D48-4450-8D76-6E3202D6D3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20" y="1609151"/>
            <a:ext cx="1729801" cy="15274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27EEEFF5-3A91-469D-AC34-64E0B218829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172" y="1546907"/>
            <a:ext cx="1683064" cy="16092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 descr="Chart, scatter chart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E8869C1F-0E11-440B-982D-0BD582C806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774" y="1726825"/>
            <a:ext cx="4112034" cy="39317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4" name="Picture 33" descr="Chart, treemap chart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72FE7ED3-FA6E-4C63-A555-AF8F98732D4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683" y="1713630"/>
            <a:ext cx="3897698" cy="3954334"/>
          </a:xfrm>
          <a:prstGeom prst="rect">
            <a:avLst/>
          </a:prstGeom>
        </p:spPr>
      </p:pic>
      <p:pic>
        <p:nvPicPr>
          <p:cNvPr id="20" name="Graphic 19" descr="Cursor with solid fill">
            <a:extLst>
              <a:ext uri="{FF2B5EF4-FFF2-40B4-BE49-F238E27FC236}">
                <a16:creationId xmlns:a16="http://schemas.microsoft.com/office/drawing/2014/main" id="{0926BF5B-C213-41E3-BAC9-2AF05AADC52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400000">
            <a:off x="686417" y="528676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64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3</a:t>
            </a:r>
          </a:p>
        </p:txBody>
      </p:sp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3DD8BE69-C34F-4D25-A583-3EDDF7AB786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027308" y="-1676435"/>
            <a:ext cx="5847184" cy="45065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C025AB-35A0-48CF-99CB-DCE3493A773A}"/>
              </a:ext>
            </a:extLst>
          </p:cNvPr>
          <p:cNvSpPr txBox="1"/>
          <p:nvPr/>
        </p:nvSpPr>
        <p:spPr>
          <a:xfrm>
            <a:off x="0" y="571032"/>
            <a:ext cx="11122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latin typeface="Century Gothic" panose="020B0502020202020204" pitchFamily="34" charset="0"/>
              </a:rPr>
              <a:t>VISUALS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6778DC-C4C6-4830-8D82-CD6E59423986}"/>
              </a:ext>
            </a:extLst>
          </p:cNvPr>
          <p:cNvSpPr/>
          <p:nvPr/>
        </p:nvSpPr>
        <p:spPr>
          <a:xfrm>
            <a:off x="11122090" y="1804737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059CAD-9E0D-4CAC-9C21-84C56EE3887F}"/>
              </a:ext>
            </a:extLst>
          </p:cNvPr>
          <p:cNvSpPr/>
          <p:nvPr/>
        </p:nvSpPr>
        <p:spPr>
          <a:xfrm>
            <a:off x="11122090" y="903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79AB49-71A0-4BD0-A8DD-32BEB8BD2908}"/>
              </a:ext>
            </a:extLst>
          </p:cNvPr>
          <p:cNvSpPr/>
          <p:nvPr/>
        </p:nvSpPr>
        <p:spPr>
          <a:xfrm>
            <a:off x="11122090" y="2705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CODE/DATA APPROACH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256B74-475F-4E4E-93D4-3BC9460D0F12}"/>
              </a:ext>
            </a:extLst>
          </p:cNvPr>
          <p:cNvSpPr/>
          <p:nvPr/>
        </p:nvSpPr>
        <p:spPr>
          <a:xfrm>
            <a:off x="11122090" y="3601072"/>
            <a:ext cx="1069910" cy="905953"/>
          </a:xfrm>
          <a:prstGeom prst="rect">
            <a:avLst/>
          </a:prstGeom>
          <a:solidFill>
            <a:srgbClr val="FFFF00"/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VISUALS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55D85B-887D-46DB-9EA4-E3A496EE5DA1}"/>
              </a:ext>
            </a:extLst>
          </p:cNvPr>
          <p:cNvSpPr/>
          <p:nvPr/>
        </p:nvSpPr>
        <p:spPr>
          <a:xfrm>
            <a:off x="11122090" y="4501265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RESULTS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42FA59-7B78-4AFD-A561-73FA264321D3}"/>
              </a:ext>
            </a:extLst>
          </p:cNvPr>
          <p:cNvSpPr/>
          <p:nvPr/>
        </p:nvSpPr>
        <p:spPr>
          <a:xfrm>
            <a:off x="11122090" y="2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ource Sans Pro SemiBold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6FE4AD-3A39-4508-8A7C-A66E079F5DC3}"/>
              </a:ext>
            </a:extLst>
          </p:cNvPr>
          <p:cNvSpPr/>
          <p:nvPr/>
        </p:nvSpPr>
        <p:spPr>
          <a:xfrm>
            <a:off x="11122090" y="5407218"/>
            <a:ext cx="1069910" cy="93067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4020202020204" pitchFamily="34" charset="0"/>
              </a:rPr>
              <a:t>IMPLICATIONS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B74892-3D58-4295-B18E-C401CB10F2FB}"/>
              </a:ext>
            </a:extLst>
          </p:cNvPr>
          <p:cNvSpPr txBox="1"/>
          <p:nvPr/>
        </p:nvSpPr>
        <p:spPr>
          <a:xfrm>
            <a:off x="1" y="1049341"/>
            <a:ext cx="11122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Century Gothic" panose="020B0502020202020204" pitchFamily="34" charset="0"/>
              </a:rPr>
              <a:t>MACHINE LEARNING / CORRELATION</a:t>
            </a:r>
          </a:p>
        </p:txBody>
      </p:sp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1FE3F65-6BBF-4D3C-ADEF-A38D1BCBF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11" y="1723804"/>
            <a:ext cx="4274619" cy="3419695"/>
          </a:xfrm>
          <a:prstGeom prst="rect">
            <a:avLst/>
          </a:prstGeom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D620E486-16F6-4F2B-989B-FC4712DDF2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13" y="1603076"/>
            <a:ext cx="2501974" cy="1667983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EEA953D9-83F6-41BC-AB6D-2DF9B089DB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021" y="1578756"/>
            <a:ext cx="2501974" cy="1667983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95703875-2128-4DC1-98BF-500036CD1C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13" y="3220235"/>
            <a:ext cx="2501974" cy="1667983"/>
          </a:xfrm>
          <a:prstGeom prst="rect">
            <a:avLst/>
          </a:prstGeom>
        </p:spPr>
      </p:pic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59281C1E-F7BB-4038-B188-ABCACCF344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904" y="3226992"/>
            <a:ext cx="2501975" cy="1667983"/>
          </a:xfrm>
          <a:prstGeom prst="rect">
            <a:avLst/>
          </a:prstGeom>
        </p:spPr>
      </p:pic>
      <p:pic>
        <p:nvPicPr>
          <p:cNvPr id="20" name="Picture 19" descr="Chart, scatter chart&#10;&#10;Description automatically generated">
            <a:extLst>
              <a:ext uri="{FF2B5EF4-FFF2-40B4-BE49-F238E27FC236}">
                <a16:creationId xmlns:a16="http://schemas.microsoft.com/office/drawing/2014/main" id="{5631FB2D-31BF-4ECF-A914-DD90A0240E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413" y="4696416"/>
            <a:ext cx="2561574" cy="1667983"/>
          </a:xfrm>
          <a:prstGeom prst="rect">
            <a:avLst/>
          </a:prstGeom>
        </p:spPr>
      </p:pic>
      <p:pic>
        <p:nvPicPr>
          <p:cNvPr id="24" name="Picture 23" descr="Chart, scatter chart&#10;&#10;Description automatically generated">
            <a:extLst>
              <a:ext uri="{FF2B5EF4-FFF2-40B4-BE49-F238E27FC236}">
                <a16:creationId xmlns:a16="http://schemas.microsoft.com/office/drawing/2014/main" id="{53A93F2D-267F-4A7B-A03D-CFB0DDF1AB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022" y="4731474"/>
            <a:ext cx="2501974" cy="166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49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3</a:t>
            </a:r>
          </a:p>
        </p:txBody>
      </p:sp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3DD8BE69-C34F-4D25-A583-3EDDF7AB786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027308" y="-1676435"/>
            <a:ext cx="5847184" cy="450659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36778DC-C4C6-4830-8D82-CD6E59423986}"/>
              </a:ext>
            </a:extLst>
          </p:cNvPr>
          <p:cNvSpPr/>
          <p:nvPr/>
        </p:nvSpPr>
        <p:spPr>
          <a:xfrm>
            <a:off x="11122090" y="1804737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059CAD-9E0D-4CAC-9C21-84C56EE3887F}"/>
              </a:ext>
            </a:extLst>
          </p:cNvPr>
          <p:cNvSpPr/>
          <p:nvPr/>
        </p:nvSpPr>
        <p:spPr>
          <a:xfrm>
            <a:off x="11122090" y="903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79AB49-71A0-4BD0-A8DD-32BEB8BD2908}"/>
              </a:ext>
            </a:extLst>
          </p:cNvPr>
          <p:cNvSpPr/>
          <p:nvPr/>
        </p:nvSpPr>
        <p:spPr>
          <a:xfrm>
            <a:off x="11122090" y="2705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CODE/DATA APPROACH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256B74-475F-4E4E-93D4-3BC9460D0F12}"/>
              </a:ext>
            </a:extLst>
          </p:cNvPr>
          <p:cNvSpPr/>
          <p:nvPr/>
        </p:nvSpPr>
        <p:spPr>
          <a:xfrm>
            <a:off x="11122090" y="3601072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VISUALS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55D85B-887D-46DB-9EA4-E3A496EE5DA1}"/>
              </a:ext>
            </a:extLst>
          </p:cNvPr>
          <p:cNvSpPr/>
          <p:nvPr/>
        </p:nvSpPr>
        <p:spPr>
          <a:xfrm>
            <a:off x="11122090" y="4501265"/>
            <a:ext cx="1069910" cy="905953"/>
          </a:xfrm>
          <a:prstGeom prst="rect">
            <a:avLst/>
          </a:prstGeom>
          <a:solidFill>
            <a:srgbClr val="FFFF00"/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RESULTS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42FA59-7B78-4AFD-A561-73FA264321D3}"/>
              </a:ext>
            </a:extLst>
          </p:cNvPr>
          <p:cNvSpPr/>
          <p:nvPr/>
        </p:nvSpPr>
        <p:spPr>
          <a:xfrm>
            <a:off x="11122090" y="2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ource Sans Pro SemiBold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6FE4AD-3A39-4508-8A7C-A66E079F5DC3}"/>
              </a:ext>
            </a:extLst>
          </p:cNvPr>
          <p:cNvSpPr/>
          <p:nvPr/>
        </p:nvSpPr>
        <p:spPr>
          <a:xfrm>
            <a:off x="11122090" y="5407218"/>
            <a:ext cx="1069910" cy="93067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4020202020204" pitchFamily="34" charset="0"/>
              </a:rPr>
              <a:t>IMPLICATIONS</a:t>
            </a: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5DBF324-0526-4945-9C67-FB4544223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2046006"/>
            <a:ext cx="5496011" cy="41558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AFDF150-B02D-478A-BE6D-BCAA5D91A4AF}"/>
              </a:ext>
            </a:extLst>
          </p:cNvPr>
          <p:cNvSpPr txBox="1"/>
          <p:nvPr/>
        </p:nvSpPr>
        <p:spPr>
          <a:xfrm>
            <a:off x="-1" y="1496477"/>
            <a:ext cx="11122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Century Gothic" panose="020B0502020202020204" pitchFamily="34" charset="0"/>
              </a:rPr>
              <a:t>MACHINE LEARNING / CORRELATION</a:t>
            </a:r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FCEF0C9-5538-4C88-8C0E-446724F871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800" y="2046006"/>
            <a:ext cx="5266186" cy="415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74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3</a:t>
            </a:r>
          </a:p>
        </p:txBody>
      </p:sp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3DD8BE69-C34F-4D25-A583-3EDDF7AB786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027308" y="-1676435"/>
            <a:ext cx="5847184" cy="450659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36778DC-C4C6-4830-8D82-CD6E59423986}"/>
              </a:ext>
            </a:extLst>
          </p:cNvPr>
          <p:cNvSpPr/>
          <p:nvPr/>
        </p:nvSpPr>
        <p:spPr>
          <a:xfrm>
            <a:off x="11122090" y="1804737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059CAD-9E0D-4CAC-9C21-84C56EE3887F}"/>
              </a:ext>
            </a:extLst>
          </p:cNvPr>
          <p:cNvSpPr/>
          <p:nvPr/>
        </p:nvSpPr>
        <p:spPr>
          <a:xfrm>
            <a:off x="11122090" y="903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79AB49-71A0-4BD0-A8DD-32BEB8BD2908}"/>
              </a:ext>
            </a:extLst>
          </p:cNvPr>
          <p:cNvSpPr/>
          <p:nvPr/>
        </p:nvSpPr>
        <p:spPr>
          <a:xfrm>
            <a:off x="11122090" y="2705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CODE/DATA APPROACH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256B74-475F-4E4E-93D4-3BC9460D0F12}"/>
              </a:ext>
            </a:extLst>
          </p:cNvPr>
          <p:cNvSpPr/>
          <p:nvPr/>
        </p:nvSpPr>
        <p:spPr>
          <a:xfrm>
            <a:off x="11122090" y="3601072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VISUALS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55D85B-887D-46DB-9EA4-E3A496EE5DA1}"/>
              </a:ext>
            </a:extLst>
          </p:cNvPr>
          <p:cNvSpPr/>
          <p:nvPr/>
        </p:nvSpPr>
        <p:spPr>
          <a:xfrm>
            <a:off x="11122090" y="4501265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RESULTS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42FA59-7B78-4AFD-A561-73FA264321D3}"/>
              </a:ext>
            </a:extLst>
          </p:cNvPr>
          <p:cNvSpPr/>
          <p:nvPr/>
        </p:nvSpPr>
        <p:spPr>
          <a:xfrm>
            <a:off x="11122090" y="2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ource Sans Pro SemiBold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6FE4AD-3A39-4508-8A7C-A66E079F5DC3}"/>
              </a:ext>
            </a:extLst>
          </p:cNvPr>
          <p:cNvSpPr/>
          <p:nvPr/>
        </p:nvSpPr>
        <p:spPr>
          <a:xfrm>
            <a:off x="11122090" y="5407218"/>
            <a:ext cx="1069910" cy="930677"/>
          </a:xfrm>
          <a:prstGeom prst="rect">
            <a:avLst/>
          </a:prstGeom>
          <a:solidFill>
            <a:srgbClr val="FFFF00"/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ource Sans Pro SemiBold" panose="020B0604020202020204" pitchFamily="34" charset="0"/>
              </a:rPr>
              <a:t>IMPLICATIONS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AD70DA-FB18-4646-808B-D22B8D5D1699}"/>
              </a:ext>
            </a:extLst>
          </p:cNvPr>
          <p:cNvSpPr txBox="1"/>
          <p:nvPr/>
        </p:nvSpPr>
        <p:spPr>
          <a:xfrm>
            <a:off x="-1" y="1496477"/>
            <a:ext cx="11122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Century Gothic" panose="020B0502020202020204" pitchFamily="34" charset="0"/>
              </a:rPr>
              <a:t>IMPLICATIONS / FURTHER REVIEW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0EC48C-4067-4566-8185-2B33000B2341}"/>
              </a:ext>
            </a:extLst>
          </p:cNvPr>
          <p:cNvSpPr txBox="1"/>
          <p:nvPr/>
        </p:nvSpPr>
        <p:spPr>
          <a:xfrm>
            <a:off x="-2" y="2009547"/>
            <a:ext cx="111220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AutoNum type="arabicParenR"/>
            </a:pPr>
            <a:r>
              <a:rPr lang="en-US" sz="2400" u="sng" dirty="0">
                <a:latin typeface="Century Gothic" panose="020B0502020202020204" pitchFamily="34" charset="0"/>
              </a:rPr>
              <a:t>MERGE AND USE ALL MULTIPLE YEARS TO PERFORM PREDICTION FOR NEXT YEAR</a:t>
            </a:r>
          </a:p>
          <a:p>
            <a:pPr marL="457200" indent="-457200" algn="ctr">
              <a:buAutoNum type="arabicParenR"/>
            </a:pPr>
            <a:endParaRPr lang="en-US" sz="2400" u="sng" dirty="0">
              <a:latin typeface="Century Gothic" panose="020B0502020202020204" pitchFamily="34" charset="0"/>
            </a:endParaRPr>
          </a:p>
          <a:p>
            <a:pPr marL="457200" indent="-457200" algn="ctr">
              <a:buAutoNum type="arabicParenR"/>
            </a:pPr>
            <a:r>
              <a:rPr lang="en-US" sz="2400" u="sng" dirty="0">
                <a:latin typeface="Century Gothic" panose="020B0502020202020204" pitchFamily="34" charset="0"/>
              </a:rPr>
              <a:t>USE GROUPING TO ESTABLISH IF CERTAIN CONTINENTS HAVE STRONG SCORES THEN OTHERS</a:t>
            </a:r>
          </a:p>
          <a:p>
            <a:pPr marL="457200" indent="-457200" algn="ctr">
              <a:buAutoNum type="arabicParenR"/>
            </a:pPr>
            <a:endParaRPr lang="en-US" sz="2400" u="sng" dirty="0">
              <a:latin typeface="Century Gothic" panose="020B0502020202020204" pitchFamily="34" charset="0"/>
            </a:endParaRPr>
          </a:p>
          <a:p>
            <a:pPr marL="457200" indent="-457200" algn="ctr">
              <a:buAutoNum type="arabicParenR"/>
            </a:pPr>
            <a:r>
              <a:rPr lang="en-US" sz="2400" u="sng" dirty="0">
                <a:latin typeface="Century Gothic" panose="020B0502020202020204" pitchFamily="34" charset="0"/>
              </a:rPr>
              <a:t>VERY INTRESTING TO SEE HOW COVID-19 IMPACTS THIS YEARS RESULTS</a:t>
            </a:r>
          </a:p>
        </p:txBody>
      </p:sp>
    </p:spTree>
    <p:extLst>
      <p:ext uri="{BB962C8B-B14F-4D97-AF65-F5344CB8AC3E}">
        <p14:creationId xmlns:p14="http://schemas.microsoft.com/office/powerpoint/2010/main" val="3428123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08380-4526-430D-8A47-B7E3464004E8}"/>
              </a:ext>
            </a:extLst>
          </p:cNvPr>
          <p:cNvSpPr/>
          <p:nvPr/>
        </p:nvSpPr>
        <p:spPr>
          <a:xfrm>
            <a:off x="0" y="7361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252933" y="-1932665"/>
            <a:ext cx="4986664" cy="40594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1FA5E1-567A-4C0E-A7B1-FFA8E0EE4DA3}"/>
              </a:ext>
            </a:extLst>
          </p:cNvPr>
          <p:cNvSpPr txBox="1"/>
          <p:nvPr/>
        </p:nvSpPr>
        <p:spPr>
          <a:xfrm>
            <a:off x="2003258" y="3033563"/>
            <a:ext cx="8185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 Black" panose="020B0A04020102020204" pitchFamily="34" charset="0"/>
              </a:rPr>
              <a:t>QUESTIONS?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45C79-DED0-44AA-AB78-EB530F72AF80}"/>
              </a:ext>
            </a:extLst>
          </p:cNvPr>
          <p:cNvSpPr/>
          <p:nvPr/>
        </p:nvSpPr>
        <p:spPr>
          <a:xfrm>
            <a:off x="11122090" y="1804737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D36E2E-BAFF-4468-971B-08FF4734CC6E}"/>
              </a:ext>
            </a:extLst>
          </p:cNvPr>
          <p:cNvSpPr/>
          <p:nvPr/>
        </p:nvSpPr>
        <p:spPr>
          <a:xfrm>
            <a:off x="11122090" y="903423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36B0B1-F50F-4D34-A10E-56A03F37E7FD}"/>
              </a:ext>
            </a:extLst>
          </p:cNvPr>
          <p:cNvSpPr/>
          <p:nvPr/>
        </p:nvSpPr>
        <p:spPr>
          <a:xfrm>
            <a:off x="11122090" y="2705423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CODE/DATA APPROACH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AA43A0-6359-482E-8F32-0CE45DF0F30C}"/>
              </a:ext>
            </a:extLst>
          </p:cNvPr>
          <p:cNvSpPr/>
          <p:nvPr/>
        </p:nvSpPr>
        <p:spPr>
          <a:xfrm>
            <a:off x="11122090" y="3601072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VISUALS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31C662-52FA-46AE-A30D-3F12420CFEBF}"/>
              </a:ext>
            </a:extLst>
          </p:cNvPr>
          <p:cNvSpPr/>
          <p:nvPr/>
        </p:nvSpPr>
        <p:spPr>
          <a:xfrm>
            <a:off x="11122090" y="4501265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RESULTS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CEC120-673F-4AAD-9502-D0B9233AD92A}"/>
              </a:ext>
            </a:extLst>
          </p:cNvPr>
          <p:cNvSpPr/>
          <p:nvPr/>
        </p:nvSpPr>
        <p:spPr>
          <a:xfrm>
            <a:off x="11122090" y="2423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ource Sans Pro SemiBold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FF293E-2749-4C38-9998-26D2441030AA}"/>
              </a:ext>
            </a:extLst>
          </p:cNvPr>
          <p:cNvSpPr/>
          <p:nvPr/>
        </p:nvSpPr>
        <p:spPr>
          <a:xfrm>
            <a:off x="11122090" y="5407218"/>
            <a:ext cx="1069910" cy="930677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4020202020204" pitchFamily="34" charset="0"/>
              </a:rPr>
              <a:t>IMPLICATIONS</a:t>
            </a:r>
          </a:p>
        </p:txBody>
      </p:sp>
    </p:spTree>
    <p:extLst>
      <p:ext uri="{BB962C8B-B14F-4D97-AF65-F5344CB8AC3E}">
        <p14:creationId xmlns:p14="http://schemas.microsoft.com/office/powerpoint/2010/main" val="379872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08380-4526-430D-8A47-B7E3464004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07617" y="-1758254"/>
            <a:ext cx="5664452" cy="37106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D2EE9E-02E3-4B12-BE2B-E7E13E1E650B}"/>
              </a:ext>
            </a:extLst>
          </p:cNvPr>
          <p:cNvCxnSpPr/>
          <p:nvPr/>
        </p:nvCxnSpPr>
        <p:spPr>
          <a:xfrm>
            <a:off x="11221616" y="6344652"/>
            <a:ext cx="970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51D57D6-58F7-4CAC-BA4F-669373CBBCD8}"/>
              </a:ext>
            </a:extLst>
          </p:cNvPr>
          <p:cNvSpPr txBox="1"/>
          <p:nvPr/>
        </p:nvSpPr>
        <p:spPr>
          <a:xfrm>
            <a:off x="135355" y="2236111"/>
            <a:ext cx="9811078" cy="214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1)Is there a geographic region in the world where we can find the top ranked and bottom ranked countries?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2)Is there a strong correlation between the world happiness final score and the variables that feed that result?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)How are the world happiness scores derived. 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3F3B74-E84C-40D2-B408-0D64D26A31DF}"/>
              </a:ext>
            </a:extLst>
          </p:cNvPr>
          <p:cNvSpPr/>
          <p:nvPr/>
        </p:nvSpPr>
        <p:spPr>
          <a:xfrm>
            <a:off x="11122090" y="1804737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591BCC-9DA2-4687-91B1-3632F5C140F8}"/>
              </a:ext>
            </a:extLst>
          </p:cNvPr>
          <p:cNvSpPr/>
          <p:nvPr/>
        </p:nvSpPr>
        <p:spPr>
          <a:xfrm>
            <a:off x="11122090" y="903423"/>
            <a:ext cx="1069910" cy="905953"/>
          </a:xfrm>
          <a:prstGeom prst="rect">
            <a:avLst/>
          </a:prstGeom>
          <a:solidFill>
            <a:srgbClr val="FFFF00">
              <a:alpha val="58000"/>
            </a:srgb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00035-C529-4616-8776-F03C11A93BBE}"/>
              </a:ext>
            </a:extLst>
          </p:cNvPr>
          <p:cNvSpPr/>
          <p:nvPr/>
        </p:nvSpPr>
        <p:spPr>
          <a:xfrm>
            <a:off x="11122090" y="2705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CODE/DATA APPROACH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0C1C62-6573-48D7-AD8B-CB25E4AB8984}"/>
              </a:ext>
            </a:extLst>
          </p:cNvPr>
          <p:cNvSpPr/>
          <p:nvPr/>
        </p:nvSpPr>
        <p:spPr>
          <a:xfrm>
            <a:off x="11122090" y="3601072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VISUALS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FE25A0-0BFE-4712-99C3-D017D85F2AD9}"/>
              </a:ext>
            </a:extLst>
          </p:cNvPr>
          <p:cNvSpPr/>
          <p:nvPr/>
        </p:nvSpPr>
        <p:spPr>
          <a:xfrm>
            <a:off x="11122090" y="4501265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RESULTS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65CC22F-329F-4220-967A-8DA0D0B957E9}"/>
              </a:ext>
            </a:extLst>
          </p:cNvPr>
          <p:cNvSpPr/>
          <p:nvPr/>
        </p:nvSpPr>
        <p:spPr>
          <a:xfrm>
            <a:off x="11122090" y="2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ource Sans Pro SemiBold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2746C-199C-4A4A-BABF-E1EBC28898A4}"/>
              </a:ext>
            </a:extLst>
          </p:cNvPr>
          <p:cNvSpPr/>
          <p:nvPr/>
        </p:nvSpPr>
        <p:spPr>
          <a:xfrm>
            <a:off x="11122090" y="5407218"/>
            <a:ext cx="1069910" cy="93067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4020202020204" pitchFamily="34" charset="0"/>
              </a:rPr>
              <a:t>IMPLICATIONS</a:t>
            </a:r>
          </a:p>
        </p:txBody>
      </p:sp>
    </p:spTree>
    <p:extLst>
      <p:ext uri="{BB962C8B-B14F-4D97-AF65-F5344CB8AC3E}">
        <p14:creationId xmlns:p14="http://schemas.microsoft.com/office/powerpoint/2010/main" val="134554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08380-4526-430D-8A47-B7E3464004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9573" y="4272676"/>
            <a:ext cx="5664452" cy="40233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D2EE9E-02E3-4B12-BE2B-E7E13E1E650B}"/>
              </a:ext>
            </a:extLst>
          </p:cNvPr>
          <p:cNvCxnSpPr/>
          <p:nvPr/>
        </p:nvCxnSpPr>
        <p:spPr>
          <a:xfrm>
            <a:off x="11221616" y="6344652"/>
            <a:ext cx="970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E1AD0CD-CA62-4413-BE4A-216C65F8FCA3}"/>
              </a:ext>
            </a:extLst>
          </p:cNvPr>
          <p:cNvSpPr/>
          <p:nvPr/>
        </p:nvSpPr>
        <p:spPr>
          <a:xfrm>
            <a:off x="-171061" y="1120247"/>
            <a:ext cx="3750906" cy="36933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ency FB" panose="020B0503020202020204" pitchFamily="34" charset="0"/>
                <a:ea typeface="Source Sans Pro" panose="020B0503030403020204" pitchFamily="34" charset="0"/>
              </a:rPr>
              <a:t>Kaggle World Happiness Report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40B8F1-0E0D-4665-9FAB-84BDBF9FA953}"/>
              </a:ext>
            </a:extLst>
          </p:cNvPr>
          <p:cNvSpPr txBox="1"/>
          <p:nvPr/>
        </p:nvSpPr>
        <p:spPr>
          <a:xfrm>
            <a:off x="135355" y="1670180"/>
            <a:ext cx="10669494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https://www.kaggle.com/unsdsn/world-happiness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BC93D39-ACB8-4FE0-A94A-27A7F722BD17}"/>
              </a:ext>
            </a:extLst>
          </p:cNvPr>
          <p:cNvSpPr/>
          <p:nvPr/>
        </p:nvSpPr>
        <p:spPr>
          <a:xfrm>
            <a:off x="11122090" y="1804737"/>
            <a:ext cx="1069910" cy="905953"/>
          </a:xfrm>
          <a:prstGeom prst="rect">
            <a:avLst/>
          </a:prstGeom>
          <a:solidFill>
            <a:srgbClr val="FFFF00"/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AE2DE5-30D9-44AA-BC2E-45AA6649A470}"/>
              </a:ext>
            </a:extLst>
          </p:cNvPr>
          <p:cNvSpPr/>
          <p:nvPr/>
        </p:nvSpPr>
        <p:spPr>
          <a:xfrm>
            <a:off x="11122090" y="903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5DD7219-872B-45E0-A194-19FA26275920}"/>
              </a:ext>
            </a:extLst>
          </p:cNvPr>
          <p:cNvSpPr/>
          <p:nvPr/>
        </p:nvSpPr>
        <p:spPr>
          <a:xfrm>
            <a:off x="11122090" y="2705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CODE/DATA APPROACH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EC7FD5-BCA3-495F-9766-2885FC884CAF}"/>
              </a:ext>
            </a:extLst>
          </p:cNvPr>
          <p:cNvSpPr/>
          <p:nvPr/>
        </p:nvSpPr>
        <p:spPr>
          <a:xfrm>
            <a:off x="11122090" y="3601072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VISUALS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6A4BFA2-7759-445D-9165-210A6D773A62}"/>
              </a:ext>
            </a:extLst>
          </p:cNvPr>
          <p:cNvSpPr/>
          <p:nvPr/>
        </p:nvSpPr>
        <p:spPr>
          <a:xfrm>
            <a:off x="11122090" y="4501265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RESULTS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CD6C42D-EA82-4276-8022-6B5FD656F072}"/>
              </a:ext>
            </a:extLst>
          </p:cNvPr>
          <p:cNvSpPr/>
          <p:nvPr/>
        </p:nvSpPr>
        <p:spPr>
          <a:xfrm>
            <a:off x="11122090" y="2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ource Sans Pro SemiBold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EA4603-347C-4D39-9EE4-B51A7F76C642}"/>
              </a:ext>
            </a:extLst>
          </p:cNvPr>
          <p:cNvSpPr/>
          <p:nvPr/>
        </p:nvSpPr>
        <p:spPr>
          <a:xfrm>
            <a:off x="11122090" y="5407218"/>
            <a:ext cx="1069910" cy="93067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4020202020204" pitchFamily="34" charset="0"/>
              </a:rPr>
              <a:t>IMPLICATIONS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D1DEBD-9F54-4DAF-8EAF-074038516993}"/>
              </a:ext>
            </a:extLst>
          </p:cNvPr>
          <p:cNvSpPr txBox="1"/>
          <p:nvPr/>
        </p:nvSpPr>
        <p:spPr>
          <a:xfrm>
            <a:off x="135355" y="3058224"/>
            <a:ext cx="10669494" cy="598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80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08380-4526-430D-8A47-B7E3464004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800" b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DYSTOPIA</a:t>
            </a:r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9573" y="4272676"/>
            <a:ext cx="5664452" cy="40233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D2EE9E-02E3-4B12-BE2B-E7E13E1E650B}"/>
              </a:ext>
            </a:extLst>
          </p:cNvPr>
          <p:cNvCxnSpPr/>
          <p:nvPr/>
        </p:nvCxnSpPr>
        <p:spPr>
          <a:xfrm>
            <a:off x="11221616" y="6344652"/>
            <a:ext cx="970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E1AD0CD-CA62-4413-BE4A-216C65F8FCA3}"/>
              </a:ext>
            </a:extLst>
          </p:cNvPr>
          <p:cNvSpPr/>
          <p:nvPr/>
        </p:nvSpPr>
        <p:spPr>
          <a:xfrm>
            <a:off x="-171061" y="1120247"/>
            <a:ext cx="3750906" cy="36933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ency FB" panose="020B0503020202020204" pitchFamily="34" charset="0"/>
                <a:ea typeface="Source Sans Pro" panose="020B0503030403020204" pitchFamily="34" charset="0"/>
              </a:rPr>
              <a:t>The answer to question 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BC93D39-ACB8-4FE0-A94A-27A7F722BD17}"/>
              </a:ext>
            </a:extLst>
          </p:cNvPr>
          <p:cNvSpPr/>
          <p:nvPr/>
        </p:nvSpPr>
        <p:spPr>
          <a:xfrm>
            <a:off x="11122089" y="1804737"/>
            <a:ext cx="1069911" cy="905953"/>
          </a:xfrm>
          <a:prstGeom prst="rect">
            <a:avLst/>
          </a:prstGeom>
          <a:solidFill>
            <a:srgbClr val="FFFF00"/>
          </a:solidFill>
          <a:ln w="19050">
            <a:solidFill>
              <a:srgbClr val="FFFF00">
                <a:alpha val="1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AE2DE5-30D9-44AA-BC2E-45AA6649A470}"/>
              </a:ext>
            </a:extLst>
          </p:cNvPr>
          <p:cNvSpPr/>
          <p:nvPr/>
        </p:nvSpPr>
        <p:spPr>
          <a:xfrm>
            <a:off x="11122090" y="903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5DD7219-872B-45E0-A194-19FA26275920}"/>
              </a:ext>
            </a:extLst>
          </p:cNvPr>
          <p:cNvSpPr/>
          <p:nvPr/>
        </p:nvSpPr>
        <p:spPr>
          <a:xfrm>
            <a:off x="11122090" y="2705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CODE/DATA APPROACH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EC7FD5-BCA3-495F-9766-2885FC884CAF}"/>
              </a:ext>
            </a:extLst>
          </p:cNvPr>
          <p:cNvSpPr/>
          <p:nvPr/>
        </p:nvSpPr>
        <p:spPr>
          <a:xfrm>
            <a:off x="11122090" y="3601072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VISUALS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6A4BFA2-7759-445D-9165-210A6D773A62}"/>
              </a:ext>
            </a:extLst>
          </p:cNvPr>
          <p:cNvSpPr/>
          <p:nvPr/>
        </p:nvSpPr>
        <p:spPr>
          <a:xfrm>
            <a:off x="11122090" y="4501265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RESULTS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CD6C42D-EA82-4276-8022-6B5FD656F072}"/>
              </a:ext>
            </a:extLst>
          </p:cNvPr>
          <p:cNvSpPr/>
          <p:nvPr/>
        </p:nvSpPr>
        <p:spPr>
          <a:xfrm>
            <a:off x="11122090" y="2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ource Sans Pro SemiBold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EA4603-347C-4D39-9EE4-B51A7F76C642}"/>
              </a:ext>
            </a:extLst>
          </p:cNvPr>
          <p:cNvSpPr/>
          <p:nvPr/>
        </p:nvSpPr>
        <p:spPr>
          <a:xfrm>
            <a:off x="11122090" y="5407218"/>
            <a:ext cx="1069910" cy="93067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4020202020204" pitchFamily="34" charset="0"/>
              </a:rPr>
              <a:t>IMPLICATIONS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7FAF88-D019-4327-B21E-BA0BE291EBCC}"/>
              </a:ext>
            </a:extLst>
          </p:cNvPr>
          <p:cNvSpPr txBox="1"/>
          <p:nvPr/>
        </p:nvSpPr>
        <p:spPr>
          <a:xfrm>
            <a:off x="135355" y="1687529"/>
            <a:ext cx="10669494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algn="ctr">
              <a:lnSpc>
                <a:spcPct val="107000"/>
              </a:lnSpc>
            </a:pPr>
            <a:r>
              <a:rPr lang="en-US" sz="16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ANSWER LIES IN…</a:t>
            </a:r>
          </a:p>
        </p:txBody>
      </p:sp>
      <p:pic>
        <p:nvPicPr>
          <p:cNvPr id="3" name="Picture 2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4513DCA7-A016-4C68-9970-D407E9CA9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29" y="2844361"/>
            <a:ext cx="4286250" cy="253365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861728E-6FC5-4F99-985C-036D92171FAE}"/>
              </a:ext>
            </a:extLst>
          </p:cNvPr>
          <p:cNvSpPr/>
          <p:nvPr/>
        </p:nvSpPr>
        <p:spPr>
          <a:xfrm>
            <a:off x="1166717" y="2232832"/>
            <a:ext cx="1211871" cy="892097"/>
          </a:xfrm>
          <a:custGeom>
            <a:avLst/>
            <a:gdLst>
              <a:gd name="connsiteX0" fmla="*/ 51240 w 1211871"/>
              <a:gd name="connsiteY0" fmla="*/ 78058 h 892097"/>
              <a:gd name="connsiteX1" fmla="*/ 106996 w 1211871"/>
              <a:gd name="connsiteY1" fmla="*/ 55756 h 892097"/>
              <a:gd name="connsiteX2" fmla="*/ 140450 w 1211871"/>
              <a:gd name="connsiteY2" fmla="*/ 33453 h 892097"/>
              <a:gd name="connsiteX3" fmla="*/ 274264 w 1211871"/>
              <a:gd name="connsiteY3" fmla="*/ 0 h 892097"/>
              <a:gd name="connsiteX4" fmla="*/ 597650 w 1211871"/>
              <a:gd name="connsiteY4" fmla="*/ 11151 h 892097"/>
              <a:gd name="connsiteX5" fmla="*/ 642255 w 1211871"/>
              <a:gd name="connsiteY5" fmla="*/ 33453 h 892097"/>
              <a:gd name="connsiteX6" fmla="*/ 675708 w 1211871"/>
              <a:gd name="connsiteY6" fmla="*/ 44605 h 892097"/>
              <a:gd name="connsiteX7" fmla="*/ 764918 w 1211871"/>
              <a:gd name="connsiteY7" fmla="*/ 89210 h 892097"/>
              <a:gd name="connsiteX8" fmla="*/ 809523 w 1211871"/>
              <a:gd name="connsiteY8" fmla="*/ 111512 h 892097"/>
              <a:gd name="connsiteX9" fmla="*/ 854128 w 1211871"/>
              <a:gd name="connsiteY9" fmla="*/ 122663 h 892097"/>
              <a:gd name="connsiteX10" fmla="*/ 1077152 w 1211871"/>
              <a:gd name="connsiteY10" fmla="*/ 111512 h 892097"/>
              <a:gd name="connsiteX11" fmla="*/ 1144059 w 1211871"/>
              <a:gd name="connsiteY11" fmla="*/ 89210 h 892097"/>
              <a:gd name="connsiteX12" fmla="*/ 1177513 w 1211871"/>
              <a:gd name="connsiteY12" fmla="*/ 55756 h 892097"/>
              <a:gd name="connsiteX13" fmla="*/ 1199816 w 1211871"/>
              <a:gd name="connsiteY13" fmla="*/ 122663 h 892097"/>
              <a:gd name="connsiteX14" fmla="*/ 1210967 w 1211871"/>
              <a:gd name="connsiteY14" fmla="*/ 758283 h 892097"/>
              <a:gd name="connsiteX15" fmla="*/ 1155211 w 1211871"/>
              <a:gd name="connsiteY15" fmla="*/ 880946 h 892097"/>
              <a:gd name="connsiteX16" fmla="*/ 909884 w 1211871"/>
              <a:gd name="connsiteY16" fmla="*/ 858644 h 892097"/>
              <a:gd name="connsiteX17" fmla="*/ 831825 w 1211871"/>
              <a:gd name="connsiteY17" fmla="*/ 825190 h 892097"/>
              <a:gd name="connsiteX18" fmla="*/ 764918 w 1211871"/>
              <a:gd name="connsiteY18" fmla="*/ 802888 h 892097"/>
              <a:gd name="connsiteX19" fmla="*/ 675708 w 1211871"/>
              <a:gd name="connsiteY19" fmla="*/ 769434 h 892097"/>
              <a:gd name="connsiteX20" fmla="*/ 619952 w 1211871"/>
              <a:gd name="connsiteY20" fmla="*/ 758283 h 892097"/>
              <a:gd name="connsiteX21" fmla="*/ 240811 w 1211871"/>
              <a:gd name="connsiteY21" fmla="*/ 802888 h 892097"/>
              <a:gd name="connsiteX22" fmla="*/ 118147 w 1211871"/>
              <a:gd name="connsiteY22" fmla="*/ 869795 h 892097"/>
              <a:gd name="connsiteX23" fmla="*/ 28938 w 1211871"/>
              <a:gd name="connsiteY23" fmla="*/ 892097 h 892097"/>
              <a:gd name="connsiteX24" fmla="*/ 28938 w 1211871"/>
              <a:gd name="connsiteY24" fmla="*/ 434897 h 892097"/>
              <a:gd name="connsiteX25" fmla="*/ 40089 w 1211871"/>
              <a:gd name="connsiteY25" fmla="*/ 323385 h 892097"/>
              <a:gd name="connsiteX26" fmla="*/ 51240 w 1211871"/>
              <a:gd name="connsiteY26" fmla="*/ 78058 h 89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1871" h="892097" fill="none" extrusionOk="0">
                <a:moveTo>
                  <a:pt x="51240" y="78058"/>
                </a:moveTo>
                <a:cubicBezTo>
                  <a:pt x="57627" y="31627"/>
                  <a:pt x="90534" y="63290"/>
                  <a:pt x="106996" y="55756"/>
                </a:cubicBezTo>
                <a:cubicBezTo>
                  <a:pt x="117543" y="50569"/>
                  <a:pt x="128346" y="39347"/>
                  <a:pt x="140450" y="33453"/>
                </a:cubicBezTo>
                <a:cubicBezTo>
                  <a:pt x="184068" y="18914"/>
                  <a:pt x="274264" y="0"/>
                  <a:pt x="274264" y="0"/>
                </a:cubicBezTo>
                <a:cubicBezTo>
                  <a:pt x="392104" y="6598"/>
                  <a:pt x="487722" y="-6805"/>
                  <a:pt x="597650" y="11151"/>
                </a:cubicBezTo>
                <a:cubicBezTo>
                  <a:pt x="617242" y="12753"/>
                  <a:pt x="629399" y="29416"/>
                  <a:pt x="642255" y="33453"/>
                </a:cubicBezTo>
                <a:cubicBezTo>
                  <a:pt x="653454" y="38461"/>
                  <a:pt x="664994" y="41956"/>
                  <a:pt x="675708" y="44605"/>
                </a:cubicBezTo>
                <a:cubicBezTo>
                  <a:pt x="735738" y="104619"/>
                  <a:pt x="675685" y="55680"/>
                  <a:pt x="764918" y="89210"/>
                </a:cubicBezTo>
                <a:cubicBezTo>
                  <a:pt x="779324" y="95821"/>
                  <a:pt x="794836" y="105872"/>
                  <a:pt x="809523" y="111512"/>
                </a:cubicBezTo>
                <a:cubicBezTo>
                  <a:pt x="826204" y="114403"/>
                  <a:pt x="838990" y="118464"/>
                  <a:pt x="854128" y="122663"/>
                </a:cubicBezTo>
                <a:cubicBezTo>
                  <a:pt x="914227" y="125565"/>
                  <a:pt x="1004278" y="136093"/>
                  <a:pt x="1077152" y="111512"/>
                </a:cubicBezTo>
                <a:cubicBezTo>
                  <a:pt x="1100506" y="108817"/>
                  <a:pt x="1144059" y="89209"/>
                  <a:pt x="1144059" y="89210"/>
                </a:cubicBezTo>
                <a:cubicBezTo>
                  <a:pt x="1157352" y="80692"/>
                  <a:pt x="1166389" y="48053"/>
                  <a:pt x="1177513" y="55756"/>
                </a:cubicBezTo>
                <a:cubicBezTo>
                  <a:pt x="1197671" y="67851"/>
                  <a:pt x="1199816" y="122663"/>
                  <a:pt x="1199816" y="122663"/>
                </a:cubicBezTo>
                <a:cubicBezTo>
                  <a:pt x="1205790" y="311723"/>
                  <a:pt x="1222291" y="512900"/>
                  <a:pt x="1210967" y="758283"/>
                </a:cubicBezTo>
                <a:cubicBezTo>
                  <a:pt x="1208145" y="868892"/>
                  <a:pt x="1227434" y="840686"/>
                  <a:pt x="1155211" y="880946"/>
                </a:cubicBezTo>
                <a:cubicBezTo>
                  <a:pt x="1057526" y="868541"/>
                  <a:pt x="998157" y="880298"/>
                  <a:pt x="909884" y="858644"/>
                </a:cubicBezTo>
                <a:cubicBezTo>
                  <a:pt x="863427" y="841269"/>
                  <a:pt x="885804" y="843472"/>
                  <a:pt x="831825" y="825190"/>
                </a:cubicBezTo>
                <a:cubicBezTo>
                  <a:pt x="809324" y="819807"/>
                  <a:pt x="786360" y="811207"/>
                  <a:pt x="764918" y="802888"/>
                </a:cubicBezTo>
                <a:cubicBezTo>
                  <a:pt x="752670" y="799940"/>
                  <a:pt x="697909" y="775573"/>
                  <a:pt x="675708" y="769434"/>
                </a:cubicBezTo>
                <a:cubicBezTo>
                  <a:pt x="652214" y="766628"/>
                  <a:pt x="638467" y="758527"/>
                  <a:pt x="619952" y="758283"/>
                </a:cubicBezTo>
                <a:cubicBezTo>
                  <a:pt x="464500" y="783936"/>
                  <a:pt x="364705" y="802935"/>
                  <a:pt x="240811" y="802888"/>
                </a:cubicBezTo>
                <a:cubicBezTo>
                  <a:pt x="208798" y="803546"/>
                  <a:pt x="148533" y="857271"/>
                  <a:pt x="118147" y="869795"/>
                </a:cubicBezTo>
                <a:cubicBezTo>
                  <a:pt x="93777" y="881081"/>
                  <a:pt x="44848" y="890176"/>
                  <a:pt x="28938" y="892097"/>
                </a:cubicBezTo>
                <a:cubicBezTo>
                  <a:pt x="-31588" y="720045"/>
                  <a:pt x="12445" y="841038"/>
                  <a:pt x="28938" y="434897"/>
                </a:cubicBezTo>
                <a:cubicBezTo>
                  <a:pt x="27028" y="402605"/>
                  <a:pt x="33992" y="368971"/>
                  <a:pt x="40089" y="323385"/>
                </a:cubicBezTo>
                <a:cubicBezTo>
                  <a:pt x="44235" y="168738"/>
                  <a:pt x="43005" y="130662"/>
                  <a:pt x="51240" y="78058"/>
                </a:cubicBezTo>
                <a:close/>
              </a:path>
              <a:path w="1211871" h="892097" stroke="0" extrusionOk="0">
                <a:moveTo>
                  <a:pt x="51240" y="78058"/>
                </a:moveTo>
                <a:cubicBezTo>
                  <a:pt x="61032" y="32615"/>
                  <a:pt x="86416" y="65712"/>
                  <a:pt x="106996" y="55756"/>
                </a:cubicBezTo>
                <a:cubicBezTo>
                  <a:pt x="122045" y="50407"/>
                  <a:pt x="126596" y="37727"/>
                  <a:pt x="140450" y="33453"/>
                </a:cubicBezTo>
                <a:cubicBezTo>
                  <a:pt x="184068" y="18914"/>
                  <a:pt x="274264" y="0"/>
                  <a:pt x="274264" y="0"/>
                </a:cubicBezTo>
                <a:cubicBezTo>
                  <a:pt x="372377" y="-1580"/>
                  <a:pt x="497603" y="4907"/>
                  <a:pt x="597650" y="11151"/>
                </a:cubicBezTo>
                <a:cubicBezTo>
                  <a:pt x="617870" y="13091"/>
                  <a:pt x="628834" y="23081"/>
                  <a:pt x="642255" y="33453"/>
                </a:cubicBezTo>
                <a:cubicBezTo>
                  <a:pt x="650039" y="37620"/>
                  <a:pt x="662144" y="43160"/>
                  <a:pt x="675708" y="44605"/>
                </a:cubicBezTo>
                <a:cubicBezTo>
                  <a:pt x="733001" y="89818"/>
                  <a:pt x="672151" y="70873"/>
                  <a:pt x="764918" y="89210"/>
                </a:cubicBezTo>
                <a:cubicBezTo>
                  <a:pt x="781679" y="95022"/>
                  <a:pt x="798125" y="106677"/>
                  <a:pt x="809523" y="111512"/>
                </a:cubicBezTo>
                <a:cubicBezTo>
                  <a:pt x="819888" y="116248"/>
                  <a:pt x="840853" y="120249"/>
                  <a:pt x="854128" y="122663"/>
                </a:cubicBezTo>
                <a:cubicBezTo>
                  <a:pt x="940857" y="137387"/>
                  <a:pt x="1004428" y="132684"/>
                  <a:pt x="1077152" y="111512"/>
                </a:cubicBezTo>
                <a:cubicBezTo>
                  <a:pt x="1100506" y="108817"/>
                  <a:pt x="1144060" y="89211"/>
                  <a:pt x="1144059" y="89210"/>
                </a:cubicBezTo>
                <a:cubicBezTo>
                  <a:pt x="1156875" y="76601"/>
                  <a:pt x="1164842" y="43632"/>
                  <a:pt x="1177513" y="55756"/>
                </a:cubicBezTo>
                <a:cubicBezTo>
                  <a:pt x="1197672" y="67851"/>
                  <a:pt x="1199816" y="122663"/>
                  <a:pt x="1199816" y="122663"/>
                </a:cubicBezTo>
                <a:cubicBezTo>
                  <a:pt x="1182345" y="333032"/>
                  <a:pt x="1184906" y="493253"/>
                  <a:pt x="1210967" y="758283"/>
                </a:cubicBezTo>
                <a:cubicBezTo>
                  <a:pt x="1211435" y="862346"/>
                  <a:pt x="1217541" y="850282"/>
                  <a:pt x="1155211" y="880946"/>
                </a:cubicBezTo>
                <a:cubicBezTo>
                  <a:pt x="1046326" y="880686"/>
                  <a:pt x="1003482" y="885294"/>
                  <a:pt x="909884" y="858644"/>
                </a:cubicBezTo>
                <a:cubicBezTo>
                  <a:pt x="861806" y="851972"/>
                  <a:pt x="890578" y="843159"/>
                  <a:pt x="831825" y="825190"/>
                </a:cubicBezTo>
                <a:cubicBezTo>
                  <a:pt x="809674" y="816973"/>
                  <a:pt x="782703" y="811835"/>
                  <a:pt x="764918" y="802888"/>
                </a:cubicBezTo>
                <a:cubicBezTo>
                  <a:pt x="750407" y="801114"/>
                  <a:pt x="695598" y="777067"/>
                  <a:pt x="675708" y="769434"/>
                </a:cubicBezTo>
                <a:cubicBezTo>
                  <a:pt x="657822" y="761968"/>
                  <a:pt x="635748" y="761842"/>
                  <a:pt x="619952" y="758283"/>
                </a:cubicBezTo>
                <a:cubicBezTo>
                  <a:pt x="496399" y="775585"/>
                  <a:pt x="360757" y="797260"/>
                  <a:pt x="240811" y="802888"/>
                </a:cubicBezTo>
                <a:cubicBezTo>
                  <a:pt x="211876" y="810927"/>
                  <a:pt x="143343" y="855969"/>
                  <a:pt x="118147" y="869795"/>
                </a:cubicBezTo>
                <a:cubicBezTo>
                  <a:pt x="97307" y="881858"/>
                  <a:pt x="49914" y="883077"/>
                  <a:pt x="28938" y="892097"/>
                </a:cubicBezTo>
                <a:cubicBezTo>
                  <a:pt x="-8085" y="737623"/>
                  <a:pt x="-8594" y="856986"/>
                  <a:pt x="28938" y="434897"/>
                </a:cubicBezTo>
                <a:cubicBezTo>
                  <a:pt x="28259" y="404537"/>
                  <a:pt x="35083" y="353562"/>
                  <a:pt x="40089" y="323385"/>
                </a:cubicBezTo>
                <a:cubicBezTo>
                  <a:pt x="55373" y="164174"/>
                  <a:pt x="42438" y="118585"/>
                  <a:pt x="51240" y="78058"/>
                </a:cubicBezTo>
                <a:close/>
              </a:path>
            </a:pathLst>
          </a:custGeom>
          <a:solidFill>
            <a:srgbClr val="FF0000"/>
          </a:solidFill>
          <a:ln w="317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51240 w 1211871"/>
                      <a:gd name="connsiteY0" fmla="*/ 78058 h 892097"/>
                      <a:gd name="connsiteX1" fmla="*/ 106996 w 1211871"/>
                      <a:gd name="connsiteY1" fmla="*/ 55756 h 892097"/>
                      <a:gd name="connsiteX2" fmla="*/ 140450 w 1211871"/>
                      <a:gd name="connsiteY2" fmla="*/ 33453 h 892097"/>
                      <a:gd name="connsiteX3" fmla="*/ 274264 w 1211871"/>
                      <a:gd name="connsiteY3" fmla="*/ 0 h 892097"/>
                      <a:gd name="connsiteX4" fmla="*/ 597650 w 1211871"/>
                      <a:gd name="connsiteY4" fmla="*/ 11151 h 892097"/>
                      <a:gd name="connsiteX5" fmla="*/ 642255 w 1211871"/>
                      <a:gd name="connsiteY5" fmla="*/ 33453 h 892097"/>
                      <a:gd name="connsiteX6" fmla="*/ 675708 w 1211871"/>
                      <a:gd name="connsiteY6" fmla="*/ 44605 h 892097"/>
                      <a:gd name="connsiteX7" fmla="*/ 764918 w 1211871"/>
                      <a:gd name="connsiteY7" fmla="*/ 89210 h 892097"/>
                      <a:gd name="connsiteX8" fmla="*/ 809523 w 1211871"/>
                      <a:gd name="connsiteY8" fmla="*/ 111512 h 892097"/>
                      <a:gd name="connsiteX9" fmla="*/ 854128 w 1211871"/>
                      <a:gd name="connsiteY9" fmla="*/ 122663 h 892097"/>
                      <a:gd name="connsiteX10" fmla="*/ 1077152 w 1211871"/>
                      <a:gd name="connsiteY10" fmla="*/ 111512 h 892097"/>
                      <a:gd name="connsiteX11" fmla="*/ 1144059 w 1211871"/>
                      <a:gd name="connsiteY11" fmla="*/ 89210 h 892097"/>
                      <a:gd name="connsiteX12" fmla="*/ 1177513 w 1211871"/>
                      <a:gd name="connsiteY12" fmla="*/ 55756 h 892097"/>
                      <a:gd name="connsiteX13" fmla="*/ 1199816 w 1211871"/>
                      <a:gd name="connsiteY13" fmla="*/ 122663 h 892097"/>
                      <a:gd name="connsiteX14" fmla="*/ 1210967 w 1211871"/>
                      <a:gd name="connsiteY14" fmla="*/ 758283 h 892097"/>
                      <a:gd name="connsiteX15" fmla="*/ 1155211 w 1211871"/>
                      <a:gd name="connsiteY15" fmla="*/ 880946 h 892097"/>
                      <a:gd name="connsiteX16" fmla="*/ 909884 w 1211871"/>
                      <a:gd name="connsiteY16" fmla="*/ 858644 h 892097"/>
                      <a:gd name="connsiteX17" fmla="*/ 831825 w 1211871"/>
                      <a:gd name="connsiteY17" fmla="*/ 825190 h 892097"/>
                      <a:gd name="connsiteX18" fmla="*/ 764918 w 1211871"/>
                      <a:gd name="connsiteY18" fmla="*/ 802888 h 892097"/>
                      <a:gd name="connsiteX19" fmla="*/ 675708 w 1211871"/>
                      <a:gd name="connsiteY19" fmla="*/ 769434 h 892097"/>
                      <a:gd name="connsiteX20" fmla="*/ 619952 w 1211871"/>
                      <a:gd name="connsiteY20" fmla="*/ 758283 h 892097"/>
                      <a:gd name="connsiteX21" fmla="*/ 240811 w 1211871"/>
                      <a:gd name="connsiteY21" fmla="*/ 802888 h 892097"/>
                      <a:gd name="connsiteX22" fmla="*/ 118147 w 1211871"/>
                      <a:gd name="connsiteY22" fmla="*/ 869795 h 892097"/>
                      <a:gd name="connsiteX23" fmla="*/ 28938 w 1211871"/>
                      <a:gd name="connsiteY23" fmla="*/ 892097 h 892097"/>
                      <a:gd name="connsiteX24" fmla="*/ 28938 w 1211871"/>
                      <a:gd name="connsiteY24" fmla="*/ 434897 h 892097"/>
                      <a:gd name="connsiteX25" fmla="*/ 40089 w 1211871"/>
                      <a:gd name="connsiteY25" fmla="*/ 323385 h 892097"/>
                      <a:gd name="connsiteX26" fmla="*/ 51240 w 1211871"/>
                      <a:gd name="connsiteY26" fmla="*/ 78058 h 892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1211871" h="892097">
                        <a:moveTo>
                          <a:pt x="51240" y="78058"/>
                        </a:moveTo>
                        <a:cubicBezTo>
                          <a:pt x="62391" y="33453"/>
                          <a:pt x="89092" y="64708"/>
                          <a:pt x="106996" y="55756"/>
                        </a:cubicBezTo>
                        <a:cubicBezTo>
                          <a:pt x="118983" y="49762"/>
                          <a:pt x="127735" y="37691"/>
                          <a:pt x="140450" y="33453"/>
                        </a:cubicBezTo>
                        <a:cubicBezTo>
                          <a:pt x="184068" y="18914"/>
                          <a:pt x="274264" y="0"/>
                          <a:pt x="274264" y="0"/>
                        </a:cubicBezTo>
                        <a:cubicBezTo>
                          <a:pt x="382059" y="3717"/>
                          <a:pt x="490234" y="1386"/>
                          <a:pt x="597650" y="11151"/>
                        </a:cubicBezTo>
                        <a:cubicBezTo>
                          <a:pt x="614205" y="12656"/>
                          <a:pt x="626976" y="26905"/>
                          <a:pt x="642255" y="33453"/>
                        </a:cubicBezTo>
                        <a:cubicBezTo>
                          <a:pt x="653059" y="38083"/>
                          <a:pt x="664557" y="40888"/>
                          <a:pt x="675708" y="44605"/>
                        </a:cubicBezTo>
                        <a:cubicBezTo>
                          <a:pt x="734416" y="103311"/>
                          <a:pt x="679455" y="60722"/>
                          <a:pt x="764918" y="89210"/>
                        </a:cubicBezTo>
                        <a:cubicBezTo>
                          <a:pt x="780688" y="94467"/>
                          <a:pt x="793958" y="105675"/>
                          <a:pt x="809523" y="111512"/>
                        </a:cubicBezTo>
                        <a:cubicBezTo>
                          <a:pt x="823873" y="116893"/>
                          <a:pt x="839260" y="118946"/>
                          <a:pt x="854128" y="122663"/>
                        </a:cubicBezTo>
                        <a:cubicBezTo>
                          <a:pt x="928469" y="118946"/>
                          <a:pt x="1003208" y="120044"/>
                          <a:pt x="1077152" y="111512"/>
                        </a:cubicBezTo>
                        <a:cubicBezTo>
                          <a:pt x="1100506" y="108817"/>
                          <a:pt x="1144059" y="89210"/>
                          <a:pt x="1144059" y="89210"/>
                        </a:cubicBezTo>
                        <a:cubicBezTo>
                          <a:pt x="1155210" y="78059"/>
                          <a:pt x="1163990" y="47642"/>
                          <a:pt x="1177513" y="55756"/>
                        </a:cubicBezTo>
                        <a:cubicBezTo>
                          <a:pt x="1197672" y="67851"/>
                          <a:pt x="1199816" y="122663"/>
                          <a:pt x="1199816" y="122663"/>
                        </a:cubicBezTo>
                        <a:cubicBezTo>
                          <a:pt x="1203533" y="334536"/>
                          <a:pt x="1210967" y="546377"/>
                          <a:pt x="1210967" y="758283"/>
                        </a:cubicBezTo>
                        <a:cubicBezTo>
                          <a:pt x="1210967" y="868672"/>
                          <a:pt x="1223508" y="846798"/>
                          <a:pt x="1155211" y="880946"/>
                        </a:cubicBezTo>
                        <a:cubicBezTo>
                          <a:pt x="1049653" y="874737"/>
                          <a:pt x="996890" y="880396"/>
                          <a:pt x="909884" y="858644"/>
                        </a:cubicBezTo>
                        <a:cubicBezTo>
                          <a:pt x="862029" y="846680"/>
                          <a:pt x="885008" y="846463"/>
                          <a:pt x="831825" y="825190"/>
                        </a:cubicBezTo>
                        <a:cubicBezTo>
                          <a:pt x="809998" y="816459"/>
                          <a:pt x="786745" y="811619"/>
                          <a:pt x="764918" y="802888"/>
                        </a:cubicBezTo>
                        <a:cubicBezTo>
                          <a:pt x="747856" y="796063"/>
                          <a:pt x="699021" y="775262"/>
                          <a:pt x="675708" y="769434"/>
                        </a:cubicBezTo>
                        <a:cubicBezTo>
                          <a:pt x="657320" y="764837"/>
                          <a:pt x="638537" y="762000"/>
                          <a:pt x="619952" y="758283"/>
                        </a:cubicBezTo>
                        <a:cubicBezTo>
                          <a:pt x="493572" y="773151"/>
                          <a:pt x="366158" y="780952"/>
                          <a:pt x="240811" y="802888"/>
                        </a:cubicBezTo>
                        <a:cubicBezTo>
                          <a:pt x="213500" y="807667"/>
                          <a:pt x="144015" y="856861"/>
                          <a:pt x="118147" y="869795"/>
                        </a:cubicBezTo>
                        <a:cubicBezTo>
                          <a:pt x="95288" y="881225"/>
                          <a:pt x="50144" y="887856"/>
                          <a:pt x="28938" y="892097"/>
                        </a:cubicBezTo>
                        <a:cubicBezTo>
                          <a:pt x="-26406" y="726081"/>
                          <a:pt x="11535" y="852569"/>
                          <a:pt x="28938" y="434897"/>
                        </a:cubicBezTo>
                        <a:cubicBezTo>
                          <a:pt x="30493" y="397573"/>
                          <a:pt x="37330" y="360639"/>
                          <a:pt x="40089" y="323385"/>
                        </a:cubicBezTo>
                        <a:cubicBezTo>
                          <a:pt x="51677" y="166950"/>
                          <a:pt x="40089" y="122663"/>
                          <a:pt x="51240" y="78058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CE3547-0335-4BFD-8FF4-742E8E0AF52B}"/>
              </a:ext>
            </a:extLst>
          </p:cNvPr>
          <p:cNvSpPr/>
          <p:nvPr/>
        </p:nvSpPr>
        <p:spPr>
          <a:xfrm>
            <a:off x="1166717" y="2309176"/>
            <a:ext cx="55756" cy="1991404"/>
          </a:xfrm>
          <a:custGeom>
            <a:avLst/>
            <a:gdLst>
              <a:gd name="connsiteX0" fmla="*/ 0 w 55756"/>
              <a:gd name="connsiteY0" fmla="*/ 0 h 1991404"/>
              <a:gd name="connsiteX1" fmla="*/ 55756 w 55756"/>
              <a:gd name="connsiteY1" fmla="*/ 0 h 1991404"/>
              <a:gd name="connsiteX2" fmla="*/ 55756 w 55756"/>
              <a:gd name="connsiteY2" fmla="*/ 477937 h 1991404"/>
              <a:gd name="connsiteX3" fmla="*/ 55756 w 55756"/>
              <a:gd name="connsiteY3" fmla="*/ 955874 h 1991404"/>
              <a:gd name="connsiteX4" fmla="*/ 55756 w 55756"/>
              <a:gd name="connsiteY4" fmla="*/ 1453725 h 1991404"/>
              <a:gd name="connsiteX5" fmla="*/ 55756 w 55756"/>
              <a:gd name="connsiteY5" fmla="*/ 1991404 h 1991404"/>
              <a:gd name="connsiteX6" fmla="*/ 0 w 55756"/>
              <a:gd name="connsiteY6" fmla="*/ 1991404 h 1991404"/>
              <a:gd name="connsiteX7" fmla="*/ 0 w 55756"/>
              <a:gd name="connsiteY7" fmla="*/ 1553295 h 1991404"/>
              <a:gd name="connsiteX8" fmla="*/ 0 w 55756"/>
              <a:gd name="connsiteY8" fmla="*/ 1075358 h 1991404"/>
              <a:gd name="connsiteX9" fmla="*/ 0 w 55756"/>
              <a:gd name="connsiteY9" fmla="*/ 597421 h 1991404"/>
              <a:gd name="connsiteX10" fmla="*/ 0 w 55756"/>
              <a:gd name="connsiteY10" fmla="*/ 0 h 1991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756" h="1991404" fill="none" extrusionOk="0">
                <a:moveTo>
                  <a:pt x="0" y="0"/>
                </a:moveTo>
                <a:cubicBezTo>
                  <a:pt x="23928" y="-3911"/>
                  <a:pt x="35796" y="5157"/>
                  <a:pt x="55756" y="0"/>
                </a:cubicBezTo>
                <a:cubicBezTo>
                  <a:pt x="84093" y="109471"/>
                  <a:pt x="48732" y="365164"/>
                  <a:pt x="55756" y="477937"/>
                </a:cubicBezTo>
                <a:cubicBezTo>
                  <a:pt x="62780" y="590710"/>
                  <a:pt x="42649" y="852366"/>
                  <a:pt x="55756" y="955874"/>
                </a:cubicBezTo>
                <a:cubicBezTo>
                  <a:pt x="68863" y="1059382"/>
                  <a:pt x="16471" y="1352425"/>
                  <a:pt x="55756" y="1453725"/>
                </a:cubicBezTo>
                <a:cubicBezTo>
                  <a:pt x="95041" y="1555025"/>
                  <a:pt x="32243" y="1873683"/>
                  <a:pt x="55756" y="1991404"/>
                </a:cubicBezTo>
                <a:cubicBezTo>
                  <a:pt x="42958" y="1996163"/>
                  <a:pt x="22842" y="1985552"/>
                  <a:pt x="0" y="1991404"/>
                </a:cubicBezTo>
                <a:cubicBezTo>
                  <a:pt x="-976" y="1792584"/>
                  <a:pt x="20877" y="1650210"/>
                  <a:pt x="0" y="1553295"/>
                </a:cubicBezTo>
                <a:cubicBezTo>
                  <a:pt x="-20877" y="1456380"/>
                  <a:pt x="24081" y="1248655"/>
                  <a:pt x="0" y="1075358"/>
                </a:cubicBezTo>
                <a:cubicBezTo>
                  <a:pt x="-24081" y="902061"/>
                  <a:pt x="11337" y="708544"/>
                  <a:pt x="0" y="597421"/>
                </a:cubicBezTo>
                <a:cubicBezTo>
                  <a:pt x="-11337" y="486298"/>
                  <a:pt x="4400" y="153978"/>
                  <a:pt x="0" y="0"/>
                </a:cubicBezTo>
                <a:close/>
              </a:path>
              <a:path w="55756" h="1991404" stroke="0" extrusionOk="0">
                <a:moveTo>
                  <a:pt x="0" y="0"/>
                </a:moveTo>
                <a:cubicBezTo>
                  <a:pt x="21961" y="-5495"/>
                  <a:pt x="41850" y="3831"/>
                  <a:pt x="55756" y="0"/>
                </a:cubicBezTo>
                <a:cubicBezTo>
                  <a:pt x="62437" y="136401"/>
                  <a:pt x="26020" y="270690"/>
                  <a:pt x="55756" y="517765"/>
                </a:cubicBezTo>
                <a:cubicBezTo>
                  <a:pt x="85492" y="764841"/>
                  <a:pt x="15417" y="841515"/>
                  <a:pt x="55756" y="955874"/>
                </a:cubicBezTo>
                <a:cubicBezTo>
                  <a:pt x="96095" y="1070233"/>
                  <a:pt x="1776" y="1295189"/>
                  <a:pt x="55756" y="1453725"/>
                </a:cubicBezTo>
                <a:cubicBezTo>
                  <a:pt x="109736" y="1612261"/>
                  <a:pt x="18329" y="1792776"/>
                  <a:pt x="55756" y="1991404"/>
                </a:cubicBezTo>
                <a:cubicBezTo>
                  <a:pt x="34408" y="1996813"/>
                  <a:pt x="19720" y="1985881"/>
                  <a:pt x="0" y="1991404"/>
                </a:cubicBezTo>
                <a:cubicBezTo>
                  <a:pt x="-52057" y="1766941"/>
                  <a:pt x="34370" y="1760604"/>
                  <a:pt x="0" y="1533381"/>
                </a:cubicBezTo>
                <a:cubicBezTo>
                  <a:pt x="-34370" y="1306158"/>
                  <a:pt x="13937" y="1308030"/>
                  <a:pt x="0" y="1095272"/>
                </a:cubicBezTo>
                <a:cubicBezTo>
                  <a:pt x="-13937" y="882514"/>
                  <a:pt x="49785" y="806389"/>
                  <a:pt x="0" y="657163"/>
                </a:cubicBezTo>
                <a:cubicBezTo>
                  <a:pt x="-49785" y="507937"/>
                  <a:pt x="50942" y="285677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17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4138089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3C448B-4014-4911-A78A-4337E3BE66FA}"/>
              </a:ext>
            </a:extLst>
          </p:cNvPr>
          <p:cNvSpPr txBox="1"/>
          <p:nvPr/>
        </p:nvSpPr>
        <p:spPr>
          <a:xfrm>
            <a:off x="1360449" y="2520176"/>
            <a:ext cx="921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DYSTOPIA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BCDEB-D48A-4336-B300-306343B9BD6C}"/>
              </a:ext>
            </a:extLst>
          </p:cNvPr>
          <p:cNvSpPr txBox="1"/>
          <p:nvPr/>
        </p:nvSpPr>
        <p:spPr>
          <a:xfrm>
            <a:off x="4684506" y="2616658"/>
            <a:ext cx="63579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“Dystopia is an imaginary country that has the world’s least-happy people. The purpose in establishing Dystopia is to have a benchmark against which all countries can be favorably compared (no country performs more poorly than Dystopia) in terms of each of the six key variables, thus allowing each sub-bar to be of positive (or zero, in six instances) width. The lowest scores observed for the six key variables, therefore, characterize Dystopia. Since life would be very unpleasant in a country with the world’s lowest incomes, lowest life expectancy, lowest generosity, most corruption, least freedom, and least social support, it is referred to as “Dystopia,” in contrast to Utopia.”</a:t>
            </a:r>
            <a:endParaRPr lang="en-US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74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8782" y="3726704"/>
            <a:ext cx="5664452" cy="4023349"/>
          </a:xfrm>
          <a:prstGeom prst="rect">
            <a:avLst/>
          </a:prstGeom>
        </p:spPr>
      </p:pic>
      <p:sp>
        <p:nvSpPr>
          <p:cNvPr id="31" name="Hexagon 30">
            <a:extLst>
              <a:ext uri="{FF2B5EF4-FFF2-40B4-BE49-F238E27FC236}">
                <a16:creationId xmlns:a16="http://schemas.microsoft.com/office/drawing/2014/main" id="{E2D3161A-8765-40A7-82E5-396682A279E3}"/>
              </a:ext>
            </a:extLst>
          </p:cNvPr>
          <p:cNvSpPr/>
          <p:nvPr/>
        </p:nvSpPr>
        <p:spPr>
          <a:xfrm>
            <a:off x="2894009" y="4202570"/>
            <a:ext cx="1123398" cy="968447"/>
          </a:xfrm>
          <a:custGeom>
            <a:avLst/>
            <a:gdLst>
              <a:gd name="connsiteX0" fmla="*/ 0 w 1123398"/>
              <a:gd name="connsiteY0" fmla="*/ 484224 h 968447"/>
              <a:gd name="connsiteX1" fmla="*/ 242112 w 1123398"/>
              <a:gd name="connsiteY1" fmla="*/ 0 h 968447"/>
              <a:gd name="connsiteX2" fmla="*/ 881286 w 1123398"/>
              <a:gd name="connsiteY2" fmla="*/ 0 h 968447"/>
              <a:gd name="connsiteX3" fmla="*/ 1123398 w 1123398"/>
              <a:gd name="connsiteY3" fmla="*/ 484224 h 968447"/>
              <a:gd name="connsiteX4" fmla="*/ 881286 w 1123398"/>
              <a:gd name="connsiteY4" fmla="*/ 968447 h 968447"/>
              <a:gd name="connsiteX5" fmla="*/ 242112 w 1123398"/>
              <a:gd name="connsiteY5" fmla="*/ 968447 h 968447"/>
              <a:gd name="connsiteX6" fmla="*/ 0 w 1123398"/>
              <a:gd name="connsiteY6" fmla="*/ 484224 h 968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3398" h="968447" fill="none" extrusionOk="0">
                <a:moveTo>
                  <a:pt x="0" y="484224"/>
                </a:moveTo>
                <a:cubicBezTo>
                  <a:pt x="88746" y="316335"/>
                  <a:pt x="218634" y="144373"/>
                  <a:pt x="242112" y="0"/>
                </a:cubicBezTo>
                <a:cubicBezTo>
                  <a:pt x="364910" y="-18302"/>
                  <a:pt x="635437" y="16106"/>
                  <a:pt x="881286" y="0"/>
                </a:cubicBezTo>
                <a:cubicBezTo>
                  <a:pt x="987938" y="155867"/>
                  <a:pt x="1093895" y="329213"/>
                  <a:pt x="1123398" y="484224"/>
                </a:cubicBezTo>
                <a:cubicBezTo>
                  <a:pt x="1058776" y="629632"/>
                  <a:pt x="964765" y="787224"/>
                  <a:pt x="881286" y="968447"/>
                </a:cubicBezTo>
                <a:cubicBezTo>
                  <a:pt x="710860" y="973444"/>
                  <a:pt x="479191" y="1021825"/>
                  <a:pt x="242112" y="968447"/>
                </a:cubicBezTo>
                <a:cubicBezTo>
                  <a:pt x="184735" y="796746"/>
                  <a:pt x="101822" y="649829"/>
                  <a:pt x="0" y="484224"/>
                </a:cubicBezTo>
                <a:close/>
              </a:path>
              <a:path w="1123398" h="968447" stroke="0" extrusionOk="0">
                <a:moveTo>
                  <a:pt x="0" y="484224"/>
                </a:moveTo>
                <a:cubicBezTo>
                  <a:pt x="44177" y="335866"/>
                  <a:pt x="112932" y="202517"/>
                  <a:pt x="242112" y="0"/>
                </a:cubicBezTo>
                <a:cubicBezTo>
                  <a:pt x="535178" y="-6470"/>
                  <a:pt x="685001" y="41283"/>
                  <a:pt x="881286" y="0"/>
                </a:cubicBezTo>
                <a:cubicBezTo>
                  <a:pt x="884244" y="112788"/>
                  <a:pt x="1040556" y="296795"/>
                  <a:pt x="1123398" y="484224"/>
                </a:cubicBezTo>
                <a:cubicBezTo>
                  <a:pt x="1011093" y="665784"/>
                  <a:pt x="997135" y="790646"/>
                  <a:pt x="881286" y="968447"/>
                </a:cubicBezTo>
                <a:cubicBezTo>
                  <a:pt x="626145" y="959637"/>
                  <a:pt x="400210" y="951619"/>
                  <a:pt x="242112" y="968447"/>
                </a:cubicBezTo>
                <a:cubicBezTo>
                  <a:pt x="192457" y="844512"/>
                  <a:pt x="143986" y="713079"/>
                  <a:pt x="0" y="484224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41275" cap="rnd"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hexago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JUPTER NOTEBOOK</a:t>
            </a:r>
          </a:p>
          <a:p>
            <a:pPr algn="ctr"/>
            <a:r>
              <a:rPr lang="en-US" sz="800" b="1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(PANDAS)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04F96ED9-FAE9-4415-B68F-0743AC13C63F}"/>
              </a:ext>
            </a:extLst>
          </p:cNvPr>
          <p:cNvSpPr/>
          <p:nvPr/>
        </p:nvSpPr>
        <p:spPr>
          <a:xfrm>
            <a:off x="135354" y="3281314"/>
            <a:ext cx="10803991" cy="292001"/>
          </a:xfrm>
          <a:prstGeom prst="rightArrow">
            <a:avLst>
              <a:gd name="adj1" fmla="val 27087"/>
              <a:gd name="adj2" fmla="val 107341"/>
            </a:avLst>
          </a:prstGeom>
          <a:gradFill flip="none" rotWithShape="1">
            <a:gsLst>
              <a:gs pos="0">
                <a:srgbClr val="FF0000"/>
              </a:gs>
              <a:gs pos="100000">
                <a:srgbClr val="00B050"/>
              </a:gs>
            </a:gsLst>
            <a:lin ang="0" scaled="1"/>
            <a:tileRect/>
          </a:gradFill>
          <a:ln>
            <a:solidFill>
              <a:schemeClr val="accent1">
                <a:shade val="50000"/>
                <a:alpha val="41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597A9A16-12C7-4F81-9FE6-12326BBB822F}"/>
              </a:ext>
            </a:extLst>
          </p:cNvPr>
          <p:cNvSpPr/>
          <p:nvPr/>
        </p:nvSpPr>
        <p:spPr>
          <a:xfrm>
            <a:off x="3465570" y="3642145"/>
            <a:ext cx="1079195" cy="930341"/>
          </a:xfrm>
          <a:custGeom>
            <a:avLst/>
            <a:gdLst>
              <a:gd name="connsiteX0" fmla="*/ 0 w 1079195"/>
              <a:gd name="connsiteY0" fmla="*/ 465171 h 930341"/>
              <a:gd name="connsiteX1" fmla="*/ 232585 w 1079195"/>
              <a:gd name="connsiteY1" fmla="*/ 0 h 930341"/>
              <a:gd name="connsiteX2" fmla="*/ 846610 w 1079195"/>
              <a:gd name="connsiteY2" fmla="*/ 0 h 930341"/>
              <a:gd name="connsiteX3" fmla="*/ 1079195 w 1079195"/>
              <a:gd name="connsiteY3" fmla="*/ 465171 h 930341"/>
              <a:gd name="connsiteX4" fmla="*/ 846610 w 1079195"/>
              <a:gd name="connsiteY4" fmla="*/ 930341 h 930341"/>
              <a:gd name="connsiteX5" fmla="*/ 232585 w 1079195"/>
              <a:gd name="connsiteY5" fmla="*/ 930341 h 930341"/>
              <a:gd name="connsiteX6" fmla="*/ 0 w 1079195"/>
              <a:gd name="connsiteY6" fmla="*/ 465171 h 93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9195" h="930341" fill="none" extrusionOk="0">
                <a:moveTo>
                  <a:pt x="0" y="465171"/>
                </a:moveTo>
                <a:cubicBezTo>
                  <a:pt x="67021" y="271034"/>
                  <a:pt x="234409" y="79919"/>
                  <a:pt x="232585" y="0"/>
                </a:cubicBezTo>
                <a:cubicBezTo>
                  <a:pt x="324129" y="-39899"/>
                  <a:pt x="747643" y="3341"/>
                  <a:pt x="846610" y="0"/>
                </a:cubicBezTo>
                <a:cubicBezTo>
                  <a:pt x="875356" y="115424"/>
                  <a:pt x="973087" y="324212"/>
                  <a:pt x="1079195" y="465171"/>
                </a:cubicBezTo>
                <a:cubicBezTo>
                  <a:pt x="1005823" y="642504"/>
                  <a:pt x="919099" y="738354"/>
                  <a:pt x="846610" y="930341"/>
                </a:cubicBezTo>
                <a:cubicBezTo>
                  <a:pt x="783081" y="948623"/>
                  <a:pt x="412276" y="922998"/>
                  <a:pt x="232585" y="930341"/>
                </a:cubicBezTo>
                <a:cubicBezTo>
                  <a:pt x="187304" y="885715"/>
                  <a:pt x="91990" y="676122"/>
                  <a:pt x="0" y="465171"/>
                </a:cubicBezTo>
                <a:close/>
              </a:path>
              <a:path w="1079195" h="930341" stroke="0" extrusionOk="0">
                <a:moveTo>
                  <a:pt x="0" y="465171"/>
                </a:moveTo>
                <a:cubicBezTo>
                  <a:pt x="75791" y="351324"/>
                  <a:pt x="194151" y="70469"/>
                  <a:pt x="232585" y="0"/>
                </a:cubicBezTo>
                <a:cubicBezTo>
                  <a:pt x="323257" y="23726"/>
                  <a:pt x="600589" y="-10892"/>
                  <a:pt x="846610" y="0"/>
                </a:cubicBezTo>
                <a:cubicBezTo>
                  <a:pt x="932502" y="147321"/>
                  <a:pt x="963788" y="333896"/>
                  <a:pt x="1079195" y="465171"/>
                </a:cubicBezTo>
                <a:cubicBezTo>
                  <a:pt x="1055594" y="577108"/>
                  <a:pt x="886594" y="837585"/>
                  <a:pt x="846610" y="930341"/>
                </a:cubicBezTo>
                <a:cubicBezTo>
                  <a:pt x="710905" y="878701"/>
                  <a:pt x="535790" y="892844"/>
                  <a:pt x="232585" y="930341"/>
                </a:cubicBezTo>
                <a:cubicBezTo>
                  <a:pt x="215339" y="873225"/>
                  <a:pt x="9281" y="519147"/>
                  <a:pt x="0" y="465171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41275" cap="rnd"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hexago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DATA TABLE</a:t>
            </a:r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AD864769-BDE5-41B8-A71B-F95C130A6689}"/>
              </a:ext>
            </a:extLst>
          </p:cNvPr>
          <p:cNvSpPr/>
          <p:nvPr/>
        </p:nvSpPr>
        <p:spPr>
          <a:xfrm>
            <a:off x="3525057" y="2282142"/>
            <a:ext cx="1079196" cy="930342"/>
          </a:xfrm>
          <a:custGeom>
            <a:avLst/>
            <a:gdLst>
              <a:gd name="connsiteX0" fmla="*/ 0 w 1079196"/>
              <a:gd name="connsiteY0" fmla="*/ 465171 h 930342"/>
              <a:gd name="connsiteX1" fmla="*/ 232586 w 1079196"/>
              <a:gd name="connsiteY1" fmla="*/ 0 h 930342"/>
              <a:gd name="connsiteX2" fmla="*/ 846611 w 1079196"/>
              <a:gd name="connsiteY2" fmla="*/ 0 h 930342"/>
              <a:gd name="connsiteX3" fmla="*/ 1079196 w 1079196"/>
              <a:gd name="connsiteY3" fmla="*/ 465171 h 930342"/>
              <a:gd name="connsiteX4" fmla="*/ 846611 w 1079196"/>
              <a:gd name="connsiteY4" fmla="*/ 930342 h 930342"/>
              <a:gd name="connsiteX5" fmla="*/ 232586 w 1079196"/>
              <a:gd name="connsiteY5" fmla="*/ 930342 h 930342"/>
              <a:gd name="connsiteX6" fmla="*/ 0 w 1079196"/>
              <a:gd name="connsiteY6" fmla="*/ 465171 h 93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9196" h="930342" fill="none" extrusionOk="0">
                <a:moveTo>
                  <a:pt x="0" y="465171"/>
                </a:moveTo>
                <a:cubicBezTo>
                  <a:pt x="65903" y="273199"/>
                  <a:pt x="233009" y="80191"/>
                  <a:pt x="232586" y="0"/>
                </a:cubicBezTo>
                <a:cubicBezTo>
                  <a:pt x="324130" y="-39899"/>
                  <a:pt x="747644" y="3341"/>
                  <a:pt x="846611" y="0"/>
                </a:cubicBezTo>
                <a:cubicBezTo>
                  <a:pt x="875357" y="115424"/>
                  <a:pt x="973088" y="324212"/>
                  <a:pt x="1079196" y="465171"/>
                </a:cubicBezTo>
                <a:cubicBezTo>
                  <a:pt x="1007692" y="640936"/>
                  <a:pt x="925288" y="738339"/>
                  <a:pt x="846611" y="930342"/>
                </a:cubicBezTo>
                <a:cubicBezTo>
                  <a:pt x="783082" y="948624"/>
                  <a:pt x="412277" y="922999"/>
                  <a:pt x="232586" y="930342"/>
                </a:cubicBezTo>
                <a:cubicBezTo>
                  <a:pt x="182982" y="891392"/>
                  <a:pt x="95354" y="686194"/>
                  <a:pt x="0" y="465171"/>
                </a:cubicBezTo>
                <a:close/>
              </a:path>
              <a:path w="1079196" h="930342" stroke="0" extrusionOk="0">
                <a:moveTo>
                  <a:pt x="0" y="465171"/>
                </a:moveTo>
                <a:cubicBezTo>
                  <a:pt x="74647" y="351214"/>
                  <a:pt x="192339" y="70984"/>
                  <a:pt x="232586" y="0"/>
                </a:cubicBezTo>
                <a:cubicBezTo>
                  <a:pt x="323258" y="23726"/>
                  <a:pt x="600590" y="-10892"/>
                  <a:pt x="846611" y="0"/>
                </a:cubicBezTo>
                <a:cubicBezTo>
                  <a:pt x="932503" y="147321"/>
                  <a:pt x="963789" y="333896"/>
                  <a:pt x="1079196" y="465171"/>
                </a:cubicBezTo>
                <a:cubicBezTo>
                  <a:pt x="1056716" y="574908"/>
                  <a:pt x="889791" y="835122"/>
                  <a:pt x="846611" y="930342"/>
                </a:cubicBezTo>
                <a:cubicBezTo>
                  <a:pt x="710906" y="878702"/>
                  <a:pt x="535791" y="892845"/>
                  <a:pt x="232586" y="930342"/>
                </a:cubicBezTo>
                <a:cubicBezTo>
                  <a:pt x="214666" y="881045"/>
                  <a:pt x="3838" y="525300"/>
                  <a:pt x="0" y="465171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41275" cap="rnd"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hexago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SKLEARN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D2EE9E-02E3-4B12-BE2B-E7E13E1E650B}"/>
              </a:ext>
            </a:extLst>
          </p:cNvPr>
          <p:cNvCxnSpPr/>
          <p:nvPr/>
        </p:nvCxnSpPr>
        <p:spPr>
          <a:xfrm>
            <a:off x="11221616" y="6344652"/>
            <a:ext cx="970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A123247-46B3-4670-BFB3-589DE13FBE2B}"/>
              </a:ext>
            </a:extLst>
          </p:cNvPr>
          <p:cNvSpPr/>
          <p:nvPr/>
        </p:nvSpPr>
        <p:spPr>
          <a:xfrm>
            <a:off x="11122090" y="1804737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6F5C7D-99B8-4E39-9063-742AA9C804FC}"/>
              </a:ext>
            </a:extLst>
          </p:cNvPr>
          <p:cNvSpPr/>
          <p:nvPr/>
        </p:nvSpPr>
        <p:spPr>
          <a:xfrm>
            <a:off x="11122090" y="903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2BD3BA-7CF9-4B0D-94E8-B8B07CE52391}"/>
              </a:ext>
            </a:extLst>
          </p:cNvPr>
          <p:cNvSpPr/>
          <p:nvPr/>
        </p:nvSpPr>
        <p:spPr>
          <a:xfrm>
            <a:off x="11122090" y="2705423"/>
            <a:ext cx="1069910" cy="905953"/>
          </a:xfrm>
          <a:prstGeom prst="rect">
            <a:avLst/>
          </a:prstGeom>
          <a:solidFill>
            <a:srgbClr val="FFFF00"/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CODE/DATA APPROACH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F59FFC9-3618-427E-A681-BCB54C9DF130}"/>
              </a:ext>
            </a:extLst>
          </p:cNvPr>
          <p:cNvSpPr/>
          <p:nvPr/>
        </p:nvSpPr>
        <p:spPr>
          <a:xfrm>
            <a:off x="11122090" y="3601072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VISUALS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F490CA2-937B-42B3-B93F-9BE559812052}"/>
              </a:ext>
            </a:extLst>
          </p:cNvPr>
          <p:cNvSpPr/>
          <p:nvPr/>
        </p:nvSpPr>
        <p:spPr>
          <a:xfrm>
            <a:off x="11122090" y="4501265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RESULTS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32099F-821D-44ED-989C-8DA3D5A66D56}"/>
              </a:ext>
            </a:extLst>
          </p:cNvPr>
          <p:cNvSpPr/>
          <p:nvPr/>
        </p:nvSpPr>
        <p:spPr>
          <a:xfrm>
            <a:off x="11122090" y="2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ource Sans Pro SemiBold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B9ACD8-4618-4C21-9287-5A916A6B57D0}"/>
              </a:ext>
            </a:extLst>
          </p:cNvPr>
          <p:cNvSpPr/>
          <p:nvPr/>
        </p:nvSpPr>
        <p:spPr>
          <a:xfrm>
            <a:off x="11122090" y="5407218"/>
            <a:ext cx="1069910" cy="93067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4020202020204" pitchFamily="34" charset="0"/>
              </a:rPr>
              <a:t>IMPLICATIONS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A9667224-7A87-4C25-A7E9-94770CA06D7C}"/>
              </a:ext>
            </a:extLst>
          </p:cNvPr>
          <p:cNvSpPr/>
          <p:nvPr/>
        </p:nvSpPr>
        <p:spPr>
          <a:xfrm>
            <a:off x="319625" y="2976421"/>
            <a:ext cx="1033206" cy="890695"/>
          </a:xfrm>
          <a:custGeom>
            <a:avLst/>
            <a:gdLst>
              <a:gd name="connsiteX0" fmla="*/ 0 w 1033206"/>
              <a:gd name="connsiteY0" fmla="*/ 445348 h 890695"/>
              <a:gd name="connsiteX1" fmla="*/ 222674 w 1033206"/>
              <a:gd name="connsiteY1" fmla="*/ 0 h 890695"/>
              <a:gd name="connsiteX2" fmla="*/ 810532 w 1033206"/>
              <a:gd name="connsiteY2" fmla="*/ 0 h 890695"/>
              <a:gd name="connsiteX3" fmla="*/ 1033206 w 1033206"/>
              <a:gd name="connsiteY3" fmla="*/ 445348 h 890695"/>
              <a:gd name="connsiteX4" fmla="*/ 810532 w 1033206"/>
              <a:gd name="connsiteY4" fmla="*/ 890695 h 890695"/>
              <a:gd name="connsiteX5" fmla="*/ 222674 w 1033206"/>
              <a:gd name="connsiteY5" fmla="*/ 890695 h 890695"/>
              <a:gd name="connsiteX6" fmla="*/ 0 w 1033206"/>
              <a:gd name="connsiteY6" fmla="*/ 445348 h 89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3206" h="890695" fill="none" extrusionOk="0">
                <a:moveTo>
                  <a:pt x="0" y="445348"/>
                </a:moveTo>
                <a:cubicBezTo>
                  <a:pt x="72801" y="387462"/>
                  <a:pt x="131948" y="162440"/>
                  <a:pt x="222674" y="0"/>
                </a:cubicBezTo>
                <a:cubicBezTo>
                  <a:pt x="359829" y="-43460"/>
                  <a:pt x="547731" y="-36575"/>
                  <a:pt x="810532" y="0"/>
                </a:cubicBezTo>
                <a:cubicBezTo>
                  <a:pt x="828202" y="128606"/>
                  <a:pt x="900356" y="243778"/>
                  <a:pt x="1033206" y="445348"/>
                </a:cubicBezTo>
                <a:cubicBezTo>
                  <a:pt x="1007247" y="523381"/>
                  <a:pt x="916909" y="743724"/>
                  <a:pt x="810532" y="890695"/>
                </a:cubicBezTo>
                <a:cubicBezTo>
                  <a:pt x="578461" y="870146"/>
                  <a:pt x="359783" y="855900"/>
                  <a:pt x="222674" y="890695"/>
                </a:cubicBezTo>
                <a:cubicBezTo>
                  <a:pt x="152283" y="705458"/>
                  <a:pt x="68413" y="673637"/>
                  <a:pt x="0" y="445348"/>
                </a:cubicBezTo>
                <a:close/>
              </a:path>
              <a:path w="1033206" h="890695" stroke="0" extrusionOk="0">
                <a:moveTo>
                  <a:pt x="0" y="445348"/>
                </a:moveTo>
                <a:cubicBezTo>
                  <a:pt x="83712" y="368231"/>
                  <a:pt x="172611" y="190047"/>
                  <a:pt x="222674" y="0"/>
                </a:cubicBezTo>
                <a:cubicBezTo>
                  <a:pt x="384595" y="20195"/>
                  <a:pt x="597296" y="30176"/>
                  <a:pt x="810532" y="0"/>
                </a:cubicBezTo>
                <a:cubicBezTo>
                  <a:pt x="896684" y="111468"/>
                  <a:pt x="1018588" y="358069"/>
                  <a:pt x="1033206" y="445348"/>
                </a:cubicBezTo>
                <a:cubicBezTo>
                  <a:pt x="987888" y="581382"/>
                  <a:pt x="886111" y="799686"/>
                  <a:pt x="810532" y="890695"/>
                </a:cubicBezTo>
                <a:cubicBezTo>
                  <a:pt x="609887" y="878177"/>
                  <a:pt x="506851" y="850708"/>
                  <a:pt x="222674" y="890695"/>
                </a:cubicBezTo>
                <a:cubicBezTo>
                  <a:pt x="173214" y="841475"/>
                  <a:pt x="89783" y="565264"/>
                  <a:pt x="0" y="44534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41275" cap="rnd"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hexago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csv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E8D8472E-298F-4247-8284-85CF9C538613}"/>
              </a:ext>
            </a:extLst>
          </p:cNvPr>
          <p:cNvSpPr/>
          <p:nvPr/>
        </p:nvSpPr>
        <p:spPr>
          <a:xfrm>
            <a:off x="1810216" y="2923794"/>
            <a:ext cx="1123397" cy="968446"/>
          </a:xfrm>
          <a:custGeom>
            <a:avLst/>
            <a:gdLst>
              <a:gd name="connsiteX0" fmla="*/ 0 w 1123397"/>
              <a:gd name="connsiteY0" fmla="*/ 484223 h 968446"/>
              <a:gd name="connsiteX1" fmla="*/ 242112 w 1123397"/>
              <a:gd name="connsiteY1" fmla="*/ 0 h 968446"/>
              <a:gd name="connsiteX2" fmla="*/ 881286 w 1123397"/>
              <a:gd name="connsiteY2" fmla="*/ 0 h 968446"/>
              <a:gd name="connsiteX3" fmla="*/ 1123397 w 1123397"/>
              <a:gd name="connsiteY3" fmla="*/ 484223 h 968446"/>
              <a:gd name="connsiteX4" fmla="*/ 881286 w 1123397"/>
              <a:gd name="connsiteY4" fmla="*/ 968446 h 968446"/>
              <a:gd name="connsiteX5" fmla="*/ 242112 w 1123397"/>
              <a:gd name="connsiteY5" fmla="*/ 968446 h 968446"/>
              <a:gd name="connsiteX6" fmla="*/ 0 w 1123397"/>
              <a:gd name="connsiteY6" fmla="*/ 484223 h 96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3397" h="968446" fill="none" extrusionOk="0">
                <a:moveTo>
                  <a:pt x="0" y="484223"/>
                </a:moveTo>
                <a:cubicBezTo>
                  <a:pt x="90895" y="312173"/>
                  <a:pt x="221325" y="143850"/>
                  <a:pt x="242112" y="0"/>
                </a:cubicBezTo>
                <a:cubicBezTo>
                  <a:pt x="364910" y="-18302"/>
                  <a:pt x="635437" y="16106"/>
                  <a:pt x="881286" y="0"/>
                </a:cubicBezTo>
                <a:cubicBezTo>
                  <a:pt x="983333" y="160890"/>
                  <a:pt x="1088307" y="334436"/>
                  <a:pt x="1123397" y="484223"/>
                </a:cubicBezTo>
                <a:cubicBezTo>
                  <a:pt x="1057878" y="630385"/>
                  <a:pt x="961792" y="787230"/>
                  <a:pt x="881286" y="968446"/>
                </a:cubicBezTo>
                <a:cubicBezTo>
                  <a:pt x="710860" y="973443"/>
                  <a:pt x="479191" y="1021824"/>
                  <a:pt x="242112" y="968446"/>
                </a:cubicBezTo>
                <a:cubicBezTo>
                  <a:pt x="184735" y="796745"/>
                  <a:pt x="101822" y="649828"/>
                  <a:pt x="0" y="484223"/>
                </a:cubicBezTo>
                <a:close/>
              </a:path>
              <a:path w="1123397" h="968446" stroke="0" extrusionOk="0">
                <a:moveTo>
                  <a:pt x="0" y="484223"/>
                </a:moveTo>
                <a:cubicBezTo>
                  <a:pt x="46376" y="336077"/>
                  <a:pt x="116417" y="201527"/>
                  <a:pt x="242112" y="0"/>
                </a:cubicBezTo>
                <a:cubicBezTo>
                  <a:pt x="535178" y="-6470"/>
                  <a:pt x="685001" y="41283"/>
                  <a:pt x="881286" y="0"/>
                </a:cubicBezTo>
                <a:cubicBezTo>
                  <a:pt x="970357" y="75596"/>
                  <a:pt x="1042121" y="305418"/>
                  <a:pt x="1123397" y="484223"/>
                </a:cubicBezTo>
                <a:cubicBezTo>
                  <a:pt x="1010554" y="666839"/>
                  <a:pt x="995599" y="791828"/>
                  <a:pt x="881286" y="968446"/>
                </a:cubicBezTo>
                <a:cubicBezTo>
                  <a:pt x="626145" y="959636"/>
                  <a:pt x="400210" y="951618"/>
                  <a:pt x="242112" y="968446"/>
                </a:cubicBezTo>
                <a:cubicBezTo>
                  <a:pt x="192457" y="844511"/>
                  <a:pt x="143986" y="713078"/>
                  <a:pt x="0" y="484223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41275" cap="rnd"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hexago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POSTGRESS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C78FCA9B-71DB-4231-BD99-0B89674FD499}"/>
              </a:ext>
            </a:extLst>
          </p:cNvPr>
          <p:cNvSpPr/>
          <p:nvPr/>
        </p:nvSpPr>
        <p:spPr>
          <a:xfrm>
            <a:off x="3926706" y="2956030"/>
            <a:ext cx="1123398" cy="968447"/>
          </a:xfrm>
          <a:custGeom>
            <a:avLst/>
            <a:gdLst>
              <a:gd name="connsiteX0" fmla="*/ 0 w 1123398"/>
              <a:gd name="connsiteY0" fmla="*/ 484224 h 968447"/>
              <a:gd name="connsiteX1" fmla="*/ 242112 w 1123398"/>
              <a:gd name="connsiteY1" fmla="*/ 0 h 968447"/>
              <a:gd name="connsiteX2" fmla="*/ 881286 w 1123398"/>
              <a:gd name="connsiteY2" fmla="*/ 0 h 968447"/>
              <a:gd name="connsiteX3" fmla="*/ 1123398 w 1123398"/>
              <a:gd name="connsiteY3" fmla="*/ 484224 h 968447"/>
              <a:gd name="connsiteX4" fmla="*/ 881286 w 1123398"/>
              <a:gd name="connsiteY4" fmla="*/ 968447 h 968447"/>
              <a:gd name="connsiteX5" fmla="*/ 242112 w 1123398"/>
              <a:gd name="connsiteY5" fmla="*/ 968447 h 968447"/>
              <a:gd name="connsiteX6" fmla="*/ 0 w 1123398"/>
              <a:gd name="connsiteY6" fmla="*/ 484224 h 968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3398" h="968447" fill="none" extrusionOk="0">
                <a:moveTo>
                  <a:pt x="0" y="484224"/>
                </a:moveTo>
                <a:cubicBezTo>
                  <a:pt x="88746" y="316335"/>
                  <a:pt x="218634" y="144373"/>
                  <a:pt x="242112" y="0"/>
                </a:cubicBezTo>
                <a:cubicBezTo>
                  <a:pt x="364910" y="-18302"/>
                  <a:pt x="635437" y="16106"/>
                  <a:pt x="881286" y="0"/>
                </a:cubicBezTo>
                <a:cubicBezTo>
                  <a:pt x="987938" y="155867"/>
                  <a:pt x="1093895" y="329213"/>
                  <a:pt x="1123398" y="484224"/>
                </a:cubicBezTo>
                <a:cubicBezTo>
                  <a:pt x="1058776" y="629632"/>
                  <a:pt x="964765" y="787224"/>
                  <a:pt x="881286" y="968447"/>
                </a:cubicBezTo>
                <a:cubicBezTo>
                  <a:pt x="710860" y="973444"/>
                  <a:pt x="479191" y="1021825"/>
                  <a:pt x="242112" y="968447"/>
                </a:cubicBezTo>
                <a:cubicBezTo>
                  <a:pt x="184735" y="796746"/>
                  <a:pt x="101822" y="649829"/>
                  <a:pt x="0" y="484224"/>
                </a:cubicBezTo>
                <a:close/>
              </a:path>
              <a:path w="1123398" h="968447" stroke="0" extrusionOk="0">
                <a:moveTo>
                  <a:pt x="0" y="484224"/>
                </a:moveTo>
                <a:cubicBezTo>
                  <a:pt x="44177" y="335866"/>
                  <a:pt x="112932" y="202517"/>
                  <a:pt x="242112" y="0"/>
                </a:cubicBezTo>
                <a:cubicBezTo>
                  <a:pt x="535178" y="-6470"/>
                  <a:pt x="685001" y="41283"/>
                  <a:pt x="881286" y="0"/>
                </a:cubicBezTo>
                <a:cubicBezTo>
                  <a:pt x="884244" y="112788"/>
                  <a:pt x="1040556" y="296795"/>
                  <a:pt x="1123398" y="484224"/>
                </a:cubicBezTo>
                <a:cubicBezTo>
                  <a:pt x="1011093" y="665784"/>
                  <a:pt x="997135" y="790646"/>
                  <a:pt x="881286" y="968447"/>
                </a:cubicBezTo>
                <a:cubicBezTo>
                  <a:pt x="626145" y="959637"/>
                  <a:pt x="400210" y="951619"/>
                  <a:pt x="242112" y="968447"/>
                </a:cubicBezTo>
                <a:cubicBezTo>
                  <a:pt x="192457" y="844512"/>
                  <a:pt x="143986" y="713079"/>
                  <a:pt x="0" y="484224"/>
                </a:cubicBezTo>
                <a:close/>
              </a:path>
            </a:pathLst>
          </a:custGeom>
          <a:solidFill>
            <a:schemeClr val="accent6"/>
          </a:solidFill>
          <a:ln w="41275" cap="rnd"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hexago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PYTHON</a:t>
            </a: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B21D10E5-769A-4130-A6AC-4D46C2C958C7}"/>
              </a:ext>
            </a:extLst>
          </p:cNvPr>
          <p:cNvSpPr/>
          <p:nvPr/>
        </p:nvSpPr>
        <p:spPr>
          <a:xfrm>
            <a:off x="5144560" y="2280413"/>
            <a:ext cx="1123398" cy="968447"/>
          </a:xfrm>
          <a:custGeom>
            <a:avLst/>
            <a:gdLst>
              <a:gd name="connsiteX0" fmla="*/ 0 w 1123398"/>
              <a:gd name="connsiteY0" fmla="*/ 484224 h 968447"/>
              <a:gd name="connsiteX1" fmla="*/ 242112 w 1123398"/>
              <a:gd name="connsiteY1" fmla="*/ 0 h 968447"/>
              <a:gd name="connsiteX2" fmla="*/ 881286 w 1123398"/>
              <a:gd name="connsiteY2" fmla="*/ 0 h 968447"/>
              <a:gd name="connsiteX3" fmla="*/ 1123398 w 1123398"/>
              <a:gd name="connsiteY3" fmla="*/ 484224 h 968447"/>
              <a:gd name="connsiteX4" fmla="*/ 881286 w 1123398"/>
              <a:gd name="connsiteY4" fmla="*/ 968447 h 968447"/>
              <a:gd name="connsiteX5" fmla="*/ 242112 w 1123398"/>
              <a:gd name="connsiteY5" fmla="*/ 968447 h 968447"/>
              <a:gd name="connsiteX6" fmla="*/ 0 w 1123398"/>
              <a:gd name="connsiteY6" fmla="*/ 484224 h 968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3398" h="968447" fill="none" extrusionOk="0">
                <a:moveTo>
                  <a:pt x="0" y="484224"/>
                </a:moveTo>
                <a:cubicBezTo>
                  <a:pt x="88746" y="316335"/>
                  <a:pt x="218634" y="144373"/>
                  <a:pt x="242112" y="0"/>
                </a:cubicBezTo>
                <a:cubicBezTo>
                  <a:pt x="364910" y="-18302"/>
                  <a:pt x="635437" y="16106"/>
                  <a:pt x="881286" y="0"/>
                </a:cubicBezTo>
                <a:cubicBezTo>
                  <a:pt x="987938" y="155867"/>
                  <a:pt x="1093895" y="329213"/>
                  <a:pt x="1123398" y="484224"/>
                </a:cubicBezTo>
                <a:cubicBezTo>
                  <a:pt x="1058776" y="629632"/>
                  <a:pt x="964765" y="787224"/>
                  <a:pt x="881286" y="968447"/>
                </a:cubicBezTo>
                <a:cubicBezTo>
                  <a:pt x="710860" y="973444"/>
                  <a:pt x="479191" y="1021825"/>
                  <a:pt x="242112" y="968447"/>
                </a:cubicBezTo>
                <a:cubicBezTo>
                  <a:pt x="184735" y="796746"/>
                  <a:pt x="101822" y="649829"/>
                  <a:pt x="0" y="484224"/>
                </a:cubicBezTo>
                <a:close/>
              </a:path>
              <a:path w="1123398" h="968447" stroke="0" extrusionOk="0">
                <a:moveTo>
                  <a:pt x="0" y="484224"/>
                </a:moveTo>
                <a:cubicBezTo>
                  <a:pt x="44177" y="335866"/>
                  <a:pt x="112932" y="202517"/>
                  <a:pt x="242112" y="0"/>
                </a:cubicBezTo>
                <a:cubicBezTo>
                  <a:pt x="535178" y="-6470"/>
                  <a:pt x="685001" y="41283"/>
                  <a:pt x="881286" y="0"/>
                </a:cubicBezTo>
                <a:cubicBezTo>
                  <a:pt x="884244" y="112788"/>
                  <a:pt x="1040556" y="296795"/>
                  <a:pt x="1123398" y="484224"/>
                </a:cubicBezTo>
                <a:cubicBezTo>
                  <a:pt x="1011093" y="665784"/>
                  <a:pt x="997135" y="790646"/>
                  <a:pt x="881286" y="968447"/>
                </a:cubicBezTo>
                <a:cubicBezTo>
                  <a:pt x="626145" y="959637"/>
                  <a:pt x="400210" y="951619"/>
                  <a:pt x="242112" y="968447"/>
                </a:cubicBezTo>
                <a:cubicBezTo>
                  <a:pt x="192457" y="844512"/>
                  <a:pt x="143986" y="713079"/>
                  <a:pt x="0" y="48422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41275" cap="rnd"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hexago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LEAFLET/ GEOJSON</a:t>
            </a:r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86ABED30-9D98-4472-85E6-FD00729C7663}"/>
              </a:ext>
            </a:extLst>
          </p:cNvPr>
          <p:cNvSpPr/>
          <p:nvPr/>
        </p:nvSpPr>
        <p:spPr>
          <a:xfrm>
            <a:off x="7096061" y="3610123"/>
            <a:ext cx="1069910" cy="922337"/>
          </a:xfrm>
          <a:custGeom>
            <a:avLst/>
            <a:gdLst>
              <a:gd name="connsiteX0" fmla="*/ 0 w 1069910"/>
              <a:gd name="connsiteY0" fmla="*/ 461169 h 922337"/>
              <a:gd name="connsiteX1" fmla="*/ 230584 w 1069910"/>
              <a:gd name="connsiteY1" fmla="*/ 0 h 922337"/>
              <a:gd name="connsiteX2" fmla="*/ 839326 w 1069910"/>
              <a:gd name="connsiteY2" fmla="*/ 0 h 922337"/>
              <a:gd name="connsiteX3" fmla="*/ 1069910 w 1069910"/>
              <a:gd name="connsiteY3" fmla="*/ 461169 h 922337"/>
              <a:gd name="connsiteX4" fmla="*/ 839326 w 1069910"/>
              <a:gd name="connsiteY4" fmla="*/ 922337 h 922337"/>
              <a:gd name="connsiteX5" fmla="*/ 230584 w 1069910"/>
              <a:gd name="connsiteY5" fmla="*/ 922337 h 922337"/>
              <a:gd name="connsiteX6" fmla="*/ 0 w 1069910"/>
              <a:gd name="connsiteY6" fmla="*/ 461169 h 92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9910" h="922337" fill="none" extrusionOk="0">
                <a:moveTo>
                  <a:pt x="0" y="461169"/>
                </a:moveTo>
                <a:cubicBezTo>
                  <a:pt x="125866" y="244422"/>
                  <a:pt x="153674" y="226367"/>
                  <a:pt x="230584" y="0"/>
                </a:cubicBezTo>
                <a:cubicBezTo>
                  <a:pt x="343609" y="-8200"/>
                  <a:pt x="636902" y="-35644"/>
                  <a:pt x="839326" y="0"/>
                </a:cubicBezTo>
                <a:cubicBezTo>
                  <a:pt x="856392" y="109477"/>
                  <a:pt x="1075693" y="399903"/>
                  <a:pt x="1069910" y="461169"/>
                </a:cubicBezTo>
                <a:cubicBezTo>
                  <a:pt x="948959" y="680872"/>
                  <a:pt x="868355" y="819693"/>
                  <a:pt x="839326" y="922337"/>
                </a:cubicBezTo>
                <a:cubicBezTo>
                  <a:pt x="770822" y="924441"/>
                  <a:pt x="478205" y="930775"/>
                  <a:pt x="230584" y="922337"/>
                </a:cubicBezTo>
                <a:cubicBezTo>
                  <a:pt x="121215" y="719654"/>
                  <a:pt x="70739" y="682125"/>
                  <a:pt x="0" y="461169"/>
                </a:cubicBezTo>
                <a:close/>
              </a:path>
              <a:path w="1069910" h="922337" stroke="0" extrusionOk="0">
                <a:moveTo>
                  <a:pt x="0" y="461169"/>
                </a:moveTo>
                <a:cubicBezTo>
                  <a:pt x="52745" y="323698"/>
                  <a:pt x="165539" y="127856"/>
                  <a:pt x="230584" y="0"/>
                </a:cubicBezTo>
                <a:cubicBezTo>
                  <a:pt x="377060" y="-2420"/>
                  <a:pt x="619917" y="9877"/>
                  <a:pt x="839326" y="0"/>
                </a:cubicBezTo>
                <a:cubicBezTo>
                  <a:pt x="960185" y="195986"/>
                  <a:pt x="930838" y="255403"/>
                  <a:pt x="1069910" y="461169"/>
                </a:cubicBezTo>
                <a:cubicBezTo>
                  <a:pt x="1057521" y="552006"/>
                  <a:pt x="895730" y="862954"/>
                  <a:pt x="839326" y="922337"/>
                </a:cubicBezTo>
                <a:cubicBezTo>
                  <a:pt x="548016" y="968845"/>
                  <a:pt x="534454" y="898735"/>
                  <a:pt x="230584" y="922337"/>
                </a:cubicBezTo>
                <a:cubicBezTo>
                  <a:pt x="220514" y="812857"/>
                  <a:pt x="29170" y="592239"/>
                  <a:pt x="0" y="461169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41275" cap="rnd"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hexago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CSS</a:t>
            </a:r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A1241B2B-26FE-4E73-8AE3-3A794F956991}"/>
              </a:ext>
            </a:extLst>
          </p:cNvPr>
          <p:cNvSpPr/>
          <p:nvPr/>
        </p:nvSpPr>
        <p:spPr>
          <a:xfrm>
            <a:off x="5198048" y="3577685"/>
            <a:ext cx="1069910" cy="922336"/>
          </a:xfrm>
          <a:custGeom>
            <a:avLst/>
            <a:gdLst>
              <a:gd name="connsiteX0" fmla="*/ 0 w 1069910"/>
              <a:gd name="connsiteY0" fmla="*/ 461168 h 922336"/>
              <a:gd name="connsiteX1" fmla="*/ 230584 w 1069910"/>
              <a:gd name="connsiteY1" fmla="*/ 0 h 922336"/>
              <a:gd name="connsiteX2" fmla="*/ 839326 w 1069910"/>
              <a:gd name="connsiteY2" fmla="*/ 0 h 922336"/>
              <a:gd name="connsiteX3" fmla="*/ 1069910 w 1069910"/>
              <a:gd name="connsiteY3" fmla="*/ 461168 h 922336"/>
              <a:gd name="connsiteX4" fmla="*/ 839326 w 1069910"/>
              <a:gd name="connsiteY4" fmla="*/ 922336 h 922336"/>
              <a:gd name="connsiteX5" fmla="*/ 230584 w 1069910"/>
              <a:gd name="connsiteY5" fmla="*/ 922336 h 922336"/>
              <a:gd name="connsiteX6" fmla="*/ 0 w 1069910"/>
              <a:gd name="connsiteY6" fmla="*/ 461168 h 922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9910" h="922336" fill="none" extrusionOk="0">
                <a:moveTo>
                  <a:pt x="0" y="461168"/>
                </a:moveTo>
                <a:cubicBezTo>
                  <a:pt x="128123" y="240052"/>
                  <a:pt x="156500" y="225818"/>
                  <a:pt x="230584" y="0"/>
                </a:cubicBezTo>
                <a:cubicBezTo>
                  <a:pt x="343609" y="-8200"/>
                  <a:pt x="636902" y="-35644"/>
                  <a:pt x="839326" y="0"/>
                </a:cubicBezTo>
                <a:cubicBezTo>
                  <a:pt x="853169" y="112992"/>
                  <a:pt x="979548" y="219090"/>
                  <a:pt x="1069910" y="461168"/>
                </a:cubicBezTo>
                <a:cubicBezTo>
                  <a:pt x="948959" y="680871"/>
                  <a:pt x="868355" y="819692"/>
                  <a:pt x="839326" y="922336"/>
                </a:cubicBezTo>
                <a:cubicBezTo>
                  <a:pt x="770822" y="924440"/>
                  <a:pt x="478205" y="930774"/>
                  <a:pt x="230584" y="922336"/>
                </a:cubicBezTo>
                <a:cubicBezTo>
                  <a:pt x="121215" y="719653"/>
                  <a:pt x="70739" y="682124"/>
                  <a:pt x="0" y="461168"/>
                </a:cubicBezTo>
                <a:close/>
              </a:path>
              <a:path w="1069910" h="922336" stroke="0" extrusionOk="0">
                <a:moveTo>
                  <a:pt x="0" y="461168"/>
                </a:moveTo>
                <a:cubicBezTo>
                  <a:pt x="55054" y="323919"/>
                  <a:pt x="169197" y="126817"/>
                  <a:pt x="230584" y="0"/>
                </a:cubicBezTo>
                <a:cubicBezTo>
                  <a:pt x="377060" y="-2420"/>
                  <a:pt x="619917" y="9877"/>
                  <a:pt x="839326" y="0"/>
                </a:cubicBezTo>
                <a:cubicBezTo>
                  <a:pt x="959452" y="200457"/>
                  <a:pt x="931934" y="261439"/>
                  <a:pt x="1069910" y="461168"/>
                </a:cubicBezTo>
                <a:cubicBezTo>
                  <a:pt x="1057521" y="552005"/>
                  <a:pt x="895730" y="862953"/>
                  <a:pt x="839326" y="922336"/>
                </a:cubicBezTo>
                <a:cubicBezTo>
                  <a:pt x="548016" y="968844"/>
                  <a:pt x="534454" y="898734"/>
                  <a:pt x="230584" y="922336"/>
                </a:cubicBezTo>
                <a:cubicBezTo>
                  <a:pt x="220514" y="812856"/>
                  <a:pt x="29170" y="592238"/>
                  <a:pt x="0" y="46116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41275" cap="rnd"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hexago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TABLEAU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C0DA7215-CEFD-4EE0-85F9-2B5345326070}"/>
              </a:ext>
            </a:extLst>
          </p:cNvPr>
          <p:cNvSpPr/>
          <p:nvPr/>
        </p:nvSpPr>
        <p:spPr>
          <a:xfrm>
            <a:off x="5620618" y="2952545"/>
            <a:ext cx="1079586" cy="930678"/>
          </a:xfrm>
          <a:custGeom>
            <a:avLst/>
            <a:gdLst>
              <a:gd name="connsiteX0" fmla="*/ 0 w 1079586"/>
              <a:gd name="connsiteY0" fmla="*/ 465339 h 930678"/>
              <a:gd name="connsiteX1" fmla="*/ 232670 w 1079586"/>
              <a:gd name="connsiteY1" fmla="*/ 0 h 930678"/>
              <a:gd name="connsiteX2" fmla="*/ 846917 w 1079586"/>
              <a:gd name="connsiteY2" fmla="*/ 0 h 930678"/>
              <a:gd name="connsiteX3" fmla="*/ 1079586 w 1079586"/>
              <a:gd name="connsiteY3" fmla="*/ 465339 h 930678"/>
              <a:gd name="connsiteX4" fmla="*/ 846917 w 1079586"/>
              <a:gd name="connsiteY4" fmla="*/ 930678 h 930678"/>
              <a:gd name="connsiteX5" fmla="*/ 232670 w 1079586"/>
              <a:gd name="connsiteY5" fmla="*/ 930678 h 930678"/>
              <a:gd name="connsiteX6" fmla="*/ 0 w 1079586"/>
              <a:gd name="connsiteY6" fmla="*/ 465339 h 930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9586" h="930678" fill="none" extrusionOk="0">
                <a:moveTo>
                  <a:pt x="0" y="465339"/>
                </a:moveTo>
                <a:cubicBezTo>
                  <a:pt x="61435" y="252175"/>
                  <a:pt x="156647" y="217726"/>
                  <a:pt x="232670" y="0"/>
                </a:cubicBezTo>
                <a:cubicBezTo>
                  <a:pt x="517978" y="-8770"/>
                  <a:pt x="578734" y="-8201"/>
                  <a:pt x="846917" y="0"/>
                </a:cubicBezTo>
                <a:cubicBezTo>
                  <a:pt x="895289" y="174577"/>
                  <a:pt x="1052449" y="396071"/>
                  <a:pt x="1079586" y="465339"/>
                </a:cubicBezTo>
                <a:cubicBezTo>
                  <a:pt x="1046707" y="600274"/>
                  <a:pt x="940936" y="791152"/>
                  <a:pt x="846917" y="930678"/>
                </a:cubicBezTo>
                <a:cubicBezTo>
                  <a:pt x="650195" y="939913"/>
                  <a:pt x="521804" y="940802"/>
                  <a:pt x="232670" y="930678"/>
                </a:cubicBezTo>
                <a:cubicBezTo>
                  <a:pt x="136278" y="709076"/>
                  <a:pt x="82339" y="709755"/>
                  <a:pt x="0" y="465339"/>
                </a:cubicBezTo>
                <a:close/>
              </a:path>
              <a:path w="1079586" h="930678" stroke="0" extrusionOk="0">
                <a:moveTo>
                  <a:pt x="0" y="465339"/>
                </a:moveTo>
                <a:cubicBezTo>
                  <a:pt x="105826" y="328403"/>
                  <a:pt x="119481" y="166349"/>
                  <a:pt x="232670" y="0"/>
                </a:cubicBezTo>
                <a:cubicBezTo>
                  <a:pt x="341973" y="-25364"/>
                  <a:pt x="672042" y="44065"/>
                  <a:pt x="846917" y="0"/>
                </a:cubicBezTo>
                <a:cubicBezTo>
                  <a:pt x="955147" y="212239"/>
                  <a:pt x="1043081" y="319735"/>
                  <a:pt x="1079586" y="465339"/>
                </a:cubicBezTo>
                <a:cubicBezTo>
                  <a:pt x="1013229" y="671487"/>
                  <a:pt x="946931" y="709014"/>
                  <a:pt x="846917" y="930678"/>
                </a:cubicBezTo>
                <a:cubicBezTo>
                  <a:pt x="686542" y="943808"/>
                  <a:pt x="504510" y="956541"/>
                  <a:pt x="232670" y="930678"/>
                </a:cubicBezTo>
                <a:cubicBezTo>
                  <a:pt x="157589" y="794067"/>
                  <a:pt x="60790" y="511984"/>
                  <a:pt x="0" y="46533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41275" cap="rnd"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hexago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MAT PLOTLIB</a:t>
            </a:r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B93D1B27-9C4B-4D1B-A0C2-7BDA1D5ECDA3}"/>
              </a:ext>
            </a:extLst>
          </p:cNvPr>
          <p:cNvSpPr/>
          <p:nvPr/>
        </p:nvSpPr>
        <p:spPr>
          <a:xfrm>
            <a:off x="7047441" y="2205587"/>
            <a:ext cx="1069911" cy="922338"/>
          </a:xfrm>
          <a:custGeom>
            <a:avLst/>
            <a:gdLst>
              <a:gd name="connsiteX0" fmla="*/ 0 w 1069911"/>
              <a:gd name="connsiteY0" fmla="*/ 461169 h 922338"/>
              <a:gd name="connsiteX1" fmla="*/ 230585 w 1069911"/>
              <a:gd name="connsiteY1" fmla="*/ 0 h 922338"/>
              <a:gd name="connsiteX2" fmla="*/ 839327 w 1069911"/>
              <a:gd name="connsiteY2" fmla="*/ 0 h 922338"/>
              <a:gd name="connsiteX3" fmla="*/ 1069911 w 1069911"/>
              <a:gd name="connsiteY3" fmla="*/ 461169 h 922338"/>
              <a:gd name="connsiteX4" fmla="*/ 839327 w 1069911"/>
              <a:gd name="connsiteY4" fmla="*/ 922338 h 922338"/>
              <a:gd name="connsiteX5" fmla="*/ 230585 w 1069911"/>
              <a:gd name="connsiteY5" fmla="*/ 922338 h 922338"/>
              <a:gd name="connsiteX6" fmla="*/ 0 w 1069911"/>
              <a:gd name="connsiteY6" fmla="*/ 461169 h 92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9911" h="922338" fill="none" extrusionOk="0">
                <a:moveTo>
                  <a:pt x="0" y="461169"/>
                </a:moveTo>
                <a:cubicBezTo>
                  <a:pt x="124738" y="246606"/>
                  <a:pt x="152261" y="226641"/>
                  <a:pt x="230585" y="0"/>
                </a:cubicBezTo>
                <a:cubicBezTo>
                  <a:pt x="343610" y="-8200"/>
                  <a:pt x="636903" y="-35644"/>
                  <a:pt x="839327" y="0"/>
                </a:cubicBezTo>
                <a:cubicBezTo>
                  <a:pt x="856393" y="109477"/>
                  <a:pt x="1075694" y="399903"/>
                  <a:pt x="1069911" y="461169"/>
                </a:cubicBezTo>
                <a:cubicBezTo>
                  <a:pt x="950844" y="679290"/>
                  <a:pt x="874598" y="819678"/>
                  <a:pt x="839327" y="922338"/>
                </a:cubicBezTo>
                <a:cubicBezTo>
                  <a:pt x="770823" y="924442"/>
                  <a:pt x="478206" y="930776"/>
                  <a:pt x="230585" y="922338"/>
                </a:cubicBezTo>
                <a:cubicBezTo>
                  <a:pt x="116855" y="725380"/>
                  <a:pt x="74132" y="692285"/>
                  <a:pt x="0" y="461169"/>
                </a:cubicBezTo>
                <a:close/>
              </a:path>
              <a:path w="1069911" h="922338" stroke="0" extrusionOk="0">
                <a:moveTo>
                  <a:pt x="0" y="461169"/>
                </a:moveTo>
                <a:cubicBezTo>
                  <a:pt x="51591" y="323587"/>
                  <a:pt x="163711" y="128376"/>
                  <a:pt x="230585" y="0"/>
                </a:cubicBezTo>
                <a:cubicBezTo>
                  <a:pt x="377061" y="-2420"/>
                  <a:pt x="619918" y="9877"/>
                  <a:pt x="839327" y="0"/>
                </a:cubicBezTo>
                <a:cubicBezTo>
                  <a:pt x="960186" y="195986"/>
                  <a:pt x="930839" y="255403"/>
                  <a:pt x="1069911" y="461169"/>
                </a:cubicBezTo>
                <a:cubicBezTo>
                  <a:pt x="1058652" y="549787"/>
                  <a:pt x="898955" y="860470"/>
                  <a:pt x="839327" y="922338"/>
                </a:cubicBezTo>
                <a:cubicBezTo>
                  <a:pt x="548017" y="968846"/>
                  <a:pt x="534455" y="898736"/>
                  <a:pt x="230585" y="922338"/>
                </a:cubicBezTo>
                <a:cubicBezTo>
                  <a:pt x="219835" y="820744"/>
                  <a:pt x="23680" y="598445"/>
                  <a:pt x="0" y="461169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41275" cap="rnd"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hexago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JAVA</a:t>
            </a:r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79633709-AFFA-4AB8-930F-10EF69662EA6}"/>
              </a:ext>
            </a:extLst>
          </p:cNvPr>
          <p:cNvSpPr/>
          <p:nvPr/>
        </p:nvSpPr>
        <p:spPr>
          <a:xfrm>
            <a:off x="9022267" y="2923794"/>
            <a:ext cx="1146289" cy="988180"/>
          </a:xfrm>
          <a:custGeom>
            <a:avLst/>
            <a:gdLst>
              <a:gd name="connsiteX0" fmla="*/ 0 w 1146289"/>
              <a:gd name="connsiteY0" fmla="*/ 494090 h 988180"/>
              <a:gd name="connsiteX1" fmla="*/ 247045 w 1146289"/>
              <a:gd name="connsiteY1" fmla="*/ 0 h 988180"/>
              <a:gd name="connsiteX2" fmla="*/ 899244 w 1146289"/>
              <a:gd name="connsiteY2" fmla="*/ 0 h 988180"/>
              <a:gd name="connsiteX3" fmla="*/ 1146289 w 1146289"/>
              <a:gd name="connsiteY3" fmla="*/ 494090 h 988180"/>
              <a:gd name="connsiteX4" fmla="*/ 899244 w 1146289"/>
              <a:gd name="connsiteY4" fmla="*/ 988180 h 988180"/>
              <a:gd name="connsiteX5" fmla="*/ 247045 w 1146289"/>
              <a:gd name="connsiteY5" fmla="*/ 988180 h 988180"/>
              <a:gd name="connsiteX6" fmla="*/ 0 w 1146289"/>
              <a:gd name="connsiteY6" fmla="*/ 494090 h 98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6289" h="988180" fill="none" extrusionOk="0">
                <a:moveTo>
                  <a:pt x="0" y="494090"/>
                </a:moveTo>
                <a:cubicBezTo>
                  <a:pt x="87828" y="408576"/>
                  <a:pt x="146717" y="173936"/>
                  <a:pt x="247045" y="0"/>
                </a:cubicBezTo>
                <a:cubicBezTo>
                  <a:pt x="552185" y="54204"/>
                  <a:pt x="700640" y="-36846"/>
                  <a:pt x="899244" y="0"/>
                </a:cubicBezTo>
                <a:cubicBezTo>
                  <a:pt x="892138" y="86841"/>
                  <a:pt x="1072113" y="392268"/>
                  <a:pt x="1146289" y="494090"/>
                </a:cubicBezTo>
                <a:cubicBezTo>
                  <a:pt x="1039665" y="615531"/>
                  <a:pt x="977903" y="760687"/>
                  <a:pt x="899244" y="988180"/>
                </a:cubicBezTo>
                <a:cubicBezTo>
                  <a:pt x="589087" y="1040154"/>
                  <a:pt x="435949" y="1019370"/>
                  <a:pt x="247045" y="988180"/>
                </a:cubicBezTo>
                <a:cubicBezTo>
                  <a:pt x="245282" y="873581"/>
                  <a:pt x="100194" y="614056"/>
                  <a:pt x="0" y="494090"/>
                </a:cubicBezTo>
                <a:close/>
              </a:path>
              <a:path w="1146289" h="988180" stroke="0" extrusionOk="0">
                <a:moveTo>
                  <a:pt x="0" y="494090"/>
                </a:moveTo>
                <a:cubicBezTo>
                  <a:pt x="40589" y="423936"/>
                  <a:pt x="212435" y="98107"/>
                  <a:pt x="247045" y="0"/>
                </a:cubicBezTo>
                <a:cubicBezTo>
                  <a:pt x="464279" y="-34273"/>
                  <a:pt x="692606" y="-9777"/>
                  <a:pt x="899244" y="0"/>
                </a:cubicBezTo>
                <a:cubicBezTo>
                  <a:pt x="943840" y="52054"/>
                  <a:pt x="1064837" y="290594"/>
                  <a:pt x="1146289" y="494090"/>
                </a:cubicBezTo>
                <a:cubicBezTo>
                  <a:pt x="1087461" y="610201"/>
                  <a:pt x="932936" y="821677"/>
                  <a:pt x="899244" y="988180"/>
                </a:cubicBezTo>
                <a:cubicBezTo>
                  <a:pt x="642166" y="1020766"/>
                  <a:pt x="568751" y="991250"/>
                  <a:pt x="247045" y="988180"/>
                </a:cubicBezTo>
                <a:cubicBezTo>
                  <a:pt x="247081" y="891342"/>
                  <a:pt x="88540" y="680929"/>
                  <a:pt x="0" y="494090"/>
                </a:cubicBezTo>
                <a:close/>
              </a:path>
            </a:pathLst>
          </a:custGeom>
          <a:solidFill>
            <a:srgbClr val="7030A0"/>
          </a:solidFill>
          <a:ln w="41275" cap="rnd"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hexago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GIT HUB PAGES</a:t>
            </a:r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1575611D-DA42-47A1-9774-58625095125C}"/>
              </a:ext>
            </a:extLst>
          </p:cNvPr>
          <p:cNvSpPr/>
          <p:nvPr/>
        </p:nvSpPr>
        <p:spPr>
          <a:xfrm>
            <a:off x="7408273" y="2868207"/>
            <a:ext cx="1079198" cy="930343"/>
          </a:xfrm>
          <a:custGeom>
            <a:avLst/>
            <a:gdLst>
              <a:gd name="connsiteX0" fmla="*/ 0 w 1079198"/>
              <a:gd name="connsiteY0" fmla="*/ 465172 h 930343"/>
              <a:gd name="connsiteX1" fmla="*/ 232586 w 1079198"/>
              <a:gd name="connsiteY1" fmla="*/ 0 h 930343"/>
              <a:gd name="connsiteX2" fmla="*/ 846612 w 1079198"/>
              <a:gd name="connsiteY2" fmla="*/ 0 h 930343"/>
              <a:gd name="connsiteX3" fmla="*/ 1079198 w 1079198"/>
              <a:gd name="connsiteY3" fmla="*/ 465172 h 930343"/>
              <a:gd name="connsiteX4" fmla="*/ 846612 w 1079198"/>
              <a:gd name="connsiteY4" fmla="*/ 930343 h 930343"/>
              <a:gd name="connsiteX5" fmla="*/ 232586 w 1079198"/>
              <a:gd name="connsiteY5" fmla="*/ 930343 h 930343"/>
              <a:gd name="connsiteX6" fmla="*/ 0 w 1079198"/>
              <a:gd name="connsiteY6" fmla="*/ 465172 h 93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9198" h="930343" fill="none" extrusionOk="0">
                <a:moveTo>
                  <a:pt x="0" y="465172"/>
                </a:moveTo>
                <a:cubicBezTo>
                  <a:pt x="63665" y="277531"/>
                  <a:pt x="230207" y="80735"/>
                  <a:pt x="232586" y="0"/>
                </a:cubicBezTo>
                <a:cubicBezTo>
                  <a:pt x="322789" y="-41751"/>
                  <a:pt x="743562" y="-2190"/>
                  <a:pt x="846612" y="0"/>
                </a:cubicBezTo>
                <a:cubicBezTo>
                  <a:pt x="880152" y="110196"/>
                  <a:pt x="978906" y="318776"/>
                  <a:pt x="1079198" y="465172"/>
                </a:cubicBezTo>
                <a:cubicBezTo>
                  <a:pt x="1008628" y="640152"/>
                  <a:pt x="928384" y="738332"/>
                  <a:pt x="846612" y="930343"/>
                </a:cubicBezTo>
                <a:cubicBezTo>
                  <a:pt x="540191" y="953066"/>
                  <a:pt x="414983" y="925569"/>
                  <a:pt x="232586" y="930343"/>
                </a:cubicBezTo>
                <a:cubicBezTo>
                  <a:pt x="182982" y="891393"/>
                  <a:pt x="95354" y="686195"/>
                  <a:pt x="0" y="465172"/>
                </a:cubicBezTo>
                <a:close/>
              </a:path>
              <a:path w="1079198" h="930343" stroke="0" extrusionOk="0">
                <a:moveTo>
                  <a:pt x="0" y="465172"/>
                </a:moveTo>
                <a:cubicBezTo>
                  <a:pt x="72358" y="350994"/>
                  <a:pt x="188712" y="72014"/>
                  <a:pt x="232586" y="0"/>
                </a:cubicBezTo>
                <a:cubicBezTo>
                  <a:pt x="318914" y="19521"/>
                  <a:pt x="595377" y="-15625"/>
                  <a:pt x="846612" y="0"/>
                </a:cubicBezTo>
                <a:cubicBezTo>
                  <a:pt x="933594" y="140672"/>
                  <a:pt x="962161" y="324920"/>
                  <a:pt x="1079198" y="465172"/>
                </a:cubicBezTo>
                <a:cubicBezTo>
                  <a:pt x="1057278" y="573809"/>
                  <a:pt x="891390" y="833892"/>
                  <a:pt x="846612" y="930343"/>
                </a:cubicBezTo>
                <a:cubicBezTo>
                  <a:pt x="715222" y="880489"/>
                  <a:pt x="295572" y="897613"/>
                  <a:pt x="232586" y="930343"/>
                </a:cubicBezTo>
                <a:cubicBezTo>
                  <a:pt x="214666" y="881046"/>
                  <a:pt x="3838" y="525301"/>
                  <a:pt x="0" y="465172"/>
                </a:cubicBezTo>
                <a:close/>
              </a:path>
            </a:pathLst>
          </a:custGeom>
          <a:solidFill>
            <a:schemeClr val="tx2"/>
          </a:solidFill>
          <a:ln w="41275" cap="rnd"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hexago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58866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8782" y="3726704"/>
            <a:ext cx="5664452" cy="40233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D2EE9E-02E3-4B12-BE2B-E7E13E1E650B}"/>
              </a:ext>
            </a:extLst>
          </p:cNvPr>
          <p:cNvCxnSpPr/>
          <p:nvPr/>
        </p:nvCxnSpPr>
        <p:spPr>
          <a:xfrm>
            <a:off x="11221616" y="6344652"/>
            <a:ext cx="970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A123247-46B3-4670-BFB3-589DE13FBE2B}"/>
              </a:ext>
            </a:extLst>
          </p:cNvPr>
          <p:cNvSpPr/>
          <p:nvPr/>
        </p:nvSpPr>
        <p:spPr>
          <a:xfrm>
            <a:off x="11122090" y="1804737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6F5C7D-99B8-4E39-9063-742AA9C804FC}"/>
              </a:ext>
            </a:extLst>
          </p:cNvPr>
          <p:cNvSpPr/>
          <p:nvPr/>
        </p:nvSpPr>
        <p:spPr>
          <a:xfrm>
            <a:off x="11122090" y="903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2BD3BA-7CF9-4B0D-94E8-B8B07CE52391}"/>
              </a:ext>
            </a:extLst>
          </p:cNvPr>
          <p:cNvSpPr/>
          <p:nvPr/>
        </p:nvSpPr>
        <p:spPr>
          <a:xfrm>
            <a:off x="11122090" y="2705423"/>
            <a:ext cx="1069910" cy="905953"/>
          </a:xfrm>
          <a:prstGeom prst="rect">
            <a:avLst/>
          </a:prstGeom>
          <a:solidFill>
            <a:srgbClr val="FFFF00"/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CODE/DATA APPROACH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F59FFC9-3618-427E-A681-BCB54C9DF130}"/>
              </a:ext>
            </a:extLst>
          </p:cNvPr>
          <p:cNvSpPr/>
          <p:nvPr/>
        </p:nvSpPr>
        <p:spPr>
          <a:xfrm>
            <a:off x="11122090" y="3601072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VISUALS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F490CA2-937B-42B3-B93F-9BE559812052}"/>
              </a:ext>
            </a:extLst>
          </p:cNvPr>
          <p:cNvSpPr/>
          <p:nvPr/>
        </p:nvSpPr>
        <p:spPr>
          <a:xfrm>
            <a:off x="11122090" y="4501265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RESULTS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32099F-821D-44ED-989C-8DA3D5A66D56}"/>
              </a:ext>
            </a:extLst>
          </p:cNvPr>
          <p:cNvSpPr/>
          <p:nvPr/>
        </p:nvSpPr>
        <p:spPr>
          <a:xfrm>
            <a:off x="11122090" y="2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ource Sans Pro SemiBold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B9ACD8-4618-4C21-9287-5A916A6B57D0}"/>
              </a:ext>
            </a:extLst>
          </p:cNvPr>
          <p:cNvSpPr/>
          <p:nvPr/>
        </p:nvSpPr>
        <p:spPr>
          <a:xfrm>
            <a:off x="11122090" y="5407218"/>
            <a:ext cx="1069910" cy="93067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4020202020204" pitchFamily="34" charset="0"/>
              </a:rPr>
              <a:t>IMPLICATIONS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1D0E6D7-0E8B-4705-B98B-E6824990AC5F}"/>
              </a:ext>
            </a:extLst>
          </p:cNvPr>
          <p:cNvSpPr/>
          <p:nvPr/>
        </p:nvSpPr>
        <p:spPr>
          <a:xfrm>
            <a:off x="4250047" y="2178434"/>
            <a:ext cx="3691905" cy="2465001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1E1596-1178-4428-93A4-50E16A0AF2F3}"/>
              </a:ext>
            </a:extLst>
          </p:cNvPr>
          <p:cNvCxnSpPr>
            <a:cxnSpLocks/>
          </p:cNvCxnSpPr>
          <p:nvPr/>
        </p:nvCxnSpPr>
        <p:spPr>
          <a:xfrm>
            <a:off x="3249367" y="1119404"/>
            <a:ext cx="2471208" cy="1311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9BA43B-FD49-43D2-BFF9-EA23A5D37E71}"/>
              </a:ext>
            </a:extLst>
          </p:cNvPr>
          <p:cNvSpPr/>
          <p:nvPr/>
        </p:nvSpPr>
        <p:spPr>
          <a:xfrm>
            <a:off x="4462138" y="2352581"/>
            <a:ext cx="1356053" cy="905406"/>
          </a:xfrm>
          <a:prstGeom prst="roundRect">
            <a:avLst>
              <a:gd name="adj" fmla="val 36373"/>
            </a:avLst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7CF811A-E21B-46E4-BD96-614B260C29A7}"/>
              </a:ext>
            </a:extLst>
          </p:cNvPr>
          <p:cNvCxnSpPr>
            <a:cxnSpLocks/>
          </p:cNvCxnSpPr>
          <p:nvPr/>
        </p:nvCxnSpPr>
        <p:spPr>
          <a:xfrm>
            <a:off x="1282000" y="1222087"/>
            <a:ext cx="3244539" cy="1271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22976B4-9321-40B1-878E-2AA90A731A82}"/>
              </a:ext>
            </a:extLst>
          </p:cNvPr>
          <p:cNvSpPr/>
          <p:nvPr/>
        </p:nvSpPr>
        <p:spPr>
          <a:xfrm>
            <a:off x="1243153" y="1119405"/>
            <a:ext cx="2154241" cy="143833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CHOROPLETH MAP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6B08303-9CD2-4FFD-8F69-1072A6572E55}"/>
              </a:ext>
            </a:extLst>
          </p:cNvPr>
          <p:cNvCxnSpPr>
            <a:cxnSpLocks/>
          </p:cNvCxnSpPr>
          <p:nvPr/>
        </p:nvCxnSpPr>
        <p:spPr>
          <a:xfrm>
            <a:off x="1360449" y="2528353"/>
            <a:ext cx="3305696" cy="6835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C2F3877-AFB2-4F35-9FE2-5B1692BE2E7A}"/>
              </a:ext>
            </a:extLst>
          </p:cNvPr>
          <p:cNvCxnSpPr>
            <a:cxnSpLocks/>
          </p:cNvCxnSpPr>
          <p:nvPr/>
        </p:nvCxnSpPr>
        <p:spPr>
          <a:xfrm>
            <a:off x="3327706" y="2491849"/>
            <a:ext cx="2382148" cy="666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E63455C-4ED4-40B9-96D0-50666D2B4385}"/>
              </a:ext>
            </a:extLst>
          </p:cNvPr>
          <p:cNvSpPr/>
          <p:nvPr/>
        </p:nvSpPr>
        <p:spPr>
          <a:xfrm>
            <a:off x="6312157" y="2352581"/>
            <a:ext cx="1356053" cy="905406"/>
          </a:xfrm>
          <a:prstGeom prst="roundRect">
            <a:avLst>
              <a:gd name="adj" fmla="val 36373"/>
            </a:avLst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FCCCCEF-6262-4C83-A607-942EAFAF227A}"/>
              </a:ext>
            </a:extLst>
          </p:cNvPr>
          <p:cNvCxnSpPr>
            <a:cxnSpLocks/>
          </p:cNvCxnSpPr>
          <p:nvPr/>
        </p:nvCxnSpPr>
        <p:spPr>
          <a:xfrm flipH="1">
            <a:off x="6408053" y="1188377"/>
            <a:ext cx="2092114" cy="12425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C271292-D2A9-4709-A4E9-D0DE8A33EB22}"/>
              </a:ext>
            </a:extLst>
          </p:cNvPr>
          <p:cNvCxnSpPr>
            <a:cxnSpLocks/>
          </p:cNvCxnSpPr>
          <p:nvPr/>
        </p:nvCxnSpPr>
        <p:spPr>
          <a:xfrm flipV="1">
            <a:off x="7668210" y="1432419"/>
            <a:ext cx="2814058" cy="112532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A851F7E-803E-4779-8653-E5DAC5B95BEA}"/>
              </a:ext>
            </a:extLst>
          </p:cNvPr>
          <p:cNvSpPr/>
          <p:nvPr/>
        </p:nvSpPr>
        <p:spPr>
          <a:xfrm>
            <a:off x="8423248" y="1112728"/>
            <a:ext cx="2154241" cy="143833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DATA TABLE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B4905C5-93A3-4DFE-87A7-AAD616ABFE89}"/>
              </a:ext>
            </a:extLst>
          </p:cNvPr>
          <p:cNvCxnSpPr>
            <a:cxnSpLocks/>
          </p:cNvCxnSpPr>
          <p:nvPr/>
        </p:nvCxnSpPr>
        <p:spPr>
          <a:xfrm flipH="1">
            <a:off x="7523230" y="2517365"/>
            <a:ext cx="2992744" cy="69352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EF0DCD5-7560-48CE-9D91-FC0C913A0DE0}"/>
              </a:ext>
            </a:extLst>
          </p:cNvPr>
          <p:cNvCxnSpPr>
            <a:cxnSpLocks/>
          </p:cNvCxnSpPr>
          <p:nvPr/>
        </p:nvCxnSpPr>
        <p:spPr>
          <a:xfrm flipH="1">
            <a:off x="6424307" y="2454184"/>
            <a:ext cx="2055363" cy="72193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FE13215-8727-43EA-B683-16E13FE45E56}"/>
              </a:ext>
            </a:extLst>
          </p:cNvPr>
          <p:cNvCxnSpPr>
            <a:cxnSpLocks/>
          </p:cNvCxnSpPr>
          <p:nvPr/>
        </p:nvCxnSpPr>
        <p:spPr>
          <a:xfrm flipV="1">
            <a:off x="1368299" y="3673235"/>
            <a:ext cx="3158240" cy="73617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812E53FA-AF32-4D0C-83AB-213D78576BC8}"/>
              </a:ext>
            </a:extLst>
          </p:cNvPr>
          <p:cNvSpPr/>
          <p:nvPr/>
        </p:nvSpPr>
        <p:spPr>
          <a:xfrm>
            <a:off x="4435367" y="3552718"/>
            <a:ext cx="1356053" cy="905406"/>
          </a:xfrm>
          <a:prstGeom prst="roundRect">
            <a:avLst>
              <a:gd name="adj" fmla="val 36373"/>
            </a:avLst>
          </a:prstGeom>
          <a:solidFill>
            <a:schemeClr val="bg1">
              <a:lumMod val="75000"/>
            </a:schemeClr>
          </a:solidFill>
          <a:ln w="31750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CCDD4E8-5519-4BCA-A6EC-60EBBD9CCE6F}"/>
              </a:ext>
            </a:extLst>
          </p:cNvPr>
          <p:cNvCxnSpPr>
            <a:cxnSpLocks/>
          </p:cNvCxnSpPr>
          <p:nvPr/>
        </p:nvCxnSpPr>
        <p:spPr>
          <a:xfrm flipV="1">
            <a:off x="3327706" y="3673234"/>
            <a:ext cx="2392870" cy="76277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35F212-2C35-4982-89F3-F686817D9E47}"/>
              </a:ext>
            </a:extLst>
          </p:cNvPr>
          <p:cNvCxnSpPr>
            <a:cxnSpLocks/>
          </p:cNvCxnSpPr>
          <p:nvPr/>
        </p:nvCxnSpPr>
        <p:spPr>
          <a:xfrm flipV="1">
            <a:off x="3288536" y="4339478"/>
            <a:ext cx="2421318" cy="14322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D6072B8-3B06-47F1-A86B-A59EFA5FD6E3}"/>
              </a:ext>
            </a:extLst>
          </p:cNvPr>
          <p:cNvCxnSpPr>
            <a:cxnSpLocks/>
          </p:cNvCxnSpPr>
          <p:nvPr/>
        </p:nvCxnSpPr>
        <p:spPr>
          <a:xfrm flipV="1">
            <a:off x="1295619" y="4373478"/>
            <a:ext cx="3228522" cy="139741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D88D989-B66C-4A74-AE8D-68177339F16F}"/>
              </a:ext>
            </a:extLst>
          </p:cNvPr>
          <p:cNvSpPr/>
          <p:nvPr/>
        </p:nvSpPr>
        <p:spPr>
          <a:xfrm>
            <a:off x="1243152" y="4380830"/>
            <a:ext cx="2154241" cy="1438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TABLEAU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D6BCA2-FEFD-4A2B-806F-89AA051AD755}"/>
              </a:ext>
            </a:extLst>
          </p:cNvPr>
          <p:cNvSpPr txBox="1"/>
          <p:nvPr/>
        </p:nvSpPr>
        <p:spPr>
          <a:xfrm>
            <a:off x="5257164" y="1867573"/>
            <a:ext cx="1725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rotesque" panose="020B0604020202020204" pitchFamily="34" charset="0"/>
                <a:cs typeface="Arial" panose="020B0604020202020204" pitchFamily="34" charset="0"/>
              </a:rPr>
              <a:t>INDEX (HTML</a:t>
            </a:r>
            <a:r>
              <a:rPr lang="en-US" dirty="0">
                <a:latin typeface="Grotesque" panose="020B0604020202020204" pitchFamily="34" charset="0"/>
              </a:rPr>
              <a:t>)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F2650A8-D2BE-4D2D-9CD9-7E354F4F3893}"/>
              </a:ext>
            </a:extLst>
          </p:cNvPr>
          <p:cNvCxnSpPr>
            <a:cxnSpLocks/>
          </p:cNvCxnSpPr>
          <p:nvPr/>
        </p:nvCxnSpPr>
        <p:spPr>
          <a:xfrm flipH="1" flipV="1">
            <a:off x="6408052" y="4370460"/>
            <a:ext cx="2081350" cy="1406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D09A6D2B-F8D2-4BE1-84EA-1865E33ECED2}"/>
              </a:ext>
            </a:extLst>
          </p:cNvPr>
          <p:cNvSpPr/>
          <p:nvPr/>
        </p:nvSpPr>
        <p:spPr>
          <a:xfrm>
            <a:off x="6312157" y="3568848"/>
            <a:ext cx="1356053" cy="905406"/>
          </a:xfrm>
          <a:prstGeom prst="roundRect">
            <a:avLst>
              <a:gd name="adj" fmla="val 36373"/>
            </a:avLst>
          </a:prstGeom>
          <a:solidFill>
            <a:srgbClr val="00B0F0"/>
          </a:solidFill>
          <a:ln w="317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3B04051-DEEB-4275-A632-AEC667869496}"/>
              </a:ext>
            </a:extLst>
          </p:cNvPr>
          <p:cNvCxnSpPr>
            <a:cxnSpLocks/>
          </p:cNvCxnSpPr>
          <p:nvPr/>
        </p:nvCxnSpPr>
        <p:spPr>
          <a:xfrm flipH="1" flipV="1">
            <a:off x="6393723" y="3669183"/>
            <a:ext cx="2138495" cy="79359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6A5FD1C-63EA-43B2-97CA-37EBE64035A0}"/>
              </a:ext>
            </a:extLst>
          </p:cNvPr>
          <p:cNvCxnSpPr>
            <a:cxnSpLocks/>
          </p:cNvCxnSpPr>
          <p:nvPr/>
        </p:nvCxnSpPr>
        <p:spPr>
          <a:xfrm flipH="1" flipV="1">
            <a:off x="7523230" y="3629492"/>
            <a:ext cx="2959038" cy="83380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A0A6E9A-6BC3-4350-8F8B-D056D76A7605}"/>
              </a:ext>
            </a:extLst>
          </p:cNvPr>
          <p:cNvCxnSpPr>
            <a:cxnSpLocks/>
          </p:cNvCxnSpPr>
          <p:nvPr/>
        </p:nvCxnSpPr>
        <p:spPr>
          <a:xfrm flipH="1" flipV="1">
            <a:off x="7569064" y="4369938"/>
            <a:ext cx="2948575" cy="138992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DCE6A38-ECBF-41C2-914E-A61AA897CFE0}"/>
              </a:ext>
            </a:extLst>
          </p:cNvPr>
          <p:cNvSpPr/>
          <p:nvPr/>
        </p:nvSpPr>
        <p:spPr>
          <a:xfrm>
            <a:off x="8423248" y="4409412"/>
            <a:ext cx="2154241" cy="1438338"/>
          </a:xfrm>
          <a:prstGeom prst="roundRect">
            <a:avLst/>
          </a:prstGeom>
          <a:solidFill>
            <a:srgbClr val="00B0F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MACHINE LEARNING (LINK)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C16FE5E-2532-4D90-B8ED-7E4E37111C58}"/>
              </a:ext>
            </a:extLst>
          </p:cNvPr>
          <p:cNvSpPr/>
          <p:nvPr/>
        </p:nvSpPr>
        <p:spPr>
          <a:xfrm>
            <a:off x="1523162" y="3298407"/>
            <a:ext cx="2589170" cy="923330"/>
          </a:xfrm>
          <a:prstGeom prst="rect">
            <a:avLst/>
          </a:prstGeom>
          <a:noFill/>
          <a:scene3d>
            <a:camera prst="perspectiveContrastingRightFacing">
              <a:rot lat="540000" lon="18963666" rev="213211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508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Embedded</a:t>
            </a:r>
            <a:r>
              <a:rPr lang="en-US" sz="5400" b="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508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8A92BC4-06FA-4DE5-B30F-7800E985BF1D}"/>
              </a:ext>
            </a:extLst>
          </p:cNvPr>
          <p:cNvSpPr/>
          <p:nvPr/>
        </p:nvSpPr>
        <p:spPr>
          <a:xfrm rot="294467">
            <a:off x="7718415" y="3602676"/>
            <a:ext cx="3114955" cy="523220"/>
          </a:xfrm>
          <a:prstGeom prst="rect">
            <a:avLst/>
          </a:prstGeom>
          <a:noFill/>
          <a:scene3d>
            <a:camera prst="perspectiveContrastingRightFacing">
              <a:rot lat="20699407" lon="18889733" rev="213079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00B0F0"/>
                </a:solidFill>
                <a:effectLst>
                  <a:outerShdw blurRad="508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Python (SKLearn)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014B216-A473-4AC5-817A-F6D1DD697E71}"/>
              </a:ext>
            </a:extLst>
          </p:cNvPr>
          <p:cNvSpPr/>
          <p:nvPr/>
        </p:nvSpPr>
        <p:spPr>
          <a:xfrm rot="20949043">
            <a:off x="6732062" y="1326380"/>
            <a:ext cx="1816523" cy="338554"/>
          </a:xfrm>
          <a:prstGeom prst="rect">
            <a:avLst/>
          </a:prstGeom>
          <a:noFill/>
          <a:scene3d>
            <a:camera prst="perspectiveContrastingRightFacing" fov="7200000">
              <a:rot lat="21594000" lon="20400000" rev="12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rgbClr val="A9D18E"/>
                </a:solidFill>
                <a:effectLst>
                  <a:outerShdw blurRad="508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Python htm (DT) 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7A741E4-AD0C-45D5-960C-968797530311}"/>
              </a:ext>
            </a:extLst>
          </p:cNvPr>
          <p:cNvSpPr/>
          <p:nvPr/>
        </p:nvSpPr>
        <p:spPr>
          <a:xfrm rot="2834418">
            <a:off x="4304087" y="1308787"/>
            <a:ext cx="255198" cy="400110"/>
          </a:xfrm>
          <a:prstGeom prst="rect">
            <a:avLst/>
          </a:prstGeom>
          <a:noFill/>
          <a:scene3d>
            <a:camera prst="perspectiveContrastingRightFacing">
              <a:rot lat="21594000" lon="20400000" rev="12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A9D18E"/>
                </a:solidFill>
                <a:effectLst>
                  <a:outerShdw blurRad="508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7E2B173-D0E3-468D-9D8E-2BCE79867F19}"/>
              </a:ext>
            </a:extLst>
          </p:cNvPr>
          <p:cNvSpPr/>
          <p:nvPr/>
        </p:nvSpPr>
        <p:spPr>
          <a:xfrm rot="2819776">
            <a:off x="3725881" y="1239171"/>
            <a:ext cx="1468672" cy="523220"/>
          </a:xfrm>
          <a:prstGeom prst="rect">
            <a:avLst/>
          </a:prstGeom>
          <a:noFill/>
          <a:scene3d>
            <a:camera prst="perspectiveContrastingRightFacing">
              <a:rot lat="21594000" lon="20400000" rev="12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404040"/>
                </a:solidFill>
                <a:effectLst>
                  <a:outerShdw blurRad="508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Leaflet </a:t>
            </a:r>
          </a:p>
        </p:txBody>
      </p:sp>
      <p:pic>
        <p:nvPicPr>
          <p:cNvPr id="107" name="Graphic 106" descr="Link with solid fill">
            <a:extLst>
              <a:ext uri="{FF2B5EF4-FFF2-40B4-BE49-F238E27FC236}">
                <a16:creationId xmlns:a16="http://schemas.microsoft.com/office/drawing/2014/main" id="{5DE4E00F-5E0E-407C-B615-7BD0ECE4BD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19969" y="3752018"/>
            <a:ext cx="556410" cy="55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5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8782" y="3726704"/>
            <a:ext cx="5664452" cy="4023349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1D0E6D7-0E8B-4705-B98B-E6824990AC5F}"/>
              </a:ext>
            </a:extLst>
          </p:cNvPr>
          <p:cNvSpPr/>
          <p:nvPr/>
        </p:nvSpPr>
        <p:spPr>
          <a:xfrm>
            <a:off x="660562" y="2109521"/>
            <a:ext cx="3535928" cy="246500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17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FD75D31B-D64D-4AB8-901D-06792F294F44}"/>
              </a:ext>
            </a:extLst>
          </p:cNvPr>
          <p:cNvCxnSpPr>
            <a:cxnSpLocks/>
            <a:stCxn id="71" idx="3"/>
            <a:endCxn id="90" idx="1"/>
          </p:cNvCxnSpPr>
          <p:nvPr/>
        </p:nvCxnSpPr>
        <p:spPr>
          <a:xfrm flipV="1">
            <a:off x="2318614" y="2118295"/>
            <a:ext cx="2525230" cy="1223095"/>
          </a:xfrm>
          <a:prstGeom prst="bentConnector3">
            <a:avLst>
              <a:gd name="adj1" fmla="val 89744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3 (EW)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D2EE9E-02E3-4B12-BE2B-E7E13E1E650B}"/>
              </a:ext>
            </a:extLst>
          </p:cNvPr>
          <p:cNvCxnSpPr/>
          <p:nvPr/>
        </p:nvCxnSpPr>
        <p:spPr>
          <a:xfrm>
            <a:off x="11221616" y="6344652"/>
            <a:ext cx="970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A123247-46B3-4670-BFB3-589DE13FBE2B}"/>
              </a:ext>
            </a:extLst>
          </p:cNvPr>
          <p:cNvSpPr/>
          <p:nvPr/>
        </p:nvSpPr>
        <p:spPr>
          <a:xfrm>
            <a:off x="11122090" y="1804737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6F5C7D-99B8-4E39-9063-742AA9C804FC}"/>
              </a:ext>
            </a:extLst>
          </p:cNvPr>
          <p:cNvSpPr/>
          <p:nvPr/>
        </p:nvSpPr>
        <p:spPr>
          <a:xfrm>
            <a:off x="11122090" y="903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2BD3BA-7CF9-4B0D-94E8-B8B07CE52391}"/>
              </a:ext>
            </a:extLst>
          </p:cNvPr>
          <p:cNvSpPr/>
          <p:nvPr/>
        </p:nvSpPr>
        <p:spPr>
          <a:xfrm>
            <a:off x="11122090" y="2705423"/>
            <a:ext cx="1069910" cy="905953"/>
          </a:xfrm>
          <a:prstGeom prst="rect">
            <a:avLst/>
          </a:prstGeom>
          <a:solidFill>
            <a:srgbClr val="FFFF00"/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CODE/DATA APPROACH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F59FFC9-3618-427E-A681-BCB54C9DF130}"/>
              </a:ext>
            </a:extLst>
          </p:cNvPr>
          <p:cNvSpPr/>
          <p:nvPr/>
        </p:nvSpPr>
        <p:spPr>
          <a:xfrm>
            <a:off x="11122090" y="3601072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VISUALS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F490CA2-937B-42B3-B93F-9BE559812052}"/>
              </a:ext>
            </a:extLst>
          </p:cNvPr>
          <p:cNvSpPr/>
          <p:nvPr/>
        </p:nvSpPr>
        <p:spPr>
          <a:xfrm>
            <a:off x="11122090" y="4501265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RESULTS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32099F-821D-44ED-989C-8DA3D5A66D56}"/>
              </a:ext>
            </a:extLst>
          </p:cNvPr>
          <p:cNvSpPr/>
          <p:nvPr/>
        </p:nvSpPr>
        <p:spPr>
          <a:xfrm>
            <a:off x="11122090" y="2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ource Sans Pro SemiBold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B9ACD8-4618-4C21-9287-5A916A6B57D0}"/>
              </a:ext>
            </a:extLst>
          </p:cNvPr>
          <p:cNvSpPr/>
          <p:nvPr/>
        </p:nvSpPr>
        <p:spPr>
          <a:xfrm>
            <a:off x="11122090" y="5407218"/>
            <a:ext cx="1069910" cy="93067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4020202020204" pitchFamily="34" charset="0"/>
              </a:rPr>
              <a:t>IMPLICATIONS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7A741E4-AD0C-45D5-960C-968797530311}"/>
              </a:ext>
            </a:extLst>
          </p:cNvPr>
          <p:cNvSpPr/>
          <p:nvPr/>
        </p:nvSpPr>
        <p:spPr>
          <a:xfrm rot="2834418">
            <a:off x="4304087" y="1308787"/>
            <a:ext cx="255198" cy="400110"/>
          </a:xfrm>
          <a:prstGeom prst="rect">
            <a:avLst/>
          </a:prstGeom>
          <a:noFill/>
          <a:scene3d>
            <a:camera prst="perspectiveContrastingRightFacing">
              <a:rot lat="21594000" lon="20400000" rev="12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A9D18E"/>
                </a:solidFill>
                <a:effectLst>
                  <a:outerShdw blurRad="508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EBC3AA0-065F-44B4-86B1-F2F81DC943F8}"/>
              </a:ext>
            </a:extLst>
          </p:cNvPr>
          <p:cNvSpPr/>
          <p:nvPr/>
        </p:nvSpPr>
        <p:spPr>
          <a:xfrm>
            <a:off x="828875" y="2255426"/>
            <a:ext cx="1489739" cy="66133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FE68F9F-4A9F-4B8B-AD2B-9556BB49FD85}"/>
              </a:ext>
            </a:extLst>
          </p:cNvPr>
          <p:cNvSpPr/>
          <p:nvPr/>
        </p:nvSpPr>
        <p:spPr>
          <a:xfrm>
            <a:off x="2497582" y="2263040"/>
            <a:ext cx="1489739" cy="661334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ED53328A-240C-4C7A-A401-CC81FA3575C0}"/>
              </a:ext>
            </a:extLst>
          </p:cNvPr>
          <p:cNvSpPr/>
          <p:nvPr/>
        </p:nvSpPr>
        <p:spPr>
          <a:xfrm>
            <a:off x="828875" y="3010723"/>
            <a:ext cx="1489739" cy="661334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D45677A9-758D-49A3-84D9-52DD1F080D9F}"/>
              </a:ext>
            </a:extLst>
          </p:cNvPr>
          <p:cNvSpPr/>
          <p:nvPr/>
        </p:nvSpPr>
        <p:spPr>
          <a:xfrm>
            <a:off x="843403" y="3766020"/>
            <a:ext cx="1489739" cy="661334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CB2E05-2591-42B0-AB40-35929744CE32}"/>
              </a:ext>
            </a:extLst>
          </p:cNvPr>
          <p:cNvSpPr/>
          <p:nvPr/>
        </p:nvSpPr>
        <p:spPr>
          <a:xfrm>
            <a:off x="4843844" y="5327118"/>
            <a:ext cx="2207759" cy="78961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CORUPTION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E8A1299-0BF6-4942-8CF0-2B4E5AC482EE}"/>
              </a:ext>
            </a:extLst>
          </p:cNvPr>
          <p:cNvSpPr/>
          <p:nvPr/>
        </p:nvSpPr>
        <p:spPr>
          <a:xfrm>
            <a:off x="4843844" y="4422866"/>
            <a:ext cx="2207759" cy="789614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GENEROSITY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98D545B7-BB6F-4626-8016-0D0C1B84A360}"/>
              </a:ext>
            </a:extLst>
          </p:cNvPr>
          <p:cNvSpPr/>
          <p:nvPr/>
        </p:nvSpPr>
        <p:spPr>
          <a:xfrm>
            <a:off x="4843844" y="3528403"/>
            <a:ext cx="2207759" cy="789614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FREEDOM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D7AD0E77-0981-4D01-B124-C49015CFB457}"/>
              </a:ext>
            </a:extLst>
          </p:cNvPr>
          <p:cNvSpPr/>
          <p:nvPr/>
        </p:nvSpPr>
        <p:spPr>
          <a:xfrm>
            <a:off x="4843844" y="2632424"/>
            <a:ext cx="2207759" cy="789614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LIFE </a:t>
            </a:r>
          </a:p>
          <a:p>
            <a:r>
              <a:rPr lang="en-US" sz="8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EXPECTANCY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B659928-1CD6-4611-A691-83A6854FFF15}"/>
              </a:ext>
            </a:extLst>
          </p:cNvPr>
          <p:cNvSpPr/>
          <p:nvPr/>
        </p:nvSpPr>
        <p:spPr>
          <a:xfrm>
            <a:off x="4843844" y="1723488"/>
            <a:ext cx="2207759" cy="789614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SOCIAL </a:t>
            </a:r>
          </a:p>
          <a:p>
            <a:r>
              <a:rPr lang="en-US" sz="11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SUPPORT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630F66A-43C8-4D64-B14C-0F3E3A6BA2F4}"/>
              </a:ext>
            </a:extLst>
          </p:cNvPr>
          <p:cNvSpPr/>
          <p:nvPr/>
        </p:nvSpPr>
        <p:spPr>
          <a:xfrm>
            <a:off x="4843844" y="830330"/>
            <a:ext cx="2207759" cy="78961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entury Gothic" panose="020B0502020202020204" pitchFamily="34" charset="0"/>
                <a:cs typeface="Arial" panose="020B0604020202020204" pitchFamily="34" charset="0"/>
              </a:rPr>
              <a:t>GDP</a:t>
            </a:r>
          </a:p>
        </p:txBody>
      </p:sp>
      <p:pic>
        <p:nvPicPr>
          <p:cNvPr id="28" name="Picture 2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AF0D565-4C90-4FF1-9B9D-6EB6A57913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59"/>
          <a:stretch/>
        </p:blipFill>
        <p:spPr>
          <a:xfrm>
            <a:off x="5819038" y="834740"/>
            <a:ext cx="4777750" cy="780810"/>
          </a:xfrm>
          <a:prstGeom prst="rect">
            <a:avLst/>
          </a:prstGeom>
          <a:ln w="317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0" name="Picture 29" descr="Text&#10;&#10;Description automatically generated">
            <a:extLst>
              <a:ext uri="{FF2B5EF4-FFF2-40B4-BE49-F238E27FC236}">
                <a16:creationId xmlns:a16="http://schemas.microsoft.com/office/drawing/2014/main" id="{07568903-F83C-4015-911A-0252CE0927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038" y="1719485"/>
            <a:ext cx="4777750" cy="797620"/>
          </a:xfrm>
          <a:prstGeom prst="rect">
            <a:avLst/>
          </a:prstGeom>
          <a:ln w="31750" cap="sq">
            <a:solidFill>
              <a:srgbClr val="000000"/>
            </a:solidFill>
            <a:miter lim="800000"/>
          </a:ln>
          <a:effectLst/>
        </p:spPr>
      </p:pic>
      <p:pic>
        <p:nvPicPr>
          <p:cNvPr id="32" name="Picture 31" descr="Text&#10;&#10;Description automatically generated">
            <a:extLst>
              <a:ext uri="{FF2B5EF4-FFF2-40B4-BE49-F238E27FC236}">
                <a16:creationId xmlns:a16="http://schemas.microsoft.com/office/drawing/2014/main" id="{79EF94E1-E51F-4546-8CCA-E54E61A636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039" y="2632424"/>
            <a:ext cx="4777750" cy="789614"/>
          </a:xfrm>
          <a:prstGeom prst="rect">
            <a:avLst/>
          </a:prstGeom>
          <a:ln w="317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4" name="Picture 33" descr="Text&#10;&#10;Description automatically generated with medium confidence">
            <a:extLst>
              <a:ext uri="{FF2B5EF4-FFF2-40B4-BE49-F238E27FC236}">
                <a16:creationId xmlns:a16="http://schemas.microsoft.com/office/drawing/2014/main" id="{36A157F8-448B-4448-A92D-8881609A9B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038" y="3528403"/>
            <a:ext cx="4777750" cy="789614"/>
          </a:xfrm>
          <a:prstGeom prst="rect">
            <a:avLst/>
          </a:prstGeom>
          <a:ln w="317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1" name="Picture 50" descr="Text&#10;&#10;Description automatically generated">
            <a:extLst>
              <a:ext uri="{FF2B5EF4-FFF2-40B4-BE49-F238E27FC236}">
                <a16:creationId xmlns:a16="http://schemas.microsoft.com/office/drawing/2014/main" id="{6E29B7A4-3224-42D1-A0BB-712059ABC8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039" y="4422866"/>
            <a:ext cx="4777750" cy="789614"/>
          </a:xfrm>
          <a:prstGeom prst="rect">
            <a:avLst/>
          </a:prstGeom>
          <a:ln w="317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4" name="Graphic 53" descr="Money outline">
            <a:extLst>
              <a:ext uri="{FF2B5EF4-FFF2-40B4-BE49-F238E27FC236}">
                <a16:creationId xmlns:a16="http://schemas.microsoft.com/office/drawing/2014/main" id="{0EA95D3F-067D-4F5A-A16F-0C5CA22B76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52953" y="2230802"/>
            <a:ext cx="641581" cy="641581"/>
          </a:xfrm>
          <a:prstGeom prst="rect">
            <a:avLst/>
          </a:prstGeom>
        </p:spPr>
      </p:pic>
      <p:pic>
        <p:nvPicPr>
          <p:cNvPr id="78" name="Graphic 77" descr="Cheers outline">
            <a:extLst>
              <a:ext uri="{FF2B5EF4-FFF2-40B4-BE49-F238E27FC236}">
                <a16:creationId xmlns:a16="http://schemas.microsoft.com/office/drawing/2014/main" id="{5359B571-99B6-4AC1-9E55-C12E5EF3C0D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93951" y="3048609"/>
            <a:ext cx="570243" cy="570243"/>
          </a:xfrm>
          <a:prstGeom prst="rect">
            <a:avLst/>
          </a:prstGeom>
        </p:spPr>
      </p:pic>
      <p:pic>
        <p:nvPicPr>
          <p:cNvPr id="98" name="Graphic 97" descr="Heart with pulse with solid fill">
            <a:extLst>
              <a:ext uri="{FF2B5EF4-FFF2-40B4-BE49-F238E27FC236}">
                <a16:creationId xmlns:a16="http://schemas.microsoft.com/office/drawing/2014/main" id="{2960F396-BEB1-4716-8679-E3A5412380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42403" y="3880964"/>
            <a:ext cx="473339" cy="473339"/>
          </a:xfrm>
          <a:prstGeom prst="rect">
            <a:avLst/>
          </a:prstGeom>
        </p:spPr>
      </p:pic>
      <p:pic>
        <p:nvPicPr>
          <p:cNvPr id="100" name="Graphic 99" descr="Fork In Road with solid fill">
            <a:extLst>
              <a:ext uri="{FF2B5EF4-FFF2-40B4-BE49-F238E27FC236}">
                <a16:creationId xmlns:a16="http://schemas.microsoft.com/office/drawing/2014/main" id="{F1663979-35E1-4AB1-B36C-C25121956D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82628" y="2335846"/>
            <a:ext cx="549848" cy="549848"/>
          </a:xfrm>
          <a:prstGeom prst="rect">
            <a:avLst/>
          </a:prstGeom>
        </p:spPr>
      </p:pic>
      <p:pic>
        <p:nvPicPr>
          <p:cNvPr id="104" name="Picture 103" descr="Text&#10;&#10;Description automatically generated">
            <a:extLst>
              <a:ext uri="{FF2B5EF4-FFF2-40B4-BE49-F238E27FC236}">
                <a16:creationId xmlns:a16="http://schemas.microsoft.com/office/drawing/2014/main" id="{E722FFE7-13DF-4C04-867E-A76D44DF6E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038" y="5315696"/>
            <a:ext cx="4777750" cy="831368"/>
          </a:xfrm>
          <a:prstGeom prst="rect">
            <a:avLst/>
          </a:prstGeom>
          <a:ln w="317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1B84FF0E-7F2B-4351-9406-BD356A775874}"/>
              </a:ext>
            </a:extLst>
          </p:cNvPr>
          <p:cNvCxnSpPr>
            <a:cxnSpLocks/>
            <a:stCxn id="72" idx="3"/>
            <a:endCxn id="89" idx="1"/>
          </p:cNvCxnSpPr>
          <p:nvPr/>
        </p:nvCxnSpPr>
        <p:spPr>
          <a:xfrm flipV="1">
            <a:off x="2333142" y="3027231"/>
            <a:ext cx="2510702" cy="1069456"/>
          </a:xfrm>
          <a:prstGeom prst="bentConnector3">
            <a:avLst>
              <a:gd name="adj1" fmla="val 50000"/>
            </a:avLst>
          </a:prstGeom>
          <a:ln w="31750">
            <a:solidFill>
              <a:srgbClr val="F4B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AE5B93A0-A2A7-4CDB-A036-AC35E9A0B978}"/>
              </a:ext>
            </a:extLst>
          </p:cNvPr>
          <p:cNvCxnSpPr>
            <a:stCxn id="54" idx="0"/>
            <a:endCxn id="91" idx="1"/>
          </p:cNvCxnSpPr>
          <p:nvPr/>
        </p:nvCxnSpPr>
        <p:spPr>
          <a:xfrm rot="5400000" flipH="1" flipV="1">
            <a:off x="2705962" y="92920"/>
            <a:ext cx="1005665" cy="3270100"/>
          </a:xfrm>
          <a:prstGeom prst="bentConnector2">
            <a:avLst/>
          </a:prstGeom>
          <a:ln w="3175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18082F4-DE39-4327-8AAB-CF0F5A9037DD}"/>
              </a:ext>
            </a:extLst>
          </p:cNvPr>
          <p:cNvSpPr/>
          <p:nvPr/>
        </p:nvSpPr>
        <p:spPr>
          <a:xfrm>
            <a:off x="2497582" y="3006587"/>
            <a:ext cx="1489739" cy="661334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" name="Graphic 101" descr="Questions outline">
            <a:extLst>
              <a:ext uri="{FF2B5EF4-FFF2-40B4-BE49-F238E27FC236}">
                <a16:creationId xmlns:a16="http://schemas.microsoft.com/office/drawing/2014/main" id="{55AF3127-D768-47B5-BEC0-3530B87CEEF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982628" y="3092973"/>
            <a:ext cx="496834" cy="496834"/>
          </a:xfrm>
          <a:prstGeom prst="rect">
            <a:avLst/>
          </a:prstGeom>
        </p:spPr>
      </p:pic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AA86A01B-21B5-4578-B4C6-2A8BCB8C701E}"/>
              </a:ext>
            </a:extLst>
          </p:cNvPr>
          <p:cNvSpPr/>
          <p:nvPr/>
        </p:nvSpPr>
        <p:spPr>
          <a:xfrm>
            <a:off x="2497582" y="3782593"/>
            <a:ext cx="1489739" cy="66133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6" name="Graphic 105" descr="Thumbs Down with solid fill">
            <a:extLst>
              <a:ext uri="{FF2B5EF4-FFF2-40B4-BE49-F238E27FC236}">
                <a16:creationId xmlns:a16="http://schemas.microsoft.com/office/drawing/2014/main" id="{21BC0945-5481-41FB-918B-F6C8A69BE04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990917" y="3923210"/>
            <a:ext cx="480255" cy="480255"/>
          </a:xfrm>
          <a:prstGeom prst="rect">
            <a:avLst/>
          </a:prstGeom>
        </p:spPr>
      </p:pic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11B96F65-87E3-4AA3-89B6-4CACC47E73B7}"/>
              </a:ext>
            </a:extLst>
          </p:cNvPr>
          <p:cNvCxnSpPr>
            <a:cxnSpLocks/>
            <a:stCxn id="66" idx="3"/>
            <a:endCxn id="87" idx="1"/>
          </p:cNvCxnSpPr>
          <p:nvPr/>
        </p:nvCxnSpPr>
        <p:spPr>
          <a:xfrm>
            <a:off x="3987321" y="2593707"/>
            <a:ext cx="856523" cy="1329503"/>
          </a:xfrm>
          <a:prstGeom prst="bentConnector3">
            <a:avLst>
              <a:gd name="adj1" fmla="val 42189"/>
            </a:avLst>
          </a:prstGeom>
          <a:ln w="31750">
            <a:solidFill>
              <a:srgbClr val="A9D1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845A19F9-94CD-4B13-A301-78F7640D9EE0}"/>
              </a:ext>
            </a:extLst>
          </p:cNvPr>
          <p:cNvCxnSpPr>
            <a:cxnSpLocks/>
            <a:stCxn id="67" idx="3"/>
            <a:endCxn id="85" idx="1"/>
          </p:cNvCxnSpPr>
          <p:nvPr/>
        </p:nvCxnSpPr>
        <p:spPr>
          <a:xfrm>
            <a:off x="3987321" y="3337254"/>
            <a:ext cx="856523" cy="1480419"/>
          </a:xfrm>
          <a:prstGeom prst="bentConnector3">
            <a:avLst>
              <a:gd name="adj1" fmla="val 55208"/>
            </a:avLst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3B0212BC-6606-4E5B-8B06-A3A1CD74555D}"/>
              </a:ext>
            </a:extLst>
          </p:cNvPr>
          <p:cNvCxnSpPr>
            <a:cxnSpLocks/>
            <a:stCxn id="69" idx="3"/>
            <a:endCxn id="84" idx="1"/>
          </p:cNvCxnSpPr>
          <p:nvPr/>
        </p:nvCxnSpPr>
        <p:spPr>
          <a:xfrm>
            <a:off x="3987321" y="4113260"/>
            <a:ext cx="856523" cy="1608665"/>
          </a:xfrm>
          <a:prstGeom prst="bentConnector3">
            <a:avLst>
              <a:gd name="adj1" fmla="val 35679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169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A9D8443-F515-45FF-BD09-E80CC429779C}"/>
              </a:ext>
            </a:extLst>
          </p:cNvPr>
          <p:cNvCxnSpPr>
            <a:cxnSpLocks/>
          </p:cNvCxnSpPr>
          <p:nvPr/>
        </p:nvCxnSpPr>
        <p:spPr>
          <a:xfrm flipV="1">
            <a:off x="405560" y="1339078"/>
            <a:ext cx="4536892" cy="1461060"/>
          </a:xfrm>
          <a:prstGeom prst="line">
            <a:avLst/>
          </a:prstGeom>
          <a:ln w="28575">
            <a:solidFill>
              <a:schemeClr val="tx1">
                <a:alpha val="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8782" y="3689333"/>
            <a:ext cx="5664452" cy="4023349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1D0E6D7-0E8B-4705-B98B-E6824990AC5F}"/>
              </a:ext>
            </a:extLst>
          </p:cNvPr>
          <p:cNvSpPr/>
          <p:nvPr/>
        </p:nvSpPr>
        <p:spPr>
          <a:xfrm>
            <a:off x="248932" y="1246311"/>
            <a:ext cx="2297375" cy="16015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17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3 (EW)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D2EE9E-02E3-4B12-BE2B-E7E13E1E650B}"/>
              </a:ext>
            </a:extLst>
          </p:cNvPr>
          <p:cNvCxnSpPr/>
          <p:nvPr/>
        </p:nvCxnSpPr>
        <p:spPr>
          <a:xfrm>
            <a:off x="11221616" y="6344652"/>
            <a:ext cx="970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A123247-46B3-4670-BFB3-589DE13FBE2B}"/>
              </a:ext>
            </a:extLst>
          </p:cNvPr>
          <p:cNvSpPr/>
          <p:nvPr/>
        </p:nvSpPr>
        <p:spPr>
          <a:xfrm>
            <a:off x="11122090" y="1804737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6F5C7D-99B8-4E39-9063-742AA9C804FC}"/>
              </a:ext>
            </a:extLst>
          </p:cNvPr>
          <p:cNvSpPr/>
          <p:nvPr/>
        </p:nvSpPr>
        <p:spPr>
          <a:xfrm>
            <a:off x="11122090" y="903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2BD3BA-7CF9-4B0D-94E8-B8B07CE52391}"/>
              </a:ext>
            </a:extLst>
          </p:cNvPr>
          <p:cNvSpPr/>
          <p:nvPr/>
        </p:nvSpPr>
        <p:spPr>
          <a:xfrm>
            <a:off x="11122090" y="2705423"/>
            <a:ext cx="1069910" cy="905953"/>
          </a:xfrm>
          <a:prstGeom prst="rect">
            <a:avLst/>
          </a:prstGeom>
          <a:solidFill>
            <a:srgbClr val="FFFF00"/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CODE/DATA APPROACH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F59FFC9-3618-427E-A681-BCB54C9DF130}"/>
              </a:ext>
            </a:extLst>
          </p:cNvPr>
          <p:cNvSpPr/>
          <p:nvPr/>
        </p:nvSpPr>
        <p:spPr>
          <a:xfrm>
            <a:off x="11122090" y="3601072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VISUALS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F490CA2-937B-42B3-B93F-9BE559812052}"/>
              </a:ext>
            </a:extLst>
          </p:cNvPr>
          <p:cNvSpPr/>
          <p:nvPr/>
        </p:nvSpPr>
        <p:spPr>
          <a:xfrm>
            <a:off x="11122090" y="4501265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RESULTS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32099F-821D-44ED-989C-8DA3D5A66D56}"/>
              </a:ext>
            </a:extLst>
          </p:cNvPr>
          <p:cNvSpPr/>
          <p:nvPr/>
        </p:nvSpPr>
        <p:spPr>
          <a:xfrm>
            <a:off x="11122090" y="2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ource Sans Pro SemiBold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B9ACD8-4618-4C21-9287-5A916A6B57D0}"/>
              </a:ext>
            </a:extLst>
          </p:cNvPr>
          <p:cNvSpPr/>
          <p:nvPr/>
        </p:nvSpPr>
        <p:spPr>
          <a:xfrm>
            <a:off x="11122090" y="5407218"/>
            <a:ext cx="1069910" cy="93067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4020202020204" pitchFamily="34" charset="0"/>
              </a:rPr>
              <a:t>IMPLICATIONS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7A741E4-AD0C-45D5-960C-968797530311}"/>
              </a:ext>
            </a:extLst>
          </p:cNvPr>
          <p:cNvSpPr/>
          <p:nvPr/>
        </p:nvSpPr>
        <p:spPr>
          <a:xfrm rot="2834418">
            <a:off x="4304087" y="1308787"/>
            <a:ext cx="255198" cy="400110"/>
          </a:xfrm>
          <a:prstGeom prst="rect">
            <a:avLst/>
          </a:prstGeom>
          <a:noFill/>
          <a:scene3d>
            <a:camera prst="perspectiveContrastingRightFacing">
              <a:rot lat="21594000" lon="20400000" rev="12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A9D18E"/>
                </a:solidFill>
                <a:effectLst>
                  <a:outerShdw blurRad="508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C02FDF4-4F1B-480E-A346-2577BF90CF3B}"/>
              </a:ext>
            </a:extLst>
          </p:cNvPr>
          <p:cNvSpPr/>
          <p:nvPr/>
        </p:nvSpPr>
        <p:spPr>
          <a:xfrm>
            <a:off x="1481760" y="2070024"/>
            <a:ext cx="881059" cy="588263"/>
          </a:xfrm>
          <a:prstGeom prst="roundRect">
            <a:avLst>
              <a:gd name="adj" fmla="val 36373"/>
            </a:avLst>
          </a:prstGeom>
          <a:solidFill>
            <a:srgbClr val="00B0F0"/>
          </a:solidFill>
          <a:ln w="317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Graphic 46" descr="Link with solid fill">
            <a:extLst>
              <a:ext uri="{FF2B5EF4-FFF2-40B4-BE49-F238E27FC236}">
                <a16:creationId xmlns:a16="http://schemas.microsoft.com/office/drawing/2014/main" id="{A16481F2-77BA-4CEB-8652-FA857F6960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6867" y="2170497"/>
            <a:ext cx="361513" cy="361513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46C6415-81AE-4567-ADDE-C179C04647D5}"/>
              </a:ext>
            </a:extLst>
          </p:cNvPr>
          <p:cNvCxnSpPr>
            <a:cxnSpLocks/>
          </p:cNvCxnSpPr>
          <p:nvPr/>
        </p:nvCxnSpPr>
        <p:spPr>
          <a:xfrm flipV="1">
            <a:off x="361912" y="903424"/>
            <a:ext cx="4493758" cy="396255"/>
          </a:xfrm>
          <a:prstGeom prst="line">
            <a:avLst/>
          </a:prstGeom>
          <a:ln w="28575">
            <a:solidFill>
              <a:schemeClr val="tx1">
                <a:alpha val="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8267ADF-B258-43EA-8070-BACAFF028F43}"/>
              </a:ext>
            </a:extLst>
          </p:cNvPr>
          <p:cNvCxnSpPr>
            <a:cxnSpLocks/>
          </p:cNvCxnSpPr>
          <p:nvPr/>
        </p:nvCxnSpPr>
        <p:spPr>
          <a:xfrm flipV="1">
            <a:off x="2462331" y="901155"/>
            <a:ext cx="8332049" cy="435297"/>
          </a:xfrm>
          <a:prstGeom prst="line">
            <a:avLst/>
          </a:prstGeom>
          <a:ln w="28575">
            <a:solidFill>
              <a:schemeClr val="tx1">
                <a:alpha val="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5C7515D-63C5-42F3-B72D-FE465C89EC9E}"/>
              </a:ext>
            </a:extLst>
          </p:cNvPr>
          <p:cNvSpPr/>
          <p:nvPr/>
        </p:nvSpPr>
        <p:spPr>
          <a:xfrm>
            <a:off x="4751981" y="858943"/>
            <a:ext cx="6165063" cy="420392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317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MACHINE LEARNING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AC5185F-5EB0-4A6E-9DC9-AE6285D7DCB3}"/>
              </a:ext>
            </a:extLst>
          </p:cNvPr>
          <p:cNvCxnSpPr>
            <a:cxnSpLocks/>
          </p:cNvCxnSpPr>
          <p:nvPr/>
        </p:nvCxnSpPr>
        <p:spPr>
          <a:xfrm flipV="1">
            <a:off x="2443529" y="1279335"/>
            <a:ext cx="8350851" cy="1541857"/>
          </a:xfrm>
          <a:prstGeom prst="line">
            <a:avLst/>
          </a:prstGeom>
          <a:ln w="28575">
            <a:solidFill>
              <a:schemeClr val="tx1">
                <a:alpha val="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E1CBA3C0-E704-4F06-A8B2-24B67B69444F}"/>
              </a:ext>
            </a:extLst>
          </p:cNvPr>
          <p:cNvSpPr/>
          <p:nvPr/>
        </p:nvSpPr>
        <p:spPr>
          <a:xfrm>
            <a:off x="331697" y="1374427"/>
            <a:ext cx="881059" cy="588263"/>
          </a:xfrm>
          <a:prstGeom prst="roundRect">
            <a:avLst>
              <a:gd name="adj" fmla="val 36373"/>
            </a:avLst>
          </a:prstGeom>
          <a:solidFill>
            <a:schemeClr val="tx1">
              <a:lumMod val="75000"/>
              <a:lumOff val="25000"/>
              <a:alpha val="48000"/>
            </a:schemeClr>
          </a:solidFill>
          <a:ln w="28575">
            <a:solidFill>
              <a:schemeClr val="tx1">
                <a:alpha val="7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7CDFF39-C1F7-4636-BE07-5220145861FD}"/>
              </a:ext>
            </a:extLst>
          </p:cNvPr>
          <p:cNvSpPr/>
          <p:nvPr/>
        </p:nvSpPr>
        <p:spPr>
          <a:xfrm>
            <a:off x="1479705" y="1336704"/>
            <a:ext cx="881059" cy="588263"/>
          </a:xfrm>
          <a:prstGeom prst="roundRect">
            <a:avLst>
              <a:gd name="adj" fmla="val 36373"/>
            </a:avLst>
          </a:prstGeom>
          <a:solidFill>
            <a:schemeClr val="accent6">
              <a:lumMod val="60000"/>
              <a:lumOff val="40000"/>
              <a:alpha val="48000"/>
            </a:schemeClr>
          </a:solidFill>
          <a:ln w="31750">
            <a:solidFill>
              <a:schemeClr val="tx1">
                <a:alpha val="7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73D78176-9142-4141-8DB1-FAD1A6972A87}"/>
              </a:ext>
            </a:extLst>
          </p:cNvPr>
          <p:cNvSpPr/>
          <p:nvPr/>
        </p:nvSpPr>
        <p:spPr>
          <a:xfrm>
            <a:off x="350499" y="2071364"/>
            <a:ext cx="881059" cy="588263"/>
          </a:xfrm>
          <a:prstGeom prst="roundRect">
            <a:avLst>
              <a:gd name="adj" fmla="val 36373"/>
            </a:avLst>
          </a:prstGeom>
          <a:solidFill>
            <a:schemeClr val="bg1">
              <a:lumMod val="75000"/>
              <a:alpha val="48000"/>
            </a:schemeClr>
          </a:solidFill>
          <a:ln w="31750">
            <a:solidFill>
              <a:schemeClr val="tx1">
                <a:alpha val="7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FF7BF10-5AF2-413D-80C2-E3834E6987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3150036"/>
            <a:ext cx="4031075" cy="3224860"/>
          </a:xfrm>
          <a:prstGeom prst="rect">
            <a:avLst/>
          </a:prstGeom>
        </p:spPr>
      </p:pic>
      <p:pic>
        <p:nvPicPr>
          <p:cNvPr id="57" name="Picture 56" descr="Table&#10;&#10;Description automatically generated">
            <a:extLst>
              <a:ext uri="{FF2B5EF4-FFF2-40B4-BE49-F238E27FC236}">
                <a16:creationId xmlns:a16="http://schemas.microsoft.com/office/drawing/2014/main" id="{5A44BDAC-D662-46B4-A7CD-65FBDCA95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276" y="1520060"/>
            <a:ext cx="6099819" cy="453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03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9573" y="4272676"/>
            <a:ext cx="5664452" cy="40233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D2EE9E-02E3-4B12-BE2B-E7E13E1E650B}"/>
              </a:ext>
            </a:extLst>
          </p:cNvPr>
          <p:cNvCxnSpPr/>
          <p:nvPr/>
        </p:nvCxnSpPr>
        <p:spPr>
          <a:xfrm>
            <a:off x="11221616" y="6344652"/>
            <a:ext cx="970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A123247-46B3-4670-BFB3-589DE13FBE2B}"/>
              </a:ext>
            </a:extLst>
          </p:cNvPr>
          <p:cNvSpPr/>
          <p:nvPr/>
        </p:nvSpPr>
        <p:spPr>
          <a:xfrm>
            <a:off x="11122090" y="1804737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6F5C7D-99B8-4E39-9063-742AA9C804FC}"/>
              </a:ext>
            </a:extLst>
          </p:cNvPr>
          <p:cNvSpPr/>
          <p:nvPr/>
        </p:nvSpPr>
        <p:spPr>
          <a:xfrm>
            <a:off x="11122090" y="903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2BD3BA-7CF9-4B0D-94E8-B8B07CE52391}"/>
              </a:ext>
            </a:extLst>
          </p:cNvPr>
          <p:cNvSpPr/>
          <p:nvPr/>
        </p:nvSpPr>
        <p:spPr>
          <a:xfrm>
            <a:off x="11122090" y="2705423"/>
            <a:ext cx="1069910" cy="905953"/>
          </a:xfrm>
          <a:prstGeom prst="rect">
            <a:avLst/>
          </a:prstGeom>
          <a:solidFill>
            <a:srgbClr val="FFFF00"/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CODE/DATA APPROACH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F59FFC9-3618-427E-A681-BCB54C9DF130}"/>
              </a:ext>
            </a:extLst>
          </p:cNvPr>
          <p:cNvSpPr/>
          <p:nvPr/>
        </p:nvSpPr>
        <p:spPr>
          <a:xfrm>
            <a:off x="11122090" y="3601072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VISUALS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F490CA2-937B-42B3-B93F-9BE559812052}"/>
              </a:ext>
            </a:extLst>
          </p:cNvPr>
          <p:cNvSpPr/>
          <p:nvPr/>
        </p:nvSpPr>
        <p:spPr>
          <a:xfrm>
            <a:off x="11122090" y="4501265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RESULTS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32099F-821D-44ED-989C-8DA3D5A66D56}"/>
              </a:ext>
            </a:extLst>
          </p:cNvPr>
          <p:cNvSpPr/>
          <p:nvPr/>
        </p:nvSpPr>
        <p:spPr>
          <a:xfrm>
            <a:off x="11122090" y="2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ource Sans Pro SemiBold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B9ACD8-4618-4C21-9287-5A916A6B57D0}"/>
              </a:ext>
            </a:extLst>
          </p:cNvPr>
          <p:cNvSpPr/>
          <p:nvPr/>
        </p:nvSpPr>
        <p:spPr>
          <a:xfrm>
            <a:off x="11122090" y="5407218"/>
            <a:ext cx="1069910" cy="93067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4020202020204" pitchFamily="34" charset="0"/>
              </a:rPr>
              <a:t>IMPLICATIONS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8C5B7-AC86-45A2-8A76-D8F160049529}"/>
              </a:ext>
            </a:extLst>
          </p:cNvPr>
          <p:cNvSpPr txBox="1"/>
          <p:nvPr/>
        </p:nvSpPr>
        <p:spPr>
          <a:xfrm>
            <a:off x="2099562" y="571032"/>
            <a:ext cx="7992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latin typeface="Century Gothic" panose="020B0502020202020204" pitchFamily="34" charset="0"/>
              </a:rPr>
              <a:t> DATA VISUALS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72A1F4B-AC76-4B97-9210-ACC07061F2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1337795"/>
            <a:ext cx="3065045" cy="201188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551F5389-C7C8-42C1-9A59-8D77C40DFB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3563321"/>
            <a:ext cx="5854102" cy="262505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A778ACE0-5D2C-4A59-8B8A-9E16C8A965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379" y="1309481"/>
            <a:ext cx="4626690" cy="4878894"/>
          </a:xfrm>
          <a:prstGeom prst="rect">
            <a:avLst/>
          </a:prstGeom>
          <a:ln w="825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4124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12732</TotalTime>
  <Words>720</Words>
  <Application>Microsoft Office PowerPoint</Application>
  <PresentationFormat>Widescreen</PresentationFormat>
  <Paragraphs>201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Agency FB</vt:lpstr>
      <vt:lpstr>Arial</vt:lpstr>
      <vt:lpstr>Arial Black</vt:lpstr>
      <vt:lpstr>Bradley Hand ITC</vt:lpstr>
      <vt:lpstr>Calibri</vt:lpstr>
      <vt:lpstr>Calibri Light</vt:lpstr>
      <vt:lpstr>Century Gothic</vt:lpstr>
      <vt:lpstr>Grotesque</vt:lpstr>
      <vt:lpstr>Sitka Heading Semibold</vt:lpstr>
      <vt:lpstr>Source Sans Pro</vt:lpstr>
      <vt:lpstr>Source Sans Pro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Smith</dc:creator>
  <cp:lastModifiedBy>Kevin Smith</cp:lastModifiedBy>
  <cp:revision>152</cp:revision>
  <dcterms:created xsi:type="dcterms:W3CDTF">2021-03-01T23:12:59Z</dcterms:created>
  <dcterms:modified xsi:type="dcterms:W3CDTF">2021-06-29T21:07:44Z</dcterms:modified>
</cp:coreProperties>
</file>