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sldIdLst>
    <p:sldId id="292" r:id="rId5"/>
    <p:sldId id="310" r:id="rId6"/>
    <p:sldId id="311" r:id="rId7"/>
    <p:sldId id="312" r:id="rId8"/>
    <p:sldId id="313" r:id="rId9"/>
    <p:sldId id="314" r:id="rId10"/>
    <p:sldId id="315"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100" d="100"/>
          <a:sy n="100" d="100"/>
        </p:scale>
        <p:origin x="174"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oUser11\Desktop\DATA%20ANALYSIS\Tasks\1.9%20vgsales_clea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Sum of Yearly Sales</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Sheet1!$B$1</c:f>
              <c:strCache>
                <c:ptCount val="1"/>
                <c:pt idx="0">
                  <c:v>Sum of Global_Sales</c:v>
                </c:pt>
              </c:strCache>
            </c:strRef>
          </c:tx>
          <c:spPr>
            <a:ln w="38100" cap="rnd">
              <a:solidFill>
                <a:schemeClr val="accent1"/>
              </a:solidFill>
              <a:round/>
            </a:ln>
            <a:effectLst/>
          </c:spPr>
          <c:marker>
            <c:symbol val="none"/>
          </c:marker>
          <c:cat>
            <c:numRef>
              <c:f>Sheet1!$A$4:$A$40</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numRef>
          </c:cat>
          <c:val>
            <c:numRef>
              <c:f>Sheet1!$B$4:$B$40</c:f>
              <c:numCache>
                <c:formatCode>General</c:formatCode>
                <c:ptCount val="37"/>
                <c:pt idx="0">
                  <c:v>11.379999999999999</c:v>
                </c:pt>
                <c:pt idx="1">
                  <c:v>35.77000000000001</c:v>
                </c:pt>
                <c:pt idx="2">
                  <c:v>28.859999999999996</c:v>
                </c:pt>
                <c:pt idx="3">
                  <c:v>16.790000000000003</c:v>
                </c:pt>
                <c:pt idx="4">
                  <c:v>50.360000000000007</c:v>
                </c:pt>
                <c:pt idx="5">
                  <c:v>53.94</c:v>
                </c:pt>
                <c:pt idx="6">
                  <c:v>37.07</c:v>
                </c:pt>
                <c:pt idx="7">
                  <c:v>21.740000000000002</c:v>
                </c:pt>
                <c:pt idx="8">
                  <c:v>47.22</c:v>
                </c:pt>
                <c:pt idx="9">
                  <c:v>73.449999999999989</c:v>
                </c:pt>
                <c:pt idx="10">
                  <c:v>49.390000000000008</c:v>
                </c:pt>
                <c:pt idx="11">
                  <c:v>32.22999999999999</c:v>
                </c:pt>
                <c:pt idx="12">
                  <c:v>76.159999999999968</c:v>
                </c:pt>
                <c:pt idx="13">
                  <c:v>45.98</c:v>
                </c:pt>
                <c:pt idx="14">
                  <c:v>79.170000000000016</c:v>
                </c:pt>
                <c:pt idx="15">
                  <c:v>88.11</c:v>
                </c:pt>
                <c:pt idx="16">
                  <c:v>199.14999999999995</c:v>
                </c:pt>
                <c:pt idx="17">
                  <c:v>200.98000000000005</c:v>
                </c:pt>
                <c:pt idx="18">
                  <c:v>256.46999999999997</c:v>
                </c:pt>
                <c:pt idx="19">
                  <c:v>251.27000000000035</c:v>
                </c:pt>
                <c:pt idx="20">
                  <c:v>201.56000000000031</c:v>
                </c:pt>
                <c:pt idx="21">
                  <c:v>331.46999999999963</c:v>
                </c:pt>
                <c:pt idx="22">
                  <c:v>395.51999999999919</c:v>
                </c:pt>
                <c:pt idx="23">
                  <c:v>357.85000000000025</c:v>
                </c:pt>
                <c:pt idx="24">
                  <c:v>419.30999999999955</c:v>
                </c:pt>
                <c:pt idx="25">
                  <c:v>459.9399999999996</c:v>
                </c:pt>
                <c:pt idx="26">
                  <c:v>521.03999999999928</c:v>
                </c:pt>
                <c:pt idx="27">
                  <c:v>611.12999999999897</c:v>
                </c:pt>
                <c:pt idx="28">
                  <c:v>678.9000000000002</c:v>
                </c:pt>
                <c:pt idx="29">
                  <c:v>667.29999999999939</c:v>
                </c:pt>
                <c:pt idx="30">
                  <c:v>600.44999999999789</c:v>
                </c:pt>
                <c:pt idx="31">
                  <c:v>515.9899999999983</c:v>
                </c:pt>
                <c:pt idx="32">
                  <c:v>363.54000000000013</c:v>
                </c:pt>
                <c:pt idx="33">
                  <c:v>368.11000000000007</c:v>
                </c:pt>
                <c:pt idx="34">
                  <c:v>337.05000000000013</c:v>
                </c:pt>
                <c:pt idx="35">
                  <c:v>264.43999999999994</c:v>
                </c:pt>
                <c:pt idx="36">
                  <c:v>70.930000000000035</c:v>
                </c:pt>
              </c:numCache>
            </c:numRef>
          </c:val>
          <c:smooth val="0"/>
          <c:extLst>
            <c:ext xmlns:c16="http://schemas.microsoft.com/office/drawing/2014/chart" uri="{C3380CC4-5D6E-409C-BE32-E72D297353CC}">
              <c16:uniqueId val="{00000000-17E8-4376-BE29-1BBAEDE15796}"/>
            </c:ext>
          </c:extLst>
        </c:ser>
        <c:ser>
          <c:idx val="1"/>
          <c:order val="1"/>
          <c:tx>
            <c:strRef>
              <c:f>Sheet1!$C$1</c:f>
              <c:strCache>
                <c:ptCount val="1"/>
                <c:pt idx="0">
                  <c:v>Sum of JP_Sales</c:v>
                </c:pt>
              </c:strCache>
            </c:strRef>
          </c:tx>
          <c:spPr>
            <a:ln w="38100" cap="rnd">
              <a:solidFill>
                <a:schemeClr val="accent2"/>
              </a:solidFill>
              <a:round/>
            </a:ln>
            <a:effectLst/>
          </c:spPr>
          <c:marker>
            <c:symbol val="none"/>
          </c:marker>
          <c:cat>
            <c:numRef>
              <c:f>Sheet1!$A$4:$A$40</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numRef>
          </c:cat>
          <c:val>
            <c:numRef>
              <c:f>Sheet1!$C$4:$C$40</c:f>
              <c:numCache>
                <c:formatCode>General</c:formatCode>
                <c:ptCount val="37"/>
                <c:pt idx="0">
                  <c:v>0</c:v>
                </c:pt>
                <c:pt idx="1">
                  <c:v>0</c:v>
                </c:pt>
                <c:pt idx="2">
                  <c:v>0</c:v>
                </c:pt>
                <c:pt idx="3">
                  <c:v>8.1</c:v>
                </c:pt>
                <c:pt idx="4">
                  <c:v>14.269999999999998</c:v>
                </c:pt>
                <c:pt idx="5">
                  <c:v>14.56</c:v>
                </c:pt>
                <c:pt idx="6">
                  <c:v>19.809999999999999</c:v>
                </c:pt>
                <c:pt idx="7">
                  <c:v>11.63</c:v>
                </c:pt>
                <c:pt idx="8">
                  <c:v>15.759999999999998</c:v>
                </c:pt>
                <c:pt idx="9">
                  <c:v>18.360000000000003</c:v>
                </c:pt>
                <c:pt idx="10">
                  <c:v>14.88</c:v>
                </c:pt>
                <c:pt idx="11">
                  <c:v>14.780000000000003</c:v>
                </c:pt>
                <c:pt idx="12">
                  <c:v>28.91</c:v>
                </c:pt>
                <c:pt idx="13">
                  <c:v>25.330000000000005</c:v>
                </c:pt>
                <c:pt idx="14">
                  <c:v>33.989999999999995</c:v>
                </c:pt>
                <c:pt idx="15">
                  <c:v>45.749999999999993</c:v>
                </c:pt>
                <c:pt idx="16">
                  <c:v>57.439999999999984</c:v>
                </c:pt>
                <c:pt idx="17">
                  <c:v>48.87</c:v>
                </c:pt>
                <c:pt idx="18">
                  <c:v>50.039999999999985</c:v>
                </c:pt>
                <c:pt idx="19">
                  <c:v>52.339999999999989</c:v>
                </c:pt>
                <c:pt idx="20">
                  <c:v>42.770000000000032</c:v>
                </c:pt>
                <c:pt idx="21">
                  <c:v>39.860000000000028</c:v>
                </c:pt>
                <c:pt idx="22">
                  <c:v>41.76</c:v>
                </c:pt>
                <c:pt idx="23">
                  <c:v>34.200000000000017</c:v>
                </c:pt>
                <c:pt idx="24">
                  <c:v>41.649999999999991</c:v>
                </c:pt>
                <c:pt idx="25">
                  <c:v>54.28</c:v>
                </c:pt>
                <c:pt idx="26">
                  <c:v>73.730000000000047</c:v>
                </c:pt>
                <c:pt idx="27">
                  <c:v>60.290000000000134</c:v>
                </c:pt>
                <c:pt idx="28">
                  <c:v>60.260000000000026</c:v>
                </c:pt>
                <c:pt idx="29">
                  <c:v>61.890000000000008</c:v>
                </c:pt>
                <c:pt idx="30">
                  <c:v>59.490000000000144</c:v>
                </c:pt>
                <c:pt idx="31">
                  <c:v>53.040000000000063</c:v>
                </c:pt>
                <c:pt idx="32">
                  <c:v>51.740000000000101</c:v>
                </c:pt>
                <c:pt idx="33">
                  <c:v>47.590000000000039</c:v>
                </c:pt>
                <c:pt idx="34">
                  <c:v>39.460000000000043</c:v>
                </c:pt>
                <c:pt idx="35">
                  <c:v>33.720000000000041</c:v>
                </c:pt>
                <c:pt idx="36">
                  <c:v>13.699999999999974</c:v>
                </c:pt>
              </c:numCache>
            </c:numRef>
          </c:val>
          <c:smooth val="0"/>
          <c:extLst>
            <c:ext xmlns:c16="http://schemas.microsoft.com/office/drawing/2014/chart" uri="{C3380CC4-5D6E-409C-BE32-E72D297353CC}">
              <c16:uniqueId val="{00000001-17E8-4376-BE29-1BBAEDE15796}"/>
            </c:ext>
          </c:extLst>
        </c:ser>
        <c:ser>
          <c:idx val="2"/>
          <c:order val="2"/>
          <c:tx>
            <c:strRef>
              <c:f>Sheet1!$D$1</c:f>
              <c:strCache>
                <c:ptCount val="1"/>
                <c:pt idx="0">
                  <c:v>Sum of NA_Sales</c:v>
                </c:pt>
              </c:strCache>
            </c:strRef>
          </c:tx>
          <c:spPr>
            <a:ln w="38100" cap="rnd">
              <a:solidFill>
                <a:schemeClr val="accent3"/>
              </a:solidFill>
              <a:round/>
            </a:ln>
            <a:effectLst/>
          </c:spPr>
          <c:marker>
            <c:symbol val="none"/>
          </c:marker>
          <c:cat>
            <c:numRef>
              <c:f>Sheet1!$A$4:$A$40</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numRef>
          </c:cat>
          <c:val>
            <c:numRef>
              <c:f>Sheet1!$D$4:$D$40</c:f>
              <c:numCache>
                <c:formatCode>General</c:formatCode>
                <c:ptCount val="37"/>
                <c:pt idx="0">
                  <c:v>10.590000000000003</c:v>
                </c:pt>
                <c:pt idx="1">
                  <c:v>33.4</c:v>
                </c:pt>
                <c:pt idx="2">
                  <c:v>26.920000000000005</c:v>
                </c:pt>
                <c:pt idx="3">
                  <c:v>7.76</c:v>
                </c:pt>
                <c:pt idx="4">
                  <c:v>33.280000000000008</c:v>
                </c:pt>
                <c:pt idx="5">
                  <c:v>33.729999999999997</c:v>
                </c:pt>
                <c:pt idx="6">
                  <c:v>12.5</c:v>
                </c:pt>
                <c:pt idx="7">
                  <c:v>8.4599999999999991</c:v>
                </c:pt>
                <c:pt idx="8">
                  <c:v>23.869999999999997</c:v>
                </c:pt>
                <c:pt idx="9">
                  <c:v>45.149999999999991</c:v>
                </c:pt>
                <c:pt idx="10">
                  <c:v>25.460000000000004</c:v>
                </c:pt>
                <c:pt idx="11">
                  <c:v>12.760000000000002</c:v>
                </c:pt>
                <c:pt idx="12">
                  <c:v>33.869999999999997</c:v>
                </c:pt>
                <c:pt idx="13">
                  <c:v>15.12</c:v>
                </c:pt>
                <c:pt idx="14">
                  <c:v>28.150000000000002</c:v>
                </c:pt>
                <c:pt idx="15">
                  <c:v>24.820000000000011</c:v>
                </c:pt>
                <c:pt idx="16">
                  <c:v>86.760000000000019</c:v>
                </c:pt>
                <c:pt idx="17">
                  <c:v>94.750000000000028</c:v>
                </c:pt>
                <c:pt idx="18">
                  <c:v>128.3600000000001</c:v>
                </c:pt>
                <c:pt idx="19">
                  <c:v>126.06000000000003</c:v>
                </c:pt>
                <c:pt idx="20">
                  <c:v>94.49</c:v>
                </c:pt>
                <c:pt idx="21">
                  <c:v>173.98000000000025</c:v>
                </c:pt>
                <c:pt idx="22">
                  <c:v>216.18999999999994</c:v>
                </c:pt>
                <c:pt idx="23">
                  <c:v>193.59000000000066</c:v>
                </c:pt>
                <c:pt idx="24">
                  <c:v>222.59000000000049</c:v>
                </c:pt>
                <c:pt idx="25">
                  <c:v>242.61000000000033</c:v>
                </c:pt>
                <c:pt idx="26">
                  <c:v>263.11999999999989</c:v>
                </c:pt>
                <c:pt idx="27">
                  <c:v>312.05000000000018</c:v>
                </c:pt>
                <c:pt idx="28">
                  <c:v>351.43999999999966</c:v>
                </c:pt>
                <c:pt idx="29">
                  <c:v>338.84999999999934</c:v>
                </c:pt>
                <c:pt idx="30">
                  <c:v>304.24000000000029</c:v>
                </c:pt>
                <c:pt idx="31">
                  <c:v>241.0600000000004</c:v>
                </c:pt>
                <c:pt idx="32">
                  <c:v>154.96000000000012</c:v>
                </c:pt>
                <c:pt idx="33">
                  <c:v>154.76999999999995</c:v>
                </c:pt>
                <c:pt idx="34">
                  <c:v>131.97</c:v>
                </c:pt>
                <c:pt idx="35">
                  <c:v>102.82000000000001</c:v>
                </c:pt>
                <c:pt idx="36">
                  <c:v>22.660000000000029</c:v>
                </c:pt>
              </c:numCache>
            </c:numRef>
          </c:val>
          <c:smooth val="0"/>
          <c:extLst>
            <c:ext xmlns:c16="http://schemas.microsoft.com/office/drawing/2014/chart" uri="{C3380CC4-5D6E-409C-BE32-E72D297353CC}">
              <c16:uniqueId val="{00000002-17E8-4376-BE29-1BBAEDE15796}"/>
            </c:ext>
          </c:extLst>
        </c:ser>
        <c:ser>
          <c:idx val="3"/>
          <c:order val="3"/>
          <c:tx>
            <c:strRef>
              <c:f>Sheet1!$E$1</c:f>
              <c:strCache>
                <c:ptCount val="1"/>
                <c:pt idx="0">
                  <c:v>Sum of EU_Sales</c:v>
                </c:pt>
              </c:strCache>
            </c:strRef>
          </c:tx>
          <c:spPr>
            <a:ln w="38100" cap="rnd">
              <a:solidFill>
                <a:schemeClr val="accent4"/>
              </a:solidFill>
              <a:round/>
            </a:ln>
            <a:effectLst/>
          </c:spPr>
          <c:marker>
            <c:symbol val="none"/>
          </c:marker>
          <c:cat>
            <c:numRef>
              <c:f>Sheet1!$A$4:$A$40</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numRef>
          </c:cat>
          <c:val>
            <c:numRef>
              <c:f>Sheet1!$E$4:$E$40</c:f>
              <c:numCache>
                <c:formatCode>General</c:formatCode>
                <c:ptCount val="37"/>
                <c:pt idx="0">
                  <c:v>0.67000000000000015</c:v>
                </c:pt>
                <c:pt idx="1">
                  <c:v>1.9600000000000006</c:v>
                </c:pt>
                <c:pt idx="2">
                  <c:v>1.6500000000000008</c:v>
                </c:pt>
                <c:pt idx="3">
                  <c:v>0.80000000000000016</c:v>
                </c:pt>
                <c:pt idx="4">
                  <c:v>2.1</c:v>
                </c:pt>
                <c:pt idx="5">
                  <c:v>4.7399999999999993</c:v>
                </c:pt>
                <c:pt idx="6">
                  <c:v>2.8400000000000007</c:v>
                </c:pt>
                <c:pt idx="7">
                  <c:v>1.4100000000000001</c:v>
                </c:pt>
                <c:pt idx="8">
                  <c:v>6.59</c:v>
                </c:pt>
                <c:pt idx="9">
                  <c:v>8.4400000000000013</c:v>
                </c:pt>
                <c:pt idx="10">
                  <c:v>7.63</c:v>
                </c:pt>
                <c:pt idx="11">
                  <c:v>3.9499999999999993</c:v>
                </c:pt>
                <c:pt idx="12">
                  <c:v>11.709999999999999</c:v>
                </c:pt>
                <c:pt idx="13">
                  <c:v>4.6499999999999995</c:v>
                </c:pt>
                <c:pt idx="14">
                  <c:v>14.879999999999997</c:v>
                </c:pt>
                <c:pt idx="15">
                  <c:v>14.899999999999981</c:v>
                </c:pt>
                <c:pt idx="16">
                  <c:v>47.259999999999984</c:v>
                </c:pt>
                <c:pt idx="17">
                  <c:v>48.319999999999965</c:v>
                </c:pt>
                <c:pt idx="18">
                  <c:v>66.900000000000077</c:v>
                </c:pt>
                <c:pt idx="19">
                  <c:v>62.670000000000009</c:v>
                </c:pt>
                <c:pt idx="20">
                  <c:v>52.750000000000021</c:v>
                </c:pt>
                <c:pt idx="21">
                  <c:v>94.889999999999858</c:v>
                </c:pt>
                <c:pt idx="22">
                  <c:v>109.74000000000017</c:v>
                </c:pt>
                <c:pt idx="23">
                  <c:v>103.81000000000014</c:v>
                </c:pt>
                <c:pt idx="24">
                  <c:v>107.32000000000015</c:v>
                </c:pt>
                <c:pt idx="25">
                  <c:v>121.94000000000025</c:v>
                </c:pt>
                <c:pt idx="26">
                  <c:v>129.24000000000032</c:v>
                </c:pt>
                <c:pt idx="27">
                  <c:v>160.49999999999994</c:v>
                </c:pt>
                <c:pt idx="28">
                  <c:v>184.39999999999992</c:v>
                </c:pt>
                <c:pt idx="29">
                  <c:v>191.58999999999986</c:v>
                </c:pt>
                <c:pt idx="30">
                  <c:v>176.72999999999996</c:v>
                </c:pt>
                <c:pt idx="31">
                  <c:v>167.44000000000037</c:v>
                </c:pt>
                <c:pt idx="32">
                  <c:v>118.78000000000003</c:v>
                </c:pt>
                <c:pt idx="33">
                  <c:v>125.80000000000001</c:v>
                </c:pt>
                <c:pt idx="34">
                  <c:v>125.64999999999999</c:v>
                </c:pt>
                <c:pt idx="35">
                  <c:v>97.70999999999998</c:v>
                </c:pt>
                <c:pt idx="36">
                  <c:v>26.760000000000009</c:v>
                </c:pt>
              </c:numCache>
            </c:numRef>
          </c:val>
          <c:smooth val="0"/>
          <c:extLst>
            <c:ext xmlns:c16="http://schemas.microsoft.com/office/drawing/2014/chart" uri="{C3380CC4-5D6E-409C-BE32-E72D297353CC}">
              <c16:uniqueId val="{00000003-17E8-4376-BE29-1BBAEDE15796}"/>
            </c:ext>
          </c:extLst>
        </c:ser>
        <c:dLbls>
          <c:showLegendKey val="0"/>
          <c:showVal val="0"/>
          <c:showCatName val="0"/>
          <c:showSerName val="0"/>
          <c:showPercent val="0"/>
          <c:showBubbleSize val="0"/>
        </c:dLbls>
        <c:smooth val="0"/>
        <c:axId val="1292679263"/>
        <c:axId val="1292679679"/>
      </c:lineChart>
      <c:catAx>
        <c:axId val="1292679263"/>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292679679"/>
        <c:crosses val="autoZero"/>
        <c:auto val="1"/>
        <c:lblAlgn val="ctr"/>
        <c:lblOffset val="100"/>
        <c:noMultiLvlLbl val="0"/>
      </c:catAx>
      <c:valAx>
        <c:axId val="12926796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Sales in Millions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267926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 of Global Sales Per Region</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Sheet1!$B$1</c:f>
              <c:strCache>
                <c:ptCount val="1"/>
                <c:pt idx="0">
                  <c:v>Sum of Portion NA Sales</c:v>
                </c:pt>
              </c:strCache>
            </c:strRef>
          </c:tx>
          <c:spPr>
            <a:ln w="38100" cap="rnd">
              <a:solidFill>
                <a:schemeClr val="accent1"/>
              </a:solidFill>
              <a:round/>
            </a:ln>
            <a:effectLst/>
          </c:spPr>
          <c:marker>
            <c:symbol val="none"/>
          </c:marker>
          <c:cat>
            <c:numRef>
              <c:f>Sheet1!$A$2:$A$38</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numRef>
          </c:cat>
          <c:val>
            <c:numRef>
              <c:f>Sheet1!$B$2:$B$38</c:f>
              <c:numCache>
                <c:formatCode>0%</c:formatCode>
                <c:ptCount val="37"/>
                <c:pt idx="0">
                  <c:v>0.93057996485061545</c:v>
                </c:pt>
                <c:pt idx="1">
                  <c:v>0.93374336035784145</c:v>
                </c:pt>
                <c:pt idx="2">
                  <c:v>0.93277893277893309</c:v>
                </c:pt>
                <c:pt idx="3">
                  <c:v>0.46217986896962471</c:v>
                </c:pt>
                <c:pt idx="4">
                  <c:v>0.66084193804606839</c:v>
                </c:pt>
                <c:pt idx="5">
                  <c:v>0.62532443455691511</c:v>
                </c:pt>
                <c:pt idx="6">
                  <c:v>0.33719989209603451</c:v>
                </c:pt>
                <c:pt idx="7">
                  <c:v>0.38914443422263101</c:v>
                </c:pt>
                <c:pt idx="8">
                  <c:v>0.50550614146548067</c:v>
                </c:pt>
                <c:pt idx="9">
                  <c:v>0.61470388019060584</c:v>
                </c:pt>
                <c:pt idx="10">
                  <c:v>0.5154889653776068</c:v>
                </c:pt>
                <c:pt idx="11">
                  <c:v>0.39590443686006843</c:v>
                </c:pt>
                <c:pt idx="12">
                  <c:v>0.44472163865546233</c:v>
                </c:pt>
                <c:pt idx="13">
                  <c:v>0.32883862548934317</c:v>
                </c:pt>
                <c:pt idx="14">
                  <c:v>0.3555639762536314</c:v>
                </c:pt>
                <c:pt idx="15">
                  <c:v>0.28169333787311329</c:v>
                </c:pt>
                <c:pt idx="16">
                  <c:v>0.43565151895556137</c:v>
                </c:pt>
                <c:pt idx="17">
                  <c:v>0.47143994427306202</c:v>
                </c:pt>
                <c:pt idx="18">
                  <c:v>0.50048738643896018</c:v>
                </c:pt>
                <c:pt idx="19">
                  <c:v>0.50169140764914177</c:v>
                </c:pt>
                <c:pt idx="20">
                  <c:v>0.46879341139114827</c:v>
                </c:pt>
                <c:pt idx="21">
                  <c:v>0.52487404591667552</c:v>
                </c:pt>
                <c:pt idx="22">
                  <c:v>0.54659688511326954</c:v>
                </c:pt>
                <c:pt idx="23">
                  <c:v>0.54098085790135675</c:v>
                </c:pt>
                <c:pt idx="24">
                  <c:v>0.53084829839498393</c:v>
                </c:pt>
                <c:pt idx="25">
                  <c:v>0.52748184545810439</c:v>
                </c:pt>
                <c:pt idx="26">
                  <c:v>0.50499001996008031</c:v>
                </c:pt>
                <c:pt idx="27">
                  <c:v>0.51061149019030438</c:v>
                </c:pt>
                <c:pt idx="28">
                  <c:v>0.51766092207983438</c:v>
                </c:pt>
                <c:pt idx="29">
                  <c:v>0.50779259703281832</c:v>
                </c:pt>
                <c:pt idx="30">
                  <c:v>0.50668665167791049</c:v>
                </c:pt>
                <c:pt idx="31">
                  <c:v>0.46717959650381052</c:v>
                </c:pt>
                <c:pt idx="32">
                  <c:v>0.4262529570336141</c:v>
                </c:pt>
                <c:pt idx="33">
                  <c:v>0.42044497568661521</c:v>
                </c:pt>
                <c:pt idx="34">
                  <c:v>0.39154428126390728</c:v>
                </c:pt>
                <c:pt idx="35">
                  <c:v>0.38882166086824999</c:v>
                </c:pt>
                <c:pt idx="36">
                  <c:v>0.31946989990131142</c:v>
                </c:pt>
              </c:numCache>
            </c:numRef>
          </c:val>
          <c:smooth val="0"/>
          <c:extLst>
            <c:ext xmlns:c16="http://schemas.microsoft.com/office/drawing/2014/chart" uri="{C3380CC4-5D6E-409C-BE32-E72D297353CC}">
              <c16:uniqueId val="{00000000-AEDC-4E17-B7A7-5F093A45F981}"/>
            </c:ext>
          </c:extLst>
        </c:ser>
        <c:ser>
          <c:idx val="1"/>
          <c:order val="1"/>
          <c:tx>
            <c:strRef>
              <c:f>Sheet1!$C$1</c:f>
              <c:strCache>
                <c:ptCount val="1"/>
                <c:pt idx="0">
                  <c:v>Sum of Sum of Portion EU Sales</c:v>
                </c:pt>
              </c:strCache>
            </c:strRef>
          </c:tx>
          <c:spPr>
            <a:ln w="38100" cap="rnd">
              <a:solidFill>
                <a:schemeClr val="accent2"/>
              </a:solidFill>
              <a:round/>
            </a:ln>
            <a:effectLst/>
          </c:spPr>
          <c:marker>
            <c:symbol val="none"/>
          </c:marker>
          <c:cat>
            <c:numRef>
              <c:f>Sheet1!$A$2:$A$38</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numRef>
          </c:cat>
          <c:val>
            <c:numRef>
              <c:f>Sheet1!$C$2:$C$38</c:f>
              <c:numCache>
                <c:formatCode>0%</c:formatCode>
                <c:ptCount val="37"/>
                <c:pt idx="0">
                  <c:v>5.8875219683655555E-2</c:v>
                </c:pt>
                <c:pt idx="1">
                  <c:v>5.4794520547945209E-2</c:v>
                </c:pt>
                <c:pt idx="2">
                  <c:v>5.717255717255721E-2</c:v>
                </c:pt>
                <c:pt idx="3">
                  <c:v>4.7647409172126266E-2</c:v>
                </c:pt>
                <c:pt idx="4">
                  <c:v>4.1699761715647335E-2</c:v>
                </c:pt>
                <c:pt idx="5">
                  <c:v>8.7875417130144601E-2</c:v>
                </c:pt>
                <c:pt idx="6">
                  <c:v>7.6611815484219067E-2</c:v>
                </c:pt>
                <c:pt idx="7">
                  <c:v>6.4857405703771853E-2</c:v>
                </c:pt>
                <c:pt idx="8">
                  <c:v>0.13955950868276154</c:v>
                </c:pt>
                <c:pt idx="9">
                  <c:v>0.11490810074880875</c:v>
                </c:pt>
                <c:pt idx="10">
                  <c:v>0.15448471350475801</c:v>
                </c:pt>
                <c:pt idx="11">
                  <c:v>0.12255662426310893</c:v>
                </c:pt>
                <c:pt idx="12">
                  <c:v>0.1537552521008404</c:v>
                </c:pt>
                <c:pt idx="13">
                  <c:v>0.10113092648977816</c:v>
                </c:pt>
                <c:pt idx="14">
                  <c:v>0.18794998105342925</c:v>
                </c:pt>
                <c:pt idx="15">
                  <c:v>0.16910679832028125</c:v>
                </c:pt>
                <c:pt idx="16">
                  <c:v>0.23730856138589002</c:v>
                </c:pt>
                <c:pt idx="17">
                  <c:v>0.24042193253059982</c:v>
                </c:pt>
                <c:pt idx="18">
                  <c:v>0.26084922213124373</c:v>
                </c:pt>
                <c:pt idx="19">
                  <c:v>0.2494129820511797</c:v>
                </c:pt>
                <c:pt idx="20">
                  <c:v>0.26170867235562584</c:v>
                </c:pt>
                <c:pt idx="21">
                  <c:v>0.28627025070142081</c:v>
                </c:pt>
                <c:pt idx="22">
                  <c:v>0.27745752427184567</c:v>
                </c:pt>
                <c:pt idx="23">
                  <c:v>0.29009361464300704</c:v>
                </c:pt>
                <c:pt idx="24">
                  <c:v>0.25594428942787023</c:v>
                </c:pt>
                <c:pt idx="25">
                  <c:v>0.26512153759186058</c:v>
                </c:pt>
                <c:pt idx="26">
                  <c:v>0.24804237678489272</c:v>
                </c:pt>
                <c:pt idx="27">
                  <c:v>0.26262824603603196</c:v>
                </c:pt>
                <c:pt idx="28">
                  <c:v>0.27161584916777121</c:v>
                </c:pt>
                <c:pt idx="29">
                  <c:v>0.2871122433687997</c:v>
                </c:pt>
                <c:pt idx="30">
                  <c:v>0.2943292530602058</c:v>
                </c:pt>
                <c:pt idx="31">
                  <c:v>0.32450241283745984</c:v>
                </c:pt>
                <c:pt idx="32">
                  <c:v>0.32673158386972545</c:v>
                </c:pt>
                <c:pt idx="33">
                  <c:v>0.34174567384749122</c:v>
                </c:pt>
                <c:pt idx="34">
                  <c:v>0.37279335410176517</c:v>
                </c:pt>
                <c:pt idx="35">
                  <c:v>0.36949780668582666</c:v>
                </c:pt>
                <c:pt idx="36">
                  <c:v>0.3772733681094036</c:v>
                </c:pt>
              </c:numCache>
            </c:numRef>
          </c:val>
          <c:smooth val="0"/>
          <c:extLst>
            <c:ext xmlns:c16="http://schemas.microsoft.com/office/drawing/2014/chart" uri="{C3380CC4-5D6E-409C-BE32-E72D297353CC}">
              <c16:uniqueId val="{00000001-AEDC-4E17-B7A7-5F093A45F981}"/>
            </c:ext>
          </c:extLst>
        </c:ser>
        <c:ser>
          <c:idx val="2"/>
          <c:order val="2"/>
          <c:tx>
            <c:strRef>
              <c:f>Sheet1!$D$1</c:f>
              <c:strCache>
                <c:ptCount val="1"/>
                <c:pt idx="0">
                  <c:v>Sum of Sum Portion of JP Sales</c:v>
                </c:pt>
              </c:strCache>
            </c:strRef>
          </c:tx>
          <c:spPr>
            <a:ln w="38100" cap="rnd">
              <a:solidFill>
                <a:schemeClr val="accent3"/>
              </a:solidFill>
              <a:round/>
            </a:ln>
            <a:effectLst/>
          </c:spPr>
          <c:marker>
            <c:symbol val="none"/>
          </c:marker>
          <c:cat>
            <c:numRef>
              <c:f>Sheet1!$A$2:$A$38</c:f>
              <c:numCache>
                <c:formatCode>General</c:formatCod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numCache>
            </c:numRef>
          </c:cat>
          <c:val>
            <c:numRef>
              <c:f>Sheet1!$D$2:$D$38</c:f>
              <c:numCache>
                <c:formatCode>0%</c:formatCode>
                <c:ptCount val="37"/>
                <c:pt idx="0">
                  <c:v>0</c:v>
                </c:pt>
                <c:pt idx="1">
                  <c:v>0</c:v>
                </c:pt>
                <c:pt idx="2">
                  <c:v>0</c:v>
                </c:pt>
                <c:pt idx="3">
                  <c:v>0.48243001786777834</c:v>
                </c:pt>
                <c:pt idx="4">
                  <c:v>0.28335980937251781</c:v>
                </c:pt>
                <c:pt idx="5">
                  <c:v>0.26992955135335561</c:v>
                </c:pt>
                <c:pt idx="6">
                  <c:v>0.53439438899379543</c:v>
                </c:pt>
                <c:pt idx="7">
                  <c:v>0.53495860165593379</c:v>
                </c:pt>
                <c:pt idx="8">
                  <c:v>0.33375688267683179</c:v>
                </c:pt>
                <c:pt idx="9">
                  <c:v>0.2499659632402996</c:v>
                </c:pt>
                <c:pt idx="10">
                  <c:v>0.30127556185462639</c:v>
                </c:pt>
                <c:pt idx="11">
                  <c:v>0.45857896369841789</c:v>
                </c:pt>
                <c:pt idx="12">
                  <c:v>0.37959558823529427</c:v>
                </c:pt>
                <c:pt idx="13">
                  <c:v>0.55089169204001753</c:v>
                </c:pt>
                <c:pt idx="14">
                  <c:v>0.42932929139825676</c:v>
                </c:pt>
                <c:pt idx="15">
                  <c:v>0.51923731699012587</c:v>
                </c:pt>
                <c:pt idx="16">
                  <c:v>0.28842580969118753</c:v>
                </c:pt>
                <c:pt idx="17">
                  <c:v>0.24315852323614284</c:v>
                </c:pt>
                <c:pt idx="18">
                  <c:v>0.19511053924435603</c:v>
                </c:pt>
                <c:pt idx="19">
                  <c:v>0.20830182672026074</c:v>
                </c:pt>
                <c:pt idx="20">
                  <c:v>0.21219487993649516</c:v>
                </c:pt>
                <c:pt idx="21">
                  <c:v>0.12025220985307893</c:v>
                </c:pt>
                <c:pt idx="22">
                  <c:v>0.10558252427184488</c:v>
                </c:pt>
                <c:pt idx="23">
                  <c:v>9.5570769875646208E-2</c:v>
                </c:pt>
                <c:pt idx="24">
                  <c:v>9.9329851422575263E-2</c:v>
                </c:pt>
                <c:pt idx="25">
                  <c:v>0.11801539331217126</c:v>
                </c:pt>
                <c:pt idx="26">
                  <c:v>0.14150545063718745</c:v>
                </c:pt>
                <c:pt idx="27">
                  <c:v>9.8653314352102228E-2</c:v>
                </c:pt>
                <c:pt idx="28">
                  <c:v>8.8761231403741356E-2</c:v>
                </c:pt>
                <c:pt idx="29">
                  <c:v>9.2746890454068726E-2</c:v>
                </c:pt>
                <c:pt idx="30">
                  <c:v>9.9075693230078032E-2</c:v>
                </c:pt>
                <c:pt idx="31">
                  <c:v>0.10279268978081016</c:v>
                </c:pt>
                <c:pt idx="32">
                  <c:v>0.14232271551961292</c:v>
                </c:pt>
                <c:pt idx="33">
                  <c:v>0.12928200809540635</c:v>
                </c:pt>
                <c:pt idx="34">
                  <c:v>0.11707461800919754</c:v>
                </c:pt>
                <c:pt idx="35">
                  <c:v>0.12751474814702787</c:v>
                </c:pt>
                <c:pt idx="36">
                  <c:v>0.19314817425630859</c:v>
                </c:pt>
              </c:numCache>
            </c:numRef>
          </c:val>
          <c:smooth val="0"/>
          <c:extLst>
            <c:ext xmlns:c16="http://schemas.microsoft.com/office/drawing/2014/chart" uri="{C3380CC4-5D6E-409C-BE32-E72D297353CC}">
              <c16:uniqueId val="{00000002-AEDC-4E17-B7A7-5F093A45F981}"/>
            </c:ext>
          </c:extLst>
        </c:ser>
        <c:dLbls>
          <c:showLegendKey val="0"/>
          <c:showVal val="0"/>
          <c:showCatName val="0"/>
          <c:showSerName val="0"/>
          <c:showPercent val="0"/>
          <c:showBubbleSize val="0"/>
        </c:dLbls>
        <c:smooth val="0"/>
        <c:axId val="1160989727"/>
        <c:axId val="1160987647"/>
      </c:lineChart>
      <c:catAx>
        <c:axId val="1160989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160987647"/>
        <c:crosses val="autoZero"/>
        <c:auto val="1"/>
        <c:lblAlgn val="ctr"/>
        <c:lblOffset val="100"/>
        <c:noMultiLvlLbl val="0"/>
      </c:catAx>
      <c:valAx>
        <c:axId val="116098764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0989727"/>
        <c:crosses val="autoZero"/>
        <c:crossBetween val="between"/>
      </c:valAx>
      <c:spPr>
        <a:noFill/>
        <a:ln>
          <a:noFill/>
        </a:ln>
        <a:effectLst/>
      </c:spPr>
    </c:plotArea>
    <c:legend>
      <c:legendPos val="t"/>
      <c:layout>
        <c:manualLayout>
          <c:xMode val="edge"/>
          <c:yMode val="edge"/>
          <c:x val="0.19237011885169258"/>
          <c:y val="0.14898276152755788"/>
          <c:w val="0.63069826509067595"/>
          <c:h val="0.1803985392683739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[1.9 vgsales_clean.xlsx]3!PivotTable6</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'3'!$B$3</c:f>
              <c:strCache>
                <c:ptCount val="1"/>
                <c:pt idx="0">
                  <c:v>Sum of NA_Sales</c:v>
                </c:pt>
              </c:strCache>
            </c:strRef>
          </c:tx>
          <c:spPr>
            <a:solidFill>
              <a:schemeClr val="accent1"/>
            </a:solidFill>
            <a:ln>
              <a:noFill/>
            </a:ln>
            <a:effectLst/>
          </c:spPr>
          <c:invertIfNegative val="0"/>
          <c:cat>
            <c:strRef>
              <c:f>'3'!$A$4:$A$16</c:f>
              <c:strCache>
                <c:ptCount val="12"/>
                <c:pt idx="0">
                  <c:v>Strategy</c:v>
                </c:pt>
                <c:pt idx="1">
                  <c:v>Adventure</c:v>
                </c:pt>
                <c:pt idx="2">
                  <c:v>Puzzle</c:v>
                </c:pt>
                <c:pt idx="3">
                  <c:v>Simulation</c:v>
                </c:pt>
                <c:pt idx="4">
                  <c:v>Fighting</c:v>
                </c:pt>
                <c:pt idx="5">
                  <c:v>Role-Playing</c:v>
                </c:pt>
                <c:pt idx="6">
                  <c:v>Racing</c:v>
                </c:pt>
                <c:pt idx="7">
                  <c:v>Misc</c:v>
                </c:pt>
                <c:pt idx="8">
                  <c:v>Platform</c:v>
                </c:pt>
                <c:pt idx="9">
                  <c:v>Shooter</c:v>
                </c:pt>
                <c:pt idx="10">
                  <c:v>Sports</c:v>
                </c:pt>
                <c:pt idx="11">
                  <c:v>Action</c:v>
                </c:pt>
              </c:strCache>
            </c:strRef>
          </c:cat>
          <c:val>
            <c:numRef>
              <c:f>'3'!$B$4:$B$16</c:f>
              <c:numCache>
                <c:formatCode>General</c:formatCode>
                <c:ptCount val="12"/>
                <c:pt idx="0">
                  <c:v>68.700000000000259</c:v>
                </c:pt>
                <c:pt idx="1">
                  <c:v>105.79999999999997</c:v>
                </c:pt>
                <c:pt idx="2">
                  <c:v>123.78000000000007</c:v>
                </c:pt>
                <c:pt idx="3">
                  <c:v>183.31000000000085</c:v>
                </c:pt>
                <c:pt idx="4">
                  <c:v>223.59000000000015</c:v>
                </c:pt>
                <c:pt idx="5">
                  <c:v>327.27999999999912</c:v>
                </c:pt>
                <c:pt idx="6">
                  <c:v>359.4199999999978</c:v>
                </c:pt>
                <c:pt idx="7">
                  <c:v>410.23999999999927</c:v>
                </c:pt>
                <c:pt idx="8">
                  <c:v>447.04999999999922</c:v>
                </c:pt>
                <c:pt idx="9">
                  <c:v>582.59999999999536</c:v>
                </c:pt>
                <c:pt idx="10">
                  <c:v>683.34999999999548</c:v>
                </c:pt>
                <c:pt idx="11">
                  <c:v>877.8299999999914</c:v>
                </c:pt>
              </c:numCache>
            </c:numRef>
          </c:val>
          <c:extLst>
            <c:ext xmlns:c16="http://schemas.microsoft.com/office/drawing/2014/chart" uri="{C3380CC4-5D6E-409C-BE32-E72D297353CC}">
              <c16:uniqueId val="{00000000-2FC9-478B-BE7B-79932328F539}"/>
            </c:ext>
          </c:extLst>
        </c:ser>
        <c:ser>
          <c:idx val="1"/>
          <c:order val="1"/>
          <c:tx>
            <c:strRef>
              <c:f>'3'!$C$3</c:f>
              <c:strCache>
                <c:ptCount val="1"/>
                <c:pt idx="0">
                  <c:v>Sum of EU_Sales</c:v>
                </c:pt>
              </c:strCache>
            </c:strRef>
          </c:tx>
          <c:spPr>
            <a:solidFill>
              <a:schemeClr val="accent2"/>
            </a:solidFill>
            <a:ln>
              <a:noFill/>
            </a:ln>
            <a:effectLst/>
          </c:spPr>
          <c:invertIfNegative val="0"/>
          <c:cat>
            <c:strRef>
              <c:f>'3'!$A$4:$A$16</c:f>
              <c:strCache>
                <c:ptCount val="12"/>
                <c:pt idx="0">
                  <c:v>Strategy</c:v>
                </c:pt>
                <c:pt idx="1">
                  <c:v>Adventure</c:v>
                </c:pt>
                <c:pt idx="2">
                  <c:v>Puzzle</c:v>
                </c:pt>
                <c:pt idx="3">
                  <c:v>Simulation</c:v>
                </c:pt>
                <c:pt idx="4">
                  <c:v>Fighting</c:v>
                </c:pt>
                <c:pt idx="5">
                  <c:v>Role-Playing</c:v>
                </c:pt>
                <c:pt idx="6">
                  <c:v>Racing</c:v>
                </c:pt>
                <c:pt idx="7">
                  <c:v>Misc</c:v>
                </c:pt>
                <c:pt idx="8">
                  <c:v>Platform</c:v>
                </c:pt>
                <c:pt idx="9">
                  <c:v>Shooter</c:v>
                </c:pt>
                <c:pt idx="10">
                  <c:v>Sports</c:v>
                </c:pt>
                <c:pt idx="11">
                  <c:v>Action</c:v>
                </c:pt>
              </c:strCache>
            </c:strRef>
          </c:cat>
          <c:val>
            <c:numRef>
              <c:f>'3'!$C$4:$C$16</c:f>
              <c:numCache>
                <c:formatCode>General</c:formatCode>
                <c:ptCount val="12"/>
                <c:pt idx="0">
                  <c:v>45.34000000000006</c:v>
                </c:pt>
                <c:pt idx="1">
                  <c:v>64.129999999999981</c:v>
                </c:pt>
                <c:pt idx="2">
                  <c:v>50.77999999999998</c:v>
                </c:pt>
                <c:pt idx="3">
                  <c:v>113.38000000000019</c:v>
                </c:pt>
                <c:pt idx="4">
                  <c:v>101.32000000000022</c:v>
                </c:pt>
                <c:pt idx="5">
                  <c:v>188.06000000000034</c:v>
                </c:pt>
                <c:pt idx="6">
                  <c:v>238.39000000000036</c:v>
                </c:pt>
                <c:pt idx="7">
                  <c:v>215.9800000000005</c:v>
                </c:pt>
                <c:pt idx="8">
                  <c:v>201.63000000000011</c:v>
                </c:pt>
                <c:pt idx="9">
                  <c:v>313.26999999999708</c:v>
                </c:pt>
                <c:pt idx="10">
                  <c:v>376.84999999999525</c:v>
                </c:pt>
                <c:pt idx="11">
                  <c:v>524.99999999998738</c:v>
                </c:pt>
              </c:numCache>
            </c:numRef>
          </c:val>
          <c:extLst>
            <c:ext xmlns:c16="http://schemas.microsoft.com/office/drawing/2014/chart" uri="{C3380CC4-5D6E-409C-BE32-E72D297353CC}">
              <c16:uniqueId val="{00000001-2FC9-478B-BE7B-79932328F539}"/>
            </c:ext>
          </c:extLst>
        </c:ser>
        <c:ser>
          <c:idx val="2"/>
          <c:order val="2"/>
          <c:tx>
            <c:strRef>
              <c:f>'3'!$D$3</c:f>
              <c:strCache>
                <c:ptCount val="1"/>
                <c:pt idx="0">
                  <c:v>Sum of JP_Sales</c:v>
                </c:pt>
              </c:strCache>
            </c:strRef>
          </c:tx>
          <c:spPr>
            <a:solidFill>
              <a:schemeClr val="accent3"/>
            </a:solidFill>
            <a:ln>
              <a:noFill/>
            </a:ln>
            <a:effectLst/>
          </c:spPr>
          <c:invertIfNegative val="0"/>
          <c:dLbls>
            <c:dLbl>
              <c:idx val="5"/>
              <c:layout>
                <c:manualLayout>
                  <c:x val="-5.6869989941400398E-2"/>
                  <c:y val="-3.3011287000909044E-2"/>
                </c:manualLayout>
              </c:layout>
              <c:tx>
                <c:rich>
                  <a:bodyPr/>
                  <a:lstStyle/>
                  <a:p>
                    <a:r>
                      <a:rPr lang="en-US" dirty="0"/>
                      <a:t>Japan,</a:t>
                    </a:r>
                    <a:r>
                      <a:rPr lang="en-US" baseline="0" dirty="0"/>
                      <a:t> </a:t>
                    </a:r>
                    <a:fld id="{A1AE0D00-7E56-4AAF-8195-E473CDF6FF81}" type="CATEGORYNAME">
                      <a:rPr lang="en-US" smtClean="0"/>
                      <a:pPr/>
                      <a:t>[CATEGORY NAME]</a:t>
                    </a:fld>
                    <a:r>
                      <a:rPr lang="en-US" baseline="0" dirty="0"/>
                      <a:t>, </a:t>
                    </a:r>
                    <a:fld id="{869F2396-61A5-4EB3-995F-2B7AA97E22C5}" type="VALUE">
                      <a:rPr lang="en-US"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2FC9-478B-BE7B-79932328F539}"/>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'3'!$A$4:$A$16</c:f>
              <c:strCache>
                <c:ptCount val="12"/>
                <c:pt idx="0">
                  <c:v>Strategy</c:v>
                </c:pt>
                <c:pt idx="1">
                  <c:v>Adventure</c:v>
                </c:pt>
                <c:pt idx="2">
                  <c:v>Puzzle</c:v>
                </c:pt>
                <c:pt idx="3">
                  <c:v>Simulation</c:v>
                </c:pt>
                <c:pt idx="4">
                  <c:v>Fighting</c:v>
                </c:pt>
                <c:pt idx="5">
                  <c:v>Role-Playing</c:v>
                </c:pt>
                <c:pt idx="6">
                  <c:v>Racing</c:v>
                </c:pt>
                <c:pt idx="7">
                  <c:v>Misc</c:v>
                </c:pt>
                <c:pt idx="8">
                  <c:v>Platform</c:v>
                </c:pt>
                <c:pt idx="9">
                  <c:v>Shooter</c:v>
                </c:pt>
                <c:pt idx="10">
                  <c:v>Sports</c:v>
                </c:pt>
                <c:pt idx="11">
                  <c:v>Action</c:v>
                </c:pt>
              </c:strCache>
            </c:strRef>
          </c:cat>
          <c:val>
            <c:numRef>
              <c:f>'3'!$D$4:$D$16</c:f>
              <c:numCache>
                <c:formatCode>General</c:formatCode>
                <c:ptCount val="12"/>
                <c:pt idx="0">
                  <c:v>49.460000000000008</c:v>
                </c:pt>
                <c:pt idx="1">
                  <c:v>52.070000000000242</c:v>
                </c:pt>
                <c:pt idx="2">
                  <c:v>57.30999999999996</c:v>
                </c:pt>
                <c:pt idx="3">
                  <c:v>63.700000000000053</c:v>
                </c:pt>
                <c:pt idx="4">
                  <c:v>87.350000000000165</c:v>
                </c:pt>
                <c:pt idx="5">
                  <c:v>352.30999999999887</c:v>
                </c:pt>
                <c:pt idx="6">
                  <c:v>56.690000000000005</c:v>
                </c:pt>
                <c:pt idx="7">
                  <c:v>107.75999999999998</c:v>
                </c:pt>
                <c:pt idx="8">
                  <c:v>130.77000000000021</c:v>
                </c:pt>
                <c:pt idx="9">
                  <c:v>38.280000000000065</c:v>
                </c:pt>
                <c:pt idx="10">
                  <c:v>135.37000000000015</c:v>
                </c:pt>
                <c:pt idx="11">
                  <c:v>159.9500000000007</c:v>
                </c:pt>
              </c:numCache>
            </c:numRef>
          </c:val>
          <c:extLst>
            <c:ext xmlns:c16="http://schemas.microsoft.com/office/drawing/2014/chart" uri="{C3380CC4-5D6E-409C-BE32-E72D297353CC}">
              <c16:uniqueId val="{00000003-2FC9-478B-BE7B-79932328F539}"/>
            </c:ext>
          </c:extLst>
        </c:ser>
        <c:ser>
          <c:idx val="3"/>
          <c:order val="3"/>
          <c:tx>
            <c:strRef>
              <c:f>'3'!$E$3</c:f>
              <c:strCache>
                <c:ptCount val="1"/>
                <c:pt idx="0">
                  <c:v>Sum of Other_Sales</c:v>
                </c:pt>
              </c:strCache>
            </c:strRef>
          </c:tx>
          <c:spPr>
            <a:solidFill>
              <a:schemeClr val="accent4"/>
            </a:solidFill>
            <a:ln>
              <a:noFill/>
            </a:ln>
            <a:effectLst/>
          </c:spPr>
          <c:invertIfNegative val="0"/>
          <c:cat>
            <c:strRef>
              <c:f>'3'!$A$4:$A$16</c:f>
              <c:strCache>
                <c:ptCount val="12"/>
                <c:pt idx="0">
                  <c:v>Strategy</c:v>
                </c:pt>
                <c:pt idx="1">
                  <c:v>Adventure</c:v>
                </c:pt>
                <c:pt idx="2">
                  <c:v>Puzzle</c:v>
                </c:pt>
                <c:pt idx="3">
                  <c:v>Simulation</c:v>
                </c:pt>
                <c:pt idx="4">
                  <c:v>Fighting</c:v>
                </c:pt>
                <c:pt idx="5">
                  <c:v>Role-Playing</c:v>
                </c:pt>
                <c:pt idx="6">
                  <c:v>Racing</c:v>
                </c:pt>
                <c:pt idx="7">
                  <c:v>Misc</c:v>
                </c:pt>
                <c:pt idx="8">
                  <c:v>Platform</c:v>
                </c:pt>
                <c:pt idx="9">
                  <c:v>Shooter</c:v>
                </c:pt>
                <c:pt idx="10">
                  <c:v>Sports</c:v>
                </c:pt>
                <c:pt idx="11">
                  <c:v>Action</c:v>
                </c:pt>
              </c:strCache>
            </c:strRef>
          </c:cat>
          <c:val>
            <c:numRef>
              <c:f>'3'!$E$4:$E$16</c:f>
              <c:numCache>
                <c:formatCode>General</c:formatCode>
                <c:ptCount val="12"/>
                <c:pt idx="0">
                  <c:v>11.359999999999935</c:v>
                </c:pt>
                <c:pt idx="1">
                  <c:v>16.80999999999997</c:v>
                </c:pt>
                <c:pt idx="2">
                  <c:v>12.54999999999994</c:v>
                </c:pt>
                <c:pt idx="3">
                  <c:v>31.520000000000305</c:v>
                </c:pt>
                <c:pt idx="4">
                  <c:v>36.679999999999986</c:v>
                </c:pt>
                <c:pt idx="5">
                  <c:v>59.609999999999957</c:v>
                </c:pt>
                <c:pt idx="6">
                  <c:v>77.270000000001133</c:v>
                </c:pt>
                <c:pt idx="7">
                  <c:v>75.320000000000832</c:v>
                </c:pt>
                <c:pt idx="8">
                  <c:v>51.589999999999762</c:v>
                </c:pt>
                <c:pt idx="9">
                  <c:v>102.69000000000109</c:v>
                </c:pt>
                <c:pt idx="10">
                  <c:v>134.97000000000051</c:v>
                </c:pt>
                <c:pt idx="11">
                  <c:v>187.37999999999766</c:v>
                </c:pt>
              </c:numCache>
            </c:numRef>
          </c:val>
          <c:extLst>
            <c:ext xmlns:c16="http://schemas.microsoft.com/office/drawing/2014/chart" uri="{C3380CC4-5D6E-409C-BE32-E72D297353CC}">
              <c16:uniqueId val="{00000004-2FC9-478B-BE7B-79932328F539}"/>
            </c:ext>
          </c:extLst>
        </c:ser>
        <c:dLbls>
          <c:showLegendKey val="0"/>
          <c:showVal val="0"/>
          <c:showCatName val="0"/>
          <c:showSerName val="0"/>
          <c:showPercent val="0"/>
          <c:showBubbleSize val="0"/>
        </c:dLbls>
        <c:gapWidth val="219"/>
        <c:overlap val="-27"/>
        <c:axId val="2055853327"/>
        <c:axId val="2055815887"/>
      </c:barChart>
      <c:catAx>
        <c:axId val="20558533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Genres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5815887"/>
        <c:crosses val="autoZero"/>
        <c:auto val="1"/>
        <c:lblAlgn val="ctr"/>
        <c:lblOffset val="100"/>
        <c:noMultiLvlLbl val="0"/>
      </c:catAx>
      <c:valAx>
        <c:axId val="20558158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Sales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58533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Publishers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Sum of NA_Sales</c:v>
                </c:pt>
              </c:strCache>
            </c:strRef>
          </c:tx>
          <c:spPr>
            <a:solidFill>
              <a:schemeClr val="accent1"/>
            </a:solidFill>
            <a:ln>
              <a:noFill/>
            </a:ln>
            <a:effectLst/>
          </c:spPr>
          <c:invertIfNegative val="0"/>
          <c:cat>
            <c:strRef>
              <c:f>Sheet1!$A$2:$A$11</c:f>
              <c:strCache>
                <c:ptCount val="10"/>
                <c:pt idx="0">
                  <c:v>Activision</c:v>
                </c:pt>
                <c:pt idx="1">
                  <c:v>Atari</c:v>
                </c:pt>
                <c:pt idx="2">
                  <c:v>Electronic Arts</c:v>
                </c:pt>
                <c:pt idx="3">
                  <c:v>Microsoft Game Studios</c:v>
                </c:pt>
                <c:pt idx="4">
                  <c:v>Nintendo</c:v>
                </c:pt>
                <c:pt idx="5">
                  <c:v>Sega</c:v>
                </c:pt>
                <c:pt idx="6">
                  <c:v>Sony Computer Entertainment</c:v>
                </c:pt>
                <c:pt idx="7">
                  <c:v>Take-Two Interactive</c:v>
                </c:pt>
                <c:pt idx="8">
                  <c:v>THQ</c:v>
                </c:pt>
                <c:pt idx="9">
                  <c:v>Ubisoft</c:v>
                </c:pt>
              </c:strCache>
            </c:strRef>
          </c:cat>
          <c:val>
            <c:numRef>
              <c:f>Sheet1!$B$2:$B$11</c:f>
              <c:numCache>
                <c:formatCode>General</c:formatCode>
                <c:ptCount val="10"/>
                <c:pt idx="0">
                  <c:v>429.69999999999987</c:v>
                </c:pt>
                <c:pt idx="1">
                  <c:v>110.03999999999995</c:v>
                </c:pt>
                <c:pt idx="2">
                  <c:v>595.06999999999914</c:v>
                </c:pt>
                <c:pt idx="3">
                  <c:v>155.35000000000005</c:v>
                </c:pt>
                <c:pt idx="4">
                  <c:v>816.86999999999978</c:v>
                </c:pt>
                <c:pt idx="5">
                  <c:v>109.40000000000002</c:v>
                </c:pt>
                <c:pt idx="6">
                  <c:v>265.21999999999997</c:v>
                </c:pt>
                <c:pt idx="7">
                  <c:v>220.49000000000009</c:v>
                </c:pt>
                <c:pt idx="8">
                  <c:v>208.77000000000024</c:v>
                </c:pt>
                <c:pt idx="9">
                  <c:v>253.43000000000012</c:v>
                </c:pt>
              </c:numCache>
            </c:numRef>
          </c:val>
          <c:extLst>
            <c:ext xmlns:c16="http://schemas.microsoft.com/office/drawing/2014/chart" uri="{C3380CC4-5D6E-409C-BE32-E72D297353CC}">
              <c16:uniqueId val="{00000000-95A3-4A0C-A326-C68FB0C14DE3}"/>
            </c:ext>
          </c:extLst>
        </c:ser>
        <c:ser>
          <c:idx val="1"/>
          <c:order val="1"/>
          <c:tx>
            <c:strRef>
              <c:f>Sheet1!$C$1</c:f>
              <c:strCache>
                <c:ptCount val="1"/>
                <c:pt idx="0">
                  <c:v>Sum of EU_Sales</c:v>
                </c:pt>
              </c:strCache>
            </c:strRef>
          </c:tx>
          <c:spPr>
            <a:solidFill>
              <a:schemeClr val="accent2"/>
            </a:solidFill>
            <a:ln>
              <a:noFill/>
            </a:ln>
            <a:effectLst/>
          </c:spPr>
          <c:invertIfNegative val="0"/>
          <c:cat>
            <c:strRef>
              <c:f>Sheet1!$A$2:$A$11</c:f>
              <c:strCache>
                <c:ptCount val="10"/>
                <c:pt idx="0">
                  <c:v>Activision</c:v>
                </c:pt>
                <c:pt idx="1">
                  <c:v>Atari</c:v>
                </c:pt>
                <c:pt idx="2">
                  <c:v>Electronic Arts</c:v>
                </c:pt>
                <c:pt idx="3">
                  <c:v>Microsoft Game Studios</c:v>
                </c:pt>
                <c:pt idx="4">
                  <c:v>Nintendo</c:v>
                </c:pt>
                <c:pt idx="5">
                  <c:v>Sega</c:v>
                </c:pt>
                <c:pt idx="6">
                  <c:v>Sony Computer Entertainment</c:v>
                </c:pt>
                <c:pt idx="7">
                  <c:v>Take-Two Interactive</c:v>
                </c:pt>
                <c:pt idx="8">
                  <c:v>THQ</c:v>
                </c:pt>
                <c:pt idx="9">
                  <c:v>Ubisoft</c:v>
                </c:pt>
              </c:strCache>
            </c:strRef>
          </c:cat>
          <c:val>
            <c:numRef>
              <c:f>Sheet1!$C$2:$C$11</c:f>
              <c:numCache>
                <c:formatCode>General</c:formatCode>
                <c:ptCount val="10"/>
                <c:pt idx="0">
                  <c:v>215.53000000000029</c:v>
                </c:pt>
                <c:pt idx="1">
                  <c:v>27.12</c:v>
                </c:pt>
                <c:pt idx="2">
                  <c:v>371.2699999999993</c:v>
                </c:pt>
                <c:pt idx="3">
                  <c:v>68.61</c:v>
                </c:pt>
                <c:pt idx="4">
                  <c:v>418.74000000000029</c:v>
                </c:pt>
                <c:pt idx="5">
                  <c:v>82.000000000000028</c:v>
                </c:pt>
                <c:pt idx="6">
                  <c:v>187.72000000000014</c:v>
                </c:pt>
                <c:pt idx="7">
                  <c:v>118.14000000000014</c:v>
                </c:pt>
                <c:pt idx="8">
                  <c:v>94.730000000000118</c:v>
                </c:pt>
                <c:pt idx="9">
                  <c:v>163.32000000000031</c:v>
                </c:pt>
              </c:numCache>
            </c:numRef>
          </c:val>
          <c:extLst>
            <c:ext xmlns:c16="http://schemas.microsoft.com/office/drawing/2014/chart" uri="{C3380CC4-5D6E-409C-BE32-E72D297353CC}">
              <c16:uniqueId val="{00000001-95A3-4A0C-A326-C68FB0C14DE3}"/>
            </c:ext>
          </c:extLst>
        </c:ser>
        <c:ser>
          <c:idx val="2"/>
          <c:order val="2"/>
          <c:tx>
            <c:strRef>
              <c:f>Sheet1!$D$1</c:f>
              <c:strCache>
                <c:ptCount val="1"/>
                <c:pt idx="0">
                  <c:v>Sum of JP_Sales</c:v>
                </c:pt>
              </c:strCache>
            </c:strRef>
          </c:tx>
          <c:spPr>
            <a:solidFill>
              <a:schemeClr val="accent3"/>
            </a:solidFill>
            <a:ln>
              <a:noFill/>
            </a:ln>
            <a:effectLst/>
          </c:spPr>
          <c:invertIfNegative val="0"/>
          <c:cat>
            <c:strRef>
              <c:f>Sheet1!$A$2:$A$11</c:f>
              <c:strCache>
                <c:ptCount val="10"/>
                <c:pt idx="0">
                  <c:v>Activision</c:v>
                </c:pt>
                <c:pt idx="1">
                  <c:v>Atari</c:v>
                </c:pt>
                <c:pt idx="2">
                  <c:v>Electronic Arts</c:v>
                </c:pt>
                <c:pt idx="3">
                  <c:v>Microsoft Game Studios</c:v>
                </c:pt>
                <c:pt idx="4">
                  <c:v>Nintendo</c:v>
                </c:pt>
                <c:pt idx="5">
                  <c:v>Sega</c:v>
                </c:pt>
                <c:pt idx="6">
                  <c:v>Sony Computer Entertainment</c:v>
                </c:pt>
                <c:pt idx="7">
                  <c:v>Take-Two Interactive</c:v>
                </c:pt>
                <c:pt idx="8">
                  <c:v>THQ</c:v>
                </c:pt>
                <c:pt idx="9">
                  <c:v>Ubisoft</c:v>
                </c:pt>
              </c:strCache>
            </c:strRef>
          </c:cat>
          <c:val>
            <c:numRef>
              <c:f>Sheet1!$D$2:$D$11</c:f>
              <c:numCache>
                <c:formatCode>General</c:formatCode>
                <c:ptCount val="10"/>
                <c:pt idx="0">
                  <c:v>6.5399999999999938</c:v>
                </c:pt>
                <c:pt idx="1">
                  <c:v>10.709999999999997</c:v>
                </c:pt>
                <c:pt idx="2">
                  <c:v>14.039999999999958</c:v>
                </c:pt>
                <c:pt idx="3">
                  <c:v>3.2599999999999971</c:v>
                </c:pt>
                <c:pt idx="4">
                  <c:v>455.41999999999933</c:v>
                </c:pt>
                <c:pt idx="5">
                  <c:v>57.03</c:v>
                </c:pt>
                <c:pt idx="6">
                  <c:v>74.100000000000108</c:v>
                </c:pt>
                <c:pt idx="7">
                  <c:v>5.8299999999999947</c:v>
                </c:pt>
                <c:pt idx="8">
                  <c:v>5.0099999999999962</c:v>
                </c:pt>
                <c:pt idx="9">
                  <c:v>7.4999999999999867</c:v>
                </c:pt>
              </c:numCache>
            </c:numRef>
          </c:val>
          <c:extLst>
            <c:ext xmlns:c16="http://schemas.microsoft.com/office/drawing/2014/chart" uri="{C3380CC4-5D6E-409C-BE32-E72D297353CC}">
              <c16:uniqueId val="{00000002-95A3-4A0C-A326-C68FB0C14DE3}"/>
            </c:ext>
          </c:extLst>
        </c:ser>
        <c:dLbls>
          <c:showLegendKey val="0"/>
          <c:showVal val="0"/>
          <c:showCatName val="0"/>
          <c:showSerName val="0"/>
          <c:showPercent val="0"/>
          <c:showBubbleSize val="0"/>
        </c:dLbls>
        <c:gapWidth val="219"/>
        <c:overlap val="-27"/>
        <c:axId val="1164431999"/>
        <c:axId val="1164434911"/>
      </c:barChart>
      <c:catAx>
        <c:axId val="1164431999"/>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Publishers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4434911"/>
        <c:crosses val="autoZero"/>
        <c:auto val="1"/>
        <c:lblAlgn val="ctr"/>
        <c:lblOffset val="100"/>
        <c:noMultiLvlLbl val="0"/>
      </c:catAx>
      <c:valAx>
        <c:axId val="11644349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Sales in Millions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4431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2" Type="http://schemas.openxmlformats.org/officeDocument/2006/relationships/hyperlink" Target="https://coach-courses-us.s3.amazonaws.com/public/courses/data-immersion/A1-A2_Influenza_Project/Census_Population_transformed_202101.csv" TargetMode="External"/><Relationship Id="rId1" Type="http://schemas.openxmlformats.org/officeDocument/2006/relationships/hyperlink" Target="https://wonder.cdc.gov/ucd-icd10.html"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vgchartz.com/" TargetMode="External"/></Relationships>
</file>

<file path=ppt/diagrams/_rels/data3.xml.rels><?xml version="1.0" encoding="UTF-8" standalone="yes"?>
<Relationships xmlns="http://schemas.openxmlformats.org/package/2006/relationships"><Relationship Id="rId3" Type="http://schemas.openxmlformats.org/officeDocument/2006/relationships/hyperlink" Target="https://youtu.be/wuqQj0HyR7g" TargetMode="External"/><Relationship Id="rId2" Type="http://schemas.openxmlformats.org/officeDocument/2006/relationships/hyperlink" Target="https://public.tableau.com/app/profile/kevin.sousa/viz/ROCKBUSTERTOPcountries/Mapofcustomers" TargetMode="External"/><Relationship Id="rId1" Type="http://schemas.openxmlformats.org/officeDocument/2006/relationships/hyperlink" Target="https://www.vgchartz.com/"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s://github.com/kevinsousa1/Python-CF"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coach-courses-us.s3.amazonaws.com/public/courses/data-immersion/A1-A2_Influenza_Project/Census_Population_transformed_202101.csv" TargetMode="External"/><Relationship Id="rId1" Type="http://schemas.openxmlformats.org/officeDocument/2006/relationships/hyperlink" Target="https://wonder.cdc.gov/ucd-icd10.html"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vgchartz.com/"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youtu.be/wuqQj0HyR7g" TargetMode="External"/><Relationship Id="rId2" Type="http://schemas.openxmlformats.org/officeDocument/2006/relationships/hyperlink" Target="https://public.tableau.com/app/profile/kevin.sousa/viz/ROCKBUSTERTOPcountries/Mapofcustomers" TargetMode="External"/><Relationship Id="rId1" Type="http://schemas.openxmlformats.org/officeDocument/2006/relationships/hyperlink" Target="https://www.vgchartz.com/"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github.com/kevinsousa1/Python-CF" TargetMode="Externa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C8E85-7DFC-4B9E-9962-C83C12E70474}" type="doc">
      <dgm:prSet loTypeId="urn:microsoft.com/office/officeart/2005/8/layout/hList1" loCatId="list" qsTypeId="urn:microsoft.com/office/officeart/2005/8/quickstyle/simple4" qsCatId="simple" csTypeId="urn:microsoft.com/office/officeart/2005/8/colors/accent0_1" csCatId="mainScheme" phldr="1"/>
      <dgm:spPr/>
      <dgm:t>
        <a:bodyPr/>
        <a:lstStyle/>
        <a:p>
          <a:endParaRPr lang="en-US"/>
        </a:p>
      </dgm:t>
    </dgm:pt>
    <dgm:pt modelId="{20107EA7-9B88-4AEA-B512-400AA443C199}">
      <dgm:prSet phldrT="[Text]" custT="1"/>
      <dgm:spPr/>
      <dgm:t>
        <a:bodyPr/>
        <a:lstStyle/>
        <a:p>
          <a:r>
            <a:rPr lang="en-US" sz="2800" dirty="0">
              <a:effectLst>
                <a:outerShdw blurRad="38100" dist="38100" dir="2700000" algn="tl">
                  <a:srgbClr val="000000">
                    <a:alpha val="43137"/>
                  </a:srgbClr>
                </a:outerShdw>
              </a:effectLst>
            </a:rPr>
            <a:t>Tools Implemented</a:t>
          </a:r>
          <a:endParaRPr lang="en-US" sz="2800" dirty="0"/>
        </a:p>
      </dgm:t>
    </dgm:pt>
    <dgm:pt modelId="{EA97564D-089A-45D6-BCE7-63AEBCA495F6}" type="parTrans" cxnId="{54221F60-434D-4370-95EF-05BA68DC4F49}">
      <dgm:prSet/>
      <dgm:spPr/>
      <dgm:t>
        <a:bodyPr/>
        <a:lstStyle/>
        <a:p>
          <a:endParaRPr lang="en-US"/>
        </a:p>
      </dgm:t>
    </dgm:pt>
    <dgm:pt modelId="{94748512-81F3-4DA0-B62F-780E79680372}" type="sibTrans" cxnId="{54221F60-434D-4370-95EF-05BA68DC4F49}">
      <dgm:prSet/>
      <dgm:spPr/>
      <dgm:t>
        <a:bodyPr/>
        <a:lstStyle/>
        <a:p>
          <a:endParaRPr lang="en-US"/>
        </a:p>
      </dgm:t>
    </dgm:pt>
    <dgm:pt modelId="{9248C089-28A8-4637-9132-D3B52C658A63}">
      <dgm:prSet phldrT="[Text]" custT="1"/>
      <dgm:spPr/>
      <dgm:t>
        <a:bodyPr/>
        <a:lstStyle/>
        <a:p>
          <a:r>
            <a:rPr lang="en-US" sz="1400" dirty="0"/>
            <a:t>Excel</a:t>
          </a:r>
        </a:p>
      </dgm:t>
    </dgm:pt>
    <dgm:pt modelId="{CA2114D2-F35D-432F-878E-DAF142E7E52B}" type="parTrans" cxnId="{A377BE90-DEDD-4F5B-8280-A571E0E85CC8}">
      <dgm:prSet/>
      <dgm:spPr/>
      <dgm:t>
        <a:bodyPr/>
        <a:lstStyle/>
        <a:p>
          <a:endParaRPr lang="en-US"/>
        </a:p>
      </dgm:t>
    </dgm:pt>
    <dgm:pt modelId="{286079AA-6D31-42A9-B79A-705F19C22483}" type="sibTrans" cxnId="{A377BE90-DEDD-4F5B-8280-A571E0E85CC8}">
      <dgm:prSet/>
      <dgm:spPr/>
      <dgm:t>
        <a:bodyPr/>
        <a:lstStyle/>
        <a:p>
          <a:endParaRPr lang="en-US"/>
        </a:p>
      </dgm:t>
    </dgm:pt>
    <dgm:pt modelId="{B8EF59E9-DD32-413D-BDA5-BCBE0814AF24}">
      <dgm:prSet phldrT="[Text]" custT="1"/>
      <dgm:spPr/>
      <dgm:t>
        <a:bodyPr/>
        <a:lstStyle/>
        <a:p>
          <a:r>
            <a:rPr lang="en-US" sz="2800" dirty="0">
              <a:effectLst>
                <a:outerShdw blurRad="38100" dist="38100" dir="2700000" algn="tl">
                  <a:srgbClr val="000000">
                    <a:alpha val="43137"/>
                  </a:srgbClr>
                </a:outerShdw>
              </a:effectLst>
            </a:rPr>
            <a:t>Data</a:t>
          </a:r>
          <a:endParaRPr lang="en-US" sz="2800" dirty="0"/>
        </a:p>
      </dgm:t>
    </dgm:pt>
    <dgm:pt modelId="{219BC406-ED76-42FB-AD44-88FE5DDB577C}" type="parTrans" cxnId="{6F3AC3FA-074B-461E-90CB-E068ABB296F6}">
      <dgm:prSet/>
      <dgm:spPr/>
      <dgm:t>
        <a:bodyPr/>
        <a:lstStyle/>
        <a:p>
          <a:endParaRPr lang="en-US"/>
        </a:p>
      </dgm:t>
    </dgm:pt>
    <dgm:pt modelId="{7AD333C2-98A8-4426-95BC-5DABAEDA66D7}" type="sibTrans" cxnId="{6F3AC3FA-074B-461E-90CB-E068ABB296F6}">
      <dgm:prSet/>
      <dgm:spPr/>
      <dgm:t>
        <a:bodyPr/>
        <a:lstStyle/>
        <a:p>
          <a:endParaRPr lang="en-US"/>
        </a:p>
      </dgm:t>
    </dgm:pt>
    <dgm:pt modelId="{12CB711E-87C8-4391-B1F6-689CFA89E491}">
      <dgm:prSet phldrT="[Text]" custT="1"/>
      <dgm:spPr/>
      <dgm:t>
        <a:bodyPr/>
        <a:lstStyle/>
        <a:p>
          <a:r>
            <a:rPr lang="en-US" sz="1200">
              <a:hlinkClick xmlns:r="http://schemas.openxmlformats.org/officeDocument/2006/relationships" r:id="rId1">
                <a:extLst>
                  <a:ext uri="{A12FA001-AC4F-418D-AE19-62706E023703}">
                    <ahyp:hlinkClr xmlns:ahyp="http://schemas.microsoft.com/office/drawing/2018/hyperlinkcolor" val="tx"/>
                  </a:ext>
                </a:extLst>
              </a:hlinkClick>
            </a:rPr>
            <a:t>CDC Data</a:t>
          </a:r>
          <a:endParaRPr lang="en-US" sz="1200" dirty="0"/>
        </a:p>
      </dgm:t>
    </dgm:pt>
    <dgm:pt modelId="{B2A073D7-23F1-46E3-AC0C-6AD0EA2E2D38}" type="parTrans" cxnId="{B3E852D0-3EE6-4B3D-A2A2-1EC231786981}">
      <dgm:prSet/>
      <dgm:spPr/>
      <dgm:t>
        <a:bodyPr/>
        <a:lstStyle/>
        <a:p>
          <a:endParaRPr lang="en-US"/>
        </a:p>
      </dgm:t>
    </dgm:pt>
    <dgm:pt modelId="{2ECBA708-C531-41E0-A97D-27D92F904A6E}" type="sibTrans" cxnId="{B3E852D0-3EE6-4B3D-A2A2-1EC231786981}">
      <dgm:prSet/>
      <dgm:spPr/>
      <dgm:t>
        <a:bodyPr/>
        <a:lstStyle/>
        <a:p>
          <a:endParaRPr lang="en-US"/>
        </a:p>
      </dgm:t>
    </dgm:pt>
    <dgm:pt modelId="{5D3F8E21-46ED-4965-B6F0-37BB1C46F003}">
      <dgm:prSet phldrT="[Text]" custT="1"/>
      <dgm:spPr/>
      <dgm:t>
        <a:bodyPr/>
        <a:lstStyle/>
        <a:p>
          <a:r>
            <a:rPr lang="en-US" sz="2800" dirty="0">
              <a:effectLst>
                <a:outerShdw blurRad="38100" dist="38100" dir="2700000" algn="tl">
                  <a:srgbClr val="000000">
                    <a:alpha val="43137"/>
                  </a:srgbClr>
                </a:outerShdw>
              </a:effectLst>
            </a:rPr>
            <a:t>Objectives</a:t>
          </a:r>
        </a:p>
      </dgm:t>
    </dgm:pt>
    <dgm:pt modelId="{5BE15EE8-2A32-470A-9A62-76385C54E710}" type="parTrans" cxnId="{CF2B0F6A-2A3F-4794-ABC8-57A50EE55580}">
      <dgm:prSet/>
      <dgm:spPr/>
      <dgm:t>
        <a:bodyPr/>
        <a:lstStyle/>
        <a:p>
          <a:endParaRPr lang="en-US"/>
        </a:p>
      </dgm:t>
    </dgm:pt>
    <dgm:pt modelId="{06339E30-0043-4198-BDF0-4F09273D654C}" type="sibTrans" cxnId="{CF2B0F6A-2A3F-4794-ABC8-57A50EE55580}">
      <dgm:prSet/>
      <dgm:spPr/>
      <dgm:t>
        <a:bodyPr/>
        <a:lstStyle/>
        <a:p>
          <a:endParaRPr lang="en-US"/>
        </a:p>
      </dgm:t>
    </dgm:pt>
    <dgm:pt modelId="{534ADF07-BAF2-4354-881E-725547E60E9B}">
      <dgm:prSet phldrT="[Text]" custT="1"/>
      <dgm:spPr/>
      <dgm:t>
        <a:bodyPr/>
        <a:lstStyle/>
        <a:p>
          <a:r>
            <a:rPr lang="en-US" sz="1400" dirty="0"/>
            <a:t>Provide information to support a staffing plan, detailing what data can help inform the timing and spatial distribution of medical personnel throughout the United States.</a:t>
          </a:r>
        </a:p>
      </dgm:t>
    </dgm:pt>
    <dgm:pt modelId="{525AF686-3732-4A2D-A5ED-EA52366CAB9A}" type="parTrans" cxnId="{2549AA0A-45F6-4048-B990-CC0C27472898}">
      <dgm:prSet/>
      <dgm:spPr/>
      <dgm:t>
        <a:bodyPr/>
        <a:lstStyle/>
        <a:p>
          <a:endParaRPr lang="en-US"/>
        </a:p>
      </dgm:t>
    </dgm:pt>
    <dgm:pt modelId="{E10BF0A7-788D-44F5-98C6-4BC7345298DF}" type="sibTrans" cxnId="{2549AA0A-45F6-4048-B990-CC0C27472898}">
      <dgm:prSet/>
      <dgm:spPr/>
      <dgm:t>
        <a:bodyPr/>
        <a:lstStyle/>
        <a:p>
          <a:endParaRPr lang="en-US"/>
        </a:p>
      </dgm:t>
    </dgm:pt>
    <dgm:pt modelId="{38A25416-D7D1-43FC-8DE9-F0BE81BFAF5E}">
      <dgm:prSet phldrT="[Text]" custT="1"/>
      <dgm:spPr/>
      <dgm:t>
        <a:bodyPr/>
        <a:lstStyle/>
        <a:p>
          <a:r>
            <a:rPr lang="en-US" sz="1400" dirty="0"/>
            <a:t>Tableau</a:t>
          </a:r>
        </a:p>
      </dgm:t>
    </dgm:pt>
    <dgm:pt modelId="{AD32EBCA-EB98-4AE6-B37C-44E693EE2760}" type="parTrans" cxnId="{228804CD-8365-4E11-93F2-7E3893BE8E8F}">
      <dgm:prSet/>
      <dgm:spPr/>
      <dgm:t>
        <a:bodyPr/>
        <a:lstStyle/>
        <a:p>
          <a:endParaRPr lang="en-US"/>
        </a:p>
      </dgm:t>
    </dgm:pt>
    <dgm:pt modelId="{4CFEB759-BF19-4BB9-A541-68ED57F2D22C}" type="sibTrans" cxnId="{228804CD-8365-4E11-93F2-7E3893BE8E8F}">
      <dgm:prSet/>
      <dgm:spPr/>
      <dgm:t>
        <a:bodyPr/>
        <a:lstStyle/>
        <a:p>
          <a:endParaRPr lang="en-US"/>
        </a:p>
      </dgm:t>
    </dgm:pt>
    <dgm:pt modelId="{C6438079-7C7D-4668-A07A-2B00B04FD120}">
      <dgm:prSet phldrT="[Text]" custT="1"/>
      <dgm:spPr/>
      <dgm:t>
        <a:bodyPr/>
        <a:lstStyle/>
        <a:p>
          <a:r>
            <a:rPr lang="en-US" sz="1200">
              <a:hlinkClick xmlns:r="http://schemas.openxmlformats.org/officeDocument/2006/relationships" r:id="rId2">
                <a:extLst>
                  <a:ext uri="{A12FA001-AC4F-418D-AE19-62706E023703}">
                    <ahyp:hlinkClr xmlns:ahyp="http://schemas.microsoft.com/office/drawing/2018/hyperlinkcolor" val="tx"/>
                  </a:ext>
                </a:extLst>
              </a:hlinkClick>
            </a:rPr>
            <a:t>US Census Data</a:t>
          </a:r>
          <a:endParaRPr lang="en-US" sz="1200" dirty="0"/>
        </a:p>
      </dgm:t>
    </dgm:pt>
    <dgm:pt modelId="{D606B989-5447-4DD7-AD24-BD631B36EBED}" type="parTrans" cxnId="{8964DC2E-0367-48D1-A1FE-42CD0C92906A}">
      <dgm:prSet/>
      <dgm:spPr/>
      <dgm:t>
        <a:bodyPr/>
        <a:lstStyle/>
        <a:p>
          <a:endParaRPr lang="en-US"/>
        </a:p>
      </dgm:t>
    </dgm:pt>
    <dgm:pt modelId="{8A9B2B0B-641C-41B8-91CB-8B84CAF247C3}" type="sibTrans" cxnId="{8964DC2E-0367-48D1-A1FE-42CD0C92906A}">
      <dgm:prSet/>
      <dgm:spPr/>
      <dgm:t>
        <a:bodyPr/>
        <a:lstStyle/>
        <a:p>
          <a:endParaRPr lang="en-US"/>
        </a:p>
      </dgm:t>
    </dgm:pt>
    <dgm:pt modelId="{28FC0AFE-9C94-41C3-9B91-0239F3F2418D}">
      <dgm:prSet phldrT="[Text]" custT="1"/>
      <dgm:spPr/>
      <dgm:t>
        <a:bodyPr/>
        <a:lstStyle/>
        <a:p>
          <a:r>
            <a:rPr lang="en-US" sz="1400" dirty="0"/>
            <a:t>This analysis will also determine whether people over the age of 65 are at higher risk of complications from Influenza.</a:t>
          </a:r>
        </a:p>
      </dgm:t>
    </dgm:pt>
    <dgm:pt modelId="{405DAE74-05B9-43AB-9738-258E58C1911F}" type="parTrans" cxnId="{8497F510-E813-4463-A8C8-CE52C854F7CD}">
      <dgm:prSet/>
      <dgm:spPr/>
      <dgm:t>
        <a:bodyPr/>
        <a:lstStyle/>
        <a:p>
          <a:endParaRPr lang="en-US"/>
        </a:p>
      </dgm:t>
    </dgm:pt>
    <dgm:pt modelId="{1EE08FE4-001E-46ED-BB8C-CFEC24C70DCA}" type="sibTrans" cxnId="{8497F510-E813-4463-A8C8-CE52C854F7CD}">
      <dgm:prSet/>
      <dgm:spPr/>
      <dgm:t>
        <a:bodyPr/>
        <a:lstStyle/>
        <a:p>
          <a:endParaRPr lang="en-US"/>
        </a:p>
      </dgm:t>
    </dgm:pt>
    <dgm:pt modelId="{9936B916-9245-4BEF-AE25-8A23F91AC7E5}">
      <dgm:prSet phldrT="[Text]" custT="1"/>
      <dgm:spPr/>
      <dgm:t>
        <a:bodyPr/>
        <a:lstStyle/>
        <a:p>
          <a:endParaRPr lang="en-US" sz="1200" dirty="0">
            <a:solidFill>
              <a:schemeClr val="tx1"/>
            </a:solidFill>
          </a:endParaRPr>
        </a:p>
      </dgm:t>
    </dgm:pt>
    <dgm:pt modelId="{849DD283-2F45-40F7-962B-6DF0ED91FFF9}" type="parTrans" cxnId="{22690CF4-6F7E-45D6-9D18-71B37AF8D55F}">
      <dgm:prSet/>
      <dgm:spPr/>
      <dgm:t>
        <a:bodyPr/>
        <a:lstStyle/>
        <a:p>
          <a:endParaRPr lang="en-US"/>
        </a:p>
      </dgm:t>
    </dgm:pt>
    <dgm:pt modelId="{58F5041E-EEC8-49ED-BAEA-041B05DD99E2}" type="sibTrans" cxnId="{22690CF4-6F7E-45D6-9D18-71B37AF8D55F}">
      <dgm:prSet/>
      <dgm:spPr/>
      <dgm:t>
        <a:bodyPr/>
        <a:lstStyle/>
        <a:p>
          <a:endParaRPr lang="en-US"/>
        </a:p>
      </dgm:t>
    </dgm:pt>
    <dgm:pt modelId="{B2474E99-A929-44FA-8DFC-0DD91526A75B}" type="pres">
      <dgm:prSet presAssocID="{435C8E85-7DFC-4B9E-9962-C83C12E70474}" presName="Name0" presStyleCnt="0">
        <dgm:presLayoutVars>
          <dgm:dir/>
          <dgm:animLvl val="lvl"/>
          <dgm:resizeHandles val="exact"/>
        </dgm:presLayoutVars>
      </dgm:prSet>
      <dgm:spPr/>
    </dgm:pt>
    <dgm:pt modelId="{D05DFDE5-1F98-4765-9F08-41B5A122A129}" type="pres">
      <dgm:prSet presAssocID="{20107EA7-9B88-4AEA-B512-400AA443C199}" presName="composite" presStyleCnt="0"/>
      <dgm:spPr/>
    </dgm:pt>
    <dgm:pt modelId="{6A644695-7D2D-4752-954B-7C866882BF12}" type="pres">
      <dgm:prSet presAssocID="{20107EA7-9B88-4AEA-B512-400AA443C199}" presName="parTx" presStyleLbl="alignNode1" presStyleIdx="0" presStyleCnt="3" custLinFactNeighborY="-49299">
        <dgm:presLayoutVars>
          <dgm:chMax val="0"/>
          <dgm:chPref val="0"/>
          <dgm:bulletEnabled val="1"/>
        </dgm:presLayoutVars>
      </dgm:prSet>
      <dgm:spPr/>
    </dgm:pt>
    <dgm:pt modelId="{46C2A577-A965-4F9B-81FE-9467FC6DDA9A}" type="pres">
      <dgm:prSet presAssocID="{20107EA7-9B88-4AEA-B512-400AA443C199}" presName="desTx" presStyleLbl="alignAccFollowNode1" presStyleIdx="0" presStyleCnt="3" custScaleY="145458">
        <dgm:presLayoutVars>
          <dgm:bulletEnabled val="1"/>
        </dgm:presLayoutVars>
      </dgm:prSet>
      <dgm:spPr/>
    </dgm:pt>
    <dgm:pt modelId="{9C5D61C1-0F6A-4FF4-88CC-34CFC2D8B1C4}" type="pres">
      <dgm:prSet presAssocID="{94748512-81F3-4DA0-B62F-780E79680372}" presName="space" presStyleCnt="0"/>
      <dgm:spPr/>
    </dgm:pt>
    <dgm:pt modelId="{62FDAB97-1E63-4F66-BEC9-3BCAF1CF6F71}" type="pres">
      <dgm:prSet presAssocID="{B8EF59E9-DD32-413D-BDA5-BCBE0814AF24}" presName="composite" presStyleCnt="0"/>
      <dgm:spPr/>
    </dgm:pt>
    <dgm:pt modelId="{6B1423A9-609F-4418-BA8E-603D44D95D32}" type="pres">
      <dgm:prSet presAssocID="{B8EF59E9-DD32-413D-BDA5-BCBE0814AF24}" presName="parTx" presStyleLbl="alignNode1" presStyleIdx="1" presStyleCnt="3" custLinFactNeighborY="-49299">
        <dgm:presLayoutVars>
          <dgm:chMax val="0"/>
          <dgm:chPref val="0"/>
          <dgm:bulletEnabled val="1"/>
        </dgm:presLayoutVars>
      </dgm:prSet>
      <dgm:spPr/>
    </dgm:pt>
    <dgm:pt modelId="{D432E8EF-6710-4E52-A04D-80D6B07709FE}" type="pres">
      <dgm:prSet presAssocID="{B8EF59E9-DD32-413D-BDA5-BCBE0814AF24}" presName="desTx" presStyleLbl="alignAccFollowNode1" presStyleIdx="1" presStyleCnt="3" custScaleY="145458">
        <dgm:presLayoutVars>
          <dgm:bulletEnabled val="1"/>
        </dgm:presLayoutVars>
      </dgm:prSet>
      <dgm:spPr/>
    </dgm:pt>
    <dgm:pt modelId="{B4408519-BACE-4EAD-8E41-91B437574C22}" type="pres">
      <dgm:prSet presAssocID="{7AD333C2-98A8-4426-95BC-5DABAEDA66D7}" presName="space" presStyleCnt="0"/>
      <dgm:spPr/>
    </dgm:pt>
    <dgm:pt modelId="{5637459C-A4F8-4AA4-B741-E5FCA1F5F2FE}" type="pres">
      <dgm:prSet presAssocID="{5D3F8E21-46ED-4965-B6F0-37BB1C46F003}" presName="composite" presStyleCnt="0"/>
      <dgm:spPr/>
    </dgm:pt>
    <dgm:pt modelId="{2D207299-7E31-4A19-BC4C-577C6EBBCE0B}" type="pres">
      <dgm:prSet presAssocID="{5D3F8E21-46ED-4965-B6F0-37BB1C46F003}" presName="parTx" presStyleLbl="alignNode1" presStyleIdx="2" presStyleCnt="3" custLinFactNeighborX="1020" custLinFactNeighborY="-46192">
        <dgm:presLayoutVars>
          <dgm:chMax val="0"/>
          <dgm:chPref val="0"/>
          <dgm:bulletEnabled val="1"/>
        </dgm:presLayoutVars>
      </dgm:prSet>
      <dgm:spPr/>
    </dgm:pt>
    <dgm:pt modelId="{649BD65F-FA23-407B-80FB-0FFB6C92EA0B}" type="pres">
      <dgm:prSet presAssocID="{5D3F8E21-46ED-4965-B6F0-37BB1C46F003}" presName="desTx" presStyleLbl="alignAccFollowNode1" presStyleIdx="2" presStyleCnt="3" custScaleY="145458">
        <dgm:presLayoutVars>
          <dgm:bulletEnabled val="1"/>
        </dgm:presLayoutVars>
      </dgm:prSet>
      <dgm:spPr/>
    </dgm:pt>
  </dgm:ptLst>
  <dgm:cxnLst>
    <dgm:cxn modelId="{2549AA0A-45F6-4048-B990-CC0C27472898}" srcId="{5D3F8E21-46ED-4965-B6F0-37BB1C46F003}" destId="{534ADF07-BAF2-4354-881E-725547E60E9B}" srcOrd="0" destOrd="0" parTransId="{525AF686-3732-4A2D-A5ED-EA52366CAB9A}" sibTransId="{E10BF0A7-788D-44F5-98C6-4BC7345298DF}"/>
    <dgm:cxn modelId="{2BBCF40C-0F52-4E87-90DE-903DE1D369FD}" type="presOf" srcId="{C6438079-7C7D-4668-A07A-2B00B04FD120}" destId="{D432E8EF-6710-4E52-A04D-80D6B07709FE}" srcOrd="0" destOrd="1" presId="urn:microsoft.com/office/officeart/2005/8/layout/hList1"/>
    <dgm:cxn modelId="{8497F510-E813-4463-A8C8-CE52C854F7CD}" srcId="{5D3F8E21-46ED-4965-B6F0-37BB1C46F003}" destId="{28FC0AFE-9C94-41C3-9B91-0239F3F2418D}" srcOrd="1" destOrd="0" parTransId="{405DAE74-05B9-43AB-9738-258E58C1911F}" sibTransId="{1EE08FE4-001E-46ED-BB8C-CFEC24C70DCA}"/>
    <dgm:cxn modelId="{195B751E-4676-4F0A-9E21-85D75F7CDFF3}" type="presOf" srcId="{435C8E85-7DFC-4B9E-9962-C83C12E70474}" destId="{B2474E99-A929-44FA-8DFC-0DD91526A75B}" srcOrd="0" destOrd="0" presId="urn:microsoft.com/office/officeart/2005/8/layout/hList1"/>
    <dgm:cxn modelId="{8964DC2E-0367-48D1-A1FE-42CD0C92906A}" srcId="{B8EF59E9-DD32-413D-BDA5-BCBE0814AF24}" destId="{C6438079-7C7D-4668-A07A-2B00B04FD120}" srcOrd="1" destOrd="0" parTransId="{D606B989-5447-4DD7-AD24-BD631B36EBED}" sibTransId="{8A9B2B0B-641C-41B8-91CB-8B84CAF247C3}"/>
    <dgm:cxn modelId="{54221F60-434D-4370-95EF-05BA68DC4F49}" srcId="{435C8E85-7DFC-4B9E-9962-C83C12E70474}" destId="{20107EA7-9B88-4AEA-B512-400AA443C199}" srcOrd="0" destOrd="0" parTransId="{EA97564D-089A-45D6-BCE7-63AEBCA495F6}" sibTransId="{94748512-81F3-4DA0-B62F-780E79680372}"/>
    <dgm:cxn modelId="{9269EF64-817C-429C-A2BF-6F9572BD60C9}" type="presOf" srcId="{28FC0AFE-9C94-41C3-9B91-0239F3F2418D}" destId="{649BD65F-FA23-407B-80FB-0FFB6C92EA0B}" srcOrd="0" destOrd="1" presId="urn:microsoft.com/office/officeart/2005/8/layout/hList1"/>
    <dgm:cxn modelId="{CF2B0F6A-2A3F-4794-ABC8-57A50EE55580}" srcId="{435C8E85-7DFC-4B9E-9962-C83C12E70474}" destId="{5D3F8E21-46ED-4965-B6F0-37BB1C46F003}" srcOrd="2" destOrd="0" parTransId="{5BE15EE8-2A32-470A-9A62-76385C54E710}" sibTransId="{06339E30-0043-4198-BDF0-4F09273D654C}"/>
    <dgm:cxn modelId="{AEDDC150-76D6-4475-B893-C55661F2C190}" type="presOf" srcId="{38A25416-D7D1-43FC-8DE9-F0BE81BFAF5E}" destId="{46C2A577-A965-4F9B-81FE-9467FC6DDA9A}" srcOrd="0" destOrd="1" presId="urn:microsoft.com/office/officeart/2005/8/layout/hList1"/>
    <dgm:cxn modelId="{7E7A6875-C842-415E-97BC-6B8B21E54700}" type="presOf" srcId="{5D3F8E21-46ED-4965-B6F0-37BB1C46F003}" destId="{2D207299-7E31-4A19-BC4C-577C6EBBCE0B}" srcOrd="0" destOrd="0" presId="urn:microsoft.com/office/officeart/2005/8/layout/hList1"/>
    <dgm:cxn modelId="{A5399C8C-6676-4CA5-807B-83524898D47A}" type="presOf" srcId="{B8EF59E9-DD32-413D-BDA5-BCBE0814AF24}" destId="{6B1423A9-609F-4418-BA8E-603D44D95D32}" srcOrd="0" destOrd="0" presId="urn:microsoft.com/office/officeart/2005/8/layout/hList1"/>
    <dgm:cxn modelId="{A377BE90-DEDD-4F5B-8280-A571E0E85CC8}" srcId="{20107EA7-9B88-4AEA-B512-400AA443C199}" destId="{9248C089-28A8-4637-9132-D3B52C658A63}" srcOrd="0" destOrd="0" parTransId="{CA2114D2-F35D-432F-878E-DAF142E7E52B}" sibTransId="{286079AA-6D31-42A9-B79A-705F19C22483}"/>
    <dgm:cxn modelId="{3CB6CC93-0D57-4DDD-8423-7F0CE332031F}" type="presOf" srcId="{9936B916-9245-4BEF-AE25-8A23F91AC7E5}" destId="{D432E8EF-6710-4E52-A04D-80D6B07709FE}" srcOrd="0" destOrd="2" presId="urn:microsoft.com/office/officeart/2005/8/layout/hList1"/>
    <dgm:cxn modelId="{EE15C1AB-428F-4503-B510-62A8E94BCECE}" type="presOf" srcId="{534ADF07-BAF2-4354-881E-725547E60E9B}" destId="{649BD65F-FA23-407B-80FB-0FFB6C92EA0B}" srcOrd="0" destOrd="0" presId="urn:microsoft.com/office/officeart/2005/8/layout/hList1"/>
    <dgm:cxn modelId="{F4AD8FAC-E295-4D0B-AC34-99A321A89EF4}" type="presOf" srcId="{12CB711E-87C8-4391-B1F6-689CFA89E491}" destId="{D432E8EF-6710-4E52-A04D-80D6B07709FE}" srcOrd="0" destOrd="0" presId="urn:microsoft.com/office/officeart/2005/8/layout/hList1"/>
    <dgm:cxn modelId="{2B35FAAE-F0AA-47F4-88D3-EB06F969B851}" type="presOf" srcId="{20107EA7-9B88-4AEA-B512-400AA443C199}" destId="{6A644695-7D2D-4752-954B-7C866882BF12}" srcOrd="0" destOrd="0" presId="urn:microsoft.com/office/officeart/2005/8/layout/hList1"/>
    <dgm:cxn modelId="{228804CD-8365-4E11-93F2-7E3893BE8E8F}" srcId="{20107EA7-9B88-4AEA-B512-400AA443C199}" destId="{38A25416-D7D1-43FC-8DE9-F0BE81BFAF5E}" srcOrd="1" destOrd="0" parTransId="{AD32EBCA-EB98-4AE6-B37C-44E693EE2760}" sibTransId="{4CFEB759-BF19-4BB9-A541-68ED57F2D22C}"/>
    <dgm:cxn modelId="{B3E852D0-3EE6-4B3D-A2A2-1EC231786981}" srcId="{B8EF59E9-DD32-413D-BDA5-BCBE0814AF24}" destId="{12CB711E-87C8-4391-B1F6-689CFA89E491}" srcOrd="0" destOrd="0" parTransId="{B2A073D7-23F1-46E3-AC0C-6AD0EA2E2D38}" sibTransId="{2ECBA708-C531-41E0-A97D-27D92F904A6E}"/>
    <dgm:cxn modelId="{DAA1A3E1-1CD4-4C88-8B83-ACD96129EF40}" type="presOf" srcId="{9248C089-28A8-4637-9132-D3B52C658A63}" destId="{46C2A577-A965-4F9B-81FE-9467FC6DDA9A}" srcOrd="0" destOrd="0" presId="urn:microsoft.com/office/officeart/2005/8/layout/hList1"/>
    <dgm:cxn modelId="{22690CF4-6F7E-45D6-9D18-71B37AF8D55F}" srcId="{B8EF59E9-DD32-413D-BDA5-BCBE0814AF24}" destId="{9936B916-9245-4BEF-AE25-8A23F91AC7E5}" srcOrd="2" destOrd="0" parTransId="{849DD283-2F45-40F7-962B-6DF0ED91FFF9}" sibTransId="{58F5041E-EEC8-49ED-BAEA-041B05DD99E2}"/>
    <dgm:cxn modelId="{6F3AC3FA-074B-461E-90CB-E068ABB296F6}" srcId="{435C8E85-7DFC-4B9E-9962-C83C12E70474}" destId="{B8EF59E9-DD32-413D-BDA5-BCBE0814AF24}" srcOrd="1" destOrd="0" parTransId="{219BC406-ED76-42FB-AD44-88FE5DDB577C}" sibTransId="{7AD333C2-98A8-4426-95BC-5DABAEDA66D7}"/>
    <dgm:cxn modelId="{B5A0D808-CEF6-483B-87B5-1B3C966A6F09}" type="presParOf" srcId="{B2474E99-A929-44FA-8DFC-0DD91526A75B}" destId="{D05DFDE5-1F98-4765-9F08-41B5A122A129}" srcOrd="0" destOrd="0" presId="urn:microsoft.com/office/officeart/2005/8/layout/hList1"/>
    <dgm:cxn modelId="{502B0759-7576-4183-B9E2-ED6F5AE49660}" type="presParOf" srcId="{D05DFDE5-1F98-4765-9F08-41B5A122A129}" destId="{6A644695-7D2D-4752-954B-7C866882BF12}" srcOrd="0" destOrd="0" presId="urn:microsoft.com/office/officeart/2005/8/layout/hList1"/>
    <dgm:cxn modelId="{30C665E0-C337-4A7D-97BB-71CCC829EFA3}" type="presParOf" srcId="{D05DFDE5-1F98-4765-9F08-41B5A122A129}" destId="{46C2A577-A965-4F9B-81FE-9467FC6DDA9A}" srcOrd="1" destOrd="0" presId="urn:microsoft.com/office/officeart/2005/8/layout/hList1"/>
    <dgm:cxn modelId="{308217C6-5FC7-4CD4-BD3A-BF08C4A6C9C0}" type="presParOf" srcId="{B2474E99-A929-44FA-8DFC-0DD91526A75B}" destId="{9C5D61C1-0F6A-4FF4-88CC-34CFC2D8B1C4}" srcOrd="1" destOrd="0" presId="urn:microsoft.com/office/officeart/2005/8/layout/hList1"/>
    <dgm:cxn modelId="{D33AB9F5-B904-41B0-9314-255026C98939}" type="presParOf" srcId="{B2474E99-A929-44FA-8DFC-0DD91526A75B}" destId="{62FDAB97-1E63-4F66-BEC9-3BCAF1CF6F71}" srcOrd="2" destOrd="0" presId="urn:microsoft.com/office/officeart/2005/8/layout/hList1"/>
    <dgm:cxn modelId="{0A952CD9-3AF7-41EF-BEB4-D185E9C3FF13}" type="presParOf" srcId="{62FDAB97-1E63-4F66-BEC9-3BCAF1CF6F71}" destId="{6B1423A9-609F-4418-BA8E-603D44D95D32}" srcOrd="0" destOrd="0" presId="urn:microsoft.com/office/officeart/2005/8/layout/hList1"/>
    <dgm:cxn modelId="{AA9E0765-51CA-465F-B427-65CE19778283}" type="presParOf" srcId="{62FDAB97-1E63-4F66-BEC9-3BCAF1CF6F71}" destId="{D432E8EF-6710-4E52-A04D-80D6B07709FE}" srcOrd="1" destOrd="0" presId="urn:microsoft.com/office/officeart/2005/8/layout/hList1"/>
    <dgm:cxn modelId="{95ADF0D3-DF77-40B0-A589-C28297D095EB}" type="presParOf" srcId="{B2474E99-A929-44FA-8DFC-0DD91526A75B}" destId="{B4408519-BACE-4EAD-8E41-91B437574C22}" srcOrd="3" destOrd="0" presId="urn:microsoft.com/office/officeart/2005/8/layout/hList1"/>
    <dgm:cxn modelId="{F41A3851-B83F-48C2-9E80-2E682C214732}" type="presParOf" srcId="{B2474E99-A929-44FA-8DFC-0DD91526A75B}" destId="{5637459C-A4F8-4AA4-B741-E5FCA1F5F2FE}" srcOrd="4" destOrd="0" presId="urn:microsoft.com/office/officeart/2005/8/layout/hList1"/>
    <dgm:cxn modelId="{5382EC35-8192-4E2B-9463-3B07BD1ACBA9}" type="presParOf" srcId="{5637459C-A4F8-4AA4-B741-E5FCA1F5F2FE}" destId="{2D207299-7E31-4A19-BC4C-577C6EBBCE0B}" srcOrd="0" destOrd="0" presId="urn:microsoft.com/office/officeart/2005/8/layout/hList1"/>
    <dgm:cxn modelId="{16BF5FFB-3993-43C2-90D0-9FC147A29DDA}" type="presParOf" srcId="{5637459C-A4F8-4AA4-B741-E5FCA1F5F2FE}" destId="{649BD65F-FA23-407B-80FB-0FFB6C92EA0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5C8E85-7DFC-4B9E-9962-C83C12E70474}" type="doc">
      <dgm:prSet loTypeId="urn:microsoft.com/office/officeart/2005/8/layout/hList1" loCatId="list" qsTypeId="urn:microsoft.com/office/officeart/2005/8/quickstyle/simple4" qsCatId="simple" csTypeId="urn:microsoft.com/office/officeart/2005/8/colors/accent0_1" csCatId="mainScheme" phldr="1"/>
      <dgm:spPr/>
      <dgm:t>
        <a:bodyPr/>
        <a:lstStyle/>
        <a:p>
          <a:endParaRPr lang="en-US"/>
        </a:p>
      </dgm:t>
    </dgm:pt>
    <dgm:pt modelId="{20107EA7-9B88-4AEA-B512-400AA443C199}">
      <dgm:prSet phldrT="[Text]" custT="1"/>
      <dgm:spPr/>
      <dgm:t>
        <a:bodyPr/>
        <a:lstStyle/>
        <a:p>
          <a:r>
            <a:rPr lang="en-US" sz="2800" dirty="0">
              <a:effectLst>
                <a:outerShdw blurRad="38100" dist="38100" dir="2700000" algn="tl">
                  <a:srgbClr val="000000">
                    <a:alpha val="43137"/>
                  </a:srgbClr>
                </a:outerShdw>
              </a:effectLst>
            </a:rPr>
            <a:t>Tools Implemented</a:t>
          </a:r>
          <a:endParaRPr lang="en-US" sz="2800" dirty="0"/>
        </a:p>
      </dgm:t>
    </dgm:pt>
    <dgm:pt modelId="{EA97564D-089A-45D6-BCE7-63AEBCA495F6}" type="parTrans" cxnId="{54221F60-434D-4370-95EF-05BA68DC4F49}">
      <dgm:prSet/>
      <dgm:spPr/>
      <dgm:t>
        <a:bodyPr/>
        <a:lstStyle/>
        <a:p>
          <a:endParaRPr lang="en-US"/>
        </a:p>
      </dgm:t>
    </dgm:pt>
    <dgm:pt modelId="{94748512-81F3-4DA0-B62F-780E79680372}" type="sibTrans" cxnId="{54221F60-434D-4370-95EF-05BA68DC4F49}">
      <dgm:prSet/>
      <dgm:spPr/>
      <dgm:t>
        <a:bodyPr/>
        <a:lstStyle/>
        <a:p>
          <a:endParaRPr lang="en-US"/>
        </a:p>
      </dgm:t>
    </dgm:pt>
    <dgm:pt modelId="{9248C089-28A8-4637-9132-D3B52C658A63}">
      <dgm:prSet phldrT="[Text]" custT="1"/>
      <dgm:spPr/>
      <dgm:t>
        <a:bodyPr/>
        <a:lstStyle/>
        <a:p>
          <a:r>
            <a:rPr lang="en-US" sz="1400" dirty="0"/>
            <a:t>Excel</a:t>
          </a:r>
        </a:p>
      </dgm:t>
    </dgm:pt>
    <dgm:pt modelId="{CA2114D2-F35D-432F-878E-DAF142E7E52B}" type="parTrans" cxnId="{A377BE90-DEDD-4F5B-8280-A571E0E85CC8}">
      <dgm:prSet/>
      <dgm:spPr/>
      <dgm:t>
        <a:bodyPr/>
        <a:lstStyle/>
        <a:p>
          <a:endParaRPr lang="en-US"/>
        </a:p>
      </dgm:t>
    </dgm:pt>
    <dgm:pt modelId="{286079AA-6D31-42A9-B79A-705F19C22483}" type="sibTrans" cxnId="{A377BE90-DEDD-4F5B-8280-A571E0E85CC8}">
      <dgm:prSet/>
      <dgm:spPr/>
      <dgm:t>
        <a:bodyPr/>
        <a:lstStyle/>
        <a:p>
          <a:endParaRPr lang="en-US"/>
        </a:p>
      </dgm:t>
    </dgm:pt>
    <dgm:pt modelId="{B8EF59E9-DD32-413D-BDA5-BCBE0814AF24}">
      <dgm:prSet phldrT="[Text]" custT="1"/>
      <dgm:spPr/>
      <dgm:t>
        <a:bodyPr/>
        <a:lstStyle/>
        <a:p>
          <a:r>
            <a:rPr lang="en-US" sz="2800" dirty="0">
              <a:effectLst>
                <a:outerShdw blurRad="38100" dist="38100" dir="2700000" algn="tl">
                  <a:srgbClr val="000000">
                    <a:alpha val="43137"/>
                  </a:srgbClr>
                </a:outerShdw>
              </a:effectLst>
            </a:rPr>
            <a:t>Data</a:t>
          </a:r>
          <a:endParaRPr lang="en-US" sz="2800" dirty="0"/>
        </a:p>
      </dgm:t>
    </dgm:pt>
    <dgm:pt modelId="{219BC406-ED76-42FB-AD44-88FE5DDB577C}" type="parTrans" cxnId="{6F3AC3FA-074B-461E-90CB-E068ABB296F6}">
      <dgm:prSet/>
      <dgm:spPr/>
      <dgm:t>
        <a:bodyPr/>
        <a:lstStyle/>
        <a:p>
          <a:endParaRPr lang="en-US"/>
        </a:p>
      </dgm:t>
    </dgm:pt>
    <dgm:pt modelId="{7AD333C2-98A8-4426-95BC-5DABAEDA66D7}" type="sibTrans" cxnId="{6F3AC3FA-074B-461E-90CB-E068ABB296F6}">
      <dgm:prSet/>
      <dgm:spPr/>
      <dgm:t>
        <a:bodyPr/>
        <a:lstStyle/>
        <a:p>
          <a:endParaRPr lang="en-US"/>
        </a:p>
      </dgm:t>
    </dgm:pt>
    <dgm:pt modelId="{12CB711E-87C8-4391-B1F6-689CFA89E491}">
      <dgm:prSet phldrT="[Text]" custT="1"/>
      <dgm:spPr/>
      <dgm:t>
        <a:bodyPr/>
        <a:lstStyle/>
        <a:p>
          <a:r>
            <a:rPr lang="en-US" sz="1200"/>
            <a:t>The data was obtained from </a:t>
          </a:r>
          <a:r>
            <a:rPr lang="en-US" sz="1200">
              <a:hlinkClick xmlns:r="http://schemas.openxmlformats.org/officeDocument/2006/relationships" r:id="rId1"/>
            </a:rPr>
            <a:t>vgchartz</a:t>
          </a:r>
          <a:r>
            <a:rPr lang="en-US" sz="1200"/>
            <a:t>.</a:t>
          </a:r>
          <a:endParaRPr lang="en-US" sz="1200" dirty="0"/>
        </a:p>
      </dgm:t>
    </dgm:pt>
    <dgm:pt modelId="{B2A073D7-23F1-46E3-AC0C-6AD0EA2E2D38}" type="parTrans" cxnId="{B3E852D0-3EE6-4B3D-A2A2-1EC231786981}">
      <dgm:prSet/>
      <dgm:spPr/>
      <dgm:t>
        <a:bodyPr/>
        <a:lstStyle/>
        <a:p>
          <a:endParaRPr lang="en-US"/>
        </a:p>
      </dgm:t>
    </dgm:pt>
    <dgm:pt modelId="{2ECBA708-C531-41E0-A97D-27D92F904A6E}" type="sibTrans" cxnId="{B3E852D0-3EE6-4B3D-A2A2-1EC231786981}">
      <dgm:prSet/>
      <dgm:spPr/>
      <dgm:t>
        <a:bodyPr/>
        <a:lstStyle/>
        <a:p>
          <a:endParaRPr lang="en-US"/>
        </a:p>
      </dgm:t>
    </dgm:pt>
    <dgm:pt modelId="{5D3F8E21-46ED-4965-B6F0-37BB1C46F003}">
      <dgm:prSet phldrT="[Text]" custT="1"/>
      <dgm:spPr/>
      <dgm:t>
        <a:bodyPr/>
        <a:lstStyle/>
        <a:p>
          <a:r>
            <a:rPr lang="en-US" sz="2800" dirty="0">
              <a:effectLst>
                <a:outerShdw blurRad="38100" dist="38100" dir="2700000" algn="tl">
                  <a:srgbClr val="000000">
                    <a:alpha val="43137"/>
                  </a:srgbClr>
                </a:outerShdw>
              </a:effectLst>
            </a:rPr>
            <a:t>Objectives</a:t>
          </a:r>
        </a:p>
      </dgm:t>
    </dgm:pt>
    <dgm:pt modelId="{5BE15EE8-2A32-470A-9A62-76385C54E710}" type="parTrans" cxnId="{CF2B0F6A-2A3F-4794-ABC8-57A50EE55580}">
      <dgm:prSet/>
      <dgm:spPr/>
      <dgm:t>
        <a:bodyPr/>
        <a:lstStyle/>
        <a:p>
          <a:endParaRPr lang="en-US"/>
        </a:p>
      </dgm:t>
    </dgm:pt>
    <dgm:pt modelId="{06339E30-0043-4198-BDF0-4F09273D654C}" type="sibTrans" cxnId="{CF2B0F6A-2A3F-4794-ABC8-57A50EE55580}">
      <dgm:prSet/>
      <dgm:spPr/>
      <dgm:t>
        <a:bodyPr/>
        <a:lstStyle/>
        <a:p>
          <a:endParaRPr lang="en-US"/>
        </a:p>
      </dgm:t>
    </dgm:pt>
    <dgm:pt modelId="{534ADF07-BAF2-4354-881E-725547E60E9B}">
      <dgm:prSet phldrT="[Text]" custT="1"/>
      <dgm:spPr/>
      <dgm:t>
        <a:bodyPr/>
        <a:lstStyle/>
        <a:p>
          <a:r>
            <a:rPr lang="en-US" sz="1400" dirty="0"/>
            <a:t>Perform a descriptive analysis of a video game data set to foster a better understanding of how GameCo’s new games might fare in the market</a:t>
          </a:r>
        </a:p>
      </dgm:t>
    </dgm:pt>
    <dgm:pt modelId="{525AF686-3732-4A2D-A5ED-EA52366CAB9A}" type="parTrans" cxnId="{2549AA0A-45F6-4048-B990-CC0C27472898}">
      <dgm:prSet/>
      <dgm:spPr/>
      <dgm:t>
        <a:bodyPr/>
        <a:lstStyle/>
        <a:p>
          <a:endParaRPr lang="en-US"/>
        </a:p>
      </dgm:t>
    </dgm:pt>
    <dgm:pt modelId="{E10BF0A7-788D-44F5-98C6-4BC7345298DF}" type="sibTrans" cxnId="{2549AA0A-45F6-4048-B990-CC0C27472898}">
      <dgm:prSet/>
      <dgm:spPr/>
      <dgm:t>
        <a:bodyPr/>
        <a:lstStyle/>
        <a:p>
          <a:endParaRPr lang="en-US"/>
        </a:p>
      </dgm:t>
    </dgm:pt>
    <dgm:pt modelId="{38A25416-D7D1-43FC-8DE9-F0BE81BFAF5E}">
      <dgm:prSet phldrT="[Text]" custT="1"/>
      <dgm:spPr/>
      <dgm:t>
        <a:bodyPr/>
        <a:lstStyle/>
        <a:p>
          <a:r>
            <a:rPr lang="en-US" sz="1400" dirty="0"/>
            <a:t>PowerPoint</a:t>
          </a:r>
        </a:p>
      </dgm:t>
    </dgm:pt>
    <dgm:pt modelId="{AD32EBCA-EB98-4AE6-B37C-44E693EE2760}" type="parTrans" cxnId="{228804CD-8365-4E11-93F2-7E3893BE8E8F}">
      <dgm:prSet/>
      <dgm:spPr/>
      <dgm:t>
        <a:bodyPr/>
        <a:lstStyle/>
        <a:p>
          <a:endParaRPr lang="en-US"/>
        </a:p>
      </dgm:t>
    </dgm:pt>
    <dgm:pt modelId="{4CFEB759-BF19-4BB9-A541-68ED57F2D22C}" type="sibTrans" cxnId="{228804CD-8365-4E11-93F2-7E3893BE8E8F}">
      <dgm:prSet/>
      <dgm:spPr/>
      <dgm:t>
        <a:bodyPr/>
        <a:lstStyle/>
        <a:p>
          <a:endParaRPr lang="en-US"/>
        </a:p>
      </dgm:t>
    </dgm:pt>
    <dgm:pt modelId="{B2474E99-A929-44FA-8DFC-0DD91526A75B}" type="pres">
      <dgm:prSet presAssocID="{435C8E85-7DFC-4B9E-9962-C83C12E70474}" presName="Name0" presStyleCnt="0">
        <dgm:presLayoutVars>
          <dgm:dir/>
          <dgm:animLvl val="lvl"/>
          <dgm:resizeHandles val="exact"/>
        </dgm:presLayoutVars>
      </dgm:prSet>
      <dgm:spPr/>
    </dgm:pt>
    <dgm:pt modelId="{D05DFDE5-1F98-4765-9F08-41B5A122A129}" type="pres">
      <dgm:prSet presAssocID="{20107EA7-9B88-4AEA-B512-400AA443C199}" presName="composite" presStyleCnt="0"/>
      <dgm:spPr/>
    </dgm:pt>
    <dgm:pt modelId="{6A644695-7D2D-4752-954B-7C866882BF12}" type="pres">
      <dgm:prSet presAssocID="{20107EA7-9B88-4AEA-B512-400AA443C199}" presName="parTx" presStyleLbl="alignNode1" presStyleIdx="0" presStyleCnt="3" custLinFactNeighborY="-49299">
        <dgm:presLayoutVars>
          <dgm:chMax val="0"/>
          <dgm:chPref val="0"/>
          <dgm:bulletEnabled val="1"/>
        </dgm:presLayoutVars>
      </dgm:prSet>
      <dgm:spPr/>
    </dgm:pt>
    <dgm:pt modelId="{46C2A577-A965-4F9B-81FE-9467FC6DDA9A}" type="pres">
      <dgm:prSet presAssocID="{20107EA7-9B88-4AEA-B512-400AA443C199}" presName="desTx" presStyleLbl="alignAccFollowNode1" presStyleIdx="0" presStyleCnt="3" custScaleY="145458">
        <dgm:presLayoutVars>
          <dgm:bulletEnabled val="1"/>
        </dgm:presLayoutVars>
      </dgm:prSet>
      <dgm:spPr/>
    </dgm:pt>
    <dgm:pt modelId="{9C5D61C1-0F6A-4FF4-88CC-34CFC2D8B1C4}" type="pres">
      <dgm:prSet presAssocID="{94748512-81F3-4DA0-B62F-780E79680372}" presName="space" presStyleCnt="0"/>
      <dgm:spPr/>
    </dgm:pt>
    <dgm:pt modelId="{62FDAB97-1E63-4F66-BEC9-3BCAF1CF6F71}" type="pres">
      <dgm:prSet presAssocID="{B8EF59E9-DD32-413D-BDA5-BCBE0814AF24}" presName="composite" presStyleCnt="0"/>
      <dgm:spPr/>
    </dgm:pt>
    <dgm:pt modelId="{6B1423A9-609F-4418-BA8E-603D44D95D32}" type="pres">
      <dgm:prSet presAssocID="{B8EF59E9-DD32-413D-BDA5-BCBE0814AF24}" presName="parTx" presStyleLbl="alignNode1" presStyleIdx="1" presStyleCnt="3" custLinFactNeighborY="-49299">
        <dgm:presLayoutVars>
          <dgm:chMax val="0"/>
          <dgm:chPref val="0"/>
          <dgm:bulletEnabled val="1"/>
        </dgm:presLayoutVars>
      </dgm:prSet>
      <dgm:spPr/>
    </dgm:pt>
    <dgm:pt modelId="{D432E8EF-6710-4E52-A04D-80D6B07709FE}" type="pres">
      <dgm:prSet presAssocID="{B8EF59E9-DD32-413D-BDA5-BCBE0814AF24}" presName="desTx" presStyleLbl="alignAccFollowNode1" presStyleIdx="1" presStyleCnt="3" custScaleY="145458">
        <dgm:presLayoutVars>
          <dgm:bulletEnabled val="1"/>
        </dgm:presLayoutVars>
      </dgm:prSet>
      <dgm:spPr/>
    </dgm:pt>
    <dgm:pt modelId="{B4408519-BACE-4EAD-8E41-91B437574C22}" type="pres">
      <dgm:prSet presAssocID="{7AD333C2-98A8-4426-95BC-5DABAEDA66D7}" presName="space" presStyleCnt="0"/>
      <dgm:spPr/>
    </dgm:pt>
    <dgm:pt modelId="{5637459C-A4F8-4AA4-B741-E5FCA1F5F2FE}" type="pres">
      <dgm:prSet presAssocID="{5D3F8E21-46ED-4965-B6F0-37BB1C46F003}" presName="composite" presStyleCnt="0"/>
      <dgm:spPr/>
    </dgm:pt>
    <dgm:pt modelId="{2D207299-7E31-4A19-BC4C-577C6EBBCE0B}" type="pres">
      <dgm:prSet presAssocID="{5D3F8E21-46ED-4965-B6F0-37BB1C46F003}" presName="parTx" presStyleLbl="alignNode1" presStyleIdx="2" presStyleCnt="3" custLinFactNeighborX="1020" custLinFactNeighborY="-46192">
        <dgm:presLayoutVars>
          <dgm:chMax val="0"/>
          <dgm:chPref val="0"/>
          <dgm:bulletEnabled val="1"/>
        </dgm:presLayoutVars>
      </dgm:prSet>
      <dgm:spPr/>
    </dgm:pt>
    <dgm:pt modelId="{649BD65F-FA23-407B-80FB-0FFB6C92EA0B}" type="pres">
      <dgm:prSet presAssocID="{5D3F8E21-46ED-4965-B6F0-37BB1C46F003}" presName="desTx" presStyleLbl="alignAccFollowNode1" presStyleIdx="2" presStyleCnt="3" custScaleY="145458">
        <dgm:presLayoutVars>
          <dgm:bulletEnabled val="1"/>
        </dgm:presLayoutVars>
      </dgm:prSet>
      <dgm:spPr/>
    </dgm:pt>
  </dgm:ptLst>
  <dgm:cxnLst>
    <dgm:cxn modelId="{2549AA0A-45F6-4048-B990-CC0C27472898}" srcId="{5D3F8E21-46ED-4965-B6F0-37BB1C46F003}" destId="{534ADF07-BAF2-4354-881E-725547E60E9B}" srcOrd="0" destOrd="0" parTransId="{525AF686-3732-4A2D-A5ED-EA52366CAB9A}" sibTransId="{E10BF0A7-788D-44F5-98C6-4BC7345298DF}"/>
    <dgm:cxn modelId="{195B751E-4676-4F0A-9E21-85D75F7CDFF3}" type="presOf" srcId="{435C8E85-7DFC-4B9E-9962-C83C12E70474}" destId="{B2474E99-A929-44FA-8DFC-0DD91526A75B}" srcOrd="0" destOrd="0" presId="urn:microsoft.com/office/officeart/2005/8/layout/hList1"/>
    <dgm:cxn modelId="{54221F60-434D-4370-95EF-05BA68DC4F49}" srcId="{435C8E85-7DFC-4B9E-9962-C83C12E70474}" destId="{20107EA7-9B88-4AEA-B512-400AA443C199}" srcOrd="0" destOrd="0" parTransId="{EA97564D-089A-45D6-BCE7-63AEBCA495F6}" sibTransId="{94748512-81F3-4DA0-B62F-780E79680372}"/>
    <dgm:cxn modelId="{CF2B0F6A-2A3F-4794-ABC8-57A50EE55580}" srcId="{435C8E85-7DFC-4B9E-9962-C83C12E70474}" destId="{5D3F8E21-46ED-4965-B6F0-37BB1C46F003}" srcOrd="2" destOrd="0" parTransId="{5BE15EE8-2A32-470A-9A62-76385C54E710}" sibTransId="{06339E30-0043-4198-BDF0-4F09273D654C}"/>
    <dgm:cxn modelId="{AEDDC150-76D6-4475-B893-C55661F2C190}" type="presOf" srcId="{38A25416-D7D1-43FC-8DE9-F0BE81BFAF5E}" destId="{46C2A577-A965-4F9B-81FE-9467FC6DDA9A}" srcOrd="0" destOrd="1" presId="urn:microsoft.com/office/officeart/2005/8/layout/hList1"/>
    <dgm:cxn modelId="{7E7A6875-C842-415E-97BC-6B8B21E54700}" type="presOf" srcId="{5D3F8E21-46ED-4965-B6F0-37BB1C46F003}" destId="{2D207299-7E31-4A19-BC4C-577C6EBBCE0B}" srcOrd="0" destOrd="0" presId="urn:microsoft.com/office/officeart/2005/8/layout/hList1"/>
    <dgm:cxn modelId="{A5399C8C-6676-4CA5-807B-83524898D47A}" type="presOf" srcId="{B8EF59E9-DD32-413D-BDA5-BCBE0814AF24}" destId="{6B1423A9-609F-4418-BA8E-603D44D95D32}" srcOrd="0" destOrd="0" presId="urn:microsoft.com/office/officeart/2005/8/layout/hList1"/>
    <dgm:cxn modelId="{A377BE90-DEDD-4F5B-8280-A571E0E85CC8}" srcId="{20107EA7-9B88-4AEA-B512-400AA443C199}" destId="{9248C089-28A8-4637-9132-D3B52C658A63}" srcOrd="0" destOrd="0" parTransId="{CA2114D2-F35D-432F-878E-DAF142E7E52B}" sibTransId="{286079AA-6D31-42A9-B79A-705F19C22483}"/>
    <dgm:cxn modelId="{EE15C1AB-428F-4503-B510-62A8E94BCECE}" type="presOf" srcId="{534ADF07-BAF2-4354-881E-725547E60E9B}" destId="{649BD65F-FA23-407B-80FB-0FFB6C92EA0B}" srcOrd="0" destOrd="0" presId="urn:microsoft.com/office/officeart/2005/8/layout/hList1"/>
    <dgm:cxn modelId="{F4AD8FAC-E295-4D0B-AC34-99A321A89EF4}" type="presOf" srcId="{12CB711E-87C8-4391-B1F6-689CFA89E491}" destId="{D432E8EF-6710-4E52-A04D-80D6B07709FE}" srcOrd="0" destOrd="0" presId="urn:microsoft.com/office/officeart/2005/8/layout/hList1"/>
    <dgm:cxn modelId="{2B35FAAE-F0AA-47F4-88D3-EB06F969B851}" type="presOf" srcId="{20107EA7-9B88-4AEA-B512-400AA443C199}" destId="{6A644695-7D2D-4752-954B-7C866882BF12}" srcOrd="0" destOrd="0" presId="urn:microsoft.com/office/officeart/2005/8/layout/hList1"/>
    <dgm:cxn modelId="{228804CD-8365-4E11-93F2-7E3893BE8E8F}" srcId="{20107EA7-9B88-4AEA-B512-400AA443C199}" destId="{38A25416-D7D1-43FC-8DE9-F0BE81BFAF5E}" srcOrd="1" destOrd="0" parTransId="{AD32EBCA-EB98-4AE6-B37C-44E693EE2760}" sibTransId="{4CFEB759-BF19-4BB9-A541-68ED57F2D22C}"/>
    <dgm:cxn modelId="{B3E852D0-3EE6-4B3D-A2A2-1EC231786981}" srcId="{B8EF59E9-DD32-413D-BDA5-BCBE0814AF24}" destId="{12CB711E-87C8-4391-B1F6-689CFA89E491}" srcOrd="0" destOrd="0" parTransId="{B2A073D7-23F1-46E3-AC0C-6AD0EA2E2D38}" sibTransId="{2ECBA708-C531-41E0-A97D-27D92F904A6E}"/>
    <dgm:cxn modelId="{DAA1A3E1-1CD4-4C88-8B83-ACD96129EF40}" type="presOf" srcId="{9248C089-28A8-4637-9132-D3B52C658A63}" destId="{46C2A577-A965-4F9B-81FE-9467FC6DDA9A}" srcOrd="0" destOrd="0" presId="urn:microsoft.com/office/officeart/2005/8/layout/hList1"/>
    <dgm:cxn modelId="{6F3AC3FA-074B-461E-90CB-E068ABB296F6}" srcId="{435C8E85-7DFC-4B9E-9962-C83C12E70474}" destId="{B8EF59E9-DD32-413D-BDA5-BCBE0814AF24}" srcOrd="1" destOrd="0" parTransId="{219BC406-ED76-42FB-AD44-88FE5DDB577C}" sibTransId="{7AD333C2-98A8-4426-95BC-5DABAEDA66D7}"/>
    <dgm:cxn modelId="{B5A0D808-CEF6-483B-87B5-1B3C966A6F09}" type="presParOf" srcId="{B2474E99-A929-44FA-8DFC-0DD91526A75B}" destId="{D05DFDE5-1F98-4765-9F08-41B5A122A129}" srcOrd="0" destOrd="0" presId="urn:microsoft.com/office/officeart/2005/8/layout/hList1"/>
    <dgm:cxn modelId="{502B0759-7576-4183-B9E2-ED6F5AE49660}" type="presParOf" srcId="{D05DFDE5-1F98-4765-9F08-41B5A122A129}" destId="{6A644695-7D2D-4752-954B-7C866882BF12}" srcOrd="0" destOrd="0" presId="urn:microsoft.com/office/officeart/2005/8/layout/hList1"/>
    <dgm:cxn modelId="{30C665E0-C337-4A7D-97BB-71CCC829EFA3}" type="presParOf" srcId="{D05DFDE5-1F98-4765-9F08-41B5A122A129}" destId="{46C2A577-A965-4F9B-81FE-9467FC6DDA9A}" srcOrd="1" destOrd="0" presId="urn:microsoft.com/office/officeart/2005/8/layout/hList1"/>
    <dgm:cxn modelId="{308217C6-5FC7-4CD4-BD3A-BF08C4A6C9C0}" type="presParOf" srcId="{B2474E99-A929-44FA-8DFC-0DD91526A75B}" destId="{9C5D61C1-0F6A-4FF4-88CC-34CFC2D8B1C4}" srcOrd="1" destOrd="0" presId="urn:microsoft.com/office/officeart/2005/8/layout/hList1"/>
    <dgm:cxn modelId="{D33AB9F5-B904-41B0-9314-255026C98939}" type="presParOf" srcId="{B2474E99-A929-44FA-8DFC-0DD91526A75B}" destId="{62FDAB97-1E63-4F66-BEC9-3BCAF1CF6F71}" srcOrd="2" destOrd="0" presId="urn:microsoft.com/office/officeart/2005/8/layout/hList1"/>
    <dgm:cxn modelId="{0A952CD9-3AF7-41EF-BEB4-D185E9C3FF13}" type="presParOf" srcId="{62FDAB97-1E63-4F66-BEC9-3BCAF1CF6F71}" destId="{6B1423A9-609F-4418-BA8E-603D44D95D32}" srcOrd="0" destOrd="0" presId="urn:microsoft.com/office/officeart/2005/8/layout/hList1"/>
    <dgm:cxn modelId="{AA9E0765-51CA-465F-B427-65CE19778283}" type="presParOf" srcId="{62FDAB97-1E63-4F66-BEC9-3BCAF1CF6F71}" destId="{D432E8EF-6710-4E52-A04D-80D6B07709FE}" srcOrd="1" destOrd="0" presId="urn:microsoft.com/office/officeart/2005/8/layout/hList1"/>
    <dgm:cxn modelId="{95ADF0D3-DF77-40B0-A589-C28297D095EB}" type="presParOf" srcId="{B2474E99-A929-44FA-8DFC-0DD91526A75B}" destId="{B4408519-BACE-4EAD-8E41-91B437574C22}" srcOrd="3" destOrd="0" presId="urn:microsoft.com/office/officeart/2005/8/layout/hList1"/>
    <dgm:cxn modelId="{F41A3851-B83F-48C2-9E80-2E682C214732}" type="presParOf" srcId="{B2474E99-A929-44FA-8DFC-0DD91526A75B}" destId="{5637459C-A4F8-4AA4-B741-E5FCA1F5F2FE}" srcOrd="4" destOrd="0" presId="urn:microsoft.com/office/officeart/2005/8/layout/hList1"/>
    <dgm:cxn modelId="{5382EC35-8192-4E2B-9463-3B07BD1ACBA9}" type="presParOf" srcId="{5637459C-A4F8-4AA4-B741-E5FCA1F5F2FE}" destId="{2D207299-7E31-4A19-BC4C-577C6EBBCE0B}" srcOrd="0" destOrd="0" presId="urn:microsoft.com/office/officeart/2005/8/layout/hList1"/>
    <dgm:cxn modelId="{16BF5FFB-3993-43C2-90D0-9FC147A29DDA}" type="presParOf" srcId="{5637459C-A4F8-4AA4-B741-E5FCA1F5F2FE}" destId="{649BD65F-FA23-407B-80FB-0FFB6C92EA0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5C8E85-7DFC-4B9E-9962-C83C12E70474}" type="doc">
      <dgm:prSet loTypeId="urn:microsoft.com/office/officeart/2005/8/layout/hList1" loCatId="list" qsTypeId="urn:microsoft.com/office/officeart/2005/8/quickstyle/simple4" qsCatId="simple" csTypeId="urn:microsoft.com/office/officeart/2005/8/colors/accent0_1" csCatId="mainScheme" phldr="1"/>
      <dgm:spPr/>
      <dgm:t>
        <a:bodyPr/>
        <a:lstStyle/>
        <a:p>
          <a:endParaRPr lang="en-US"/>
        </a:p>
      </dgm:t>
    </dgm:pt>
    <dgm:pt modelId="{20107EA7-9B88-4AEA-B512-400AA443C199}">
      <dgm:prSet phldrT="[Text]" custT="1"/>
      <dgm:spPr/>
      <dgm:t>
        <a:bodyPr/>
        <a:lstStyle/>
        <a:p>
          <a:r>
            <a:rPr lang="en-US" sz="2800" dirty="0">
              <a:effectLst>
                <a:outerShdw blurRad="38100" dist="38100" dir="2700000" algn="tl">
                  <a:srgbClr val="000000">
                    <a:alpha val="43137"/>
                  </a:srgbClr>
                </a:outerShdw>
              </a:effectLst>
            </a:rPr>
            <a:t>Tools Implemented</a:t>
          </a:r>
          <a:endParaRPr lang="en-US" sz="2800" dirty="0"/>
        </a:p>
      </dgm:t>
    </dgm:pt>
    <dgm:pt modelId="{EA97564D-089A-45D6-BCE7-63AEBCA495F6}" type="parTrans" cxnId="{54221F60-434D-4370-95EF-05BA68DC4F49}">
      <dgm:prSet/>
      <dgm:spPr/>
      <dgm:t>
        <a:bodyPr/>
        <a:lstStyle/>
        <a:p>
          <a:endParaRPr lang="en-US"/>
        </a:p>
      </dgm:t>
    </dgm:pt>
    <dgm:pt modelId="{94748512-81F3-4DA0-B62F-780E79680372}" type="sibTrans" cxnId="{54221F60-434D-4370-95EF-05BA68DC4F49}">
      <dgm:prSet/>
      <dgm:spPr/>
      <dgm:t>
        <a:bodyPr/>
        <a:lstStyle/>
        <a:p>
          <a:endParaRPr lang="en-US"/>
        </a:p>
      </dgm:t>
    </dgm:pt>
    <dgm:pt modelId="{9248C089-28A8-4637-9132-D3B52C658A63}">
      <dgm:prSet phldrT="[Text]" custT="1"/>
      <dgm:spPr/>
      <dgm:t>
        <a:bodyPr/>
        <a:lstStyle/>
        <a:p>
          <a:r>
            <a:rPr lang="en-US" sz="1400" dirty="0"/>
            <a:t>SQL</a:t>
          </a:r>
        </a:p>
      </dgm:t>
    </dgm:pt>
    <dgm:pt modelId="{CA2114D2-F35D-432F-878E-DAF142E7E52B}" type="parTrans" cxnId="{A377BE90-DEDD-4F5B-8280-A571E0E85CC8}">
      <dgm:prSet/>
      <dgm:spPr/>
      <dgm:t>
        <a:bodyPr/>
        <a:lstStyle/>
        <a:p>
          <a:endParaRPr lang="en-US"/>
        </a:p>
      </dgm:t>
    </dgm:pt>
    <dgm:pt modelId="{286079AA-6D31-42A9-B79A-705F19C22483}" type="sibTrans" cxnId="{A377BE90-DEDD-4F5B-8280-A571E0E85CC8}">
      <dgm:prSet/>
      <dgm:spPr/>
      <dgm:t>
        <a:bodyPr/>
        <a:lstStyle/>
        <a:p>
          <a:endParaRPr lang="en-US"/>
        </a:p>
      </dgm:t>
    </dgm:pt>
    <dgm:pt modelId="{B8EF59E9-DD32-413D-BDA5-BCBE0814AF24}">
      <dgm:prSet phldrT="[Text]" custT="1"/>
      <dgm:spPr/>
      <dgm:t>
        <a:bodyPr/>
        <a:lstStyle/>
        <a:p>
          <a:r>
            <a:rPr lang="en-US" sz="2800" dirty="0">
              <a:effectLst>
                <a:outerShdw blurRad="38100" dist="38100" dir="2700000" algn="tl">
                  <a:srgbClr val="000000">
                    <a:alpha val="43137"/>
                  </a:srgbClr>
                </a:outerShdw>
              </a:effectLst>
            </a:rPr>
            <a:t>Data</a:t>
          </a:r>
          <a:endParaRPr lang="en-US" sz="2800" dirty="0"/>
        </a:p>
      </dgm:t>
    </dgm:pt>
    <dgm:pt modelId="{219BC406-ED76-42FB-AD44-88FE5DDB577C}" type="parTrans" cxnId="{6F3AC3FA-074B-461E-90CB-E068ABB296F6}">
      <dgm:prSet/>
      <dgm:spPr/>
      <dgm:t>
        <a:bodyPr/>
        <a:lstStyle/>
        <a:p>
          <a:endParaRPr lang="en-US"/>
        </a:p>
      </dgm:t>
    </dgm:pt>
    <dgm:pt modelId="{7AD333C2-98A8-4426-95BC-5DABAEDA66D7}" type="sibTrans" cxnId="{6F3AC3FA-074B-461E-90CB-E068ABB296F6}">
      <dgm:prSet/>
      <dgm:spPr/>
      <dgm:t>
        <a:bodyPr/>
        <a:lstStyle/>
        <a:p>
          <a:endParaRPr lang="en-US"/>
        </a:p>
      </dgm:t>
    </dgm:pt>
    <dgm:pt modelId="{12CB711E-87C8-4391-B1F6-689CFA89E491}">
      <dgm:prSet phldrT="[Text]" custT="1"/>
      <dgm:spPr/>
      <dgm:t>
        <a:bodyPr/>
        <a:lstStyle/>
        <a:p>
          <a:r>
            <a:rPr lang="en-US" sz="1200"/>
            <a:t>The data was obtained from </a:t>
          </a:r>
          <a:r>
            <a:rPr lang="en-US" sz="1200">
              <a:hlinkClick xmlns:r="http://schemas.openxmlformats.org/officeDocument/2006/relationships" r:id="rId1"/>
            </a:rPr>
            <a:t>vgchartz</a:t>
          </a:r>
          <a:r>
            <a:rPr lang="en-US" sz="1200"/>
            <a:t>.</a:t>
          </a:r>
          <a:endParaRPr lang="en-US" sz="1200" dirty="0"/>
        </a:p>
      </dgm:t>
    </dgm:pt>
    <dgm:pt modelId="{B2A073D7-23F1-46E3-AC0C-6AD0EA2E2D38}" type="parTrans" cxnId="{B3E852D0-3EE6-4B3D-A2A2-1EC231786981}">
      <dgm:prSet/>
      <dgm:spPr/>
      <dgm:t>
        <a:bodyPr/>
        <a:lstStyle/>
        <a:p>
          <a:endParaRPr lang="en-US"/>
        </a:p>
      </dgm:t>
    </dgm:pt>
    <dgm:pt modelId="{2ECBA708-C531-41E0-A97D-27D92F904A6E}" type="sibTrans" cxnId="{B3E852D0-3EE6-4B3D-A2A2-1EC231786981}">
      <dgm:prSet/>
      <dgm:spPr/>
      <dgm:t>
        <a:bodyPr/>
        <a:lstStyle/>
        <a:p>
          <a:endParaRPr lang="en-US"/>
        </a:p>
      </dgm:t>
    </dgm:pt>
    <dgm:pt modelId="{5D3F8E21-46ED-4965-B6F0-37BB1C46F003}">
      <dgm:prSet phldrT="[Text]" custT="1"/>
      <dgm:spPr/>
      <dgm:t>
        <a:bodyPr/>
        <a:lstStyle/>
        <a:p>
          <a:r>
            <a:rPr lang="en-US" sz="2800" dirty="0">
              <a:effectLst>
                <a:outerShdw blurRad="38100" dist="38100" dir="2700000" algn="tl">
                  <a:srgbClr val="000000">
                    <a:alpha val="43137"/>
                  </a:srgbClr>
                </a:outerShdw>
              </a:effectLst>
            </a:rPr>
            <a:t>Objectives</a:t>
          </a:r>
        </a:p>
      </dgm:t>
    </dgm:pt>
    <dgm:pt modelId="{5BE15EE8-2A32-470A-9A62-76385C54E710}" type="parTrans" cxnId="{CF2B0F6A-2A3F-4794-ABC8-57A50EE55580}">
      <dgm:prSet/>
      <dgm:spPr/>
      <dgm:t>
        <a:bodyPr/>
        <a:lstStyle/>
        <a:p>
          <a:endParaRPr lang="en-US"/>
        </a:p>
      </dgm:t>
    </dgm:pt>
    <dgm:pt modelId="{06339E30-0043-4198-BDF0-4F09273D654C}" type="sibTrans" cxnId="{CF2B0F6A-2A3F-4794-ABC8-57A50EE55580}">
      <dgm:prSet/>
      <dgm:spPr/>
      <dgm:t>
        <a:bodyPr/>
        <a:lstStyle/>
        <a:p>
          <a:endParaRPr lang="en-US"/>
        </a:p>
      </dgm:t>
    </dgm:pt>
    <dgm:pt modelId="{534ADF07-BAF2-4354-881E-725547E60E9B}">
      <dgm:prSet phldrT="[Text]" custT="1"/>
      <dgm:spPr/>
      <dgm:t>
        <a:bodyPr/>
        <a:lstStyle/>
        <a:p>
          <a:endParaRPr lang="en-US" sz="1400" dirty="0"/>
        </a:p>
      </dgm:t>
    </dgm:pt>
    <dgm:pt modelId="{525AF686-3732-4A2D-A5ED-EA52366CAB9A}" type="parTrans" cxnId="{2549AA0A-45F6-4048-B990-CC0C27472898}">
      <dgm:prSet/>
      <dgm:spPr/>
      <dgm:t>
        <a:bodyPr/>
        <a:lstStyle/>
        <a:p>
          <a:endParaRPr lang="en-US"/>
        </a:p>
      </dgm:t>
    </dgm:pt>
    <dgm:pt modelId="{E10BF0A7-788D-44F5-98C6-4BC7345298DF}" type="sibTrans" cxnId="{2549AA0A-45F6-4048-B990-CC0C27472898}">
      <dgm:prSet/>
      <dgm:spPr/>
      <dgm:t>
        <a:bodyPr/>
        <a:lstStyle/>
        <a:p>
          <a:endParaRPr lang="en-US"/>
        </a:p>
      </dgm:t>
    </dgm:pt>
    <dgm:pt modelId="{38A25416-D7D1-43FC-8DE9-F0BE81BFAF5E}">
      <dgm:prSet phldrT="[Text]" custT="1"/>
      <dgm:spPr/>
      <dgm:t>
        <a:bodyPr/>
        <a:lstStyle/>
        <a:p>
          <a:r>
            <a:rPr lang="en-US" sz="1400" dirty="0"/>
            <a:t>Tableau</a:t>
          </a:r>
        </a:p>
      </dgm:t>
    </dgm:pt>
    <dgm:pt modelId="{AD32EBCA-EB98-4AE6-B37C-44E693EE2760}" type="parTrans" cxnId="{228804CD-8365-4E11-93F2-7E3893BE8E8F}">
      <dgm:prSet/>
      <dgm:spPr/>
      <dgm:t>
        <a:bodyPr/>
        <a:lstStyle/>
        <a:p>
          <a:endParaRPr lang="en-US"/>
        </a:p>
      </dgm:t>
    </dgm:pt>
    <dgm:pt modelId="{4CFEB759-BF19-4BB9-A541-68ED57F2D22C}" type="sibTrans" cxnId="{228804CD-8365-4E11-93F2-7E3893BE8E8F}">
      <dgm:prSet/>
      <dgm:spPr/>
      <dgm:t>
        <a:bodyPr/>
        <a:lstStyle/>
        <a:p>
          <a:endParaRPr lang="en-US"/>
        </a:p>
      </dgm:t>
    </dgm:pt>
    <dgm:pt modelId="{DA09F5D2-1561-4901-BDDF-B7C76137371A}">
      <dgm:prSet custT="1"/>
      <dgm:spPr/>
      <dgm:t>
        <a:bodyPr/>
        <a:lstStyle/>
        <a:p>
          <a:r>
            <a:rPr lang="en-US" sz="1400" dirty="0"/>
            <a:t>The Rockbuster Stealth management team is planning to use its existing movie licenses to launch an online video rental service in order to stay competitive.</a:t>
          </a:r>
        </a:p>
      </dgm:t>
    </dgm:pt>
    <dgm:pt modelId="{30F0E072-02D7-4A3D-AAA9-49ED09505F90}" type="parTrans" cxnId="{4903F4E1-F02E-478E-86CD-EECE531CAFFD}">
      <dgm:prSet/>
      <dgm:spPr/>
      <dgm:t>
        <a:bodyPr/>
        <a:lstStyle/>
        <a:p>
          <a:endParaRPr lang="en-US"/>
        </a:p>
      </dgm:t>
    </dgm:pt>
    <dgm:pt modelId="{B2A8551D-1BB6-41F8-8BBA-CFAA9BC46932}" type="sibTrans" cxnId="{4903F4E1-F02E-478E-86CD-EECE531CAFFD}">
      <dgm:prSet/>
      <dgm:spPr/>
      <dgm:t>
        <a:bodyPr/>
        <a:lstStyle/>
        <a:p>
          <a:endParaRPr lang="en-US"/>
        </a:p>
      </dgm:t>
    </dgm:pt>
    <dgm:pt modelId="{4C293063-5B90-4E94-986C-C4FCE1F5C7F9}">
      <dgm:prSet phldrT="[Text]" custT="1"/>
      <dgm:spPr/>
      <dgm:t>
        <a:bodyPr/>
        <a:lstStyle/>
        <a:p>
          <a:r>
            <a:rPr lang="en-US" sz="1200" dirty="0"/>
            <a:t>You can view the Tableau visualizations </a:t>
          </a:r>
          <a:r>
            <a:rPr lang="en-US" sz="1200" dirty="0">
              <a:hlinkClick xmlns:r="http://schemas.openxmlformats.org/officeDocument/2006/relationships" r:id="rId2"/>
            </a:rPr>
            <a:t>here.</a:t>
          </a:r>
          <a:endParaRPr lang="en-US" sz="1200" dirty="0"/>
        </a:p>
      </dgm:t>
    </dgm:pt>
    <dgm:pt modelId="{060E7FB7-132E-4DF3-AD50-0B9CC4E86EB9}" type="parTrans" cxnId="{18007925-A3C2-42D0-8FD5-139EAD139FB8}">
      <dgm:prSet/>
      <dgm:spPr/>
      <dgm:t>
        <a:bodyPr/>
        <a:lstStyle/>
        <a:p>
          <a:endParaRPr lang="en-US"/>
        </a:p>
      </dgm:t>
    </dgm:pt>
    <dgm:pt modelId="{E96D3894-4FA7-4A54-9FEC-13CB742D41E1}" type="sibTrans" cxnId="{18007925-A3C2-42D0-8FD5-139EAD139FB8}">
      <dgm:prSet/>
      <dgm:spPr/>
      <dgm:t>
        <a:bodyPr/>
        <a:lstStyle/>
        <a:p>
          <a:endParaRPr lang="en-US"/>
        </a:p>
      </dgm:t>
    </dgm:pt>
    <dgm:pt modelId="{AD73E39F-34DC-4305-AD6A-EF0E7E41E661}">
      <dgm:prSet phldrT="[Text]" custT="1"/>
      <dgm:spPr/>
      <dgm:t>
        <a:bodyPr/>
        <a:lstStyle/>
        <a:p>
          <a:r>
            <a:rPr lang="en-US" sz="1200" dirty="0"/>
            <a:t>You can view my video presentation </a:t>
          </a:r>
          <a:r>
            <a:rPr lang="en-US" sz="1200" dirty="0">
              <a:hlinkClick xmlns:r="http://schemas.openxmlformats.org/officeDocument/2006/relationships" r:id="rId3"/>
            </a:rPr>
            <a:t>here.</a:t>
          </a:r>
          <a:endParaRPr lang="en-US" sz="1200" dirty="0"/>
        </a:p>
      </dgm:t>
    </dgm:pt>
    <dgm:pt modelId="{BFB5F74A-DA79-4873-9438-F8FC52D753AD}" type="parTrans" cxnId="{4DA5E0BB-A683-467B-A857-C1608D9B07B2}">
      <dgm:prSet/>
      <dgm:spPr/>
    </dgm:pt>
    <dgm:pt modelId="{4DB93E2B-8107-44D5-9117-BB6DD3F3A3BD}" type="sibTrans" cxnId="{4DA5E0BB-A683-467B-A857-C1608D9B07B2}">
      <dgm:prSet/>
      <dgm:spPr/>
    </dgm:pt>
    <dgm:pt modelId="{B2474E99-A929-44FA-8DFC-0DD91526A75B}" type="pres">
      <dgm:prSet presAssocID="{435C8E85-7DFC-4B9E-9962-C83C12E70474}" presName="Name0" presStyleCnt="0">
        <dgm:presLayoutVars>
          <dgm:dir/>
          <dgm:animLvl val="lvl"/>
          <dgm:resizeHandles val="exact"/>
        </dgm:presLayoutVars>
      </dgm:prSet>
      <dgm:spPr/>
    </dgm:pt>
    <dgm:pt modelId="{D05DFDE5-1F98-4765-9F08-41B5A122A129}" type="pres">
      <dgm:prSet presAssocID="{20107EA7-9B88-4AEA-B512-400AA443C199}" presName="composite" presStyleCnt="0"/>
      <dgm:spPr/>
    </dgm:pt>
    <dgm:pt modelId="{6A644695-7D2D-4752-954B-7C866882BF12}" type="pres">
      <dgm:prSet presAssocID="{20107EA7-9B88-4AEA-B512-400AA443C199}" presName="parTx" presStyleLbl="alignNode1" presStyleIdx="0" presStyleCnt="3" custLinFactNeighborY="-49299">
        <dgm:presLayoutVars>
          <dgm:chMax val="0"/>
          <dgm:chPref val="0"/>
          <dgm:bulletEnabled val="1"/>
        </dgm:presLayoutVars>
      </dgm:prSet>
      <dgm:spPr/>
    </dgm:pt>
    <dgm:pt modelId="{46C2A577-A965-4F9B-81FE-9467FC6DDA9A}" type="pres">
      <dgm:prSet presAssocID="{20107EA7-9B88-4AEA-B512-400AA443C199}" presName="desTx" presStyleLbl="alignAccFollowNode1" presStyleIdx="0" presStyleCnt="3" custScaleY="145458">
        <dgm:presLayoutVars>
          <dgm:bulletEnabled val="1"/>
        </dgm:presLayoutVars>
      </dgm:prSet>
      <dgm:spPr/>
    </dgm:pt>
    <dgm:pt modelId="{9C5D61C1-0F6A-4FF4-88CC-34CFC2D8B1C4}" type="pres">
      <dgm:prSet presAssocID="{94748512-81F3-4DA0-B62F-780E79680372}" presName="space" presStyleCnt="0"/>
      <dgm:spPr/>
    </dgm:pt>
    <dgm:pt modelId="{62FDAB97-1E63-4F66-BEC9-3BCAF1CF6F71}" type="pres">
      <dgm:prSet presAssocID="{B8EF59E9-DD32-413D-BDA5-BCBE0814AF24}" presName="composite" presStyleCnt="0"/>
      <dgm:spPr/>
    </dgm:pt>
    <dgm:pt modelId="{6B1423A9-609F-4418-BA8E-603D44D95D32}" type="pres">
      <dgm:prSet presAssocID="{B8EF59E9-DD32-413D-BDA5-BCBE0814AF24}" presName="parTx" presStyleLbl="alignNode1" presStyleIdx="1" presStyleCnt="3" custLinFactNeighborY="-49299">
        <dgm:presLayoutVars>
          <dgm:chMax val="0"/>
          <dgm:chPref val="0"/>
          <dgm:bulletEnabled val="1"/>
        </dgm:presLayoutVars>
      </dgm:prSet>
      <dgm:spPr/>
    </dgm:pt>
    <dgm:pt modelId="{D432E8EF-6710-4E52-A04D-80D6B07709FE}" type="pres">
      <dgm:prSet presAssocID="{B8EF59E9-DD32-413D-BDA5-BCBE0814AF24}" presName="desTx" presStyleLbl="alignAccFollowNode1" presStyleIdx="1" presStyleCnt="3" custScaleY="145458">
        <dgm:presLayoutVars>
          <dgm:bulletEnabled val="1"/>
        </dgm:presLayoutVars>
      </dgm:prSet>
      <dgm:spPr/>
    </dgm:pt>
    <dgm:pt modelId="{B4408519-BACE-4EAD-8E41-91B437574C22}" type="pres">
      <dgm:prSet presAssocID="{7AD333C2-98A8-4426-95BC-5DABAEDA66D7}" presName="space" presStyleCnt="0"/>
      <dgm:spPr/>
    </dgm:pt>
    <dgm:pt modelId="{5637459C-A4F8-4AA4-B741-E5FCA1F5F2FE}" type="pres">
      <dgm:prSet presAssocID="{5D3F8E21-46ED-4965-B6F0-37BB1C46F003}" presName="composite" presStyleCnt="0"/>
      <dgm:spPr/>
    </dgm:pt>
    <dgm:pt modelId="{2D207299-7E31-4A19-BC4C-577C6EBBCE0B}" type="pres">
      <dgm:prSet presAssocID="{5D3F8E21-46ED-4965-B6F0-37BB1C46F003}" presName="parTx" presStyleLbl="alignNode1" presStyleIdx="2" presStyleCnt="3" custLinFactNeighborX="1020" custLinFactNeighborY="-46192">
        <dgm:presLayoutVars>
          <dgm:chMax val="0"/>
          <dgm:chPref val="0"/>
          <dgm:bulletEnabled val="1"/>
        </dgm:presLayoutVars>
      </dgm:prSet>
      <dgm:spPr/>
    </dgm:pt>
    <dgm:pt modelId="{649BD65F-FA23-407B-80FB-0FFB6C92EA0B}" type="pres">
      <dgm:prSet presAssocID="{5D3F8E21-46ED-4965-B6F0-37BB1C46F003}" presName="desTx" presStyleLbl="alignAccFollowNode1" presStyleIdx="2" presStyleCnt="3" custScaleY="145458">
        <dgm:presLayoutVars>
          <dgm:bulletEnabled val="1"/>
        </dgm:presLayoutVars>
      </dgm:prSet>
      <dgm:spPr/>
    </dgm:pt>
  </dgm:ptLst>
  <dgm:cxnLst>
    <dgm:cxn modelId="{2549AA0A-45F6-4048-B990-CC0C27472898}" srcId="{5D3F8E21-46ED-4965-B6F0-37BB1C46F003}" destId="{534ADF07-BAF2-4354-881E-725547E60E9B}" srcOrd="0" destOrd="0" parTransId="{525AF686-3732-4A2D-A5ED-EA52366CAB9A}" sibTransId="{E10BF0A7-788D-44F5-98C6-4BC7345298DF}"/>
    <dgm:cxn modelId="{195B751E-4676-4F0A-9E21-85D75F7CDFF3}" type="presOf" srcId="{435C8E85-7DFC-4B9E-9962-C83C12E70474}" destId="{B2474E99-A929-44FA-8DFC-0DD91526A75B}" srcOrd="0" destOrd="0" presId="urn:microsoft.com/office/officeart/2005/8/layout/hList1"/>
    <dgm:cxn modelId="{18007925-A3C2-42D0-8FD5-139EAD139FB8}" srcId="{B8EF59E9-DD32-413D-BDA5-BCBE0814AF24}" destId="{4C293063-5B90-4E94-986C-C4FCE1F5C7F9}" srcOrd="1" destOrd="0" parTransId="{060E7FB7-132E-4DF3-AD50-0B9CC4E86EB9}" sibTransId="{E96D3894-4FA7-4A54-9FEC-13CB742D41E1}"/>
    <dgm:cxn modelId="{54221F60-434D-4370-95EF-05BA68DC4F49}" srcId="{435C8E85-7DFC-4B9E-9962-C83C12E70474}" destId="{20107EA7-9B88-4AEA-B512-400AA443C199}" srcOrd="0" destOrd="0" parTransId="{EA97564D-089A-45D6-BCE7-63AEBCA495F6}" sibTransId="{94748512-81F3-4DA0-B62F-780E79680372}"/>
    <dgm:cxn modelId="{CF2B0F6A-2A3F-4794-ABC8-57A50EE55580}" srcId="{435C8E85-7DFC-4B9E-9962-C83C12E70474}" destId="{5D3F8E21-46ED-4965-B6F0-37BB1C46F003}" srcOrd="2" destOrd="0" parTransId="{5BE15EE8-2A32-470A-9A62-76385C54E710}" sibTransId="{06339E30-0043-4198-BDF0-4F09273D654C}"/>
    <dgm:cxn modelId="{F49A7250-BCE7-479F-893D-9BB23CAE8C38}" type="presOf" srcId="{4C293063-5B90-4E94-986C-C4FCE1F5C7F9}" destId="{D432E8EF-6710-4E52-A04D-80D6B07709FE}" srcOrd="0" destOrd="1" presId="urn:microsoft.com/office/officeart/2005/8/layout/hList1"/>
    <dgm:cxn modelId="{AEDDC150-76D6-4475-B893-C55661F2C190}" type="presOf" srcId="{38A25416-D7D1-43FC-8DE9-F0BE81BFAF5E}" destId="{46C2A577-A965-4F9B-81FE-9467FC6DDA9A}" srcOrd="0" destOrd="1" presId="urn:microsoft.com/office/officeart/2005/8/layout/hList1"/>
    <dgm:cxn modelId="{7E7A6875-C842-415E-97BC-6B8B21E54700}" type="presOf" srcId="{5D3F8E21-46ED-4965-B6F0-37BB1C46F003}" destId="{2D207299-7E31-4A19-BC4C-577C6EBBCE0B}" srcOrd="0" destOrd="0" presId="urn:microsoft.com/office/officeart/2005/8/layout/hList1"/>
    <dgm:cxn modelId="{A5399C8C-6676-4CA5-807B-83524898D47A}" type="presOf" srcId="{B8EF59E9-DD32-413D-BDA5-BCBE0814AF24}" destId="{6B1423A9-609F-4418-BA8E-603D44D95D32}" srcOrd="0" destOrd="0" presId="urn:microsoft.com/office/officeart/2005/8/layout/hList1"/>
    <dgm:cxn modelId="{A377BE90-DEDD-4F5B-8280-A571E0E85CC8}" srcId="{20107EA7-9B88-4AEA-B512-400AA443C199}" destId="{9248C089-28A8-4637-9132-D3B52C658A63}" srcOrd="0" destOrd="0" parTransId="{CA2114D2-F35D-432F-878E-DAF142E7E52B}" sibTransId="{286079AA-6D31-42A9-B79A-705F19C22483}"/>
    <dgm:cxn modelId="{E26F4297-F126-4140-A29C-F08802E608CA}" type="presOf" srcId="{DA09F5D2-1561-4901-BDDF-B7C76137371A}" destId="{649BD65F-FA23-407B-80FB-0FFB6C92EA0B}" srcOrd="0" destOrd="1" presId="urn:microsoft.com/office/officeart/2005/8/layout/hList1"/>
    <dgm:cxn modelId="{B29922A6-1C04-495F-9AE9-D8ABDD7CD306}" type="presOf" srcId="{AD73E39F-34DC-4305-AD6A-EF0E7E41E661}" destId="{D432E8EF-6710-4E52-A04D-80D6B07709FE}" srcOrd="0" destOrd="2" presId="urn:microsoft.com/office/officeart/2005/8/layout/hList1"/>
    <dgm:cxn modelId="{EE15C1AB-428F-4503-B510-62A8E94BCECE}" type="presOf" srcId="{534ADF07-BAF2-4354-881E-725547E60E9B}" destId="{649BD65F-FA23-407B-80FB-0FFB6C92EA0B}" srcOrd="0" destOrd="0" presId="urn:microsoft.com/office/officeart/2005/8/layout/hList1"/>
    <dgm:cxn modelId="{F4AD8FAC-E295-4D0B-AC34-99A321A89EF4}" type="presOf" srcId="{12CB711E-87C8-4391-B1F6-689CFA89E491}" destId="{D432E8EF-6710-4E52-A04D-80D6B07709FE}" srcOrd="0" destOrd="0" presId="urn:microsoft.com/office/officeart/2005/8/layout/hList1"/>
    <dgm:cxn modelId="{2B35FAAE-F0AA-47F4-88D3-EB06F969B851}" type="presOf" srcId="{20107EA7-9B88-4AEA-B512-400AA443C199}" destId="{6A644695-7D2D-4752-954B-7C866882BF12}" srcOrd="0" destOrd="0" presId="urn:microsoft.com/office/officeart/2005/8/layout/hList1"/>
    <dgm:cxn modelId="{4DA5E0BB-A683-467B-A857-C1608D9B07B2}" srcId="{B8EF59E9-DD32-413D-BDA5-BCBE0814AF24}" destId="{AD73E39F-34DC-4305-AD6A-EF0E7E41E661}" srcOrd="2" destOrd="0" parTransId="{BFB5F74A-DA79-4873-9438-F8FC52D753AD}" sibTransId="{4DB93E2B-8107-44D5-9117-BB6DD3F3A3BD}"/>
    <dgm:cxn modelId="{228804CD-8365-4E11-93F2-7E3893BE8E8F}" srcId="{20107EA7-9B88-4AEA-B512-400AA443C199}" destId="{38A25416-D7D1-43FC-8DE9-F0BE81BFAF5E}" srcOrd="1" destOrd="0" parTransId="{AD32EBCA-EB98-4AE6-B37C-44E693EE2760}" sibTransId="{4CFEB759-BF19-4BB9-A541-68ED57F2D22C}"/>
    <dgm:cxn modelId="{B3E852D0-3EE6-4B3D-A2A2-1EC231786981}" srcId="{B8EF59E9-DD32-413D-BDA5-BCBE0814AF24}" destId="{12CB711E-87C8-4391-B1F6-689CFA89E491}" srcOrd="0" destOrd="0" parTransId="{B2A073D7-23F1-46E3-AC0C-6AD0EA2E2D38}" sibTransId="{2ECBA708-C531-41E0-A97D-27D92F904A6E}"/>
    <dgm:cxn modelId="{DAA1A3E1-1CD4-4C88-8B83-ACD96129EF40}" type="presOf" srcId="{9248C089-28A8-4637-9132-D3B52C658A63}" destId="{46C2A577-A965-4F9B-81FE-9467FC6DDA9A}" srcOrd="0" destOrd="0" presId="urn:microsoft.com/office/officeart/2005/8/layout/hList1"/>
    <dgm:cxn modelId="{4903F4E1-F02E-478E-86CD-EECE531CAFFD}" srcId="{5D3F8E21-46ED-4965-B6F0-37BB1C46F003}" destId="{DA09F5D2-1561-4901-BDDF-B7C76137371A}" srcOrd="1" destOrd="0" parTransId="{30F0E072-02D7-4A3D-AAA9-49ED09505F90}" sibTransId="{B2A8551D-1BB6-41F8-8BBA-CFAA9BC46932}"/>
    <dgm:cxn modelId="{6F3AC3FA-074B-461E-90CB-E068ABB296F6}" srcId="{435C8E85-7DFC-4B9E-9962-C83C12E70474}" destId="{B8EF59E9-DD32-413D-BDA5-BCBE0814AF24}" srcOrd="1" destOrd="0" parTransId="{219BC406-ED76-42FB-AD44-88FE5DDB577C}" sibTransId="{7AD333C2-98A8-4426-95BC-5DABAEDA66D7}"/>
    <dgm:cxn modelId="{B5A0D808-CEF6-483B-87B5-1B3C966A6F09}" type="presParOf" srcId="{B2474E99-A929-44FA-8DFC-0DD91526A75B}" destId="{D05DFDE5-1F98-4765-9F08-41B5A122A129}" srcOrd="0" destOrd="0" presId="urn:microsoft.com/office/officeart/2005/8/layout/hList1"/>
    <dgm:cxn modelId="{502B0759-7576-4183-B9E2-ED6F5AE49660}" type="presParOf" srcId="{D05DFDE5-1F98-4765-9F08-41B5A122A129}" destId="{6A644695-7D2D-4752-954B-7C866882BF12}" srcOrd="0" destOrd="0" presId="urn:microsoft.com/office/officeart/2005/8/layout/hList1"/>
    <dgm:cxn modelId="{30C665E0-C337-4A7D-97BB-71CCC829EFA3}" type="presParOf" srcId="{D05DFDE5-1F98-4765-9F08-41B5A122A129}" destId="{46C2A577-A965-4F9B-81FE-9467FC6DDA9A}" srcOrd="1" destOrd="0" presId="urn:microsoft.com/office/officeart/2005/8/layout/hList1"/>
    <dgm:cxn modelId="{308217C6-5FC7-4CD4-BD3A-BF08C4A6C9C0}" type="presParOf" srcId="{B2474E99-A929-44FA-8DFC-0DD91526A75B}" destId="{9C5D61C1-0F6A-4FF4-88CC-34CFC2D8B1C4}" srcOrd="1" destOrd="0" presId="urn:microsoft.com/office/officeart/2005/8/layout/hList1"/>
    <dgm:cxn modelId="{D33AB9F5-B904-41B0-9314-255026C98939}" type="presParOf" srcId="{B2474E99-A929-44FA-8DFC-0DD91526A75B}" destId="{62FDAB97-1E63-4F66-BEC9-3BCAF1CF6F71}" srcOrd="2" destOrd="0" presId="urn:microsoft.com/office/officeart/2005/8/layout/hList1"/>
    <dgm:cxn modelId="{0A952CD9-3AF7-41EF-BEB4-D185E9C3FF13}" type="presParOf" srcId="{62FDAB97-1E63-4F66-BEC9-3BCAF1CF6F71}" destId="{6B1423A9-609F-4418-BA8E-603D44D95D32}" srcOrd="0" destOrd="0" presId="urn:microsoft.com/office/officeart/2005/8/layout/hList1"/>
    <dgm:cxn modelId="{AA9E0765-51CA-465F-B427-65CE19778283}" type="presParOf" srcId="{62FDAB97-1E63-4F66-BEC9-3BCAF1CF6F71}" destId="{D432E8EF-6710-4E52-A04D-80D6B07709FE}" srcOrd="1" destOrd="0" presId="urn:microsoft.com/office/officeart/2005/8/layout/hList1"/>
    <dgm:cxn modelId="{95ADF0D3-DF77-40B0-A589-C28297D095EB}" type="presParOf" srcId="{B2474E99-A929-44FA-8DFC-0DD91526A75B}" destId="{B4408519-BACE-4EAD-8E41-91B437574C22}" srcOrd="3" destOrd="0" presId="urn:microsoft.com/office/officeart/2005/8/layout/hList1"/>
    <dgm:cxn modelId="{F41A3851-B83F-48C2-9E80-2E682C214732}" type="presParOf" srcId="{B2474E99-A929-44FA-8DFC-0DD91526A75B}" destId="{5637459C-A4F8-4AA4-B741-E5FCA1F5F2FE}" srcOrd="4" destOrd="0" presId="urn:microsoft.com/office/officeart/2005/8/layout/hList1"/>
    <dgm:cxn modelId="{5382EC35-8192-4E2B-9463-3B07BD1ACBA9}" type="presParOf" srcId="{5637459C-A4F8-4AA4-B741-E5FCA1F5F2FE}" destId="{2D207299-7E31-4A19-BC4C-577C6EBBCE0B}" srcOrd="0" destOrd="0" presId="urn:microsoft.com/office/officeart/2005/8/layout/hList1"/>
    <dgm:cxn modelId="{16BF5FFB-3993-43C2-90D0-9FC147A29DDA}" type="presParOf" srcId="{5637459C-A4F8-4AA4-B741-E5FCA1F5F2FE}" destId="{649BD65F-FA23-407B-80FB-0FFB6C92EA0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5C8E85-7DFC-4B9E-9962-C83C12E70474}" type="doc">
      <dgm:prSet loTypeId="urn:microsoft.com/office/officeart/2005/8/layout/hList1" loCatId="list" qsTypeId="urn:microsoft.com/office/officeart/2005/8/quickstyle/simple4" qsCatId="simple" csTypeId="urn:microsoft.com/office/officeart/2005/8/colors/accent0_1" csCatId="mainScheme" phldr="1"/>
      <dgm:spPr/>
      <dgm:t>
        <a:bodyPr/>
        <a:lstStyle/>
        <a:p>
          <a:endParaRPr lang="en-US"/>
        </a:p>
      </dgm:t>
    </dgm:pt>
    <dgm:pt modelId="{20107EA7-9B88-4AEA-B512-400AA443C199}">
      <dgm:prSet phldrT="[Text]" custT="1"/>
      <dgm:spPr>
        <a:effectLst>
          <a:outerShdw blurRad="50800" dist="38100" dir="2700000" algn="tl" rotWithShape="0">
            <a:prstClr val="black">
              <a:alpha val="40000"/>
            </a:prstClr>
          </a:outerShdw>
        </a:effectLst>
      </dgm:spPr>
      <dgm:t>
        <a:bodyPr/>
        <a:lstStyle/>
        <a:p>
          <a:r>
            <a:rPr lang="en-US" sz="2800" dirty="0">
              <a:effectLst>
                <a:outerShdw blurRad="38100" dist="38100" dir="2700000" algn="tl">
                  <a:srgbClr val="000000">
                    <a:alpha val="43137"/>
                  </a:srgbClr>
                </a:outerShdw>
              </a:effectLst>
            </a:rPr>
            <a:t>Tools Implemented</a:t>
          </a:r>
          <a:endParaRPr lang="en-US" sz="2800" dirty="0"/>
        </a:p>
      </dgm:t>
    </dgm:pt>
    <dgm:pt modelId="{EA97564D-089A-45D6-BCE7-63AEBCA495F6}" type="parTrans" cxnId="{54221F60-434D-4370-95EF-05BA68DC4F49}">
      <dgm:prSet/>
      <dgm:spPr/>
      <dgm:t>
        <a:bodyPr/>
        <a:lstStyle/>
        <a:p>
          <a:endParaRPr lang="en-US"/>
        </a:p>
      </dgm:t>
    </dgm:pt>
    <dgm:pt modelId="{94748512-81F3-4DA0-B62F-780E79680372}" type="sibTrans" cxnId="{54221F60-434D-4370-95EF-05BA68DC4F49}">
      <dgm:prSet/>
      <dgm:spPr/>
      <dgm:t>
        <a:bodyPr/>
        <a:lstStyle/>
        <a:p>
          <a:endParaRPr lang="en-US"/>
        </a:p>
      </dgm:t>
    </dgm:pt>
    <dgm:pt modelId="{9248C089-28A8-4637-9132-D3B52C658A63}">
      <dgm:prSet phldrT="[Text]" custT="1"/>
      <dgm:spPr>
        <a:effectLst>
          <a:outerShdw blurRad="50800" dist="38100" dir="2700000" algn="tl" rotWithShape="0">
            <a:prstClr val="black">
              <a:alpha val="40000"/>
            </a:prstClr>
          </a:outerShdw>
        </a:effectLst>
      </dgm:spPr>
      <dgm:t>
        <a:bodyPr/>
        <a:lstStyle/>
        <a:p>
          <a:r>
            <a:rPr lang="en-US" sz="1400" dirty="0"/>
            <a:t>Python</a:t>
          </a:r>
        </a:p>
      </dgm:t>
    </dgm:pt>
    <dgm:pt modelId="{CA2114D2-F35D-432F-878E-DAF142E7E52B}" type="parTrans" cxnId="{A377BE90-DEDD-4F5B-8280-A571E0E85CC8}">
      <dgm:prSet/>
      <dgm:spPr/>
      <dgm:t>
        <a:bodyPr/>
        <a:lstStyle/>
        <a:p>
          <a:endParaRPr lang="en-US"/>
        </a:p>
      </dgm:t>
    </dgm:pt>
    <dgm:pt modelId="{286079AA-6D31-42A9-B79A-705F19C22483}" type="sibTrans" cxnId="{A377BE90-DEDD-4F5B-8280-A571E0E85CC8}">
      <dgm:prSet/>
      <dgm:spPr/>
      <dgm:t>
        <a:bodyPr/>
        <a:lstStyle/>
        <a:p>
          <a:endParaRPr lang="en-US"/>
        </a:p>
      </dgm:t>
    </dgm:pt>
    <dgm:pt modelId="{B8EF59E9-DD32-413D-BDA5-BCBE0814AF24}">
      <dgm:prSet phldrT="[Text]" custT="1"/>
      <dgm:spPr>
        <a:effectLst>
          <a:outerShdw blurRad="50800" dist="38100" dir="2700000" algn="tl" rotWithShape="0">
            <a:prstClr val="black">
              <a:alpha val="40000"/>
            </a:prstClr>
          </a:outerShdw>
        </a:effectLst>
      </dgm:spPr>
      <dgm:t>
        <a:bodyPr/>
        <a:lstStyle/>
        <a:p>
          <a:r>
            <a:rPr lang="en-US" sz="2800" dirty="0">
              <a:effectLst>
                <a:outerShdw blurRad="38100" dist="38100" dir="2700000" algn="tl">
                  <a:srgbClr val="000000">
                    <a:alpha val="43137"/>
                  </a:srgbClr>
                </a:outerShdw>
              </a:effectLst>
            </a:rPr>
            <a:t>Data</a:t>
          </a:r>
          <a:endParaRPr lang="en-US" sz="2800" dirty="0"/>
        </a:p>
      </dgm:t>
    </dgm:pt>
    <dgm:pt modelId="{219BC406-ED76-42FB-AD44-88FE5DDB577C}" type="parTrans" cxnId="{6F3AC3FA-074B-461E-90CB-E068ABB296F6}">
      <dgm:prSet/>
      <dgm:spPr/>
      <dgm:t>
        <a:bodyPr/>
        <a:lstStyle/>
        <a:p>
          <a:endParaRPr lang="en-US"/>
        </a:p>
      </dgm:t>
    </dgm:pt>
    <dgm:pt modelId="{7AD333C2-98A8-4426-95BC-5DABAEDA66D7}" type="sibTrans" cxnId="{6F3AC3FA-074B-461E-90CB-E068ABB296F6}">
      <dgm:prSet/>
      <dgm:spPr/>
      <dgm:t>
        <a:bodyPr/>
        <a:lstStyle/>
        <a:p>
          <a:endParaRPr lang="en-US"/>
        </a:p>
      </dgm:t>
    </dgm:pt>
    <dgm:pt modelId="{12CB711E-87C8-4391-B1F6-689CFA89E491}">
      <dgm:prSet phldrT="[Text]" custT="1"/>
      <dgm:spPr>
        <a:effectLst>
          <a:outerShdw blurRad="50800" dist="38100" dir="2700000" algn="tl" rotWithShape="0">
            <a:prstClr val="black">
              <a:alpha val="40000"/>
            </a:prstClr>
          </a:outerShdw>
        </a:effectLst>
      </dgm:spPr>
      <dgm:t>
        <a:bodyPr/>
        <a:lstStyle/>
        <a:p>
          <a:r>
            <a:rPr lang="en-US" sz="1200"/>
            <a:t>The data was obtained from open-source data sets from Instacart.</a:t>
          </a:r>
          <a:endParaRPr lang="en-US" sz="1200" dirty="0"/>
        </a:p>
      </dgm:t>
    </dgm:pt>
    <dgm:pt modelId="{B2A073D7-23F1-46E3-AC0C-6AD0EA2E2D38}" type="parTrans" cxnId="{B3E852D0-3EE6-4B3D-A2A2-1EC231786981}">
      <dgm:prSet/>
      <dgm:spPr/>
      <dgm:t>
        <a:bodyPr/>
        <a:lstStyle/>
        <a:p>
          <a:endParaRPr lang="en-US"/>
        </a:p>
      </dgm:t>
    </dgm:pt>
    <dgm:pt modelId="{2ECBA708-C531-41E0-A97D-27D92F904A6E}" type="sibTrans" cxnId="{B3E852D0-3EE6-4B3D-A2A2-1EC231786981}">
      <dgm:prSet/>
      <dgm:spPr/>
      <dgm:t>
        <a:bodyPr/>
        <a:lstStyle/>
        <a:p>
          <a:endParaRPr lang="en-US"/>
        </a:p>
      </dgm:t>
    </dgm:pt>
    <dgm:pt modelId="{5D3F8E21-46ED-4965-B6F0-37BB1C46F003}">
      <dgm:prSet phldrT="[Text]" custT="1"/>
      <dgm:spPr>
        <a:effectLst>
          <a:outerShdw blurRad="50800" dist="38100" dir="2700000" algn="tl" rotWithShape="0">
            <a:prstClr val="black">
              <a:alpha val="40000"/>
            </a:prstClr>
          </a:outerShdw>
        </a:effectLst>
      </dgm:spPr>
      <dgm:t>
        <a:bodyPr/>
        <a:lstStyle/>
        <a:p>
          <a:r>
            <a:rPr lang="en-US" sz="2800" dirty="0">
              <a:effectLst>
                <a:outerShdw blurRad="38100" dist="38100" dir="2700000" algn="tl">
                  <a:srgbClr val="000000">
                    <a:alpha val="43137"/>
                  </a:srgbClr>
                </a:outerShdw>
              </a:effectLst>
            </a:rPr>
            <a:t>Objectives</a:t>
          </a:r>
        </a:p>
      </dgm:t>
    </dgm:pt>
    <dgm:pt modelId="{5BE15EE8-2A32-470A-9A62-76385C54E710}" type="parTrans" cxnId="{CF2B0F6A-2A3F-4794-ABC8-57A50EE55580}">
      <dgm:prSet/>
      <dgm:spPr/>
      <dgm:t>
        <a:bodyPr/>
        <a:lstStyle/>
        <a:p>
          <a:endParaRPr lang="en-US"/>
        </a:p>
      </dgm:t>
    </dgm:pt>
    <dgm:pt modelId="{06339E30-0043-4198-BDF0-4F09273D654C}" type="sibTrans" cxnId="{CF2B0F6A-2A3F-4794-ABC8-57A50EE55580}">
      <dgm:prSet/>
      <dgm:spPr/>
      <dgm:t>
        <a:bodyPr/>
        <a:lstStyle/>
        <a:p>
          <a:endParaRPr lang="en-US"/>
        </a:p>
      </dgm:t>
    </dgm:pt>
    <dgm:pt modelId="{534ADF07-BAF2-4354-881E-725547E60E9B}">
      <dgm:prSet phldrT="[Text]" custT="1"/>
      <dgm:spPr>
        <a:effectLst>
          <a:outerShdw blurRad="50800" dist="38100" dir="2700000" algn="tl" rotWithShape="0">
            <a:prstClr val="black">
              <a:alpha val="40000"/>
            </a:prstClr>
          </a:outerShdw>
        </a:effectLst>
      </dgm:spPr>
      <dgm:t>
        <a:bodyPr/>
        <a:lstStyle/>
        <a:p>
          <a:endParaRPr lang="en-US" sz="1400" dirty="0"/>
        </a:p>
      </dgm:t>
    </dgm:pt>
    <dgm:pt modelId="{525AF686-3732-4A2D-A5ED-EA52366CAB9A}" type="parTrans" cxnId="{2549AA0A-45F6-4048-B990-CC0C27472898}">
      <dgm:prSet/>
      <dgm:spPr/>
      <dgm:t>
        <a:bodyPr/>
        <a:lstStyle/>
        <a:p>
          <a:endParaRPr lang="en-US"/>
        </a:p>
      </dgm:t>
    </dgm:pt>
    <dgm:pt modelId="{E10BF0A7-788D-44F5-98C6-4BC7345298DF}" type="sibTrans" cxnId="{2549AA0A-45F6-4048-B990-CC0C27472898}">
      <dgm:prSet/>
      <dgm:spPr/>
      <dgm:t>
        <a:bodyPr/>
        <a:lstStyle/>
        <a:p>
          <a:endParaRPr lang="en-US"/>
        </a:p>
      </dgm:t>
    </dgm:pt>
    <dgm:pt modelId="{DA09F5D2-1561-4901-BDDF-B7C76137371A}">
      <dgm:prSet custT="1"/>
      <dgm:spPr>
        <a:effectLst>
          <a:outerShdw blurRad="50800" dist="38100" dir="2700000" algn="tl" rotWithShape="0">
            <a:prstClr val="black">
              <a:alpha val="40000"/>
            </a:prstClr>
          </a:outerShdw>
        </a:effectLst>
      </dgm:spPr>
      <dgm:t>
        <a:bodyPr/>
        <a:lstStyle/>
        <a:p>
          <a:r>
            <a:rPr lang="en-US" sz="1400" dirty="0"/>
            <a:t>To perform an initial data and exploratory analysis of some of Instacart’s data in order to derive insights and suggest strategies for better segmentation based on the provided criteria.</a:t>
          </a:r>
        </a:p>
      </dgm:t>
    </dgm:pt>
    <dgm:pt modelId="{30F0E072-02D7-4A3D-AAA9-49ED09505F90}" type="parTrans" cxnId="{4903F4E1-F02E-478E-86CD-EECE531CAFFD}">
      <dgm:prSet/>
      <dgm:spPr/>
      <dgm:t>
        <a:bodyPr/>
        <a:lstStyle/>
        <a:p>
          <a:endParaRPr lang="en-US"/>
        </a:p>
      </dgm:t>
    </dgm:pt>
    <dgm:pt modelId="{B2A8551D-1BB6-41F8-8BBA-CFAA9BC46932}" type="sibTrans" cxnId="{4903F4E1-F02E-478E-86CD-EECE531CAFFD}">
      <dgm:prSet/>
      <dgm:spPr/>
      <dgm:t>
        <a:bodyPr/>
        <a:lstStyle/>
        <a:p>
          <a:endParaRPr lang="en-US"/>
        </a:p>
      </dgm:t>
    </dgm:pt>
    <dgm:pt modelId="{FCEC218E-3A9E-4D53-A470-B07651852C33}">
      <dgm:prSet phldrT="[Text]" custT="1"/>
      <dgm:spPr>
        <a:effectLst>
          <a:outerShdw blurRad="50800" dist="38100" dir="2700000" algn="tl" rotWithShape="0">
            <a:prstClr val="black">
              <a:alpha val="40000"/>
            </a:prstClr>
          </a:outerShdw>
        </a:effectLst>
      </dgm:spPr>
      <dgm:t>
        <a:bodyPr/>
        <a:lstStyle/>
        <a:p>
          <a:r>
            <a:rPr lang="en-US" sz="1200">
              <a:hlinkClick xmlns:r="http://schemas.openxmlformats.org/officeDocument/2006/relationships" r:id="rId1"/>
            </a:rPr>
            <a:t>GitHub Portfolio.</a:t>
          </a:r>
          <a:r>
            <a:rPr lang="en-US" sz="1200"/>
            <a:t> </a:t>
          </a:r>
          <a:endParaRPr lang="en-US" sz="1200" dirty="0"/>
        </a:p>
      </dgm:t>
    </dgm:pt>
    <dgm:pt modelId="{A7C44A60-9A36-42BF-B136-1931AC265366}" type="parTrans" cxnId="{EC602A5F-EDC4-4FD8-B57F-567D44BCB3C8}">
      <dgm:prSet/>
      <dgm:spPr/>
      <dgm:t>
        <a:bodyPr/>
        <a:lstStyle/>
        <a:p>
          <a:endParaRPr lang="en-US"/>
        </a:p>
      </dgm:t>
    </dgm:pt>
    <dgm:pt modelId="{B51F62A5-7D50-42BE-874A-C6C57D0118D2}" type="sibTrans" cxnId="{EC602A5F-EDC4-4FD8-B57F-567D44BCB3C8}">
      <dgm:prSet/>
      <dgm:spPr/>
      <dgm:t>
        <a:bodyPr/>
        <a:lstStyle/>
        <a:p>
          <a:endParaRPr lang="en-US"/>
        </a:p>
      </dgm:t>
    </dgm:pt>
    <dgm:pt modelId="{B2474E99-A929-44FA-8DFC-0DD91526A75B}" type="pres">
      <dgm:prSet presAssocID="{435C8E85-7DFC-4B9E-9962-C83C12E70474}" presName="Name0" presStyleCnt="0">
        <dgm:presLayoutVars>
          <dgm:dir/>
          <dgm:animLvl val="lvl"/>
          <dgm:resizeHandles val="exact"/>
        </dgm:presLayoutVars>
      </dgm:prSet>
      <dgm:spPr/>
    </dgm:pt>
    <dgm:pt modelId="{D05DFDE5-1F98-4765-9F08-41B5A122A129}" type="pres">
      <dgm:prSet presAssocID="{20107EA7-9B88-4AEA-B512-400AA443C199}" presName="composite" presStyleCnt="0"/>
      <dgm:spPr/>
    </dgm:pt>
    <dgm:pt modelId="{6A644695-7D2D-4752-954B-7C866882BF12}" type="pres">
      <dgm:prSet presAssocID="{20107EA7-9B88-4AEA-B512-400AA443C199}" presName="parTx" presStyleLbl="alignNode1" presStyleIdx="0" presStyleCnt="3" custLinFactNeighborY="-49299">
        <dgm:presLayoutVars>
          <dgm:chMax val="0"/>
          <dgm:chPref val="0"/>
          <dgm:bulletEnabled val="1"/>
        </dgm:presLayoutVars>
      </dgm:prSet>
      <dgm:spPr/>
    </dgm:pt>
    <dgm:pt modelId="{46C2A577-A965-4F9B-81FE-9467FC6DDA9A}" type="pres">
      <dgm:prSet presAssocID="{20107EA7-9B88-4AEA-B512-400AA443C199}" presName="desTx" presStyleLbl="alignAccFollowNode1" presStyleIdx="0" presStyleCnt="3" custScaleY="145458">
        <dgm:presLayoutVars>
          <dgm:bulletEnabled val="1"/>
        </dgm:presLayoutVars>
      </dgm:prSet>
      <dgm:spPr/>
    </dgm:pt>
    <dgm:pt modelId="{9C5D61C1-0F6A-4FF4-88CC-34CFC2D8B1C4}" type="pres">
      <dgm:prSet presAssocID="{94748512-81F3-4DA0-B62F-780E79680372}" presName="space" presStyleCnt="0"/>
      <dgm:spPr/>
    </dgm:pt>
    <dgm:pt modelId="{62FDAB97-1E63-4F66-BEC9-3BCAF1CF6F71}" type="pres">
      <dgm:prSet presAssocID="{B8EF59E9-DD32-413D-BDA5-BCBE0814AF24}" presName="composite" presStyleCnt="0"/>
      <dgm:spPr/>
    </dgm:pt>
    <dgm:pt modelId="{6B1423A9-609F-4418-BA8E-603D44D95D32}" type="pres">
      <dgm:prSet presAssocID="{B8EF59E9-DD32-413D-BDA5-BCBE0814AF24}" presName="parTx" presStyleLbl="alignNode1" presStyleIdx="1" presStyleCnt="3" custLinFactNeighborY="-49299">
        <dgm:presLayoutVars>
          <dgm:chMax val="0"/>
          <dgm:chPref val="0"/>
          <dgm:bulletEnabled val="1"/>
        </dgm:presLayoutVars>
      </dgm:prSet>
      <dgm:spPr/>
    </dgm:pt>
    <dgm:pt modelId="{D432E8EF-6710-4E52-A04D-80D6B07709FE}" type="pres">
      <dgm:prSet presAssocID="{B8EF59E9-DD32-413D-BDA5-BCBE0814AF24}" presName="desTx" presStyleLbl="alignAccFollowNode1" presStyleIdx="1" presStyleCnt="3" custScaleY="145458">
        <dgm:presLayoutVars>
          <dgm:bulletEnabled val="1"/>
        </dgm:presLayoutVars>
      </dgm:prSet>
      <dgm:spPr/>
    </dgm:pt>
    <dgm:pt modelId="{B4408519-BACE-4EAD-8E41-91B437574C22}" type="pres">
      <dgm:prSet presAssocID="{7AD333C2-98A8-4426-95BC-5DABAEDA66D7}" presName="space" presStyleCnt="0"/>
      <dgm:spPr/>
    </dgm:pt>
    <dgm:pt modelId="{5637459C-A4F8-4AA4-B741-E5FCA1F5F2FE}" type="pres">
      <dgm:prSet presAssocID="{5D3F8E21-46ED-4965-B6F0-37BB1C46F003}" presName="composite" presStyleCnt="0"/>
      <dgm:spPr/>
    </dgm:pt>
    <dgm:pt modelId="{2D207299-7E31-4A19-BC4C-577C6EBBCE0B}" type="pres">
      <dgm:prSet presAssocID="{5D3F8E21-46ED-4965-B6F0-37BB1C46F003}" presName="parTx" presStyleLbl="alignNode1" presStyleIdx="2" presStyleCnt="3" custLinFactNeighborX="1020" custLinFactNeighborY="-46192">
        <dgm:presLayoutVars>
          <dgm:chMax val="0"/>
          <dgm:chPref val="0"/>
          <dgm:bulletEnabled val="1"/>
        </dgm:presLayoutVars>
      </dgm:prSet>
      <dgm:spPr/>
    </dgm:pt>
    <dgm:pt modelId="{649BD65F-FA23-407B-80FB-0FFB6C92EA0B}" type="pres">
      <dgm:prSet presAssocID="{5D3F8E21-46ED-4965-B6F0-37BB1C46F003}" presName="desTx" presStyleLbl="alignAccFollowNode1" presStyleIdx="2" presStyleCnt="3" custScaleY="145458">
        <dgm:presLayoutVars>
          <dgm:bulletEnabled val="1"/>
        </dgm:presLayoutVars>
      </dgm:prSet>
      <dgm:spPr/>
    </dgm:pt>
  </dgm:ptLst>
  <dgm:cxnLst>
    <dgm:cxn modelId="{2549AA0A-45F6-4048-B990-CC0C27472898}" srcId="{5D3F8E21-46ED-4965-B6F0-37BB1C46F003}" destId="{534ADF07-BAF2-4354-881E-725547E60E9B}" srcOrd="0" destOrd="0" parTransId="{525AF686-3732-4A2D-A5ED-EA52366CAB9A}" sibTransId="{E10BF0A7-788D-44F5-98C6-4BC7345298DF}"/>
    <dgm:cxn modelId="{195B751E-4676-4F0A-9E21-85D75F7CDFF3}" type="presOf" srcId="{435C8E85-7DFC-4B9E-9962-C83C12E70474}" destId="{B2474E99-A929-44FA-8DFC-0DD91526A75B}" srcOrd="0" destOrd="0" presId="urn:microsoft.com/office/officeart/2005/8/layout/hList1"/>
    <dgm:cxn modelId="{DF9A3A3D-6BB1-432B-A3D4-9496F016E815}" type="presOf" srcId="{FCEC218E-3A9E-4D53-A470-B07651852C33}" destId="{D432E8EF-6710-4E52-A04D-80D6B07709FE}" srcOrd="0" destOrd="1" presId="urn:microsoft.com/office/officeart/2005/8/layout/hList1"/>
    <dgm:cxn modelId="{EC602A5F-EDC4-4FD8-B57F-567D44BCB3C8}" srcId="{B8EF59E9-DD32-413D-BDA5-BCBE0814AF24}" destId="{FCEC218E-3A9E-4D53-A470-B07651852C33}" srcOrd="1" destOrd="0" parTransId="{A7C44A60-9A36-42BF-B136-1931AC265366}" sibTransId="{B51F62A5-7D50-42BE-874A-C6C57D0118D2}"/>
    <dgm:cxn modelId="{54221F60-434D-4370-95EF-05BA68DC4F49}" srcId="{435C8E85-7DFC-4B9E-9962-C83C12E70474}" destId="{20107EA7-9B88-4AEA-B512-400AA443C199}" srcOrd="0" destOrd="0" parTransId="{EA97564D-089A-45D6-BCE7-63AEBCA495F6}" sibTransId="{94748512-81F3-4DA0-B62F-780E79680372}"/>
    <dgm:cxn modelId="{CF2B0F6A-2A3F-4794-ABC8-57A50EE55580}" srcId="{435C8E85-7DFC-4B9E-9962-C83C12E70474}" destId="{5D3F8E21-46ED-4965-B6F0-37BB1C46F003}" srcOrd="2" destOrd="0" parTransId="{5BE15EE8-2A32-470A-9A62-76385C54E710}" sibTransId="{06339E30-0043-4198-BDF0-4F09273D654C}"/>
    <dgm:cxn modelId="{7E7A6875-C842-415E-97BC-6B8B21E54700}" type="presOf" srcId="{5D3F8E21-46ED-4965-B6F0-37BB1C46F003}" destId="{2D207299-7E31-4A19-BC4C-577C6EBBCE0B}" srcOrd="0" destOrd="0" presId="urn:microsoft.com/office/officeart/2005/8/layout/hList1"/>
    <dgm:cxn modelId="{A5399C8C-6676-4CA5-807B-83524898D47A}" type="presOf" srcId="{B8EF59E9-DD32-413D-BDA5-BCBE0814AF24}" destId="{6B1423A9-609F-4418-BA8E-603D44D95D32}" srcOrd="0" destOrd="0" presId="urn:microsoft.com/office/officeart/2005/8/layout/hList1"/>
    <dgm:cxn modelId="{A377BE90-DEDD-4F5B-8280-A571E0E85CC8}" srcId="{20107EA7-9B88-4AEA-B512-400AA443C199}" destId="{9248C089-28A8-4637-9132-D3B52C658A63}" srcOrd="0" destOrd="0" parTransId="{CA2114D2-F35D-432F-878E-DAF142E7E52B}" sibTransId="{286079AA-6D31-42A9-B79A-705F19C22483}"/>
    <dgm:cxn modelId="{E26F4297-F126-4140-A29C-F08802E608CA}" type="presOf" srcId="{DA09F5D2-1561-4901-BDDF-B7C76137371A}" destId="{649BD65F-FA23-407B-80FB-0FFB6C92EA0B}" srcOrd="0" destOrd="1" presId="urn:microsoft.com/office/officeart/2005/8/layout/hList1"/>
    <dgm:cxn modelId="{EE15C1AB-428F-4503-B510-62A8E94BCECE}" type="presOf" srcId="{534ADF07-BAF2-4354-881E-725547E60E9B}" destId="{649BD65F-FA23-407B-80FB-0FFB6C92EA0B}" srcOrd="0" destOrd="0" presId="urn:microsoft.com/office/officeart/2005/8/layout/hList1"/>
    <dgm:cxn modelId="{F4AD8FAC-E295-4D0B-AC34-99A321A89EF4}" type="presOf" srcId="{12CB711E-87C8-4391-B1F6-689CFA89E491}" destId="{D432E8EF-6710-4E52-A04D-80D6B07709FE}" srcOrd="0" destOrd="0" presId="urn:microsoft.com/office/officeart/2005/8/layout/hList1"/>
    <dgm:cxn modelId="{2B35FAAE-F0AA-47F4-88D3-EB06F969B851}" type="presOf" srcId="{20107EA7-9B88-4AEA-B512-400AA443C199}" destId="{6A644695-7D2D-4752-954B-7C866882BF12}" srcOrd="0" destOrd="0" presId="urn:microsoft.com/office/officeart/2005/8/layout/hList1"/>
    <dgm:cxn modelId="{B3E852D0-3EE6-4B3D-A2A2-1EC231786981}" srcId="{B8EF59E9-DD32-413D-BDA5-BCBE0814AF24}" destId="{12CB711E-87C8-4391-B1F6-689CFA89E491}" srcOrd="0" destOrd="0" parTransId="{B2A073D7-23F1-46E3-AC0C-6AD0EA2E2D38}" sibTransId="{2ECBA708-C531-41E0-A97D-27D92F904A6E}"/>
    <dgm:cxn modelId="{DAA1A3E1-1CD4-4C88-8B83-ACD96129EF40}" type="presOf" srcId="{9248C089-28A8-4637-9132-D3B52C658A63}" destId="{46C2A577-A965-4F9B-81FE-9467FC6DDA9A}" srcOrd="0" destOrd="0" presId="urn:microsoft.com/office/officeart/2005/8/layout/hList1"/>
    <dgm:cxn modelId="{4903F4E1-F02E-478E-86CD-EECE531CAFFD}" srcId="{5D3F8E21-46ED-4965-B6F0-37BB1C46F003}" destId="{DA09F5D2-1561-4901-BDDF-B7C76137371A}" srcOrd="1" destOrd="0" parTransId="{30F0E072-02D7-4A3D-AAA9-49ED09505F90}" sibTransId="{B2A8551D-1BB6-41F8-8BBA-CFAA9BC46932}"/>
    <dgm:cxn modelId="{6F3AC3FA-074B-461E-90CB-E068ABB296F6}" srcId="{435C8E85-7DFC-4B9E-9962-C83C12E70474}" destId="{B8EF59E9-DD32-413D-BDA5-BCBE0814AF24}" srcOrd="1" destOrd="0" parTransId="{219BC406-ED76-42FB-AD44-88FE5DDB577C}" sibTransId="{7AD333C2-98A8-4426-95BC-5DABAEDA66D7}"/>
    <dgm:cxn modelId="{B5A0D808-CEF6-483B-87B5-1B3C966A6F09}" type="presParOf" srcId="{B2474E99-A929-44FA-8DFC-0DD91526A75B}" destId="{D05DFDE5-1F98-4765-9F08-41B5A122A129}" srcOrd="0" destOrd="0" presId="urn:microsoft.com/office/officeart/2005/8/layout/hList1"/>
    <dgm:cxn modelId="{502B0759-7576-4183-B9E2-ED6F5AE49660}" type="presParOf" srcId="{D05DFDE5-1F98-4765-9F08-41B5A122A129}" destId="{6A644695-7D2D-4752-954B-7C866882BF12}" srcOrd="0" destOrd="0" presId="urn:microsoft.com/office/officeart/2005/8/layout/hList1"/>
    <dgm:cxn modelId="{30C665E0-C337-4A7D-97BB-71CCC829EFA3}" type="presParOf" srcId="{D05DFDE5-1F98-4765-9F08-41B5A122A129}" destId="{46C2A577-A965-4F9B-81FE-9467FC6DDA9A}" srcOrd="1" destOrd="0" presId="urn:microsoft.com/office/officeart/2005/8/layout/hList1"/>
    <dgm:cxn modelId="{308217C6-5FC7-4CD4-BD3A-BF08C4A6C9C0}" type="presParOf" srcId="{B2474E99-A929-44FA-8DFC-0DD91526A75B}" destId="{9C5D61C1-0F6A-4FF4-88CC-34CFC2D8B1C4}" srcOrd="1" destOrd="0" presId="urn:microsoft.com/office/officeart/2005/8/layout/hList1"/>
    <dgm:cxn modelId="{D33AB9F5-B904-41B0-9314-255026C98939}" type="presParOf" srcId="{B2474E99-A929-44FA-8DFC-0DD91526A75B}" destId="{62FDAB97-1E63-4F66-BEC9-3BCAF1CF6F71}" srcOrd="2" destOrd="0" presId="urn:microsoft.com/office/officeart/2005/8/layout/hList1"/>
    <dgm:cxn modelId="{0A952CD9-3AF7-41EF-BEB4-D185E9C3FF13}" type="presParOf" srcId="{62FDAB97-1E63-4F66-BEC9-3BCAF1CF6F71}" destId="{6B1423A9-609F-4418-BA8E-603D44D95D32}" srcOrd="0" destOrd="0" presId="urn:microsoft.com/office/officeart/2005/8/layout/hList1"/>
    <dgm:cxn modelId="{AA9E0765-51CA-465F-B427-65CE19778283}" type="presParOf" srcId="{62FDAB97-1E63-4F66-BEC9-3BCAF1CF6F71}" destId="{D432E8EF-6710-4E52-A04D-80D6B07709FE}" srcOrd="1" destOrd="0" presId="urn:microsoft.com/office/officeart/2005/8/layout/hList1"/>
    <dgm:cxn modelId="{95ADF0D3-DF77-40B0-A589-C28297D095EB}" type="presParOf" srcId="{B2474E99-A929-44FA-8DFC-0DD91526A75B}" destId="{B4408519-BACE-4EAD-8E41-91B437574C22}" srcOrd="3" destOrd="0" presId="urn:microsoft.com/office/officeart/2005/8/layout/hList1"/>
    <dgm:cxn modelId="{F41A3851-B83F-48C2-9E80-2E682C214732}" type="presParOf" srcId="{B2474E99-A929-44FA-8DFC-0DD91526A75B}" destId="{5637459C-A4F8-4AA4-B741-E5FCA1F5F2FE}" srcOrd="4" destOrd="0" presId="urn:microsoft.com/office/officeart/2005/8/layout/hList1"/>
    <dgm:cxn modelId="{5382EC35-8192-4E2B-9463-3B07BD1ACBA9}" type="presParOf" srcId="{5637459C-A4F8-4AA4-B741-E5FCA1F5F2FE}" destId="{2D207299-7E31-4A19-BC4C-577C6EBBCE0B}" srcOrd="0" destOrd="0" presId="urn:microsoft.com/office/officeart/2005/8/layout/hList1"/>
    <dgm:cxn modelId="{16BF5FFB-3993-43C2-90D0-9FC147A29DDA}" type="presParOf" srcId="{5637459C-A4F8-4AA4-B741-E5FCA1F5F2FE}" destId="{649BD65F-FA23-407B-80FB-0FFB6C92EA0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44695-7D2D-4752-954B-7C866882BF12}">
      <dsp:nvSpPr>
        <dsp:cNvPr id="0" name=""/>
        <dsp:cNvSpPr/>
      </dsp:nvSpPr>
      <dsp:spPr>
        <a:xfrm>
          <a:off x="3363" y="0"/>
          <a:ext cx="3279852" cy="1311940"/>
        </a:xfrm>
        <a:prstGeom prst="rect">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8000"/>
                <a:satMod val="130000"/>
                <a:lumMod val="92000"/>
              </a:schemeClr>
            </a:gs>
            <a:gs pos="100000">
              <a:schemeClr val="lt1">
                <a:hueOff val="0"/>
                <a:satOff val="0"/>
                <a:lumOff val="0"/>
                <a:alphaOff val="0"/>
                <a:shade val="78000"/>
                <a:satMod val="130000"/>
                <a:lumMod val="92000"/>
              </a:schemeClr>
            </a:gs>
          </a:gsLst>
          <a:lin ang="5400000" scaled="0"/>
        </a:gradFill>
        <a:ln w="9525" cap="flat" cmpd="sng" algn="ctr">
          <a:solidFill>
            <a:schemeClr val="dk1">
              <a:shade val="8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Tools Implemented</a:t>
          </a:r>
          <a:endParaRPr lang="en-US" sz="2800" kern="1200" dirty="0"/>
        </a:p>
      </dsp:txBody>
      <dsp:txXfrm>
        <a:off x="3363" y="0"/>
        <a:ext cx="3279852" cy="1311940"/>
      </dsp:txXfrm>
    </dsp:sp>
    <dsp:sp modelId="{46C2A577-A965-4F9B-81FE-9467FC6DDA9A}">
      <dsp:nvSpPr>
        <dsp:cNvPr id="0" name=""/>
        <dsp:cNvSpPr/>
      </dsp:nvSpPr>
      <dsp:spPr>
        <a:xfrm>
          <a:off x="3363" y="1311378"/>
          <a:ext cx="3279852" cy="408864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Excel</a:t>
          </a:r>
        </a:p>
        <a:p>
          <a:pPr marL="114300" lvl="1" indent="-114300" algn="l" defTabSz="622300">
            <a:lnSpc>
              <a:spcPct val="90000"/>
            </a:lnSpc>
            <a:spcBef>
              <a:spcPct val="0"/>
            </a:spcBef>
            <a:spcAft>
              <a:spcPct val="15000"/>
            </a:spcAft>
            <a:buChar char="•"/>
          </a:pPr>
          <a:r>
            <a:rPr lang="en-US" sz="1400" kern="1200" dirty="0"/>
            <a:t>Tableau</a:t>
          </a:r>
        </a:p>
      </dsp:txBody>
      <dsp:txXfrm>
        <a:off x="3363" y="1311378"/>
        <a:ext cx="3279852" cy="4088649"/>
      </dsp:txXfrm>
    </dsp:sp>
    <dsp:sp modelId="{6B1423A9-609F-4418-BA8E-603D44D95D32}">
      <dsp:nvSpPr>
        <dsp:cNvPr id="0" name=""/>
        <dsp:cNvSpPr/>
      </dsp:nvSpPr>
      <dsp:spPr>
        <a:xfrm>
          <a:off x="3742395" y="0"/>
          <a:ext cx="3279852" cy="1311940"/>
        </a:xfrm>
        <a:prstGeom prst="rect">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8000"/>
                <a:satMod val="130000"/>
                <a:lumMod val="92000"/>
              </a:schemeClr>
            </a:gs>
            <a:gs pos="100000">
              <a:schemeClr val="lt1">
                <a:hueOff val="0"/>
                <a:satOff val="0"/>
                <a:lumOff val="0"/>
                <a:alphaOff val="0"/>
                <a:shade val="78000"/>
                <a:satMod val="130000"/>
                <a:lumMod val="92000"/>
              </a:schemeClr>
            </a:gs>
          </a:gsLst>
          <a:lin ang="5400000" scaled="0"/>
        </a:gradFill>
        <a:ln w="9525" cap="flat" cmpd="sng" algn="ctr">
          <a:solidFill>
            <a:schemeClr val="dk1">
              <a:shade val="8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Data</a:t>
          </a:r>
          <a:endParaRPr lang="en-US" sz="2800" kern="1200" dirty="0"/>
        </a:p>
      </dsp:txBody>
      <dsp:txXfrm>
        <a:off x="3742395" y="0"/>
        <a:ext cx="3279852" cy="1311940"/>
      </dsp:txXfrm>
    </dsp:sp>
    <dsp:sp modelId="{D432E8EF-6710-4E52-A04D-80D6B07709FE}">
      <dsp:nvSpPr>
        <dsp:cNvPr id="0" name=""/>
        <dsp:cNvSpPr/>
      </dsp:nvSpPr>
      <dsp:spPr>
        <a:xfrm>
          <a:off x="3742395" y="1311378"/>
          <a:ext cx="3279852" cy="408864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a:hlinkClick xmlns:r="http://schemas.openxmlformats.org/officeDocument/2006/relationships" r:id="rId1">
                <a:extLst>
                  <a:ext uri="{A12FA001-AC4F-418D-AE19-62706E023703}">
                    <ahyp:hlinkClr xmlns:ahyp="http://schemas.microsoft.com/office/drawing/2018/hyperlinkcolor" val="tx"/>
                  </a:ext>
                </a:extLst>
              </a:hlinkClick>
            </a:rPr>
            <a:t>CDC Data</a:t>
          </a:r>
          <a:endParaRPr lang="en-US" sz="1200" kern="1200" dirty="0"/>
        </a:p>
        <a:p>
          <a:pPr marL="114300" lvl="1" indent="-114300" algn="l" defTabSz="533400">
            <a:lnSpc>
              <a:spcPct val="90000"/>
            </a:lnSpc>
            <a:spcBef>
              <a:spcPct val="0"/>
            </a:spcBef>
            <a:spcAft>
              <a:spcPct val="15000"/>
            </a:spcAft>
            <a:buChar char="•"/>
          </a:pPr>
          <a:r>
            <a:rPr lang="en-US" sz="1200" kern="1200">
              <a:hlinkClick xmlns:r="http://schemas.openxmlformats.org/officeDocument/2006/relationships" r:id="rId2">
                <a:extLst>
                  <a:ext uri="{A12FA001-AC4F-418D-AE19-62706E023703}">
                    <ahyp:hlinkClr xmlns:ahyp="http://schemas.microsoft.com/office/drawing/2018/hyperlinkcolor" val="tx"/>
                  </a:ext>
                </a:extLst>
              </a:hlinkClick>
            </a:rPr>
            <a:t>US Census Data</a:t>
          </a:r>
          <a:endParaRPr lang="en-US" sz="1200" kern="1200" dirty="0"/>
        </a:p>
        <a:p>
          <a:pPr marL="114300" lvl="1" indent="-114300" algn="l" defTabSz="533400">
            <a:lnSpc>
              <a:spcPct val="90000"/>
            </a:lnSpc>
            <a:spcBef>
              <a:spcPct val="0"/>
            </a:spcBef>
            <a:spcAft>
              <a:spcPct val="15000"/>
            </a:spcAft>
            <a:buChar char="•"/>
          </a:pPr>
          <a:endParaRPr lang="en-US" sz="1200" kern="1200" dirty="0">
            <a:solidFill>
              <a:schemeClr val="tx1"/>
            </a:solidFill>
          </a:endParaRPr>
        </a:p>
      </dsp:txBody>
      <dsp:txXfrm>
        <a:off x="3742395" y="1311378"/>
        <a:ext cx="3279852" cy="4088649"/>
      </dsp:txXfrm>
    </dsp:sp>
    <dsp:sp modelId="{2D207299-7E31-4A19-BC4C-577C6EBBCE0B}">
      <dsp:nvSpPr>
        <dsp:cNvPr id="0" name=""/>
        <dsp:cNvSpPr/>
      </dsp:nvSpPr>
      <dsp:spPr>
        <a:xfrm>
          <a:off x="7484791" y="32310"/>
          <a:ext cx="3279852" cy="1311940"/>
        </a:xfrm>
        <a:prstGeom prst="rect">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8000"/>
                <a:satMod val="130000"/>
                <a:lumMod val="92000"/>
              </a:schemeClr>
            </a:gs>
            <a:gs pos="100000">
              <a:schemeClr val="lt1">
                <a:hueOff val="0"/>
                <a:satOff val="0"/>
                <a:lumOff val="0"/>
                <a:alphaOff val="0"/>
                <a:shade val="78000"/>
                <a:satMod val="130000"/>
                <a:lumMod val="92000"/>
              </a:schemeClr>
            </a:gs>
          </a:gsLst>
          <a:lin ang="5400000" scaled="0"/>
        </a:gradFill>
        <a:ln w="9525" cap="flat" cmpd="sng" algn="ctr">
          <a:solidFill>
            <a:schemeClr val="dk1">
              <a:shade val="8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Objectives</a:t>
          </a:r>
        </a:p>
      </dsp:txBody>
      <dsp:txXfrm>
        <a:off x="7484791" y="32310"/>
        <a:ext cx="3279852" cy="1311940"/>
      </dsp:txXfrm>
    </dsp:sp>
    <dsp:sp modelId="{649BD65F-FA23-407B-80FB-0FFB6C92EA0B}">
      <dsp:nvSpPr>
        <dsp:cNvPr id="0" name=""/>
        <dsp:cNvSpPr/>
      </dsp:nvSpPr>
      <dsp:spPr>
        <a:xfrm>
          <a:off x="7481427" y="1311378"/>
          <a:ext cx="3279852" cy="408864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Provide information to support a staffing plan, detailing what data can help inform the timing and spatial distribution of medical personnel throughout the United States.</a:t>
          </a:r>
        </a:p>
        <a:p>
          <a:pPr marL="114300" lvl="1" indent="-114300" algn="l" defTabSz="622300">
            <a:lnSpc>
              <a:spcPct val="90000"/>
            </a:lnSpc>
            <a:spcBef>
              <a:spcPct val="0"/>
            </a:spcBef>
            <a:spcAft>
              <a:spcPct val="15000"/>
            </a:spcAft>
            <a:buChar char="•"/>
          </a:pPr>
          <a:r>
            <a:rPr lang="en-US" sz="1400" kern="1200" dirty="0"/>
            <a:t>This analysis will also determine whether people over the age of 65 are at higher risk of complications from Influenza.</a:t>
          </a:r>
        </a:p>
      </dsp:txBody>
      <dsp:txXfrm>
        <a:off x="7481427" y="1311378"/>
        <a:ext cx="3279852" cy="4088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44695-7D2D-4752-954B-7C866882BF12}">
      <dsp:nvSpPr>
        <dsp:cNvPr id="0" name=""/>
        <dsp:cNvSpPr/>
      </dsp:nvSpPr>
      <dsp:spPr>
        <a:xfrm>
          <a:off x="3363" y="0"/>
          <a:ext cx="3279852" cy="1311940"/>
        </a:xfrm>
        <a:prstGeom prst="rect">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8000"/>
                <a:satMod val="130000"/>
                <a:lumMod val="92000"/>
              </a:schemeClr>
            </a:gs>
            <a:gs pos="100000">
              <a:schemeClr val="lt1">
                <a:hueOff val="0"/>
                <a:satOff val="0"/>
                <a:lumOff val="0"/>
                <a:alphaOff val="0"/>
                <a:shade val="78000"/>
                <a:satMod val="130000"/>
                <a:lumMod val="92000"/>
              </a:schemeClr>
            </a:gs>
          </a:gsLst>
          <a:lin ang="5400000" scaled="0"/>
        </a:gradFill>
        <a:ln w="9525" cap="flat" cmpd="sng" algn="ctr">
          <a:solidFill>
            <a:schemeClr val="dk1">
              <a:shade val="8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Tools Implemented</a:t>
          </a:r>
          <a:endParaRPr lang="en-US" sz="2800" kern="1200" dirty="0"/>
        </a:p>
      </dsp:txBody>
      <dsp:txXfrm>
        <a:off x="3363" y="0"/>
        <a:ext cx="3279852" cy="1311940"/>
      </dsp:txXfrm>
    </dsp:sp>
    <dsp:sp modelId="{46C2A577-A965-4F9B-81FE-9467FC6DDA9A}">
      <dsp:nvSpPr>
        <dsp:cNvPr id="0" name=""/>
        <dsp:cNvSpPr/>
      </dsp:nvSpPr>
      <dsp:spPr>
        <a:xfrm>
          <a:off x="3363" y="1311378"/>
          <a:ext cx="3279852" cy="408864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Excel</a:t>
          </a:r>
        </a:p>
        <a:p>
          <a:pPr marL="114300" lvl="1" indent="-114300" algn="l" defTabSz="622300">
            <a:lnSpc>
              <a:spcPct val="90000"/>
            </a:lnSpc>
            <a:spcBef>
              <a:spcPct val="0"/>
            </a:spcBef>
            <a:spcAft>
              <a:spcPct val="15000"/>
            </a:spcAft>
            <a:buChar char="•"/>
          </a:pPr>
          <a:r>
            <a:rPr lang="en-US" sz="1400" kern="1200" dirty="0"/>
            <a:t>PowerPoint</a:t>
          </a:r>
        </a:p>
      </dsp:txBody>
      <dsp:txXfrm>
        <a:off x="3363" y="1311378"/>
        <a:ext cx="3279852" cy="4088649"/>
      </dsp:txXfrm>
    </dsp:sp>
    <dsp:sp modelId="{6B1423A9-609F-4418-BA8E-603D44D95D32}">
      <dsp:nvSpPr>
        <dsp:cNvPr id="0" name=""/>
        <dsp:cNvSpPr/>
      </dsp:nvSpPr>
      <dsp:spPr>
        <a:xfrm>
          <a:off x="3742395" y="0"/>
          <a:ext cx="3279852" cy="1311940"/>
        </a:xfrm>
        <a:prstGeom prst="rect">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8000"/>
                <a:satMod val="130000"/>
                <a:lumMod val="92000"/>
              </a:schemeClr>
            </a:gs>
            <a:gs pos="100000">
              <a:schemeClr val="lt1">
                <a:hueOff val="0"/>
                <a:satOff val="0"/>
                <a:lumOff val="0"/>
                <a:alphaOff val="0"/>
                <a:shade val="78000"/>
                <a:satMod val="130000"/>
                <a:lumMod val="92000"/>
              </a:schemeClr>
            </a:gs>
          </a:gsLst>
          <a:lin ang="5400000" scaled="0"/>
        </a:gradFill>
        <a:ln w="9525" cap="flat" cmpd="sng" algn="ctr">
          <a:solidFill>
            <a:schemeClr val="dk1">
              <a:shade val="8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Data</a:t>
          </a:r>
          <a:endParaRPr lang="en-US" sz="2800" kern="1200" dirty="0"/>
        </a:p>
      </dsp:txBody>
      <dsp:txXfrm>
        <a:off x="3742395" y="0"/>
        <a:ext cx="3279852" cy="1311940"/>
      </dsp:txXfrm>
    </dsp:sp>
    <dsp:sp modelId="{D432E8EF-6710-4E52-A04D-80D6B07709FE}">
      <dsp:nvSpPr>
        <dsp:cNvPr id="0" name=""/>
        <dsp:cNvSpPr/>
      </dsp:nvSpPr>
      <dsp:spPr>
        <a:xfrm>
          <a:off x="3742395" y="1311378"/>
          <a:ext cx="3279852" cy="408864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a:t>The data was obtained from </a:t>
          </a:r>
          <a:r>
            <a:rPr lang="en-US" sz="1200" kern="1200">
              <a:hlinkClick xmlns:r="http://schemas.openxmlformats.org/officeDocument/2006/relationships" r:id="rId1"/>
            </a:rPr>
            <a:t>vgchartz</a:t>
          </a:r>
          <a:r>
            <a:rPr lang="en-US" sz="1200" kern="1200"/>
            <a:t>.</a:t>
          </a:r>
          <a:endParaRPr lang="en-US" sz="1200" kern="1200" dirty="0"/>
        </a:p>
      </dsp:txBody>
      <dsp:txXfrm>
        <a:off x="3742395" y="1311378"/>
        <a:ext cx="3279852" cy="4088649"/>
      </dsp:txXfrm>
    </dsp:sp>
    <dsp:sp modelId="{2D207299-7E31-4A19-BC4C-577C6EBBCE0B}">
      <dsp:nvSpPr>
        <dsp:cNvPr id="0" name=""/>
        <dsp:cNvSpPr/>
      </dsp:nvSpPr>
      <dsp:spPr>
        <a:xfrm>
          <a:off x="7484791" y="32310"/>
          <a:ext cx="3279852" cy="1311940"/>
        </a:xfrm>
        <a:prstGeom prst="rect">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8000"/>
                <a:satMod val="130000"/>
                <a:lumMod val="92000"/>
              </a:schemeClr>
            </a:gs>
            <a:gs pos="100000">
              <a:schemeClr val="lt1">
                <a:hueOff val="0"/>
                <a:satOff val="0"/>
                <a:lumOff val="0"/>
                <a:alphaOff val="0"/>
                <a:shade val="78000"/>
                <a:satMod val="130000"/>
                <a:lumMod val="92000"/>
              </a:schemeClr>
            </a:gs>
          </a:gsLst>
          <a:lin ang="5400000" scaled="0"/>
        </a:gradFill>
        <a:ln w="9525" cap="flat" cmpd="sng" algn="ctr">
          <a:solidFill>
            <a:schemeClr val="dk1">
              <a:shade val="8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Objectives</a:t>
          </a:r>
        </a:p>
      </dsp:txBody>
      <dsp:txXfrm>
        <a:off x="7484791" y="32310"/>
        <a:ext cx="3279852" cy="1311940"/>
      </dsp:txXfrm>
    </dsp:sp>
    <dsp:sp modelId="{649BD65F-FA23-407B-80FB-0FFB6C92EA0B}">
      <dsp:nvSpPr>
        <dsp:cNvPr id="0" name=""/>
        <dsp:cNvSpPr/>
      </dsp:nvSpPr>
      <dsp:spPr>
        <a:xfrm>
          <a:off x="7481427" y="1311378"/>
          <a:ext cx="3279852" cy="408864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Perform a descriptive analysis of a video game data set to foster a better understanding of how GameCo’s new games might fare in the market</a:t>
          </a:r>
        </a:p>
      </dsp:txBody>
      <dsp:txXfrm>
        <a:off x="7481427" y="1311378"/>
        <a:ext cx="3279852" cy="40886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44695-7D2D-4752-954B-7C866882BF12}">
      <dsp:nvSpPr>
        <dsp:cNvPr id="0" name=""/>
        <dsp:cNvSpPr/>
      </dsp:nvSpPr>
      <dsp:spPr>
        <a:xfrm>
          <a:off x="3363" y="0"/>
          <a:ext cx="3279852" cy="1311940"/>
        </a:xfrm>
        <a:prstGeom prst="rect">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8000"/>
                <a:satMod val="130000"/>
                <a:lumMod val="92000"/>
              </a:schemeClr>
            </a:gs>
            <a:gs pos="100000">
              <a:schemeClr val="lt1">
                <a:hueOff val="0"/>
                <a:satOff val="0"/>
                <a:lumOff val="0"/>
                <a:alphaOff val="0"/>
                <a:shade val="78000"/>
                <a:satMod val="130000"/>
                <a:lumMod val="92000"/>
              </a:schemeClr>
            </a:gs>
          </a:gsLst>
          <a:lin ang="5400000" scaled="0"/>
        </a:gradFill>
        <a:ln w="9525" cap="flat" cmpd="sng" algn="ctr">
          <a:solidFill>
            <a:schemeClr val="dk1">
              <a:shade val="8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Tools Implemented</a:t>
          </a:r>
          <a:endParaRPr lang="en-US" sz="2800" kern="1200" dirty="0"/>
        </a:p>
      </dsp:txBody>
      <dsp:txXfrm>
        <a:off x="3363" y="0"/>
        <a:ext cx="3279852" cy="1311940"/>
      </dsp:txXfrm>
    </dsp:sp>
    <dsp:sp modelId="{46C2A577-A965-4F9B-81FE-9467FC6DDA9A}">
      <dsp:nvSpPr>
        <dsp:cNvPr id="0" name=""/>
        <dsp:cNvSpPr/>
      </dsp:nvSpPr>
      <dsp:spPr>
        <a:xfrm>
          <a:off x="3363" y="1311378"/>
          <a:ext cx="3279852" cy="408864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SQL</a:t>
          </a:r>
        </a:p>
        <a:p>
          <a:pPr marL="114300" lvl="1" indent="-114300" algn="l" defTabSz="622300">
            <a:lnSpc>
              <a:spcPct val="90000"/>
            </a:lnSpc>
            <a:spcBef>
              <a:spcPct val="0"/>
            </a:spcBef>
            <a:spcAft>
              <a:spcPct val="15000"/>
            </a:spcAft>
            <a:buChar char="•"/>
          </a:pPr>
          <a:r>
            <a:rPr lang="en-US" sz="1400" kern="1200" dirty="0"/>
            <a:t>Tableau</a:t>
          </a:r>
        </a:p>
      </dsp:txBody>
      <dsp:txXfrm>
        <a:off x="3363" y="1311378"/>
        <a:ext cx="3279852" cy="4088649"/>
      </dsp:txXfrm>
    </dsp:sp>
    <dsp:sp modelId="{6B1423A9-609F-4418-BA8E-603D44D95D32}">
      <dsp:nvSpPr>
        <dsp:cNvPr id="0" name=""/>
        <dsp:cNvSpPr/>
      </dsp:nvSpPr>
      <dsp:spPr>
        <a:xfrm>
          <a:off x="3742395" y="0"/>
          <a:ext cx="3279852" cy="1311940"/>
        </a:xfrm>
        <a:prstGeom prst="rect">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8000"/>
                <a:satMod val="130000"/>
                <a:lumMod val="92000"/>
              </a:schemeClr>
            </a:gs>
            <a:gs pos="100000">
              <a:schemeClr val="lt1">
                <a:hueOff val="0"/>
                <a:satOff val="0"/>
                <a:lumOff val="0"/>
                <a:alphaOff val="0"/>
                <a:shade val="78000"/>
                <a:satMod val="130000"/>
                <a:lumMod val="92000"/>
              </a:schemeClr>
            </a:gs>
          </a:gsLst>
          <a:lin ang="5400000" scaled="0"/>
        </a:gradFill>
        <a:ln w="9525" cap="flat" cmpd="sng" algn="ctr">
          <a:solidFill>
            <a:schemeClr val="dk1">
              <a:shade val="8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Data</a:t>
          </a:r>
          <a:endParaRPr lang="en-US" sz="2800" kern="1200" dirty="0"/>
        </a:p>
      </dsp:txBody>
      <dsp:txXfrm>
        <a:off x="3742395" y="0"/>
        <a:ext cx="3279852" cy="1311940"/>
      </dsp:txXfrm>
    </dsp:sp>
    <dsp:sp modelId="{D432E8EF-6710-4E52-A04D-80D6B07709FE}">
      <dsp:nvSpPr>
        <dsp:cNvPr id="0" name=""/>
        <dsp:cNvSpPr/>
      </dsp:nvSpPr>
      <dsp:spPr>
        <a:xfrm>
          <a:off x="3742395" y="1311378"/>
          <a:ext cx="3279852" cy="408864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a:t>The data was obtained from </a:t>
          </a:r>
          <a:r>
            <a:rPr lang="en-US" sz="1200" kern="1200">
              <a:hlinkClick xmlns:r="http://schemas.openxmlformats.org/officeDocument/2006/relationships" r:id="rId1"/>
            </a:rPr>
            <a:t>vgchartz</a:t>
          </a:r>
          <a:r>
            <a:rPr lang="en-US" sz="1200" kern="1200"/>
            <a:t>.</a:t>
          </a:r>
          <a:endParaRPr lang="en-US" sz="1200" kern="1200" dirty="0"/>
        </a:p>
        <a:p>
          <a:pPr marL="114300" lvl="1" indent="-114300" algn="l" defTabSz="533400">
            <a:lnSpc>
              <a:spcPct val="90000"/>
            </a:lnSpc>
            <a:spcBef>
              <a:spcPct val="0"/>
            </a:spcBef>
            <a:spcAft>
              <a:spcPct val="15000"/>
            </a:spcAft>
            <a:buChar char="•"/>
          </a:pPr>
          <a:r>
            <a:rPr lang="en-US" sz="1200" kern="1200" dirty="0"/>
            <a:t>You can view the Tableau visualizations </a:t>
          </a:r>
          <a:r>
            <a:rPr lang="en-US" sz="1200" kern="1200" dirty="0">
              <a:hlinkClick xmlns:r="http://schemas.openxmlformats.org/officeDocument/2006/relationships" r:id="rId2"/>
            </a:rPr>
            <a:t>here.</a:t>
          </a:r>
          <a:endParaRPr lang="en-US" sz="1200" kern="1200" dirty="0"/>
        </a:p>
        <a:p>
          <a:pPr marL="114300" lvl="1" indent="-114300" algn="l" defTabSz="533400">
            <a:lnSpc>
              <a:spcPct val="90000"/>
            </a:lnSpc>
            <a:spcBef>
              <a:spcPct val="0"/>
            </a:spcBef>
            <a:spcAft>
              <a:spcPct val="15000"/>
            </a:spcAft>
            <a:buChar char="•"/>
          </a:pPr>
          <a:r>
            <a:rPr lang="en-US" sz="1200" kern="1200" dirty="0"/>
            <a:t>You can view my video presentation </a:t>
          </a:r>
          <a:r>
            <a:rPr lang="en-US" sz="1200" kern="1200" dirty="0">
              <a:hlinkClick xmlns:r="http://schemas.openxmlformats.org/officeDocument/2006/relationships" r:id="rId3"/>
            </a:rPr>
            <a:t>here.</a:t>
          </a:r>
          <a:endParaRPr lang="en-US" sz="1200" kern="1200" dirty="0"/>
        </a:p>
      </dsp:txBody>
      <dsp:txXfrm>
        <a:off x="3742395" y="1311378"/>
        <a:ext cx="3279852" cy="4088649"/>
      </dsp:txXfrm>
    </dsp:sp>
    <dsp:sp modelId="{2D207299-7E31-4A19-BC4C-577C6EBBCE0B}">
      <dsp:nvSpPr>
        <dsp:cNvPr id="0" name=""/>
        <dsp:cNvSpPr/>
      </dsp:nvSpPr>
      <dsp:spPr>
        <a:xfrm>
          <a:off x="7484791" y="32310"/>
          <a:ext cx="3279852" cy="1311940"/>
        </a:xfrm>
        <a:prstGeom prst="rect">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8000"/>
                <a:satMod val="130000"/>
                <a:lumMod val="92000"/>
              </a:schemeClr>
            </a:gs>
            <a:gs pos="100000">
              <a:schemeClr val="lt1">
                <a:hueOff val="0"/>
                <a:satOff val="0"/>
                <a:lumOff val="0"/>
                <a:alphaOff val="0"/>
                <a:shade val="78000"/>
                <a:satMod val="130000"/>
                <a:lumMod val="92000"/>
              </a:schemeClr>
            </a:gs>
          </a:gsLst>
          <a:lin ang="5400000" scaled="0"/>
        </a:gradFill>
        <a:ln w="9525" cap="flat" cmpd="sng" algn="ctr">
          <a:solidFill>
            <a:schemeClr val="dk1">
              <a:shade val="80000"/>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Objectives</a:t>
          </a:r>
        </a:p>
      </dsp:txBody>
      <dsp:txXfrm>
        <a:off x="7484791" y="32310"/>
        <a:ext cx="3279852" cy="1311940"/>
      </dsp:txXfrm>
    </dsp:sp>
    <dsp:sp modelId="{649BD65F-FA23-407B-80FB-0FFB6C92EA0B}">
      <dsp:nvSpPr>
        <dsp:cNvPr id="0" name=""/>
        <dsp:cNvSpPr/>
      </dsp:nvSpPr>
      <dsp:spPr>
        <a:xfrm>
          <a:off x="7481427" y="1311378"/>
          <a:ext cx="3279852" cy="408864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The Rockbuster Stealth management team is planning to use its existing movie licenses to launch an online video rental service in order to stay competitive.</a:t>
          </a:r>
        </a:p>
      </dsp:txBody>
      <dsp:txXfrm>
        <a:off x="7481427" y="1311378"/>
        <a:ext cx="3279852" cy="40886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44695-7D2D-4752-954B-7C866882BF12}">
      <dsp:nvSpPr>
        <dsp:cNvPr id="0" name=""/>
        <dsp:cNvSpPr/>
      </dsp:nvSpPr>
      <dsp:spPr>
        <a:xfrm>
          <a:off x="3363" y="0"/>
          <a:ext cx="3279852" cy="1311940"/>
        </a:xfrm>
        <a:prstGeom prst="rect">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8000"/>
                <a:satMod val="130000"/>
                <a:lumMod val="92000"/>
              </a:schemeClr>
            </a:gs>
            <a:gs pos="100000">
              <a:schemeClr val="lt1">
                <a:hueOff val="0"/>
                <a:satOff val="0"/>
                <a:lumOff val="0"/>
                <a:alphaOff val="0"/>
                <a:shade val="78000"/>
                <a:satMod val="130000"/>
                <a:lumMod val="92000"/>
              </a:schemeClr>
            </a:gs>
          </a:gsLst>
          <a:lin ang="5400000" scaled="0"/>
        </a:gradFill>
        <a:ln w="9525"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Tools Implemented</a:t>
          </a:r>
          <a:endParaRPr lang="en-US" sz="2800" kern="1200" dirty="0"/>
        </a:p>
      </dsp:txBody>
      <dsp:txXfrm>
        <a:off x="3363" y="0"/>
        <a:ext cx="3279852" cy="1311940"/>
      </dsp:txXfrm>
    </dsp:sp>
    <dsp:sp modelId="{46C2A577-A965-4F9B-81FE-9467FC6DDA9A}">
      <dsp:nvSpPr>
        <dsp:cNvPr id="0" name=""/>
        <dsp:cNvSpPr/>
      </dsp:nvSpPr>
      <dsp:spPr>
        <a:xfrm>
          <a:off x="3363" y="1311378"/>
          <a:ext cx="3279852" cy="408864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50800" dist="38100" dir="2700000" algn="tl" rotWithShape="0">
            <a:prstClr val="black">
              <a:alpha val="40000"/>
            </a:prstClr>
          </a:outerShdw>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Python</a:t>
          </a:r>
        </a:p>
      </dsp:txBody>
      <dsp:txXfrm>
        <a:off x="3363" y="1311378"/>
        <a:ext cx="3279852" cy="4088649"/>
      </dsp:txXfrm>
    </dsp:sp>
    <dsp:sp modelId="{6B1423A9-609F-4418-BA8E-603D44D95D32}">
      <dsp:nvSpPr>
        <dsp:cNvPr id="0" name=""/>
        <dsp:cNvSpPr/>
      </dsp:nvSpPr>
      <dsp:spPr>
        <a:xfrm>
          <a:off x="3742395" y="0"/>
          <a:ext cx="3279852" cy="1311940"/>
        </a:xfrm>
        <a:prstGeom prst="rect">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8000"/>
                <a:satMod val="130000"/>
                <a:lumMod val="92000"/>
              </a:schemeClr>
            </a:gs>
            <a:gs pos="100000">
              <a:schemeClr val="lt1">
                <a:hueOff val="0"/>
                <a:satOff val="0"/>
                <a:lumOff val="0"/>
                <a:alphaOff val="0"/>
                <a:shade val="78000"/>
                <a:satMod val="130000"/>
                <a:lumMod val="92000"/>
              </a:schemeClr>
            </a:gs>
          </a:gsLst>
          <a:lin ang="5400000" scaled="0"/>
        </a:gradFill>
        <a:ln w="9525"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Data</a:t>
          </a:r>
          <a:endParaRPr lang="en-US" sz="2800" kern="1200" dirty="0"/>
        </a:p>
      </dsp:txBody>
      <dsp:txXfrm>
        <a:off x="3742395" y="0"/>
        <a:ext cx="3279852" cy="1311940"/>
      </dsp:txXfrm>
    </dsp:sp>
    <dsp:sp modelId="{D432E8EF-6710-4E52-A04D-80D6B07709FE}">
      <dsp:nvSpPr>
        <dsp:cNvPr id="0" name=""/>
        <dsp:cNvSpPr/>
      </dsp:nvSpPr>
      <dsp:spPr>
        <a:xfrm>
          <a:off x="3742395" y="1311378"/>
          <a:ext cx="3279852" cy="408864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50800" dist="38100" dir="2700000" algn="tl" rotWithShape="0">
            <a:prstClr val="black">
              <a:alpha val="40000"/>
            </a:prstClr>
          </a:outerShdw>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a:t>The data was obtained from open-source data sets from Instacart.</a:t>
          </a:r>
          <a:endParaRPr lang="en-US" sz="1200" kern="1200" dirty="0"/>
        </a:p>
        <a:p>
          <a:pPr marL="114300" lvl="1" indent="-114300" algn="l" defTabSz="533400">
            <a:lnSpc>
              <a:spcPct val="90000"/>
            </a:lnSpc>
            <a:spcBef>
              <a:spcPct val="0"/>
            </a:spcBef>
            <a:spcAft>
              <a:spcPct val="15000"/>
            </a:spcAft>
            <a:buChar char="•"/>
          </a:pPr>
          <a:r>
            <a:rPr lang="en-US" sz="1200" kern="1200">
              <a:hlinkClick xmlns:r="http://schemas.openxmlformats.org/officeDocument/2006/relationships" r:id="rId1"/>
            </a:rPr>
            <a:t>GitHub Portfolio.</a:t>
          </a:r>
          <a:r>
            <a:rPr lang="en-US" sz="1200" kern="1200"/>
            <a:t> </a:t>
          </a:r>
          <a:endParaRPr lang="en-US" sz="1200" kern="1200" dirty="0"/>
        </a:p>
      </dsp:txBody>
      <dsp:txXfrm>
        <a:off x="3742395" y="1311378"/>
        <a:ext cx="3279852" cy="4088649"/>
      </dsp:txXfrm>
    </dsp:sp>
    <dsp:sp modelId="{2D207299-7E31-4A19-BC4C-577C6EBBCE0B}">
      <dsp:nvSpPr>
        <dsp:cNvPr id="0" name=""/>
        <dsp:cNvSpPr/>
      </dsp:nvSpPr>
      <dsp:spPr>
        <a:xfrm>
          <a:off x="7484791" y="32310"/>
          <a:ext cx="3279852" cy="1311940"/>
        </a:xfrm>
        <a:prstGeom prst="rect">
          <a:avLst/>
        </a:prstGeom>
        <a:gradFill rotWithShape="0">
          <a:gsLst>
            <a:gs pos="0">
              <a:schemeClr val="lt1">
                <a:hueOff val="0"/>
                <a:satOff val="0"/>
                <a:lumOff val="0"/>
                <a:alphaOff val="0"/>
                <a:tint val="98000"/>
                <a:satMod val="110000"/>
                <a:lumMod val="104000"/>
              </a:schemeClr>
            </a:gs>
            <a:gs pos="69000">
              <a:schemeClr val="lt1">
                <a:hueOff val="0"/>
                <a:satOff val="0"/>
                <a:lumOff val="0"/>
                <a:alphaOff val="0"/>
                <a:shade val="88000"/>
                <a:satMod val="130000"/>
                <a:lumMod val="92000"/>
              </a:schemeClr>
            </a:gs>
            <a:gs pos="100000">
              <a:schemeClr val="lt1">
                <a:hueOff val="0"/>
                <a:satOff val="0"/>
                <a:lumOff val="0"/>
                <a:alphaOff val="0"/>
                <a:shade val="78000"/>
                <a:satMod val="130000"/>
                <a:lumMod val="92000"/>
              </a:schemeClr>
            </a:gs>
          </a:gsLst>
          <a:lin ang="5400000" scaled="0"/>
        </a:gradFill>
        <a:ln w="9525"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Objectives</a:t>
          </a:r>
        </a:p>
      </dsp:txBody>
      <dsp:txXfrm>
        <a:off x="7484791" y="32310"/>
        <a:ext cx="3279852" cy="1311940"/>
      </dsp:txXfrm>
    </dsp:sp>
    <dsp:sp modelId="{649BD65F-FA23-407B-80FB-0FFB6C92EA0B}">
      <dsp:nvSpPr>
        <dsp:cNvPr id="0" name=""/>
        <dsp:cNvSpPr/>
      </dsp:nvSpPr>
      <dsp:spPr>
        <a:xfrm>
          <a:off x="7481427" y="1311378"/>
          <a:ext cx="3279852" cy="408864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a:outerShdw blurRad="50800" dist="38100" dir="2700000" algn="tl" rotWithShape="0">
            <a:prstClr val="black">
              <a:alpha val="40000"/>
            </a:prstClr>
          </a:outerShdw>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To perform an initial data and exploratory analysis of some of Instacart’s data in order to derive insights and suggest strategies for better segmentation based on the provided criteria.</a:t>
          </a:r>
        </a:p>
      </dsp:txBody>
      <dsp:txXfrm>
        <a:off x="7481427" y="1311378"/>
        <a:ext cx="3279852" cy="408864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6/19/2023</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34B7E4EF-A1BD-40F4-AB7B-04F084DD991D}"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92502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604462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40335084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332B432-ACDA-4023-A761-2BAB76577B62}" type="datetime1">
              <a:rPr lang="en-US" smtClean="0"/>
              <a:t>6/19/2023</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0162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239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2873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67974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844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2096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36912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E778CE86-875F-4587-BCF6-FA054AFC0D53}" type="datetime1">
              <a:rPr lang="en-US" smtClean="0"/>
              <a:pPr/>
              <a:t>6/19/2023</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pPr algn="l"/>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34B7E4EF-A1BD-40F4-AB7B-04F084DD991D}"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7138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6/19/2023</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3237617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19.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ublic.tableau.com/app/profile/kevin.sousa/viz/2_9DataVisualizationPresentation/Story1?publish=y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FF3CC1E-4247-90E7-0DE4-DE152A9703BD}"/>
              </a:ext>
            </a:extLst>
          </p:cNvPr>
          <p:cNvPicPr>
            <a:picLocks noChangeAspect="1"/>
          </p:cNvPicPr>
          <p:nvPr/>
        </p:nvPicPr>
        <p:blipFill rotWithShape="1">
          <a:blip r:embed="rId2"/>
          <a:srcRect l="42" t="18233" r="-587" b="42735"/>
          <a:stretch/>
        </p:blipFill>
        <p:spPr>
          <a:xfrm>
            <a:off x="5155" y="-45502"/>
            <a:ext cx="12277189" cy="6167522"/>
          </a:xfrm>
          <a:prstGeom prst="rect">
            <a:avLst/>
          </a:prstGeom>
        </p:spPr>
      </p:pic>
      <p:sp>
        <p:nvSpPr>
          <p:cNvPr id="12" name="Rectangle: Rounded Corners 11">
            <a:extLst>
              <a:ext uri="{FF2B5EF4-FFF2-40B4-BE49-F238E27FC236}">
                <a16:creationId xmlns:a16="http://schemas.microsoft.com/office/drawing/2014/main" id="{ACFCD635-DB1E-C692-824D-AFC26364F37C}"/>
              </a:ext>
            </a:extLst>
          </p:cNvPr>
          <p:cNvSpPr/>
          <p:nvPr/>
        </p:nvSpPr>
        <p:spPr>
          <a:xfrm>
            <a:off x="4086939" y="2124307"/>
            <a:ext cx="4103310" cy="2609385"/>
          </a:xfrm>
          <a:prstGeom prst="roundRect">
            <a:avLst/>
          </a:prstGeom>
          <a:effectLst>
            <a:reflection blurRad="6350" stA="52000" endA="300" endPos="35000" dir="5400000" sy="-100000" algn="bl" rotWithShape="0"/>
          </a:effectLst>
        </p:spPr>
        <p:style>
          <a:lnRef idx="2">
            <a:schemeClr val="dk1">
              <a:shade val="15000"/>
            </a:schemeClr>
          </a:lnRef>
          <a:fillRef idx="1003">
            <a:schemeClr val="dk1"/>
          </a:fillRef>
          <a:effectRef idx="0">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4394506" y="2401181"/>
            <a:ext cx="3496669" cy="832021"/>
          </a:xfrm>
        </p:spPr>
        <p:txBody>
          <a:bodyPr>
            <a:normAutofit/>
          </a:bodyPr>
          <a:lstStyle/>
          <a:p>
            <a:r>
              <a:rPr lang="en-US" sz="4400" dirty="0">
                <a:solidFill>
                  <a:schemeClr val="tx1"/>
                </a:solidFill>
              </a:rPr>
              <a:t>Kevin Sousa</a:t>
            </a:r>
          </a:p>
        </p:txBody>
      </p:sp>
      <p:sp>
        <p:nvSpPr>
          <p:cNvPr id="5" name="Subtitle 2">
            <a:extLst>
              <a:ext uri="{FF2B5EF4-FFF2-40B4-BE49-F238E27FC236}">
                <a16:creationId xmlns:a16="http://schemas.microsoft.com/office/drawing/2014/main" id="{19CC741D-F62A-D8FF-9876-143DF65A9143}"/>
              </a:ext>
            </a:extLst>
          </p:cNvPr>
          <p:cNvSpPr txBox="1">
            <a:spLocks/>
          </p:cNvSpPr>
          <p:nvPr/>
        </p:nvSpPr>
        <p:spPr>
          <a:xfrm>
            <a:off x="1276052" y="3209907"/>
            <a:ext cx="4775075" cy="5596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lgn="l"/>
            <a:endParaRPr lang="en-US" sz="1600" dirty="0">
              <a:solidFill>
                <a:schemeClr val="tx1"/>
              </a:solidFill>
            </a:endParaRPr>
          </a:p>
        </p:txBody>
      </p:sp>
      <p:sp>
        <p:nvSpPr>
          <p:cNvPr id="6" name="TextBox 5">
            <a:extLst>
              <a:ext uri="{FF2B5EF4-FFF2-40B4-BE49-F238E27FC236}">
                <a16:creationId xmlns:a16="http://schemas.microsoft.com/office/drawing/2014/main" id="{FFBCA1BC-7BD7-BA8A-6A48-75010B67B6E5}"/>
              </a:ext>
            </a:extLst>
          </p:cNvPr>
          <p:cNvSpPr txBox="1"/>
          <p:nvPr/>
        </p:nvSpPr>
        <p:spPr>
          <a:xfrm>
            <a:off x="4133385" y="3382522"/>
            <a:ext cx="3925229" cy="738664"/>
          </a:xfrm>
          <a:prstGeom prst="rect">
            <a:avLst/>
          </a:prstGeom>
          <a:noFill/>
        </p:spPr>
        <p:txBody>
          <a:bodyPr wrap="square" rtlCol="0">
            <a:spAutoFit/>
          </a:bodyPr>
          <a:lstStyle/>
          <a:p>
            <a:pPr algn="ctr"/>
            <a:r>
              <a:rPr lang="en-US" sz="1400" dirty="0"/>
              <a:t>Phone: 817-556-1412 </a:t>
            </a:r>
          </a:p>
          <a:p>
            <a:pPr algn="ctr"/>
            <a:r>
              <a:rPr lang="en-US" sz="1400" dirty="0"/>
              <a:t>Email: kevinnsousa97@gmail.com</a:t>
            </a:r>
          </a:p>
          <a:p>
            <a:endParaRPr lang="en-US" sz="1400" dirty="0"/>
          </a:p>
        </p:txBody>
      </p:sp>
      <p:sp>
        <p:nvSpPr>
          <p:cNvPr id="7" name="Subtitle 2">
            <a:extLst>
              <a:ext uri="{FF2B5EF4-FFF2-40B4-BE49-F238E27FC236}">
                <a16:creationId xmlns:a16="http://schemas.microsoft.com/office/drawing/2014/main" id="{8E13096C-C605-D2FD-4E2A-B950B6DF02B0}"/>
              </a:ext>
            </a:extLst>
          </p:cNvPr>
          <p:cNvSpPr txBox="1">
            <a:spLocks/>
          </p:cNvSpPr>
          <p:nvPr/>
        </p:nvSpPr>
        <p:spPr>
          <a:xfrm>
            <a:off x="1276051" y="3337433"/>
            <a:ext cx="4775075" cy="5596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endParaRPr lang="en-US" dirty="0">
              <a:solidFill>
                <a:schemeClr val="tx1"/>
              </a:solidFill>
            </a:endParaRPr>
          </a:p>
        </p:txBody>
      </p:sp>
      <p:sp>
        <p:nvSpPr>
          <p:cNvPr id="11" name="TextBox 10">
            <a:extLst>
              <a:ext uri="{FF2B5EF4-FFF2-40B4-BE49-F238E27FC236}">
                <a16:creationId xmlns:a16="http://schemas.microsoft.com/office/drawing/2014/main" id="{2A18EFE7-6360-7828-F408-A77305273020}"/>
              </a:ext>
            </a:extLst>
          </p:cNvPr>
          <p:cNvSpPr txBox="1"/>
          <p:nvPr/>
        </p:nvSpPr>
        <p:spPr>
          <a:xfrm>
            <a:off x="840577" y="6224784"/>
            <a:ext cx="10596035" cy="600164"/>
          </a:xfrm>
          <a:prstGeom prst="rect">
            <a:avLst/>
          </a:prstGeom>
          <a:noFill/>
        </p:spPr>
        <p:txBody>
          <a:bodyPr wrap="square">
            <a:spAutoFit/>
          </a:bodyPr>
          <a:lstStyle/>
          <a:p>
            <a:pPr algn="ctr"/>
            <a:r>
              <a:rPr lang="en-US" sz="1100" dirty="0">
                <a:effectLst>
                  <a:outerShdw blurRad="38100" dist="38100" dir="2700000" algn="tl">
                    <a:srgbClr val="000000">
                      <a:alpha val="43137"/>
                    </a:srgbClr>
                  </a:outerShdw>
                </a:effectLst>
              </a:rPr>
              <a:t>Result-oriented and detail-oriented professional with a Bachelor's degree in accounting and expertise in data analysis using SQL, Excel, Tableau, Python, and Power BI. Highly skilled in extracting actionable insights from complex datasets, identifying trends, and presenting findings to support data-informed decision-making.</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E1DB-6B81-6803-ADCE-882456D73BAF}"/>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Analysis of Yearly Sales and Regions</a:t>
            </a:r>
            <a:endParaRPr lang="en-US" dirty="0"/>
          </a:p>
        </p:txBody>
      </p:sp>
      <p:graphicFrame>
        <p:nvGraphicFramePr>
          <p:cNvPr id="6" name="Content Placeholder 10">
            <a:extLst>
              <a:ext uri="{FF2B5EF4-FFF2-40B4-BE49-F238E27FC236}">
                <a16:creationId xmlns:a16="http://schemas.microsoft.com/office/drawing/2014/main" id="{AE0C3B9D-B0BF-3544-C9A2-B6CE5A1501B8}"/>
              </a:ext>
            </a:extLst>
          </p:cNvPr>
          <p:cNvGraphicFramePr>
            <a:graphicFrameLocks noGrp="1"/>
          </p:cNvGraphicFramePr>
          <p:nvPr>
            <p:ph idx="1"/>
            <p:extLst>
              <p:ext uri="{D42A27DB-BD31-4B8C-83A1-F6EECF244321}">
                <p14:modId xmlns:p14="http://schemas.microsoft.com/office/powerpoint/2010/main" val="2092712690"/>
              </p:ext>
            </p:extLst>
          </p:nvPr>
        </p:nvGraphicFramePr>
        <p:xfrm>
          <a:off x="1066800" y="1667417"/>
          <a:ext cx="4935648" cy="3523166"/>
        </p:xfrm>
        <a:graphic>
          <a:graphicData uri="http://schemas.openxmlformats.org/drawingml/2006/chart">
            <c:chart xmlns:c="http://schemas.openxmlformats.org/drawingml/2006/chart" xmlns:r="http://schemas.openxmlformats.org/officeDocument/2006/relationships" r:id="rId2"/>
          </a:graphicData>
        </a:graphic>
      </p:graphicFrame>
      <p:sp>
        <p:nvSpPr>
          <p:cNvPr id="11" name="Freeform: Shape 10">
            <a:extLst>
              <a:ext uri="{FF2B5EF4-FFF2-40B4-BE49-F238E27FC236}">
                <a16:creationId xmlns:a16="http://schemas.microsoft.com/office/drawing/2014/main" id="{EA39F5A6-5A0B-E626-09FA-54E1B509E3FD}"/>
              </a:ext>
            </a:extLst>
          </p:cNvPr>
          <p:cNvSpPr/>
          <p:nvPr/>
        </p:nvSpPr>
        <p:spPr>
          <a:xfrm>
            <a:off x="1066800" y="5335270"/>
            <a:ext cx="4935648" cy="102931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lumMod val="75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342900" indent="-342900">
              <a:lnSpc>
                <a:spcPct val="110000"/>
              </a:lnSpc>
              <a:spcBef>
                <a:spcPts val="1200"/>
              </a:spcBef>
              <a:spcAft>
                <a:spcPts val="200"/>
              </a:spcAft>
              <a:buClr>
                <a:schemeClr val="accent1"/>
              </a:buClr>
              <a:buSzPct val="100000"/>
              <a:buFont typeface="Arial" panose="020B0604020202020204" pitchFamily="34" charset="0"/>
              <a:buChar char="•"/>
            </a:pPr>
            <a:r>
              <a:rPr lang="en-US" sz="1400" dirty="0">
                <a:solidFill>
                  <a:prstClr val="black">
                    <a:hueOff val="0"/>
                    <a:satOff val="0"/>
                    <a:lumOff val="0"/>
                    <a:alphaOff val="0"/>
                  </a:prstClr>
                </a:solidFill>
                <a:latin typeface="Sagona Book" panose="02020404030301010803"/>
              </a:rPr>
              <a:t>Sales have been on a downward trend since 2008. There is not enough data to give clear insight as to what is causing this downtrend.</a:t>
            </a:r>
          </a:p>
        </p:txBody>
      </p:sp>
      <p:sp>
        <p:nvSpPr>
          <p:cNvPr id="12" name="Freeform: Shape 11">
            <a:extLst>
              <a:ext uri="{FF2B5EF4-FFF2-40B4-BE49-F238E27FC236}">
                <a16:creationId xmlns:a16="http://schemas.microsoft.com/office/drawing/2014/main" id="{0C6FAFB6-0953-8D6F-10CE-CF56E2928DD2}"/>
              </a:ext>
            </a:extLst>
          </p:cNvPr>
          <p:cNvSpPr/>
          <p:nvPr/>
        </p:nvSpPr>
        <p:spPr>
          <a:xfrm>
            <a:off x="6189553" y="5335270"/>
            <a:ext cx="4935648" cy="102931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lumMod val="75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defTabSz="2800350">
              <a:lnSpc>
                <a:spcPct val="90000"/>
              </a:lnSpc>
              <a:spcBef>
                <a:spcPct val="0"/>
              </a:spcBef>
              <a:spcAft>
                <a:spcPct val="35000"/>
              </a:spcAft>
              <a:buNone/>
            </a:pPr>
            <a:r>
              <a:rPr lang="en-US" sz="1400" dirty="0">
                <a:solidFill>
                  <a:prstClr val="black">
                    <a:hueOff val="0"/>
                    <a:satOff val="0"/>
                    <a:lumOff val="0"/>
                    <a:alphaOff val="0"/>
                  </a:prstClr>
                </a:solidFill>
                <a:latin typeface="Sagona Book" panose="02020404030301010803"/>
              </a:rPr>
              <a:t>The North American market, which was historically the highest seller, has begun to decline over the last few years, beginning in 2002. It was surpassed by the European market in 2016 which has seen steady growth.</a:t>
            </a:r>
          </a:p>
        </p:txBody>
      </p:sp>
      <p:graphicFrame>
        <p:nvGraphicFramePr>
          <p:cNvPr id="7" name="Content Placeholder 12">
            <a:extLst>
              <a:ext uri="{FF2B5EF4-FFF2-40B4-BE49-F238E27FC236}">
                <a16:creationId xmlns:a16="http://schemas.microsoft.com/office/drawing/2014/main" id="{F0B6897B-90F7-B101-639E-5D8BCA232CAD}"/>
              </a:ext>
            </a:extLst>
          </p:cNvPr>
          <p:cNvGraphicFramePr>
            <a:graphicFrameLocks/>
          </p:cNvGraphicFramePr>
          <p:nvPr>
            <p:extLst>
              <p:ext uri="{D42A27DB-BD31-4B8C-83A1-F6EECF244321}">
                <p14:modId xmlns:p14="http://schemas.microsoft.com/office/powerpoint/2010/main" val="536265183"/>
              </p:ext>
            </p:extLst>
          </p:nvPr>
        </p:nvGraphicFramePr>
        <p:xfrm>
          <a:off x="6189553" y="1667417"/>
          <a:ext cx="4935647" cy="35231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7645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E1DB-6B81-6803-ADCE-882456D73BAF}"/>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Analysis of Sales by Genre &amp; Publishers</a:t>
            </a:r>
            <a:endParaRPr lang="en-US" dirty="0"/>
          </a:p>
        </p:txBody>
      </p:sp>
      <p:graphicFrame>
        <p:nvGraphicFramePr>
          <p:cNvPr id="5" name="Content Placeholder 8">
            <a:extLst>
              <a:ext uri="{FF2B5EF4-FFF2-40B4-BE49-F238E27FC236}">
                <a16:creationId xmlns:a16="http://schemas.microsoft.com/office/drawing/2014/main" id="{266F0B09-BF43-9816-F834-2C695FFD4991}"/>
              </a:ext>
            </a:extLst>
          </p:cNvPr>
          <p:cNvGraphicFramePr>
            <a:graphicFrameLocks noGrp="1"/>
          </p:cNvGraphicFramePr>
          <p:nvPr>
            <p:ph idx="1"/>
            <p:extLst>
              <p:ext uri="{D42A27DB-BD31-4B8C-83A1-F6EECF244321}">
                <p14:modId xmlns:p14="http://schemas.microsoft.com/office/powerpoint/2010/main" val="2369016315"/>
              </p:ext>
            </p:extLst>
          </p:nvPr>
        </p:nvGraphicFramePr>
        <p:xfrm>
          <a:off x="1066799" y="1751149"/>
          <a:ext cx="5029201" cy="3584122"/>
        </p:xfrm>
        <a:graphic>
          <a:graphicData uri="http://schemas.openxmlformats.org/drawingml/2006/chart">
            <c:chart xmlns:c="http://schemas.openxmlformats.org/drawingml/2006/chart" xmlns:r="http://schemas.openxmlformats.org/officeDocument/2006/relationships" r:id="rId2"/>
          </a:graphicData>
        </a:graphic>
      </p:graphicFrame>
      <p:sp>
        <p:nvSpPr>
          <p:cNvPr id="11" name="Freeform: Shape 10">
            <a:extLst>
              <a:ext uri="{FF2B5EF4-FFF2-40B4-BE49-F238E27FC236}">
                <a16:creationId xmlns:a16="http://schemas.microsoft.com/office/drawing/2014/main" id="{EA39F5A6-5A0B-E626-09FA-54E1B509E3FD}"/>
              </a:ext>
            </a:extLst>
          </p:cNvPr>
          <p:cNvSpPr/>
          <p:nvPr/>
        </p:nvSpPr>
        <p:spPr>
          <a:xfrm>
            <a:off x="1066800" y="5335270"/>
            <a:ext cx="4935648" cy="102931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lumMod val="75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342900" indent="-342900">
              <a:lnSpc>
                <a:spcPct val="110000"/>
              </a:lnSpc>
              <a:spcBef>
                <a:spcPts val="1200"/>
              </a:spcBef>
              <a:spcAft>
                <a:spcPts val="200"/>
              </a:spcAft>
              <a:buClr>
                <a:schemeClr val="accent1"/>
              </a:buClr>
              <a:buSzPct val="100000"/>
              <a:buFont typeface="Arial" panose="020B0604020202020204" pitchFamily="34" charset="0"/>
              <a:buChar char="•"/>
            </a:pPr>
            <a:r>
              <a:rPr lang="en-US" sz="1400" dirty="0">
                <a:solidFill>
                  <a:prstClr val="black">
                    <a:hueOff val="0"/>
                    <a:satOff val="0"/>
                    <a:lumOff val="0"/>
                    <a:alphaOff val="0"/>
                  </a:prstClr>
                </a:solidFill>
                <a:latin typeface="Sagona Book" panose="02020404030301010803"/>
              </a:rPr>
              <a:t> North America holds the largest share of the global market in virtually every genre, losing only to Japan in roleplaying.</a:t>
            </a:r>
          </a:p>
        </p:txBody>
      </p:sp>
      <p:sp>
        <p:nvSpPr>
          <p:cNvPr id="12" name="Freeform: Shape 11">
            <a:extLst>
              <a:ext uri="{FF2B5EF4-FFF2-40B4-BE49-F238E27FC236}">
                <a16:creationId xmlns:a16="http://schemas.microsoft.com/office/drawing/2014/main" id="{0C6FAFB6-0953-8D6F-10CE-CF56E2928DD2}"/>
              </a:ext>
            </a:extLst>
          </p:cNvPr>
          <p:cNvSpPr/>
          <p:nvPr/>
        </p:nvSpPr>
        <p:spPr>
          <a:xfrm>
            <a:off x="6189553" y="5335270"/>
            <a:ext cx="4935648" cy="102931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lumMod val="75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342900" indent="-342900">
              <a:lnSpc>
                <a:spcPct val="110000"/>
              </a:lnSpc>
              <a:spcBef>
                <a:spcPts val="1200"/>
              </a:spcBef>
              <a:spcAft>
                <a:spcPts val="200"/>
              </a:spcAft>
              <a:buClr>
                <a:schemeClr val="accent1"/>
              </a:buClr>
              <a:buSzPct val="100000"/>
              <a:buFont typeface="Arial" panose="020B0604020202020204" pitchFamily="34" charset="0"/>
              <a:buChar char="•"/>
            </a:pPr>
            <a:r>
              <a:rPr lang="en-US" sz="1400" dirty="0">
                <a:solidFill>
                  <a:prstClr val="black">
                    <a:hueOff val="0"/>
                    <a:satOff val="0"/>
                    <a:lumOff val="0"/>
                    <a:alphaOff val="0"/>
                  </a:prstClr>
                </a:solidFill>
                <a:latin typeface="Sagona Book" panose="02020404030301010803"/>
              </a:rPr>
              <a:t>There are a handful of publishers that lead sales world wide. The top 3 are Nintendo, Electronic Arts, &amp; Activision.</a:t>
            </a:r>
          </a:p>
        </p:txBody>
      </p:sp>
      <p:graphicFrame>
        <p:nvGraphicFramePr>
          <p:cNvPr id="8" name="Content Placeholder 14">
            <a:extLst>
              <a:ext uri="{FF2B5EF4-FFF2-40B4-BE49-F238E27FC236}">
                <a16:creationId xmlns:a16="http://schemas.microsoft.com/office/drawing/2014/main" id="{3DBADA0C-8A8A-29CA-EE69-2B192E0D0CB7}"/>
              </a:ext>
            </a:extLst>
          </p:cNvPr>
          <p:cNvGraphicFramePr>
            <a:graphicFrameLocks/>
          </p:cNvGraphicFramePr>
          <p:nvPr>
            <p:extLst>
              <p:ext uri="{D42A27DB-BD31-4B8C-83A1-F6EECF244321}">
                <p14:modId xmlns:p14="http://schemas.microsoft.com/office/powerpoint/2010/main" val="921407681"/>
              </p:ext>
            </p:extLst>
          </p:nvPr>
        </p:nvGraphicFramePr>
        <p:xfrm>
          <a:off x="6189552" y="1662816"/>
          <a:ext cx="4935648" cy="36724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5321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EF96-A333-E2B3-9201-2AAC44BD4367}"/>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Summary And Expert Suggestions</a:t>
            </a:r>
          </a:p>
        </p:txBody>
      </p:sp>
      <p:sp>
        <p:nvSpPr>
          <p:cNvPr id="3" name="Content Placeholder 2">
            <a:extLst>
              <a:ext uri="{FF2B5EF4-FFF2-40B4-BE49-F238E27FC236}">
                <a16:creationId xmlns:a16="http://schemas.microsoft.com/office/drawing/2014/main" id="{449A971E-F1DB-EC46-B2C4-10CBD47194DB}"/>
              </a:ext>
            </a:extLst>
          </p:cNvPr>
          <p:cNvSpPr>
            <a:spLocks noGrp="1"/>
          </p:cNvSpPr>
          <p:nvPr>
            <p:ph idx="1"/>
          </p:nvPr>
        </p:nvSpPr>
        <p:spPr/>
        <p:txBody>
          <a:bodyPr>
            <a:normAutofit fontScale="70000" lnSpcReduction="20000"/>
          </a:bodyPr>
          <a:lstStyle/>
          <a:p>
            <a:r>
              <a:rPr lang="en-US" dirty="0"/>
              <a:t>As seen in the data, the North American market has been trending downwards for some time (since 2002) our analyst team will need the data that will help us determine whether this is a GameCo specific issue, or if the market as a whole is trending downwards. </a:t>
            </a:r>
          </a:p>
          <a:p>
            <a:r>
              <a:rPr lang="en-US" dirty="0"/>
              <a:t>I suggest that GameCo take further steps into understanding what is causing the sharp decline in sales  beginning in 2008. The analyst team needs to know if this decline in sales stems from an internal issue or if it can be attributed to outside influences outside of GameCo, such as digital sales.</a:t>
            </a:r>
          </a:p>
          <a:p>
            <a:r>
              <a:rPr lang="en-US" dirty="0"/>
              <a:t>By conducting a comprehensive analysis to determine whether the declining trend is specific to GameCo or indicative of industry-wide changes, investigating the reasons behind the sharp decline in sales since 2008, and evaluating the impact of digital sales, GameCo can gain valuable insights and make informed decisions. This will enable them to address internal issues, adapt to industry dynamics, and develop strategies to reverse the declining trend and regain market competitiveness.</a:t>
            </a:r>
          </a:p>
          <a:p>
            <a:endParaRPr lang="en-US" dirty="0"/>
          </a:p>
        </p:txBody>
      </p:sp>
    </p:spTree>
    <p:extLst>
      <p:ext uri="{BB962C8B-B14F-4D97-AF65-F5344CB8AC3E}">
        <p14:creationId xmlns:p14="http://schemas.microsoft.com/office/powerpoint/2010/main" val="130850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916C-277E-53B6-0BF1-3454CF82CFDF}"/>
              </a:ext>
            </a:extLst>
          </p:cNvPr>
          <p:cNvSpPr>
            <a:spLocks noGrp="1"/>
          </p:cNvSpPr>
          <p:nvPr>
            <p:ph type="title"/>
          </p:nvPr>
        </p:nvSpPr>
        <p:spPr/>
        <p:txBody>
          <a:bodyPr/>
          <a:lstStyle/>
          <a:p>
            <a:endParaRPr lang="en-US"/>
          </a:p>
        </p:txBody>
      </p:sp>
      <p:pic>
        <p:nvPicPr>
          <p:cNvPr id="12" name="Picture 11">
            <a:extLst>
              <a:ext uri="{FF2B5EF4-FFF2-40B4-BE49-F238E27FC236}">
                <a16:creationId xmlns:a16="http://schemas.microsoft.com/office/drawing/2014/main" id="{8E131001-72F7-FF54-4D84-ACCE7EC98105}"/>
              </a:ext>
            </a:extLst>
          </p:cNvPr>
          <p:cNvPicPr>
            <a:picLocks noChangeAspect="1"/>
          </p:cNvPicPr>
          <p:nvPr/>
        </p:nvPicPr>
        <p:blipFill rotWithShape="1">
          <a:blip r:embed="rId2"/>
          <a:srcRect t="18523" r="-545" b="42807"/>
          <a:stretch/>
        </p:blipFill>
        <p:spPr>
          <a:xfrm>
            <a:off x="0" y="0"/>
            <a:ext cx="12277189" cy="6110868"/>
          </a:xfrm>
          <a:prstGeom prst="rect">
            <a:avLst/>
          </a:prstGeom>
        </p:spPr>
      </p:pic>
      <p:grpSp>
        <p:nvGrpSpPr>
          <p:cNvPr id="6" name="Group 5">
            <a:extLst>
              <a:ext uri="{FF2B5EF4-FFF2-40B4-BE49-F238E27FC236}">
                <a16:creationId xmlns:a16="http://schemas.microsoft.com/office/drawing/2014/main" id="{8911571E-7641-1CDA-C6C6-58BD221DDB9A}"/>
              </a:ext>
            </a:extLst>
          </p:cNvPr>
          <p:cNvGrpSpPr/>
          <p:nvPr/>
        </p:nvGrpSpPr>
        <p:grpSpPr>
          <a:xfrm>
            <a:off x="1066800" y="1260804"/>
            <a:ext cx="10058399" cy="3583003"/>
            <a:chOff x="1200615" y="519965"/>
            <a:chExt cx="10058399" cy="3583003"/>
          </a:xfrm>
        </p:grpSpPr>
        <p:sp>
          <p:nvSpPr>
            <p:cNvPr id="7" name="Freeform: Shape 6">
              <a:extLst>
                <a:ext uri="{FF2B5EF4-FFF2-40B4-BE49-F238E27FC236}">
                  <a16:creationId xmlns:a16="http://schemas.microsoft.com/office/drawing/2014/main" id="{F5256AB2-DB3E-985E-B680-4F3F3CBE5B9D}"/>
                </a:ext>
              </a:extLst>
            </p:cNvPr>
            <p:cNvSpPr/>
            <p:nvPr/>
          </p:nvSpPr>
          <p:spPr>
            <a:xfrm>
              <a:off x="1200615" y="519965"/>
              <a:ext cx="10058399" cy="879840"/>
            </a:xfrm>
            <a:custGeom>
              <a:avLst/>
              <a:gdLst>
                <a:gd name="connsiteX0" fmla="*/ 0 w 10058399"/>
                <a:gd name="connsiteY0" fmla="*/ 146643 h 879840"/>
                <a:gd name="connsiteX1" fmla="*/ 146643 w 10058399"/>
                <a:gd name="connsiteY1" fmla="*/ 0 h 879840"/>
                <a:gd name="connsiteX2" fmla="*/ 9911756 w 10058399"/>
                <a:gd name="connsiteY2" fmla="*/ 0 h 879840"/>
                <a:gd name="connsiteX3" fmla="*/ 10058399 w 10058399"/>
                <a:gd name="connsiteY3" fmla="*/ 146643 h 879840"/>
                <a:gd name="connsiteX4" fmla="*/ 10058399 w 10058399"/>
                <a:gd name="connsiteY4" fmla="*/ 733197 h 879840"/>
                <a:gd name="connsiteX5" fmla="*/ 9911756 w 10058399"/>
                <a:gd name="connsiteY5" fmla="*/ 879840 h 879840"/>
                <a:gd name="connsiteX6" fmla="*/ 146643 w 10058399"/>
                <a:gd name="connsiteY6" fmla="*/ 879840 h 879840"/>
                <a:gd name="connsiteX7" fmla="*/ 0 w 10058399"/>
                <a:gd name="connsiteY7" fmla="*/ 733197 h 879840"/>
                <a:gd name="connsiteX8" fmla="*/ 0 w 10058399"/>
                <a:gd name="connsiteY8" fmla="*/ 146643 h 87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399" h="879840">
                  <a:moveTo>
                    <a:pt x="0" y="146643"/>
                  </a:moveTo>
                  <a:cubicBezTo>
                    <a:pt x="0" y="65654"/>
                    <a:pt x="65654" y="0"/>
                    <a:pt x="146643" y="0"/>
                  </a:cubicBezTo>
                  <a:lnTo>
                    <a:pt x="9911756" y="0"/>
                  </a:lnTo>
                  <a:cubicBezTo>
                    <a:pt x="9992745" y="0"/>
                    <a:pt x="10058399" y="65654"/>
                    <a:pt x="10058399" y="146643"/>
                  </a:cubicBezTo>
                  <a:lnTo>
                    <a:pt x="10058399" y="733197"/>
                  </a:lnTo>
                  <a:cubicBezTo>
                    <a:pt x="10058399" y="814186"/>
                    <a:pt x="9992745" y="879840"/>
                    <a:pt x="9911756" y="879840"/>
                  </a:cubicBezTo>
                  <a:lnTo>
                    <a:pt x="146643" y="879840"/>
                  </a:lnTo>
                  <a:cubicBezTo>
                    <a:pt x="65654" y="879840"/>
                    <a:pt x="0" y="814186"/>
                    <a:pt x="0" y="733197"/>
                  </a:cubicBezTo>
                  <a:lnTo>
                    <a:pt x="0" y="146643"/>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83920" tIns="183920" rIns="183920" bIns="183920" numCol="1" spcCol="1270" anchor="ctr" anchorCtr="0">
              <a:noAutofit/>
            </a:bodyPr>
            <a:lstStyle/>
            <a:p>
              <a:pPr algn="ctr" defTabSz="1644650">
                <a:lnSpc>
                  <a:spcPct val="90000"/>
                </a:lnSpc>
                <a:spcBef>
                  <a:spcPct val="0"/>
                </a:spcBef>
                <a:spcAft>
                  <a:spcPct val="35000"/>
                </a:spcAft>
              </a:pPr>
              <a:r>
                <a:rPr lang="en-US" sz="4000" dirty="0">
                  <a:effectLst>
                    <a:outerShdw blurRad="38100" dist="38100" dir="2700000" algn="tl">
                      <a:srgbClr val="000000">
                        <a:alpha val="43137"/>
                      </a:srgbClr>
                    </a:outerShdw>
                  </a:effectLst>
                </a:rPr>
                <a:t>3. Rockbuster Stealth LLC</a:t>
              </a:r>
              <a:endParaRPr lang="en-US" sz="5400" kern="1200" dirty="0">
                <a:effectLst>
                  <a:outerShdw blurRad="38100" dist="38100" dir="2700000" algn="tl">
                    <a:srgbClr val="000000">
                      <a:alpha val="43137"/>
                    </a:srgbClr>
                  </a:outerShdw>
                </a:effectLst>
              </a:endParaRPr>
            </a:p>
          </p:txBody>
        </p:sp>
        <p:sp>
          <p:nvSpPr>
            <p:cNvPr id="8" name="Freeform: Shape 7">
              <a:extLst>
                <a:ext uri="{FF2B5EF4-FFF2-40B4-BE49-F238E27FC236}">
                  <a16:creationId xmlns:a16="http://schemas.microsoft.com/office/drawing/2014/main" id="{772FD9BE-1127-F46B-4610-8162816CA7CB}"/>
                </a:ext>
              </a:extLst>
            </p:cNvPr>
            <p:cNvSpPr/>
            <p:nvPr/>
          </p:nvSpPr>
          <p:spPr>
            <a:xfrm>
              <a:off x="1200615" y="1666488"/>
              <a:ext cx="10058399" cy="778320"/>
            </a:xfrm>
            <a:custGeom>
              <a:avLst/>
              <a:gdLst>
                <a:gd name="connsiteX0" fmla="*/ 0 w 10058399"/>
                <a:gd name="connsiteY0" fmla="*/ 0 h 778320"/>
                <a:gd name="connsiteX1" fmla="*/ 10058399 w 10058399"/>
                <a:gd name="connsiteY1" fmla="*/ 0 h 778320"/>
                <a:gd name="connsiteX2" fmla="*/ 10058399 w 10058399"/>
                <a:gd name="connsiteY2" fmla="*/ 778320 h 778320"/>
                <a:gd name="connsiteX3" fmla="*/ 0 w 10058399"/>
                <a:gd name="connsiteY3" fmla="*/ 778320 h 778320"/>
                <a:gd name="connsiteX4" fmla="*/ 0 w 10058399"/>
                <a:gd name="connsiteY4" fmla="*/ 0 h 778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778320">
                  <a:moveTo>
                    <a:pt x="0" y="0"/>
                  </a:moveTo>
                  <a:lnTo>
                    <a:pt x="10058399" y="0"/>
                  </a:lnTo>
                  <a:lnTo>
                    <a:pt x="10058399" y="778320"/>
                  </a:lnTo>
                  <a:lnTo>
                    <a:pt x="0" y="7783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p:txBody>
        </p:sp>
        <p:sp>
          <p:nvSpPr>
            <p:cNvPr id="10" name="Freeform: Shape 9">
              <a:extLst>
                <a:ext uri="{FF2B5EF4-FFF2-40B4-BE49-F238E27FC236}">
                  <a16:creationId xmlns:a16="http://schemas.microsoft.com/office/drawing/2014/main" id="{8A8FB5F6-8DF9-5D8B-923D-D38C71038323}"/>
                </a:ext>
              </a:extLst>
            </p:cNvPr>
            <p:cNvSpPr/>
            <p:nvPr/>
          </p:nvSpPr>
          <p:spPr>
            <a:xfrm>
              <a:off x="1200615" y="3324648"/>
              <a:ext cx="10058399" cy="778320"/>
            </a:xfrm>
            <a:custGeom>
              <a:avLst/>
              <a:gdLst>
                <a:gd name="connsiteX0" fmla="*/ 0 w 10058399"/>
                <a:gd name="connsiteY0" fmla="*/ 0 h 778320"/>
                <a:gd name="connsiteX1" fmla="*/ 10058399 w 10058399"/>
                <a:gd name="connsiteY1" fmla="*/ 0 h 778320"/>
                <a:gd name="connsiteX2" fmla="*/ 10058399 w 10058399"/>
                <a:gd name="connsiteY2" fmla="*/ 778320 h 778320"/>
                <a:gd name="connsiteX3" fmla="*/ 0 w 10058399"/>
                <a:gd name="connsiteY3" fmla="*/ 778320 h 778320"/>
                <a:gd name="connsiteX4" fmla="*/ 0 w 10058399"/>
                <a:gd name="connsiteY4" fmla="*/ 0 h 778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778320">
                  <a:moveTo>
                    <a:pt x="0" y="0"/>
                  </a:moveTo>
                  <a:lnTo>
                    <a:pt x="10058399" y="0"/>
                  </a:lnTo>
                  <a:lnTo>
                    <a:pt x="10058399" y="778320"/>
                  </a:lnTo>
                  <a:lnTo>
                    <a:pt x="0" y="7783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p:txBody>
        </p:sp>
      </p:grpSp>
    </p:spTree>
    <p:extLst>
      <p:ext uri="{BB962C8B-B14F-4D97-AF65-F5344CB8AC3E}">
        <p14:creationId xmlns:p14="http://schemas.microsoft.com/office/powerpoint/2010/main" val="291947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B4ED165-AB7A-C845-A042-25B32B15851D}"/>
              </a:ext>
            </a:extLst>
          </p:cNvPr>
          <p:cNvGraphicFramePr>
            <a:graphicFrameLocks noGrp="1"/>
          </p:cNvGraphicFramePr>
          <p:nvPr>
            <p:ph idx="1"/>
            <p:extLst>
              <p:ext uri="{D42A27DB-BD31-4B8C-83A1-F6EECF244321}">
                <p14:modId xmlns:p14="http://schemas.microsoft.com/office/powerpoint/2010/main" val="2706082598"/>
              </p:ext>
            </p:extLst>
          </p:nvPr>
        </p:nvGraphicFramePr>
        <p:xfrm>
          <a:off x="713678" y="819649"/>
          <a:ext cx="10764644" cy="6038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4452D10-B869-6D30-A5ED-0CB2A977F8E0}"/>
              </a:ext>
            </a:extLst>
          </p:cNvPr>
          <p:cNvSpPr txBox="1"/>
          <p:nvPr/>
        </p:nvSpPr>
        <p:spPr>
          <a:xfrm>
            <a:off x="713678" y="271897"/>
            <a:ext cx="6094140" cy="338554"/>
          </a:xfrm>
          <a:prstGeom prst="rect">
            <a:avLst/>
          </a:prstGeom>
          <a:noFill/>
        </p:spPr>
        <p:txBody>
          <a:bodyPr wrap="square">
            <a:spAutoFit/>
          </a:bodyPr>
          <a:lstStyle/>
          <a:p>
            <a:r>
              <a:rPr lang="en-US" sz="1600" dirty="0">
                <a:effectLst>
                  <a:outerShdw blurRad="38100" dist="38100" dir="2700000" algn="tl">
                    <a:srgbClr val="000000">
                      <a:alpha val="43137"/>
                    </a:srgbClr>
                  </a:outerShdw>
                </a:effectLst>
              </a:rPr>
              <a:t>Rockbuster Stealth LLC</a:t>
            </a:r>
            <a:endParaRPr lang="en-US" sz="1600" dirty="0"/>
          </a:p>
        </p:txBody>
      </p:sp>
    </p:spTree>
    <p:extLst>
      <p:ext uri="{BB962C8B-B14F-4D97-AF65-F5344CB8AC3E}">
        <p14:creationId xmlns:p14="http://schemas.microsoft.com/office/powerpoint/2010/main" val="3225426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E1DB-6B81-6803-ADCE-882456D73BAF}"/>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Rockbuster Company Overview</a:t>
            </a:r>
            <a:endParaRPr lang="en-US" dirty="0"/>
          </a:p>
        </p:txBody>
      </p:sp>
      <p:graphicFrame>
        <p:nvGraphicFramePr>
          <p:cNvPr id="5" name="Table 8">
            <a:extLst>
              <a:ext uri="{FF2B5EF4-FFF2-40B4-BE49-F238E27FC236}">
                <a16:creationId xmlns:a16="http://schemas.microsoft.com/office/drawing/2014/main" id="{429B0793-2BF8-81B0-8061-F866DBC284D8}"/>
              </a:ext>
            </a:extLst>
          </p:cNvPr>
          <p:cNvGraphicFramePr>
            <a:graphicFrameLocks noGrp="1"/>
          </p:cNvGraphicFramePr>
          <p:nvPr>
            <p:ph idx="1"/>
            <p:extLst>
              <p:ext uri="{D42A27DB-BD31-4B8C-83A1-F6EECF244321}">
                <p14:modId xmlns:p14="http://schemas.microsoft.com/office/powerpoint/2010/main" val="2953071247"/>
              </p:ext>
            </p:extLst>
          </p:nvPr>
        </p:nvGraphicFramePr>
        <p:xfrm>
          <a:off x="1908561" y="1740582"/>
          <a:ext cx="1838093" cy="1010920"/>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1838093">
                  <a:extLst>
                    <a:ext uri="{9D8B030D-6E8A-4147-A177-3AD203B41FA5}">
                      <a16:colId xmlns:a16="http://schemas.microsoft.com/office/drawing/2014/main" val="3876771585"/>
                    </a:ext>
                  </a:extLst>
                </a:gridCol>
              </a:tblGrid>
              <a:tr h="370840">
                <a:tc>
                  <a:txBody>
                    <a:bodyPr/>
                    <a:lstStyle/>
                    <a:p>
                      <a:pPr algn="ctr"/>
                      <a:r>
                        <a:rPr lang="en-US" dirty="0"/>
                        <a:t>Number of Staff</a:t>
                      </a:r>
                    </a:p>
                  </a:txBody>
                  <a:tcPr/>
                </a:tc>
                <a:extLst>
                  <a:ext uri="{0D108BD9-81ED-4DB2-BD59-A6C34878D82A}">
                    <a16:rowId xmlns:a16="http://schemas.microsoft.com/office/drawing/2014/main" val="364208901"/>
                  </a:ext>
                </a:extLst>
              </a:tr>
              <a:tr h="370840">
                <a:tc>
                  <a:txBody>
                    <a:bodyPr/>
                    <a:lstStyle/>
                    <a:p>
                      <a:pPr algn="ctr"/>
                      <a:r>
                        <a:rPr lang="en-US" dirty="0"/>
                        <a:t>2</a:t>
                      </a:r>
                    </a:p>
                  </a:txBody>
                  <a:tcPr/>
                </a:tc>
                <a:extLst>
                  <a:ext uri="{0D108BD9-81ED-4DB2-BD59-A6C34878D82A}">
                    <a16:rowId xmlns:a16="http://schemas.microsoft.com/office/drawing/2014/main" val="1121094329"/>
                  </a:ext>
                </a:extLst>
              </a:tr>
            </a:tbl>
          </a:graphicData>
        </a:graphic>
      </p:graphicFrame>
      <p:graphicFrame>
        <p:nvGraphicFramePr>
          <p:cNvPr id="8" name="Table 7">
            <a:extLst>
              <a:ext uri="{FF2B5EF4-FFF2-40B4-BE49-F238E27FC236}">
                <a16:creationId xmlns:a16="http://schemas.microsoft.com/office/drawing/2014/main" id="{F139177C-4F9F-1C9E-9105-CA1EC4C28C23}"/>
              </a:ext>
            </a:extLst>
          </p:cNvPr>
          <p:cNvGraphicFramePr>
            <a:graphicFrameLocks/>
          </p:cNvGraphicFramePr>
          <p:nvPr>
            <p:extLst>
              <p:ext uri="{D42A27DB-BD31-4B8C-83A1-F6EECF244321}">
                <p14:modId xmlns:p14="http://schemas.microsoft.com/office/powerpoint/2010/main" val="2933079866"/>
              </p:ext>
            </p:extLst>
          </p:nvPr>
        </p:nvGraphicFramePr>
        <p:xfrm>
          <a:off x="1908560" y="4106499"/>
          <a:ext cx="1838093" cy="1010920"/>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1838093">
                  <a:extLst>
                    <a:ext uri="{9D8B030D-6E8A-4147-A177-3AD203B41FA5}">
                      <a16:colId xmlns:a16="http://schemas.microsoft.com/office/drawing/2014/main" val="3876771585"/>
                    </a:ext>
                  </a:extLst>
                </a:gridCol>
              </a:tblGrid>
              <a:tr h="345363">
                <a:tc>
                  <a:txBody>
                    <a:bodyPr/>
                    <a:lstStyle/>
                    <a:p>
                      <a:pPr algn="ctr"/>
                      <a:r>
                        <a:rPr lang="en-US" dirty="0"/>
                        <a:t>Total Customers</a:t>
                      </a:r>
                    </a:p>
                  </a:txBody>
                  <a:tcPr/>
                </a:tc>
                <a:extLst>
                  <a:ext uri="{0D108BD9-81ED-4DB2-BD59-A6C34878D82A}">
                    <a16:rowId xmlns:a16="http://schemas.microsoft.com/office/drawing/2014/main" val="364208901"/>
                  </a:ext>
                </a:extLst>
              </a:tr>
              <a:tr h="370840">
                <a:tc>
                  <a:txBody>
                    <a:bodyPr/>
                    <a:lstStyle/>
                    <a:p>
                      <a:pPr algn="ctr"/>
                      <a:r>
                        <a:rPr lang="en-US" dirty="0"/>
                        <a:t>599</a:t>
                      </a:r>
                    </a:p>
                  </a:txBody>
                  <a:tcPr/>
                </a:tc>
                <a:extLst>
                  <a:ext uri="{0D108BD9-81ED-4DB2-BD59-A6C34878D82A}">
                    <a16:rowId xmlns:a16="http://schemas.microsoft.com/office/drawing/2014/main" val="1121094329"/>
                  </a:ext>
                </a:extLst>
              </a:tr>
            </a:tbl>
          </a:graphicData>
        </a:graphic>
      </p:graphicFrame>
      <p:graphicFrame>
        <p:nvGraphicFramePr>
          <p:cNvPr id="9" name="Table 8">
            <a:extLst>
              <a:ext uri="{FF2B5EF4-FFF2-40B4-BE49-F238E27FC236}">
                <a16:creationId xmlns:a16="http://schemas.microsoft.com/office/drawing/2014/main" id="{F6C5AB18-6D85-82C6-6CA3-6B836FB5A00B}"/>
              </a:ext>
            </a:extLst>
          </p:cNvPr>
          <p:cNvGraphicFramePr>
            <a:graphicFrameLocks/>
          </p:cNvGraphicFramePr>
          <p:nvPr>
            <p:extLst>
              <p:ext uri="{D42A27DB-BD31-4B8C-83A1-F6EECF244321}">
                <p14:modId xmlns:p14="http://schemas.microsoft.com/office/powerpoint/2010/main" val="1490627712"/>
              </p:ext>
            </p:extLst>
          </p:nvPr>
        </p:nvGraphicFramePr>
        <p:xfrm>
          <a:off x="1908560" y="2923540"/>
          <a:ext cx="1838093" cy="741680"/>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1838093">
                  <a:extLst>
                    <a:ext uri="{9D8B030D-6E8A-4147-A177-3AD203B41FA5}">
                      <a16:colId xmlns:a16="http://schemas.microsoft.com/office/drawing/2014/main" val="3876771585"/>
                    </a:ext>
                  </a:extLst>
                </a:gridCol>
              </a:tblGrid>
              <a:tr h="370840">
                <a:tc>
                  <a:txBody>
                    <a:bodyPr/>
                    <a:lstStyle/>
                    <a:p>
                      <a:pPr algn="ctr"/>
                      <a:r>
                        <a:rPr lang="en-US" dirty="0"/>
                        <a:t>Total Inventory</a:t>
                      </a:r>
                    </a:p>
                  </a:txBody>
                  <a:tcPr/>
                </a:tc>
                <a:extLst>
                  <a:ext uri="{0D108BD9-81ED-4DB2-BD59-A6C34878D82A}">
                    <a16:rowId xmlns:a16="http://schemas.microsoft.com/office/drawing/2014/main" val="364208901"/>
                  </a:ext>
                </a:extLst>
              </a:tr>
              <a:tr h="370840">
                <a:tc>
                  <a:txBody>
                    <a:bodyPr/>
                    <a:lstStyle/>
                    <a:p>
                      <a:pPr algn="ctr"/>
                      <a:r>
                        <a:rPr lang="en-US" dirty="0"/>
                        <a:t>16,044</a:t>
                      </a:r>
                    </a:p>
                  </a:txBody>
                  <a:tcPr/>
                </a:tc>
                <a:extLst>
                  <a:ext uri="{0D108BD9-81ED-4DB2-BD59-A6C34878D82A}">
                    <a16:rowId xmlns:a16="http://schemas.microsoft.com/office/drawing/2014/main" val="1121094329"/>
                  </a:ext>
                </a:extLst>
              </a:tr>
            </a:tbl>
          </a:graphicData>
        </a:graphic>
      </p:graphicFrame>
      <p:graphicFrame>
        <p:nvGraphicFramePr>
          <p:cNvPr id="10" name="Table 9">
            <a:extLst>
              <a:ext uri="{FF2B5EF4-FFF2-40B4-BE49-F238E27FC236}">
                <a16:creationId xmlns:a16="http://schemas.microsoft.com/office/drawing/2014/main" id="{B8AD1615-1987-8477-A62C-36BF384BCA25}"/>
              </a:ext>
            </a:extLst>
          </p:cNvPr>
          <p:cNvGraphicFramePr>
            <a:graphicFrameLocks/>
          </p:cNvGraphicFramePr>
          <p:nvPr>
            <p:extLst>
              <p:ext uri="{D42A27DB-BD31-4B8C-83A1-F6EECF244321}">
                <p14:modId xmlns:p14="http://schemas.microsoft.com/office/powerpoint/2010/main" val="3108934444"/>
              </p:ext>
            </p:extLst>
          </p:nvPr>
        </p:nvGraphicFramePr>
        <p:xfrm>
          <a:off x="8468265" y="1748558"/>
          <a:ext cx="1838093" cy="741680"/>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1838093">
                  <a:extLst>
                    <a:ext uri="{9D8B030D-6E8A-4147-A177-3AD203B41FA5}">
                      <a16:colId xmlns:a16="http://schemas.microsoft.com/office/drawing/2014/main" val="3876771585"/>
                    </a:ext>
                  </a:extLst>
                </a:gridCol>
              </a:tblGrid>
              <a:tr h="370840">
                <a:tc>
                  <a:txBody>
                    <a:bodyPr/>
                    <a:lstStyle/>
                    <a:p>
                      <a:pPr algn="ctr"/>
                      <a:r>
                        <a:rPr lang="en-US" dirty="0"/>
                        <a:t>Total Revenue</a:t>
                      </a:r>
                    </a:p>
                  </a:txBody>
                  <a:tcPr/>
                </a:tc>
                <a:extLst>
                  <a:ext uri="{0D108BD9-81ED-4DB2-BD59-A6C34878D82A}">
                    <a16:rowId xmlns:a16="http://schemas.microsoft.com/office/drawing/2014/main" val="364208901"/>
                  </a:ext>
                </a:extLst>
              </a:tr>
              <a:tr h="370840">
                <a:tc>
                  <a:txBody>
                    <a:bodyPr/>
                    <a:lstStyle/>
                    <a:p>
                      <a:pPr algn="ctr"/>
                      <a:r>
                        <a:rPr lang="en-US" dirty="0"/>
                        <a:t>$61,312.04</a:t>
                      </a:r>
                    </a:p>
                  </a:txBody>
                  <a:tcPr/>
                </a:tc>
                <a:extLst>
                  <a:ext uri="{0D108BD9-81ED-4DB2-BD59-A6C34878D82A}">
                    <a16:rowId xmlns:a16="http://schemas.microsoft.com/office/drawing/2014/main" val="1121094329"/>
                  </a:ext>
                </a:extLst>
              </a:tr>
            </a:tbl>
          </a:graphicData>
        </a:graphic>
      </p:graphicFrame>
      <p:graphicFrame>
        <p:nvGraphicFramePr>
          <p:cNvPr id="13" name="Table 12">
            <a:extLst>
              <a:ext uri="{FF2B5EF4-FFF2-40B4-BE49-F238E27FC236}">
                <a16:creationId xmlns:a16="http://schemas.microsoft.com/office/drawing/2014/main" id="{686B0A8B-D4F5-F153-4549-ED54BDB3960B}"/>
              </a:ext>
            </a:extLst>
          </p:cNvPr>
          <p:cNvGraphicFramePr>
            <a:graphicFrameLocks/>
          </p:cNvGraphicFramePr>
          <p:nvPr>
            <p:extLst>
              <p:ext uri="{D42A27DB-BD31-4B8C-83A1-F6EECF244321}">
                <p14:modId xmlns:p14="http://schemas.microsoft.com/office/powerpoint/2010/main" val="1483497497"/>
              </p:ext>
            </p:extLst>
          </p:nvPr>
        </p:nvGraphicFramePr>
        <p:xfrm>
          <a:off x="8468265" y="2655748"/>
          <a:ext cx="1838093" cy="1010920"/>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1838093">
                  <a:extLst>
                    <a:ext uri="{9D8B030D-6E8A-4147-A177-3AD203B41FA5}">
                      <a16:colId xmlns:a16="http://schemas.microsoft.com/office/drawing/2014/main" val="3876771585"/>
                    </a:ext>
                  </a:extLst>
                </a:gridCol>
              </a:tblGrid>
              <a:tr h="328326">
                <a:tc>
                  <a:txBody>
                    <a:bodyPr/>
                    <a:lstStyle/>
                    <a:p>
                      <a:pPr algn="ctr"/>
                      <a:r>
                        <a:rPr lang="en-US" dirty="0"/>
                        <a:t>Average Rental Cost</a:t>
                      </a:r>
                    </a:p>
                  </a:txBody>
                  <a:tcPr/>
                </a:tc>
                <a:extLst>
                  <a:ext uri="{0D108BD9-81ED-4DB2-BD59-A6C34878D82A}">
                    <a16:rowId xmlns:a16="http://schemas.microsoft.com/office/drawing/2014/main" val="364208901"/>
                  </a:ext>
                </a:extLst>
              </a:tr>
              <a:tr h="370840">
                <a:tc>
                  <a:txBody>
                    <a:bodyPr/>
                    <a:lstStyle/>
                    <a:p>
                      <a:pPr algn="ctr"/>
                      <a:r>
                        <a:rPr lang="en-US" dirty="0"/>
                        <a:t>$2.98</a:t>
                      </a:r>
                    </a:p>
                  </a:txBody>
                  <a:tcPr/>
                </a:tc>
                <a:extLst>
                  <a:ext uri="{0D108BD9-81ED-4DB2-BD59-A6C34878D82A}">
                    <a16:rowId xmlns:a16="http://schemas.microsoft.com/office/drawing/2014/main" val="1121094329"/>
                  </a:ext>
                </a:extLst>
              </a:tr>
            </a:tbl>
          </a:graphicData>
        </a:graphic>
      </p:graphicFrame>
      <p:graphicFrame>
        <p:nvGraphicFramePr>
          <p:cNvPr id="14" name="Table 17">
            <a:extLst>
              <a:ext uri="{FF2B5EF4-FFF2-40B4-BE49-F238E27FC236}">
                <a16:creationId xmlns:a16="http://schemas.microsoft.com/office/drawing/2014/main" id="{D4882FCF-4B6D-110A-4A8F-FE0E95889A60}"/>
              </a:ext>
            </a:extLst>
          </p:cNvPr>
          <p:cNvGraphicFramePr>
            <a:graphicFrameLocks noGrp="1"/>
          </p:cNvGraphicFramePr>
          <p:nvPr>
            <p:extLst>
              <p:ext uri="{D42A27DB-BD31-4B8C-83A1-F6EECF244321}">
                <p14:modId xmlns:p14="http://schemas.microsoft.com/office/powerpoint/2010/main" val="2947992185"/>
              </p:ext>
            </p:extLst>
          </p:nvPr>
        </p:nvGraphicFramePr>
        <p:xfrm>
          <a:off x="4356832" y="1748559"/>
          <a:ext cx="3501252" cy="3368862"/>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1750626">
                  <a:extLst>
                    <a:ext uri="{9D8B030D-6E8A-4147-A177-3AD203B41FA5}">
                      <a16:colId xmlns:a16="http://schemas.microsoft.com/office/drawing/2014/main" val="984852772"/>
                    </a:ext>
                  </a:extLst>
                </a:gridCol>
                <a:gridCol w="1750626">
                  <a:extLst>
                    <a:ext uri="{9D8B030D-6E8A-4147-A177-3AD203B41FA5}">
                      <a16:colId xmlns:a16="http://schemas.microsoft.com/office/drawing/2014/main" val="2597750242"/>
                    </a:ext>
                  </a:extLst>
                </a:gridCol>
              </a:tblGrid>
              <a:tr h="1128690">
                <a:tc>
                  <a:txBody>
                    <a:bodyPr/>
                    <a:lstStyle/>
                    <a:p>
                      <a:pPr algn="ctr" fontAlgn="b"/>
                      <a:r>
                        <a:rPr lang="en-US" sz="1600" b="1" u="none" strike="noStrike" dirty="0">
                          <a:solidFill>
                            <a:schemeClr val="bg1"/>
                          </a:solidFill>
                          <a:effectLst/>
                        </a:rPr>
                        <a:t>Average Rental Rate Per Category</a:t>
                      </a:r>
                      <a:endParaRPr lang="en-US" sz="16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600" b="0" u="none" strike="noStrike" dirty="0">
                          <a:solidFill>
                            <a:schemeClr val="bg1"/>
                          </a:solidFill>
                          <a:effectLst/>
                        </a:rPr>
                        <a:t>( In days)</a:t>
                      </a:r>
                      <a:endParaRPr lang="en-US" sz="1600" b="0" i="0" u="none" strike="noStrike" dirty="0">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61492934"/>
                  </a:ext>
                </a:extLst>
              </a:tr>
              <a:tr h="373362">
                <a:tc>
                  <a:txBody>
                    <a:bodyPr/>
                    <a:lstStyle/>
                    <a:p>
                      <a:pPr algn="ctr" fontAlgn="b"/>
                      <a:r>
                        <a:rPr lang="en-US" sz="1100" b="0" u="none" strike="noStrike">
                          <a:solidFill>
                            <a:srgbClr val="000000"/>
                          </a:solidFill>
                          <a:effectLst/>
                        </a:rPr>
                        <a:t>rating</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u="none" strike="noStrike" dirty="0">
                          <a:solidFill>
                            <a:srgbClr val="000000"/>
                          </a:solidFill>
                          <a:effectLst/>
                        </a:rPr>
                        <a:t>avg</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40811833"/>
                  </a:ext>
                </a:extLst>
              </a:tr>
              <a:tr h="373362">
                <a:tc>
                  <a:txBody>
                    <a:bodyPr/>
                    <a:lstStyle/>
                    <a:p>
                      <a:pPr algn="ctr" fontAlgn="b"/>
                      <a:r>
                        <a:rPr lang="en-US" sz="1100" b="0" u="none" strike="noStrike">
                          <a:solidFill>
                            <a:srgbClr val="000000"/>
                          </a:solidFill>
                          <a:effectLst/>
                        </a:rPr>
                        <a:t>PG</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u="none" strike="noStrike" dirty="0">
                          <a:solidFill>
                            <a:srgbClr val="000000"/>
                          </a:solidFill>
                          <a:effectLst/>
                        </a:rPr>
                        <a:t>3.05</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17021646"/>
                  </a:ext>
                </a:extLst>
              </a:tr>
              <a:tr h="373362">
                <a:tc>
                  <a:txBody>
                    <a:bodyPr/>
                    <a:lstStyle/>
                    <a:p>
                      <a:pPr algn="ctr" fontAlgn="b"/>
                      <a:r>
                        <a:rPr lang="en-US" sz="1100" b="0" u="none" strike="noStrike">
                          <a:solidFill>
                            <a:srgbClr val="000000"/>
                          </a:solidFill>
                          <a:effectLst/>
                        </a:rPr>
                        <a:t>R</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u="none" strike="noStrike" dirty="0">
                          <a:solidFill>
                            <a:srgbClr val="000000"/>
                          </a:solidFill>
                          <a:effectLst/>
                        </a:rPr>
                        <a:t>2.94</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24423819"/>
                  </a:ext>
                </a:extLst>
              </a:tr>
              <a:tr h="373362">
                <a:tc>
                  <a:txBody>
                    <a:bodyPr/>
                    <a:lstStyle/>
                    <a:p>
                      <a:pPr algn="ctr" fontAlgn="b"/>
                      <a:r>
                        <a:rPr lang="en-US" sz="1100" b="0" u="none" strike="noStrike">
                          <a:solidFill>
                            <a:srgbClr val="000000"/>
                          </a:solidFill>
                          <a:effectLst/>
                        </a:rPr>
                        <a:t>NC-17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u="none" strike="noStrike" dirty="0">
                          <a:solidFill>
                            <a:srgbClr val="000000"/>
                          </a:solidFill>
                          <a:effectLst/>
                        </a:rPr>
                        <a:t>2.97</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36827259"/>
                  </a:ext>
                </a:extLst>
              </a:tr>
              <a:tr h="373362">
                <a:tc>
                  <a:txBody>
                    <a:bodyPr/>
                    <a:lstStyle/>
                    <a:p>
                      <a:pPr algn="ctr" fontAlgn="b"/>
                      <a:r>
                        <a:rPr lang="en-US" sz="1100" b="0" u="none" strike="noStrike">
                          <a:solidFill>
                            <a:srgbClr val="000000"/>
                          </a:solidFill>
                          <a:effectLst/>
                        </a:rPr>
                        <a:t>PG-13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u="none" strike="noStrike" dirty="0">
                          <a:solidFill>
                            <a:srgbClr val="000000"/>
                          </a:solidFill>
                          <a:effectLst/>
                        </a:rPr>
                        <a:t>3.03</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05175561"/>
                  </a:ext>
                </a:extLst>
              </a:tr>
              <a:tr h="373362">
                <a:tc>
                  <a:txBody>
                    <a:bodyPr/>
                    <a:lstStyle/>
                    <a:p>
                      <a:pPr algn="ctr" fontAlgn="b"/>
                      <a:r>
                        <a:rPr lang="en-US" sz="1100" b="0" u="none" strike="noStrike">
                          <a:solidFill>
                            <a:srgbClr val="000000"/>
                          </a:solidFill>
                          <a:effectLst/>
                        </a:rPr>
                        <a:t>G</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u="none" strike="noStrike" dirty="0">
                          <a:solidFill>
                            <a:srgbClr val="000000"/>
                          </a:solidFill>
                          <a:effectLst/>
                        </a:rPr>
                        <a:t>2.89</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65240967"/>
                  </a:ext>
                </a:extLst>
              </a:tr>
            </a:tbl>
          </a:graphicData>
        </a:graphic>
      </p:graphicFrame>
      <p:graphicFrame>
        <p:nvGraphicFramePr>
          <p:cNvPr id="15" name="Table 14">
            <a:extLst>
              <a:ext uri="{FF2B5EF4-FFF2-40B4-BE49-F238E27FC236}">
                <a16:creationId xmlns:a16="http://schemas.microsoft.com/office/drawing/2014/main" id="{33900925-82B9-11DD-9EB6-A5DA7620280F}"/>
              </a:ext>
            </a:extLst>
          </p:cNvPr>
          <p:cNvGraphicFramePr>
            <a:graphicFrameLocks/>
          </p:cNvGraphicFramePr>
          <p:nvPr>
            <p:extLst>
              <p:ext uri="{D42A27DB-BD31-4B8C-83A1-F6EECF244321}">
                <p14:modId xmlns:p14="http://schemas.microsoft.com/office/powerpoint/2010/main" val="3390227835"/>
              </p:ext>
            </p:extLst>
          </p:nvPr>
        </p:nvGraphicFramePr>
        <p:xfrm>
          <a:off x="8468265" y="3832179"/>
          <a:ext cx="1838093" cy="1285240"/>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1838093">
                  <a:extLst>
                    <a:ext uri="{9D8B030D-6E8A-4147-A177-3AD203B41FA5}">
                      <a16:colId xmlns:a16="http://schemas.microsoft.com/office/drawing/2014/main" val="3876771585"/>
                    </a:ext>
                  </a:extLst>
                </a:gridCol>
              </a:tblGrid>
              <a:tr h="214398">
                <a:tc>
                  <a:txBody>
                    <a:bodyPr/>
                    <a:lstStyle/>
                    <a:p>
                      <a:pPr algn="ctr"/>
                      <a:r>
                        <a:rPr lang="en-US" dirty="0"/>
                        <a:t>Average Rental Duration</a:t>
                      </a:r>
                    </a:p>
                  </a:txBody>
                  <a:tcPr/>
                </a:tc>
                <a:extLst>
                  <a:ext uri="{0D108BD9-81ED-4DB2-BD59-A6C34878D82A}">
                    <a16:rowId xmlns:a16="http://schemas.microsoft.com/office/drawing/2014/main" val="364208901"/>
                  </a:ext>
                </a:extLst>
              </a:tr>
              <a:tr h="370840">
                <a:tc>
                  <a:txBody>
                    <a:bodyPr/>
                    <a:lstStyle/>
                    <a:p>
                      <a:pPr algn="ctr"/>
                      <a:r>
                        <a:rPr lang="en-US" dirty="0"/>
                        <a:t>5 days</a:t>
                      </a:r>
                    </a:p>
                  </a:txBody>
                  <a:tcPr/>
                </a:tc>
                <a:extLst>
                  <a:ext uri="{0D108BD9-81ED-4DB2-BD59-A6C34878D82A}">
                    <a16:rowId xmlns:a16="http://schemas.microsoft.com/office/drawing/2014/main" val="1121094329"/>
                  </a:ext>
                </a:extLst>
              </a:tr>
            </a:tbl>
          </a:graphicData>
        </a:graphic>
      </p:graphicFrame>
    </p:spTree>
    <p:extLst>
      <p:ext uri="{BB962C8B-B14F-4D97-AF65-F5344CB8AC3E}">
        <p14:creationId xmlns:p14="http://schemas.microsoft.com/office/powerpoint/2010/main" val="1409871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E1DB-6B81-6803-ADCE-882456D73BAF}"/>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Which movies contributed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the most/least to revenue gain?</a:t>
            </a:r>
            <a:endParaRPr lang="en-US" dirty="0"/>
          </a:p>
        </p:txBody>
      </p:sp>
      <p:graphicFrame>
        <p:nvGraphicFramePr>
          <p:cNvPr id="13" name="Table 4">
            <a:extLst>
              <a:ext uri="{FF2B5EF4-FFF2-40B4-BE49-F238E27FC236}">
                <a16:creationId xmlns:a16="http://schemas.microsoft.com/office/drawing/2014/main" id="{1CBE031D-C9C7-96CD-1687-23469E0141E5}"/>
              </a:ext>
            </a:extLst>
          </p:cNvPr>
          <p:cNvGraphicFramePr>
            <a:graphicFrameLocks noGrp="1"/>
          </p:cNvGraphicFramePr>
          <p:nvPr>
            <p:ph idx="1"/>
            <p:extLst>
              <p:ext uri="{D42A27DB-BD31-4B8C-83A1-F6EECF244321}">
                <p14:modId xmlns:p14="http://schemas.microsoft.com/office/powerpoint/2010/main" val="2737128125"/>
              </p:ext>
            </p:extLst>
          </p:nvPr>
        </p:nvGraphicFramePr>
        <p:xfrm>
          <a:off x="2150013" y="2191371"/>
          <a:ext cx="2769222" cy="2702625"/>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1384611">
                  <a:extLst>
                    <a:ext uri="{9D8B030D-6E8A-4147-A177-3AD203B41FA5}">
                      <a16:colId xmlns:a16="http://schemas.microsoft.com/office/drawing/2014/main" val="37555226"/>
                    </a:ext>
                  </a:extLst>
                </a:gridCol>
                <a:gridCol w="1384611">
                  <a:extLst>
                    <a:ext uri="{9D8B030D-6E8A-4147-A177-3AD203B41FA5}">
                      <a16:colId xmlns:a16="http://schemas.microsoft.com/office/drawing/2014/main" val="3097105371"/>
                    </a:ext>
                  </a:extLst>
                </a:gridCol>
              </a:tblGrid>
              <a:tr h="751775">
                <a:tc>
                  <a:txBody>
                    <a:bodyPr/>
                    <a:lstStyle/>
                    <a:p>
                      <a:pPr algn="ctr" fontAlgn="b"/>
                      <a:r>
                        <a:rPr lang="en-US" sz="1800" b="1" u="none" strike="noStrike" dirty="0">
                          <a:solidFill>
                            <a:schemeClr val="bg1"/>
                          </a:solidFill>
                          <a:effectLst/>
                        </a:rPr>
                        <a:t>Most Popular Genres</a:t>
                      </a:r>
                      <a:endParaRPr lang="en-US" sz="14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800" b="1" u="none" strike="noStrike" dirty="0">
                          <a:solidFill>
                            <a:schemeClr val="bg1"/>
                          </a:solidFill>
                          <a:effectLst/>
                        </a:rPr>
                        <a:t>Revenue Generated</a:t>
                      </a:r>
                      <a:endParaRPr lang="en-US" sz="1800" b="1" i="0" u="none" strike="noStrike" dirty="0">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14271483"/>
                  </a:ext>
                </a:extLst>
              </a:tr>
              <a:tr h="623380">
                <a:tc>
                  <a:txBody>
                    <a:bodyPr/>
                    <a:lstStyle/>
                    <a:p>
                      <a:pPr algn="ctr" fontAlgn="b"/>
                      <a:r>
                        <a:rPr lang="en-US" sz="1100" b="0" u="none" strike="noStrike" dirty="0">
                          <a:solidFill>
                            <a:srgbClr val="000000"/>
                          </a:solidFill>
                          <a:effectLst/>
                        </a:rPr>
                        <a:t>Sports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u="none" strike="noStrike" dirty="0">
                          <a:solidFill>
                            <a:srgbClr val="000000"/>
                          </a:solidFill>
                          <a:effectLst/>
                        </a:rPr>
                        <a:t>$4892.19</a:t>
                      </a:r>
                      <a:endParaRPr lang="en-US" sz="1100" b="0"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2477269285"/>
                  </a:ext>
                </a:extLst>
              </a:tr>
              <a:tr h="623380">
                <a:tc>
                  <a:txBody>
                    <a:bodyPr/>
                    <a:lstStyle/>
                    <a:p>
                      <a:pPr algn="ctr" fontAlgn="b"/>
                      <a:r>
                        <a:rPr lang="en-US" sz="1100" b="0" u="none" strike="noStrike">
                          <a:solidFill>
                            <a:srgbClr val="000000"/>
                          </a:solidFill>
                          <a:effectLst/>
                        </a:rPr>
                        <a:t>Sci-Fi</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u="none" strike="noStrike" dirty="0">
                          <a:solidFill>
                            <a:srgbClr val="000000"/>
                          </a:solidFill>
                          <a:effectLst/>
                        </a:rPr>
                        <a:t>$4336.01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0743184"/>
                  </a:ext>
                </a:extLst>
              </a:tr>
              <a:tr h="623380">
                <a:tc>
                  <a:txBody>
                    <a:bodyPr/>
                    <a:lstStyle/>
                    <a:p>
                      <a:pPr algn="ctr" fontAlgn="b"/>
                      <a:r>
                        <a:rPr lang="en-US" sz="1100" b="0" u="none" strike="noStrike" dirty="0">
                          <a:solidFill>
                            <a:srgbClr val="000000"/>
                          </a:solidFill>
                          <a:effectLst/>
                        </a:rPr>
                        <a:t>Animation</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u="none" strike="noStrike" dirty="0">
                          <a:solidFill>
                            <a:srgbClr val="000000"/>
                          </a:solidFill>
                          <a:effectLst/>
                        </a:rPr>
                        <a:t>$4245.31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28190637"/>
                  </a:ext>
                </a:extLst>
              </a:tr>
            </a:tbl>
          </a:graphicData>
        </a:graphic>
      </p:graphicFrame>
      <p:sp>
        <p:nvSpPr>
          <p:cNvPr id="11" name="Freeform: Shape 10">
            <a:extLst>
              <a:ext uri="{FF2B5EF4-FFF2-40B4-BE49-F238E27FC236}">
                <a16:creationId xmlns:a16="http://schemas.microsoft.com/office/drawing/2014/main" id="{EA39F5A6-5A0B-E626-09FA-54E1B509E3FD}"/>
              </a:ext>
            </a:extLst>
          </p:cNvPr>
          <p:cNvSpPr/>
          <p:nvPr/>
        </p:nvSpPr>
        <p:spPr>
          <a:xfrm>
            <a:off x="1066800" y="5335270"/>
            <a:ext cx="4935648" cy="102931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342900" indent="-342900">
              <a:lnSpc>
                <a:spcPct val="110000"/>
              </a:lnSpc>
              <a:spcBef>
                <a:spcPts val="1200"/>
              </a:spcBef>
              <a:spcAft>
                <a:spcPts val="200"/>
              </a:spcAft>
              <a:buClr>
                <a:schemeClr val="accent1"/>
              </a:buClr>
              <a:buSzPct val="100000"/>
              <a:buFont typeface="Arial" panose="020B0604020202020204" pitchFamily="34" charset="0"/>
              <a:buChar char="•"/>
            </a:pPr>
            <a:r>
              <a:rPr lang="en-US" sz="1400" dirty="0">
                <a:solidFill>
                  <a:prstClr val="black">
                    <a:hueOff val="0"/>
                    <a:satOff val="0"/>
                    <a:lumOff val="0"/>
                    <a:alphaOff val="0"/>
                  </a:prstClr>
                </a:solidFill>
                <a:latin typeface="Sagona Book" panose="02020404030301010803"/>
              </a:rPr>
              <a:t>Sports movies have been the most profitable worldwide, bringing in $4,892.19 of revenue.</a:t>
            </a:r>
          </a:p>
        </p:txBody>
      </p:sp>
      <p:sp>
        <p:nvSpPr>
          <p:cNvPr id="12" name="Freeform: Shape 11">
            <a:extLst>
              <a:ext uri="{FF2B5EF4-FFF2-40B4-BE49-F238E27FC236}">
                <a16:creationId xmlns:a16="http://schemas.microsoft.com/office/drawing/2014/main" id="{0C6FAFB6-0953-8D6F-10CE-CF56E2928DD2}"/>
              </a:ext>
            </a:extLst>
          </p:cNvPr>
          <p:cNvSpPr/>
          <p:nvPr/>
        </p:nvSpPr>
        <p:spPr>
          <a:xfrm>
            <a:off x="6189553" y="5335270"/>
            <a:ext cx="4935648" cy="102931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342900" indent="-342900">
              <a:lnSpc>
                <a:spcPct val="110000"/>
              </a:lnSpc>
              <a:spcBef>
                <a:spcPts val="1200"/>
              </a:spcBef>
              <a:spcAft>
                <a:spcPts val="200"/>
              </a:spcAft>
              <a:buClr>
                <a:schemeClr val="accent1"/>
              </a:buClr>
              <a:buSzPct val="100000"/>
              <a:buFont typeface="Arial" panose="020B0604020202020204" pitchFamily="34" charset="0"/>
              <a:buChar char="•"/>
            </a:pPr>
            <a:r>
              <a:rPr lang="en-US" sz="1400" dirty="0">
                <a:solidFill>
                  <a:prstClr val="black">
                    <a:hueOff val="0"/>
                    <a:satOff val="0"/>
                    <a:lumOff val="0"/>
                    <a:alphaOff val="0"/>
                  </a:prstClr>
                </a:solidFill>
                <a:latin typeface="Sagona Book" panose="02020404030301010803"/>
              </a:rPr>
              <a:t>The Thriller genre has been suffering and is trailing by far, bringing in only $47.89 of revenue in 2020.</a:t>
            </a:r>
          </a:p>
        </p:txBody>
      </p:sp>
      <p:graphicFrame>
        <p:nvGraphicFramePr>
          <p:cNvPr id="7" name="Table 6">
            <a:extLst>
              <a:ext uri="{FF2B5EF4-FFF2-40B4-BE49-F238E27FC236}">
                <a16:creationId xmlns:a16="http://schemas.microsoft.com/office/drawing/2014/main" id="{ADDEB3ED-8CB4-C956-F287-F13401017BB5}"/>
              </a:ext>
            </a:extLst>
          </p:cNvPr>
          <p:cNvGraphicFramePr>
            <a:graphicFrameLocks/>
          </p:cNvGraphicFramePr>
          <p:nvPr>
            <p:extLst>
              <p:ext uri="{D42A27DB-BD31-4B8C-83A1-F6EECF244321}">
                <p14:modId xmlns:p14="http://schemas.microsoft.com/office/powerpoint/2010/main" val="826233414"/>
              </p:ext>
            </p:extLst>
          </p:nvPr>
        </p:nvGraphicFramePr>
        <p:xfrm>
          <a:off x="7272765" y="2211078"/>
          <a:ext cx="2769222" cy="2682918"/>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1384611">
                  <a:extLst>
                    <a:ext uri="{9D8B030D-6E8A-4147-A177-3AD203B41FA5}">
                      <a16:colId xmlns:a16="http://schemas.microsoft.com/office/drawing/2014/main" val="37555226"/>
                    </a:ext>
                  </a:extLst>
                </a:gridCol>
                <a:gridCol w="1384611">
                  <a:extLst>
                    <a:ext uri="{9D8B030D-6E8A-4147-A177-3AD203B41FA5}">
                      <a16:colId xmlns:a16="http://schemas.microsoft.com/office/drawing/2014/main" val="3097105371"/>
                    </a:ext>
                  </a:extLst>
                </a:gridCol>
              </a:tblGrid>
              <a:tr h="643087">
                <a:tc>
                  <a:txBody>
                    <a:bodyPr/>
                    <a:lstStyle/>
                    <a:p>
                      <a:pPr algn="ctr" fontAlgn="b"/>
                      <a:r>
                        <a:rPr lang="en-US" sz="1800" b="1" u="none" strike="noStrike" dirty="0">
                          <a:solidFill>
                            <a:schemeClr val="bg1"/>
                          </a:solidFill>
                          <a:effectLst/>
                        </a:rPr>
                        <a:t>Least Popular Genres</a:t>
                      </a:r>
                      <a:endParaRPr lang="en-US" sz="14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b"/>
                      <a:r>
                        <a:rPr lang="en-US" sz="1800" b="1" u="none" strike="noStrike" dirty="0">
                          <a:solidFill>
                            <a:schemeClr val="bg1"/>
                          </a:solidFill>
                          <a:effectLst/>
                        </a:rPr>
                        <a:t>Revenue Generated</a:t>
                      </a:r>
                      <a:endParaRPr lang="en-US" sz="1800" b="1" i="0" u="none" strike="noStrike" dirty="0">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14271483"/>
                  </a:ext>
                </a:extLst>
              </a:tr>
              <a:tr h="616811">
                <a:tc>
                  <a:txBody>
                    <a:bodyPr/>
                    <a:lstStyle/>
                    <a:p>
                      <a:pPr algn="ctr" fontAlgn="b"/>
                      <a:r>
                        <a:rPr lang="en-US" sz="1100" b="0" i="0" u="none" strike="noStrike" dirty="0">
                          <a:solidFill>
                            <a:srgbClr val="000000"/>
                          </a:solidFill>
                          <a:effectLst/>
                          <a:latin typeface="Calibri" panose="020F0502020204030204" pitchFamily="34" charset="0"/>
                        </a:rPr>
                        <a:t>Thriller</a:t>
                      </a:r>
                    </a:p>
                  </a:txBody>
                  <a:tcPr marL="9525" marR="9525" marT="9525" marB="0" anchor="ctr"/>
                </a:tc>
                <a:tc>
                  <a:txBody>
                    <a:bodyPr/>
                    <a:lstStyle/>
                    <a:p>
                      <a:pPr algn="ctr" fontAlgn="b"/>
                      <a:r>
                        <a:rPr lang="en-US" sz="1100" b="0" i="0" u="none" strike="noStrike" dirty="0">
                          <a:solidFill>
                            <a:srgbClr val="000000"/>
                          </a:solidFill>
                          <a:effectLst/>
                          <a:latin typeface="Calibri" panose="020F0502020204030204" pitchFamily="34" charset="0"/>
                        </a:rPr>
                        <a:t>$47.89</a:t>
                      </a:r>
                    </a:p>
                  </a:txBody>
                  <a:tcPr marL="9525" marR="9525" marT="9525" marB="0" anchor="ctr">
                    <a:solidFill>
                      <a:srgbClr val="FF3B3B"/>
                    </a:solidFill>
                  </a:tcPr>
                </a:tc>
                <a:extLst>
                  <a:ext uri="{0D108BD9-81ED-4DB2-BD59-A6C34878D82A}">
                    <a16:rowId xmlns:a16="http://schemas.microsoft.com/office/drawing/2014/main" val="2477269285"/>
                  </a:ext>
                </a:extLst>
              </a:tr>
              <a:tr h="616811">
                <a:tc>
                  <a:txBody>
                    <a:bodyPr/>
                    <a:lstStyle/>
                    <a:p>
                      <a:pPr algn="ctr" fontAlgn="b"/>
                      <a:r>
                        <a:rPr lang="en-US" sz="1100" b="0" i="0" u="none" strike="noStrike" dirty="0">
                          <a:solidFill>
                            <a:srgbClr val="000000"/>
                          </a:solidFill>
                          <a:effectLst/>
                          <a:latin typeface="Calibri" panose="020F0502020204030204" pitchFamily="34" charset="0"/>
                        </a:rPr>
                        <a:t>Music</a:t>
                      </a:r>
                    </a:p>
                  </a:txBody>
                  <a:tcPr marL="9525" marR="9525" marT="9525" marB="0" anchor="ctr"/>
                </a:tc>
                <a:tc>
                  <a:txBody>
                    <a:bodyPr/>
                    <a:lstStyle/>
                    <a:p>
                      <a:pPr algn="ctr" fontAlgn="b"/>
                      <a:r>
                        <a:rPr lang="en-US" sz="1100" b="0" i="0" u="none" strike="noStrike" dirty="0">
                          <a:solidFill>
                            <a:srgbClr val="000000"/>
                          </a:solidFill>
                          <a:effectLst/>
                          <a:latin typeface="Calibri" panose="020F0502020204030204" pitchFamily="34" charset="0"/>
                        </a:rPr>
                        <a:t>$3071.52</a:t>
                      </a:r>
                    </a:p>
                  </a:txBody>
                  <a:tcPr marL="9525" marR="9525" marT="9525" marB="0" anchor="ctr"/>
                </a:tc>
                <a:extLst>
                  <a:ext uri="{0D108BD9-81ED-4DB2-BD59-A6C34878D82A}">
                    <a16:rowId xmlns:a16="http://schemas.microsoft.com/office/drawing/2014/main" val="380743184"/>
                  </a:ext>
                </a:extLst>
              </a:tr>
              <a:tr h="616811">
                <a:tc>
                  <a:txBody>
                    <a:bodyPr/>
                    <a:lstStyle/>
                    <a:p>
                      <a:pPr algn="ctr" fontAlgn="b"/>
                      <a:r>
                        <a:rPr lang="en-US" sz="1100" b="0" i="0" u="none" strike="noStrike" dirty="0">
                          <a:solidFill>
                            <a:srgbClr val="000000"/>
                          </a:solidFill>
                          <a:effectLst/>
                          <a:latin typeface="Calibri" panose="020F0502020204030204" pitchFamily="34" charset="0"/>
                        </a:rPr>
                        <a:t>Travel</a:t>
                      </a:r>
                    </a:p>
                  </a:txBody>
                  <a:tcPr marL="9525" marR="9525" marT="9525" marB="0" anchor="ctr"/>
                </a:tc>
                <a:tc>
                  <a:txBody>
                    <a:bodyPr/>
                    <a:lstStyle/>
                    <a:p>
                      <a:pPr algn="ctr" fontAlgn="b"/>
                      <a:r>
                        <a:rPr lang="en-US" sz="1100" b="0" i="0" u="none" strike="noStrike" dirty="0">
                          <a:solidFill>
                            <a:srgbClr val="000000"/>
                          </a:solidFill>
                          <a:effectLst/>
                          <a:latin typeface="Calibri" panose="020F0502020204030204" pitchFamily="34" charset="0"/>
                        </a:rPr>
                        <a:t>$3227.36</a:t>
                      </a:r>
                    </a:p>
                  </a:txBody>
                  <a:tcPr marL="9525" marR="9525" marT="9525" marB="0" anchor="ctr"/>
                </a:tc>
                <a:extLst>
                  <a:ext uri="{0D108BD9-81ED-4DB2-BD59-A6C34878D82A}">
                    <a16:rowId xmlns:a16="http://schemas.microsoft.com/office/drawing/2014/main" val="1028190637"/>
                  </a:ext>
                </a:extLst>
              </a:tr>
            </a:tbl>
          </a:graphicData>
        </a:graphic>
      </p:graphicFrame>
    </p:spTree>
    <p:extLst>
      <p:ext uri="{BB962C8B-B14F-4D97-AF65-F5344CB8AC3E}">
        <p14:creationId xmlns:p14="http://schemas.microsoft.com/office/powerpoint/2010/main" val="3957980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E1DB-6B81-6803-ADCE-882456D73BAF}"/>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Top 10 Countries</a:t>
            </a:r>
            <a:endParaRPr lang="en-US" dirty="0"/>
          </a:p>
        </p:txBody>
      </p:sp>
      <p:pic>
        <p:nvPicPr>
          <p:cNvPr id="6" name="slide2" descr="Map of top 10 countries">
            <a:extLst>
              <a:ext uri="{FF2B5EF4-FFF2-40B4-BE49-F238E27FC236}">
                <a16:creationId xmlns:a16="http://schemas.microsoft.com/office/drawing/2014/main" id="{D2CA3350-8176-588C-311D-397942D629E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40000"/>
                    </a14:imgEffect>
                  </a14:imgLayer>
                </a14:imgProps>
              </a:ext>
              <a:ext uri="{28A0092B-C50C-407E-A947-70E740481C1C}">
                <a14:useLocalDpi xmlns:a14="http://schemas.microsoft.com/office/drawing/2010/main" val="0"/>
              </a:ext>
            </a:extLst>
          </a:blip>
          <a:srcRect l="5936" t="9053" r="14949" b="11192"/>
          <a:stretch/>
        </p:blipFill>
        <p:spPr>
          <a:xfrm>
            <a:off x="609599" y="1477941"/>
            <a:ext cx="10972800" cy="4584784"/>
          </a:xfrm>
          <a:prstGeom prst="rect">
            <a:avLst/>
          </a:prstGeom>
          <a:ln>
            <a:noFill/>
          </a:ln>
          <a:effectLst>
            <a:softEdge rad="112500"/>
          </a:effectLst>
        </p:spPr>
      </p:pic>
      <p:graphicFrame>
        <p:nvGraphicFramePr>
          <p:cNvPr id="7" name="Table 8">
            <a:extLst>
              <a:ext uri="{FF2B5EF4-FFF2-40B4-BE49-F238E27FC236}">
                <a16:creationId xmlns:a16="http://schemas.microsoft.com/office/drawing/2014/main" id="{B9003DAB-FC3D-D003-3F08-7BBE0372A9A2}"/>
              </a:ext>
            </a:extLst>
          </p:cNvPr>
          <p:cNvGraphicFramePr>
            <a:graphicFrameLocks noGrp="1"/>
          </p:cNvGraphicFramePr>
          <p:nvPr>
            <p:ph idx="1"/>
            <p:extLst>
              <p:ext uri="{D42A27DB-BD31-4B8C-83A1-F6EECF244321}">
                <p14:modId xmlns:p14="http://schemas.microsoft.com/office/powerpoint/2010/main" val="2501795896"/>
              </p:ext>
            </p:extLst>
          </p:nvPr>
        </p:nvGraphicFramePr>
        <p:xfrm>
          <a:off x="3887517" y="1653878"/>
          <a:ext cx="2252545" cy="2116455"/>
        </p:xfrm>
        <a:graphic>
          <a:graphicData uri="http://schemas.openxmlformats.org/drawingml/2006/table">
            <a:tbl>
              <a:tblPr firstRow="1" bandRow="1">
                <a:tableStyleId>{5C22544A-7EE6-4342-B048-85BDC9FD1C3A}</a:tableStyleId>
              </a:tblPr>
              <a:tblGrid>
                <a:gridCol w="1125369">
                  <a:extLst>
                    <a:ext uri="{9D8B030D-6E8A-4147-A177-3AD203B41FA5}">
                      <a16:colId xmlns:a16="http://schemas.microsoft.com/office/drawing/2014/main" val="3780177657"/>
                    </a:ext>
                  </a:extLst>
                </a:gridCol>
                <a:gridCol w="1127176">
                  <a:extLst>
                    <a:ext uri="{9D8B030D-6E8A-4147-A177-3AD203B41FA5}">
                      <a16:colId xmlns:a16="http://schemas.microsoft.com/office/drawing/2014/main" val="856685004"/>
                    </a:ext>
                  </a:extLst>
                </a:gridCol>
              </a:tblGrid>
              <a:tr h="140670">
                <a:tc>
                  <a:txBody>
                    <a:bodyPr/>
                    <a:lstStyle/>
                    <a:p>
                      <a:pPr algn="ctr" fontAlgn="b"/>
                      <a:r>
                        <a:rPr lang="en-US" sz="1100" b="0" u="none" strike="noStrike" dirty="0">
                          <a:solidFill>
                            <a:schemeClr val="tx1"/>
                          </a:solidFill>
                          <a:effectLst/>
                        </a:rPr>
                        <a:t>Country </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chemeClr val="tx1"/>
                          </a:solidFill>
                          <a:effectLst/>
                        </a:rPr>
                        <a:t>Customers</a:t>
                      </a:r>
                      <a:r>
                        <a:rPr lang="en-US" sz="1100" b="0" u="none" strike="noStrike" dirty="0">
                          <a:solidFill>
                            <a:srgbClr val="000000"/>
                          </a:solidFill>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046870"/>
                  </a:ext>
                </a:extLst>
              </a:tr>
              <a:tr h="140670">
                <a:tc>
                  <a:txBody>
                    <a:bodyPr/>
                    <a:lstStyle/>
                    <a:p>
                      <a:pPr algn="ctr" fontAlgn="b"/>
                      <a:r>
                        <a:rPr lang="en-US" sz="1100" b="0" u="none" strike="noStrike" dirty="0">
                          <a:solidFill>
                            <a:srgbClr val="000000"/>
                          </a:solidFill>
                          <a:effectLst/>
                        </a:rPr>
                        <a:t>India</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60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4371974"/>
                  </a:ext>
                </a:extLst>
              </a:tr>
              <a:tr h="140670">
                <a:tc>
                  <a:txBody>
                    <a:bodyPr/>
                    <a:lstStyle/>
                    <a:p>
                      <a:pPr algn="ctr" fontAlgn="b"/>
                      <a:r>
                        <a:rPr lang="en-US" sz="1100" b="0" u="none" strike="noStrike" dirty="0">
                          <a:solidFill>
                            <a:srgbClr val="000000"/>
                          </a:solidFill>
                          <a:effectLst/>
                        </a:rPr>
                        <a:t>China</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53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9023629"/>
                  </a:ext>
                </a:extLst>
              </a:tr>
              <a:tr h="140670">
                <a:tc>
                  <a:txBody>
                    <a:bodyPr/>
                    <a:lstStyle/>
                    <a:p>
                      <a:pPr algn="ctr" fontAlgn="b"/>
                      <a:r>
                        <a:rPr lang="en-US" sz="1100" b="0" u="none" strike="noStrike" dirty="0">
                          <a:solidFill>
                            <a:srgbClr val="000000"/>
                          </a:solidFill>
                          <a:effectLst/>
                        </a:rPr>
                        <a:t>United States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36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5038903"/>
                  </a:ext>
                </a:extLst>
              </a:tr>
              <a:tr h="140670">
                <a:tc>
                  <a:txBody>
                    <a:bodyPr/>
                    <a:lstStyle/>
                    <a:p>
                      <a:pPr algn="ctr" fontAlgn="b"/>
                      <a:r>
                        <a:rPr lang="en-US" sz="1100" b="0" u="none" strike="noStrike" dirty="0">
                          <a:solidFill>
                            <a:srgbClr val="000000"/>
                          </a:solidFill>
                          <a:effectLst/>
                        </a:rPr>
                        <a:t>Japan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31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8913185"/>
                  </a:ext>
                </a:extLst>
              </a:tr>
              <a:tr h="140670">
                <a:tc>
                  <a:txBody>
                    <a:bodyPr/>
                    <a:lstStyle/>
                    <a:p>
                      <a:pPr algn="ctr" fontAlgn="b"/>
                      <a:r>
                        <a:rPr lang="en-US" sz="1100" b="0" u="none" strike="noStrike" dirty="0">
                          <a:solidFill>
                            <a:srgbClr val="000000"/>
                          </a:solidFill>
                          <a:effectLst/>
                        </a:rPr>
                        <a:t>Mexico</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30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7729268"/>
                  </a:ext>
                </a:extLst>
              </a:tr>
              <a:tr h="140670">
                <a:tc>
                  <a:txBody>
                    <a:bodyPr/>
                    <a:lstStyle/>
                    <a:p>
                      <a:pPr algn="ctr" fontAlgn="b"/>
                      <a:r>
                        <a:rPr lang="en-US" sz="1100" b="0" u="none" strike="noStrike" dirty="0">
                          <a:solidFill>
                            <a:srgbClr val="000000"/>
                          </a:solidFill>
                          <a:effectLst/>
                        </a:rPr>
                        <a:t>Brazil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a:solidFill>
                            <a:srgbClr val="000000"/>
                          </a:solidFill>
                          <a:effectLst/>
                        </a:rPr>
                        <a:t>28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7238954"/>
                  </a:ext>
                </a:extLst>
              </a:tr>
              <a:tr h="140670">
                <a:tc>
                  <a:txBody>
                    <a:bodyPr/>
                    <a:lstStyle/>
                    <a:p>
                      <a:pPr algn="ctr" fontAlgn="b"/>
                      <a:r>
                        <a:rPr lang="en-US" sz="1100" b="0" u="none" strike="noStrike" dirty="0">
                          <a:solidFill>
                            <a:srgbClr val="000000"/>
                          </a:solidFill>
                          <a:effectLst/>
                        </a:rPr>
                        <a:t>Russian Federation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28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7705289"/>
                  </a:ext>
                </a:extLst>
              </a:tr>
              <a:tr h="140670">
                <a:tc>
                  <a:txBody>
                    <a:bodyPr/>
                    <a:lstStyle/>
                    <a:p>
                      <a:pPr algn="ctr" fontAlgn="b"/>
                      <a:r>
                        <a:rPr lang="en-US" sz="1100" b="0" u="none" strike="noStrike" dirty="0">
                          <a:solidFill>
                            <a:srgbClr val="000000"/>
                          </a:solidFill>
                          <a:effectLst/>
                        </a:rPr>
                        <a:t>Philippines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20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4195879"/>
                  </a:ext>
                </a:extLst>
              </a:tr>
              <a:tr h="140670">
                <a:tc>
                  <a:txBody>
                    <a:bodyPr/>
                    <a:lstStyle/>
                    <a:p>
                      <a:pPr algn="ctr" fontAlgn="b"/>
                      <a:r>
                        <a:rPr lang="en-US" sz="1100" b="0" u="none" strike="noStrike">
                          <a:solidFill>
                            <a:srgbClr val="000000"/>
                          </a:solidFill>
                          <a:effectLst/>
                        </a:rPr>
                        <a:t>Turkey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15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6957729"/>
                  </a:ext>
                </a:extLst>
              </a:tr>
              <a:tr h="140670">
                <a:tc>
                  <a:txBody>
                    <a:bodyPr/>
                    <a:lstStyle/>
                    <a:p>
                      <a:pPr algn="ctr" fontAlgn="b"/>
                      <a:r>
                        <a:rPr lang="en-US" sz="1100" b="0" u="none" strike="noStrike" dirty="0">
                          <a:solidFill>
                            <a:srgbClr val="000000"/>
                          </a:solidFill>
                          <a:effectLst/>
                        </a:rPr>
                        <a:t>Indonesia</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u="none" strike="noStrike" dirty="0">
                          <a:solidFill>
                            <a:srgbClr val="000000"/>
                          </a:solidFill>
                          <a:effectLst/>
                        </a:rPr>
                        <a:t>14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7849734"/>
                  </a:ext>
                </a:extLst>
              </a:tr>
            </a:tbl>
          </a:graphicData>
        </a:graphic>
      </p:graphicFrame>
    </p:spTree>
    <p:extLst>
      <p:ext uri="{BB962C8B-B14F-4D97-AF65-F5344CB8AC3E}">
        <p14:creationId xmlns:p14="http://schemas.microsoft.com/office/powerpoint/2010/main" val="750294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EF96-A333-E2B3-9201-2AAC44BD4367}"/>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Summary And Expert Suggestions</a:t>
            </a:r>
          </a:p>
        </p:txBody>
      </p:sp>
      <p:sp>
        <p:nvSpPr>
          <p:cNvPr id="3" name="Content Placeholder 2">
            <a:extLst>
              <a:ext uri="{FF2B5EF4-FFF2-40B4-BE49-F238E27FC236}">
                <a16:creationId xmlns:a16="http://schemas.microsoft.com/office/drawing/2014/main" id="{449A971E-F1DB-EC46-B2C4-10CBD47194DB}"/>
              </a:ext>
            </a:extLst>
          </p:cNvPr>
          <p:cNvSpPr>
            <a:spLocks noGrp="1"/>
          </p:cNvSpPr>
          <p:nvPr>
            <p:ph idx="1"/>
          </p:nvPr>
        </p:nvSpPr>
        <p:spPr/>
        <p:txBody>
          <a:bodyPr>
            <a:normAutofit fontScale="77500" lnSpcReduction="20000"/>
          </a:bodyPr>
          <a:lstStyle/>
          <a:p>
            <a:r>
              <a:rPr lang="en-US" dirty="0"/>
              <a:t>Rockbuster should focus on the countries with the most clients as they also generate the most revenue.</a:t>
            </a:r>
          </a:p>
          <a:p>
            <a:r>
              <a:rPr lang="en-US" dirty="0"/>
              <a:t>Management needs to find out why the disparity between Thriller movies and other genres is so large.</a:t>
            </a:r>
          </a:p>
          <a:p>
            <a:r>
              <a:rPr lang="en-US" dirty="0"/>
              <a:t>To effectively compete with large streaming platforms such as Netflix or Amazon, Rockbuster must make its film selections available online to customer for a monthly subscription fee.</a:t>
            </a:r>
          </a:p>
          <a:p>
            <a:r>
              <a:rPr lang="en-US" dirty="0"/>
              <a:t>By focusing on high-revenue countries, addressing the disparity in Thriller movies, and embracing online availability through a subscription model, Rockbuster can position itself as a strong competitor in the streaming industry and capitalize on its customer base to drive growth and revenue.</a:t>
            </a:r>
          </a:p>
        </p:txBody>
      </p:sp>
    </p:spTree>
    <p:extLst>
      <p:ext uri="{BB962C8B-B14F-4D97-AF65-F5344CB8AC3E}">
        <p14:creationId xmlns:p14="http://schemas.microsoft.com/office/powerpoint/2010/main" val="136196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916C-277E-53B6-0BF1-3454CF82CFDF}"/>
              </a:ext>
            </a:extLst>
          </p:cNvPr>
          <p:cNvSpPr>
            <a:spLocks noGrp="1"/>
          </p:cNvSpPr>
          <p:nvPr>
            <p:ph type="title"/>
          </p:nvPr>
        </p:nvSpPr>
        <p:spPr/>
        <p:txBody>
          <a:bodyPr/>
          <a:lstStyle/>
          <a:p>
            <a:endParaRPr lang="en-US"/>
          </a:p>
        </p:txBody>
      </p:sp>
      <p:pic>
        <p:nvPicPr>
          <p:cNvPr id="11" name="Picture 10">
            <a:extLst>
              <a:ext uri="{FF2B5EF4-FFF2-40B4-BE49-F238E27FC236}">
                <a16:creationId xmlns:a16="http://schemas.microsoft.com/office/drawing/2014/main" id="{30CDAFF6-11A4-A5F5-582D-3FE9E3DDADB6}"/>
              </a:ext>
            </a:extLst>
          </p:cNvPr>
          <p:cNvPicPr>
            <a:picLocks noChangeAspect="1"/>
          </p:cNvPicPr>
          <p:nvPr/>
        </p:nvPicPr>
        <p:blipFill rotWithShape="1">
          <a:blip r:embed="rId2"/>
          <a:srcRect t="18523" r="-545" b="42807"/>
          <a:stretch/>
        </p:blipFill>
        <p:spPr>
          <a:xfrm>
            <a:off x="0" y="0"/>
            <a:ext cx="12277189" cy="6110868"/>
          </a:xfrm>
          <a:prstGeom prst="rect">
            <a:avLst/>
          </a:prstGeom>
        </p:spPr>
      </p:pic>
      <p:grpSp>
        <p:nvGrpSpPr>
          <p:cNvPr id="6" name="Group 5">
            <a:extLst>
              <a:ext uri="{FF2B5EF4-FFF2-40B4-BE49-F238E27FC236}">
                <a16:creationId xmlns:a16="http://schemas.microsoft.com/office/drawing/2014/main" id="{8911571E-7641-1CDA-C6C6-58BD221DDB9A}"/>
              </a:ext>
            </a:extLst>
          </p:cNvPr>
          <p:cNvGrpSpPr/>
          <p:nvPr/>
        </p:nvGrpSpPr>
        <p:grpSpPr>
          <a:xfrm>
            <a:off x="1066800" y="1260804"/>
            <a:ext cx="10058399" cy="3583003"/>
            <a:chOff x="1200615" y="519965"/>
            <a:chExt cx="10058399" cy="3583003"/>
          </a:xfrm>
        </p:grpSpPr>
        <p:sp>
          <p:nvSpPr>
            <p:cNvPr id="7" name="Freeform: Shape 6">
              <a:extLst>
                <a:ext uri="{FF2B5EF4-FFF2-40B4-BE49-F238E27FC236}">
                  <a16:creationId xmlns:a16="http://schemas.microsoft.com/office/drawing/2014/main" id="{F5256AB2-DB3E-985E-B680-4F3F3CBE5B9D}"/>
                </a:ext>
              </a:extLst>
            </p:cNvPr>
            <p:cNvSpPr/>
            <p:nvPr/>
          </p:nvSpPr>
          <p:spPr>
            <a:xfrm>
              <a:off x="1200615" y="519965"/>
              <a:ext cx="10058399" cy="879840"/>
            </a:xfrm>
            <a:custGeom>
              <a:avLst/>
              <a:gdLst>
                <a:gd name="connsiteX0" fmla="*/ 0 w 10058399"/>
                <a:gd name="connsiteY0" fmla="*/ 146643 h 879840"/>
                <a:gd name="connsiteX1" fmla="*/ 146643 w 10058399"/>
                <a:gd name="connsiteY1" fmla="*/ 0 h 879840"/>
                <a:gd name="connsiteX2" fmla="*/ 9911756 w 10058399"/>
                <a:gd name="connsiteY2" fmla="*/ 0 h 879840"/>
                <a:gd name="connsiteX3" fmla="*/ 10058399 w 10058399"/>
                <a:gd name="connsiteY3" fmla="*/ 146643 h 879840"/>
                <a:gd name="connsiteX4" fmla="*/ 10058399 w 10058399"/>
                <a:gd name="connsiteY4" fmla="*/ 733197 h 879840"/>
                <a:gd name="connsiteX5" fmla="*/ 9911756 w 10058399"/>
                <a:gd name="connsiteY5" fmla="*/ 879840 h 879840"/>
                <a:gd name="connsiteX6" fmla="*/ 146643 w 10058399"/>
                <a:gd name="connsiteY6" fmla="*/ 879840 h 879840"/>
                <a:gd name="connsiteX7" fmla="*/ 0 w 10058399"/>
                <a:gd name="connsiteY7" fmla="*/ 733197 h 879840"/>
                <a:gd name="connsiteX8" fmla="*/ 0 w 10058399"/>
                <a:gd name="connsiteY8" fmla="*/ 146643 h 87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399" h="879840">
                  <a:moveTo>
                    <a:pt x="0" y="146643"/>
                  </a:moveTo>
                  <a:cubicBezTo>
                    <a:pt x="0" y="65654"/>
                    <a:pt x="65654" y="0"/>
                    <a:pt x="146643" y="0"/>
                  </a:cubicBezTo>
                  <a:lnTo>
                    <a:pt x="9911756" y="0"/>
                  </a:lnTo>
                  <a:cubicBezTo>
                    <a:pt x="9992745" y="0"/>
                    <a:pt x="10058399" y="65654"/>
                    <a:pt x="10058399" y="146643"/>
                  </a:cubicBezTo>
                  <a:lnTo>
                    <a:pt x="10058399" y="733197"/>
                  </a:lnTo>
                  <a:cubicBezTo>
                    <a:pt x="10058399" y="814186"/>
                    <a:pt x="9992745" y="879840"/>
                    <a:pt x="9911756" y="879840"/>
                  </a:cubicBezTo>
                  <a:lnTo>
                    <a:pt x="146643" y="879840"/>
                  </a:lnTo>
                  <a:cubicBezTo>
                    <a:pt x="65654" y="879840"/>
                    <a:pt x="0" y="814186"/>
                    <a:pt x="0" y="733197"/>
                  </a:cubicBezTo>
                  <a:lnTo>
                    <a:pt x="0" y="146643"/>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83920" tIns="183920" rIns="183920" bIns="183920" numCol="1" spcCol="1270" anchor="ctr" anchorCtr="0">
              <a:noAutofit/>
            </a:bodyPr>
            <a:lstStyle/>
            <a:p>
              <a:pPr algn="ctr" defTabSz="1644650">
                <a:lnSpc>
                  <a:spcPct val="90000"/>
                </a:lnSpc>
                <a:spcBef>
                  <a:spcPct val="0"/>
                </a:spcBef>
                <a:spcAft>
                  <a:spcPct val="35000"/>
                </a:spcAft>
              </a:pPr>
              <a:r>
                <a:rPr lang="en-US" sz="4000" dirty="0">
                  <a:effectLst>
                    <a:outerShdw blurRad="38100" dist="38100" dir="2700000" algn="tl">
                      <a:srgbClr val="000000">
                        <a:alpha val="43137"/>
                      </a:srgbClr>
                    </a:outerShdw>
                  </a:effectLst>
                </a:rPr>
                <a:t>4. Instacart</a:t>
              </a:r>
              <a:endParaRPr lang="en-US" sz="5400" kern="1200" dirty="0">
                <a:effectLst>
                  <a:outerShdw blurRad="38100" dist="38100" dir="2700000" algn="tl">
                    <a:srgbClr val="000000">
                      <a:alpha val="43137"/>
                    </a:srgbClr>
                  </a:outerShdw>
                </a:effectLst>
              </a:endParaRPr>
            </a:p>
          </p:txBody>
        </p:sp>
        <p:sp>
          <p:nvSpPr>
            <p:cNvPr id="8" name="Freeform: Shape 7">
              <a:extLst>
                <a:ext uri="{FF2B5EF4-FFF2-40B4-BE49-F238E27FC236}">
                  <a16:creationId xmlns:a16="http://schemas.microsoft.com/office/drawing/2014/main" id="{772FD9BE-1127-F46B-4610-8162816CA7CB}"/>
                </a:ext>
              </a:extLst>
            </p:cNvPr>
            <p:cNvSpPr/>
            <p:nvPr/>
          </p:nvSpPr>
          <p:spPr>
            <a:xfrm>
              <a:off x="1200615" y="1666488"/>
              <a:ext cx="10058399" cy="778320"/>
            </a:xfrm>
            <a:custGeom>
              <a:avLst/>
              <a:gdLst>
                <a:gd name="connsiteX0" fmla="*/ 0 w 10058399"/>
                <a:gd name="connsiteY0" fmla="*/ 0 h 778320"/>
                <a:gd name="connsiteX1" fmla="*/ 10058399 w 10058399"/>
                <a:gd name="connsiteY1" fmla="*/ 0 h 778320"/>
                <a:gd name="connsiteX2" fmla="*/ 10058399 w 10058399"/>
                <a:gd name="connsiteY2" fmla="*/ 778320 h 778320"/>
                <a:gd name="connsiteX3" fmla="*/ 0 w 10058399"/>
                <a:gd name="connsiteY3" fmla="*/ 778320 h 778320"/>
                <a:gd name="connsiteX4" fmla="*/ 0 w 10058399"/>
                <a:gd name="connsiteY4" fmla="*/ 0 h 778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778320">
                  <a:moveTo>
                    <a:pt x="0" y="0"/>
                  </a:moveTo>
                  <a:lnTo>
                    <a:pt x="10058399" y="0"/>
                  </a:lnTo>
                  <a:lnTo>
                    <a:pt x="10058399" y="778320"/>
                  </a:lnTo>
                  <a:lnTo>
                    <a:pt x="0" y="7783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p:txBody>
        </p:sp>
        <p:sp>
          <p:nvSpPr>
            <p:cNvPr id="10" name="Freeform: Shape 9">
              <a:extLst>
                <a:ext uri="{FF2B5EF4-FFF2-40B4-BE49-F238E27FC236}">
                  <a16:creationId xmlns:a16="http://schemas.microsoft.com/office/drawing/2014/main" id="{8A8FB5F6-8DF9-5D8B-923D-D38C71038323}"/>
                </a:ext>
              </a:extLst>
            </p:cNvPr>
            <p:cNvSpPr/>
            <p:nvPr/>
          </p:nvSpPr>
          <p:spPr>
            <a:xfrm>
              <a:off x="1200615" y="3324648"/>
              <a:ext cx="10058399" cy="778320"/>
            </a:xfrm>
            <a:custGeom>
              <a:avLst/>
              <a:gdLst>
                <a:gd name="connsiteX0" fmla="*/ 0 w 10058399"/>
                <a:gd name="connsiteY0" fmla="*/ 0 h 778320"/>
                <a:gd name="connsiteX1" fmla="*/ 10058399 w 10058399"/>
                <a:gd name="connsiteY1" fmla="*/ 0 h 778320"/>
                <a:gd name="connsiteX2" fmla="*/ 10058399 w 10058399"/>
                <a:gd name="connsiteY2" fmla="*/ 778320 h 778320"/>
                <a:gd name="connsiteX3" fmla="*/ 0 w 10058399"/>
                <a:gd name="connsiteY3" fmla="*/ 778320 h 778320"/>
                <a:gd name="connsiteX4" fmla="*/ 0 w 10058399"/>
                <a:gd name="connsiteY4" fmla="*/ 0 h 778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778320">
                  <a:moveTo>
                    <a:pt x="0" y="0"/>
                  </a:moveTo>
                  <a:lnTo>
                    <a:pt x="10058399" y="0"/>
                  </a:lnTo>
                  <a:lnTo>
                    <a:pt x="10058399" y="778320"/>
                  </a:lnTo>
                  <a:lnTo>
                    <a:pt x="0" y="7783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p:txBody>
        </p:sp>
      </p:grpSp>
    </p:spTree>
    <p:extLst>
      <p:ext uri="{BB962C8B-B14F-4D97-AF65-F5344CB8AC3E}">
        <p14:creationId xmlns:p14="http://schemas.microsoft.com/office/powerpoint/2010/main" val="290689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432D-A93D-F1C2-C33E-72E71049E57D}"/>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Projects</a:t>
            </a:r>
            <a:endParaRPr lang="en-US" dirty="0"/>
          </a:p>
        </p:txBody>
      </p:sp>
      <p:grpSp>
        <p:nvGrpSpPr>
          <p:cNvPr id="20" name="Group 19">
            <a:extLst>
              <a:ext uri="{FF2B5EF4-FFF2-40B4-BE49-F238E27FC236}">
                <a16:creationId xmlns:a16="http://schemas.microsoft.com/office/drawing/2014/main" id="{16778287-1D33-5B40-E3BD-75AFA50E429E}"/>
              </a:ext>
            </a:extLst>
          </p:cNvPr>
          <p:cNvGrpSpPr/>
          <p:nvPr/>
        </p:nvGrpSpPr>
        <p:grpSpPr>
          <a:xfrm>
            <a:off x="1066800" y="1685461"/>
            <a:ext cx="10058400" cy="4446168"/>
            <a:chOff x="1066799" y="2376024"/>
            <a:chExt cx="10058400" cy="3999246"/>
          </a:xfrm>
          <a:effectLst>
            <a:outerShdw blurRad="50800" dist="38100" dir="2700000" algn="tl" rotWithShape="0">
              <a:prstClr val="black">
                <a:alpha val="40000"/>
              </a:prstClr>
            </a:outerShdw>
          </a:effectLst>
        </p:grpSpPr>
        <p:sp>
          <p:nvSpPr>
            <p:cNvPr id="8" name="Freeform: Shape 7">
              <a:extLst>
                <a:ext uri="{FF2B5EF4-FFF2-40B4-BE49-F238E27FC236}">
                  <a16:creationId xmlns:a16="http://schemas.microsoft.com/office/drawing/2014/main" id="{D2EE4543-6B38-B458-ABD3-A49406CEAD4A}"/>
                </a:ext>
              </a:extLst>
            </p:cNvPr>
            <p:cNvSpPr/>
            <p:nvPr/>
          </p:nvSpPr>
          <p:spPr>
            <a:xfrm>
              <a:off x="1066800" y="2376024"/>
              <a:ext cx="10058399" cy="318764"/>
            </a:xfrm>
            <a:custGeom>
              <a:avLst/>
              <a:gdLst>
                <a:gd name="connsiteX0" fmla="*/ 0 w 10058399"/>
                <a:gd name="connsiteY0" fmla="*/ 71761 h 430560"/>
                <a:gd name="connsiteX1" fmla="*/ 71761 w 10058399"/>
                <a:gd name="connsiteY1" fmla="*/ 0 h 430560"/>
                <a:gd name="connsiteX2" fmla="*/ 9986638 w 10058399"/>
                <a:gd name="connsiteY2" fmla="*/ 0 h 430560"/>
                <a:gd name="connsiteX3" fmla="*/ 10058399 w 10058399"/>
                <a:gd name="connsiteY3" fmla="*/ 71761 h 430560"/>
                <a:gd name="connsiteX4" fmla="*/ 10058399 w 10058399"/>
                <a:gd name="connsiteY4" fmla="*/ 358799 h 430560"/>
                <a:gd name="connsiteX5" fmla="*/ 9986638 w 10058399"/>
                <a:gd name="connsiteY5" fmla="*/ 430560 h 430560"/>
                <a:gd name="connsiteX6" fmla="*/ 71761 w 10058399"/>
                <a:gd name="connsiteY6" fmla="*/ 430560 h 430560"/>
                <a:gd name="connsiteX7" fmla="*/ 0 w 10058399"/>
                <a:gd name="connsiteY7" fmla="*/ 358799 h 430560"/>
                <a:gd name="connsiteX8" fmla="*/ 0 w 10058399"/>
                <a:gd name="connsiteY8" fmla="*/ 71761 h 43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399" h="430560">
                  <a:moveTo>
                    <a:pt x="0" y="71761"/>
                  </a:moveTo>
                  <a:cubicBezTo>
                    <a:pt x="0" y="32128"/>
                    <a:pt x="32128" y="0"/>
                    <a:pt x="71761" y="0"/>
                  </a:cubicBezTo>
                  <a:lnTo>
                    <a:pt x="9986638" y="0"/>
                  </a:lnTo>
                  <a:cubicBezTo>
                    <a:pt x="10026271" y="0"/>
                    <a:pt x="10058399" y="32128"/>
                    <a:pt x="10058399" y="71761"/>
                  </a:cubicBezTo>
                  <a:lnTo>
                    <a:pt x="10058399" y="358799"/>
                  </a:lnTo>
                  <a:cubicBezTo>
                    <a:pt x="10058399" y="398432"/>
                    <a:pt x="10026271" y="430560"/>
                    <a:pt x="9986638" y="430560"/>
                  </a:cubicBezTo>
                  <a:lnTo>
                    <a:pt x="71761" y="430560"/>
                  </a:lnTo>
                  <a:cubicBezTo>
                    <a:pt x="32128" y="430560"/>
                    <a:pt x="0" y="398432"/>
                    <a:pt x="0" y="358799"/>
                  </a:cubicBezTo>
                  <a:lnTo>
                    <a:pt x="0" y="71761"/>
                  </a:lnTo>
                  <a:close/>
                </a:path>
              </a:pathLst>
            </a:custGeom>
            <a:solidFill>
              <a:schemeClr val="accent6">
                <a:lumMod val="20000"/>
                <a:lumOff val="80000"/>
              </a:schemeClr>
            </a:solid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9598" tIns="89598" rIns="89598" bIns="89598" numCol="1" spcCol="1270" anchor="ctr" anchorCtr="0">
              <a:noAutofit/>
            </a:bodyPr>
            <a:lstStyle/>
            <a:p>
              <a:pPr defTabSz="800100">
                <a:lnSpc>
                  <a:spcPct val="90000"/>
                </a:lnSpc>
                <a:spcBef>
                  <a:spcPct val="0"/>
                </a:spcBef>
                <a:spcAft>
                  <a:spcPct val="35000"/>
                </a:spcAft>
              </a:pPr>
              <a:r>
                <a:rPr lang="en-US" sz="1800" dirty="0">
                  <a:effectLst>
                    <a:outerShdw blurRad="38100" dist="38100" dir="2700000" algn="tl">
                      <a:srgbClr val="000000">
                        <a:alpha val="43137"/>
                      </a:srgbClr>
                    </a:outerShdw>
                  </a:effectLst>
                </a:rPr>
                <a:t>1. </a:t>
              </a:r>
              <a:r>
                <a:rPr lang="en-US" sz="1800" dirty="0">
                  <a:solidFill>
                    <a:schemeClr val="tx1"/>
                  </a:solidFill>
                  <a:effectLst>
                    <a:outerShdw blurRad="38100" dist="38100" dir="2700000" algn="tl">
                      <a:srgbClr val="000000">
                        <a:alpha val="43137"/>
                      </a:srgbClr>
                    </a:outerShdw>
                  </a:effectLst>
                  <a:hlinkClick r:id="rId2" action="ppaction://hlinksldjump">
                    <a:extLst>
                      <a:ext uri="{A12FA001-AC4F-418D-AE19-62706E023703}">
                        <ahyp:hlinkClr xmlns:ahyp="http://schemas.microsoft.com/office/drawing/2018/hyperlinkcolor" val="tx"/>
                      </a:ext>
                    </a:extLst>
                  </a:hlinkClick>
                </a:rPr>
                <a:t>Medical Staffing Agency</a:t>
              </a:r>
              <a:endParaRPr lang="en-US" sz="2800" kern="1200" dirty="0">
                <a:solidFill>
                  <a:schemeClr val="tx1"/>
                </a:solidFill>
                <a:effectLst>
                  <a:outerShdw blurRad="38100" dist="38100" dir="2700000" algn="tl">
                    <a:srgbClr val="000000">
                      <a:alpha val="43137"/>
                    </a:srgbClr>
                  </a:outerShdw>
                </a:effectLst>
              </a:endParaRPr>
            </a:p>
          </p:txBody>
        </p:sp>
        <p:sp>
          <p:nvSpPr>
            <p:cNvPr id="9" name="Freeform: Shape 8">
              <a:extLst>
                <a:ext uri="{FF2B5EF4-FFF2-40B4-BE49-F238E27FC236}">
                  <a16:creationId xmlns:a16="http://schemas.microsoft.com/office/drawing/2014/main" id="{5140F383-D11D-2848-6325-ADC9BA46FD8B}"/>
                </a:ext>
              </a:extLst>
            </p:cNvPr>
            <p:cNvSpPr/>
            <p:nvPr/>
          </p:nvSpPr>
          <p:spPr>
            <a:xfrm>
              <a:off x="1066799" y="2751985"/>
              <a:ext cx="10058399" cy="380880"/>
            </a:xfrm>
            <a:custGeom>
              <a:avLst/>
              <a:gdLst>
                <a:gd name="connsiteX0" fmla="*/ 0 w 10058399"/>
                <a:gd name="connsiteY0" fmla="*/ 0 h 380880"/>
                <a:gd name="connsiteX1" fmla="*/ 10058399 w 10058399"/>
                <a:gd name="connsiteY1" fmla="*/ 0 h 380880"/>
                <a:gd name="connsiteX2" fmla="*/ 10058399 w 10058399"/>
                <a:gd name="connsiteY2" fmla="*/ 380880 h 380880"/>
                <a:gd name="connsiteX3" fmla="*/ 0 w 10058399"/>
                <a:gd name="connsiteY3" fmla="*/ 380880 h 380880"/>
                <a:gd name="connsiteX4" fmla="*/ 0 w 10058399"/>
                <a:gd name="connsiteY4" fmla="*/ 0 h 38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380880">
                  <a:moveTo>
                    <a:pt x="0" y="0"/>
                  </a:moveTo>
                  <a:lnTo>
                    <a:pt x="10058399" y="0"/>
                  </a:lnTo>
                  <a:lnTo>
                    <a:pt x="10058399" y="380880"/>
                  </a:lnTo>
                  <a:lnTo>
                    <a:pt x="0" y="380880"/>
                  </a:lnTo>
                  <a:lnTo>
                    <a:pt x="0" y="0"/>
                  </a:lnTo>
                  <a:close/>
                </a:path>
              </a:pathLst>
            </a:custGeom>
            <a:effectLst/>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22860" rIns="128016" bIns="22860" numCol="1" spcCol="1270" anchor="t" anchorCtr="0">
              <a:noAutofit/>
            </a:bodyPr>
            <a:lstStyle/>
            <a:p>
              <a:pPr marL="114300" lvl="1" indent="-114300" defTabSz="622300">
                <a:lnSpc>
                  <a:spcPct val="90000"/>
                </a:lnSpc>
                <a:spcBef>
                  <a:spcPct val="0"/>
                </a:spcBef>
                <a:spcAft>
                  <a:spcPct val="20000"/>
                </a:spcAft>
                <a:buFontTx/>
                <a:buChar char="•"/>
              </a:pPr>
              <a:r>
                <a:rPr lang="en-US" sz="1200" kern="1200" dirty="0"/>
                <a:t>Analysis with the goal of determining when to send staff, and how many, to each state in preparation for the upcoming Flu Season.</a:t>
              </a:r>
            </a:p>
            <a:p>
              <a:pPr marL="114300" lvl="1" indent="-114300" algn="l" defTabSz="622300">
                <a:lnSpc>
                  <a:spcPct val="90000"/>
                </a:lnSpc>
                <a:spcBef>
                  <a:spcPct val="0"/>
                </a:spcBef>
                <a:spcAft>
                  <a:spcPct val="20000"/>
                </a:spcAft>
                <a:buChar char="•"/>
              </a:pPr>
              <a:endParaRPr lang="en-US" sz="1200" kern="1200" dirty="0"/>
            </a:p>
          </p:txBody>
        </p:sp>
        <p:sp>
          <p:nvSpPr>
            <p:cNvPr id="10" name="Freeform: Shape 9">
              <a:extLst>
                <a:ext uri="{FF2B5EF4-FFF2-40B4-BE49-F238E27FC236}">
                  <a16:creationId xmlns:a16="http://schemas.microsoft.com/office/drawing/2014/main" id="{1D81915D-B495-1D74-90F6-DA4C15B5E214}"/>
                </a:ext>
              </a:extLst>
            </p:cNvPr>
            <p:cNvSpPr/>
            <p:nvPr/>
          </p:nvSpPr>
          <p:spPr>
            <a:xfrm>
              <a:off x="1066800" y="3187462"/>
              <a:ext cx="10058399" cy="318764"/>
            </a:xfrm>
            <a:custGeom>
              <a:avLst/>
              <a:gdLst>
                <a:gd name="connsiteX0" fmla="*/ 0 w 10058399"/>
                <a:gd name="connsiteY0" fmla="*/ 71761 h 430560"/>
                <a:gd name="connsiteX1" fmla="*/ 71761 w 10058399"/>
                <a:gd name="connsiteY1" fmla="*/ 0 h 430560"/>
                <a:gd name="connsiteX2" fmla="*/ 9986638 w 10058399"/>
                <a:gd name="connsiteY2" fmla="*/ 0 h 430560"/>
                <a:gd name="connsiteX3" fmla="*/ 10058399 w 10058399"/>
                <a:gd name="connsiteY3" fmla="*/ 71761 h 430560"/>
                <a:gd name="connsiteX4" fmla="*/ 10058399 w 10058399"/>
                <a:gd name="connsiteY4" fmla="*/ 358799 h 430560"/>
                <a:gd name="connsiteX5" fmla="*/ 9986638 w 10058399"/>
                <a:gd name="connsiteY5" fmla="*/ 430560 h 430560"/>
                <a:gd name="connsiteX6" fmla="*/ 71761 w 10058399"/>
                <a:gd name="connsiteY6" fmla="*/ 430560 h 430560"/>
                <a:gd name="connsiteX7" fmla="*/ 0 w 10058399"/>
                <a:gd name="connsiteY7" fmla="*/ 358799 h 430560"/>
                <a:gd name="connsiteX8" fmla="*/ 0 w 10058399"/>
                <a:gd name="connsiteY8" fmla="*/ 71761 h 43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399" h="430560">
                  <a:moveTo>
                    <a:pt x="0" y="71761"/>
                  </a:moveTo>
                  <a:cubicBezTo>
                    <a:pt x="0" y="32128"/>
                    <a:pt x="32128" y="0"/>
                    <a:pt x="71761" y="0"/>
                  </a:cubicBezTo>
                  <a:lnTo>
                    <a:pt x="9986638" y="0"/>
                  </a:lnTo>
                  <a:cubicBezTo>
                    <a:pt x="10026271" y="0"/>
                    <a:pt x="10058399" y="32128"/>
                    <a:pt x="10058399" y="71761"/>
                  </a:cubicBezTo>
                  <a:lnTo>
                    <a:pt x="10058399" y="358799"/>
                  </a:lnTo>
                  <a:cubicBezTo>
                    <a:pt x="10058399" y="398432"/>
                    <a:pt x="10026271" y="430560"/>
                    <a:pt x="9986638" y="430560"/>
                  </a:cubicBezTo>
                  <a:lnTo>
                    <a:pt x="71761" y="430560"/>
                  </a:lnTo>
                  <a:cubicBezTo>
                    <a:pt x="32128" y="430560"/>
                    <a:pt x="0" y="398432"/>
                    <a:pt x="0" y="358799"/>
                  </a:cubicBezTo>
                  <a:lnTo>
                    <a:pt x="0" y="71761"/>
                  </a:lnTo>
                  <a:close/>
                </a:path>
              </a:pathLst>
            </a:custGeom>
            <a:solidFill>
              <a:schemeClr val="accent6">
                <a:lumMod val="20000"/>
                <a:lumOff val="80000"/>
              </a:schemeClr>
            </a:solid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9598" tIns="89598" rIns="89598" bIns="89598" numCol="1" spcCol="1270" anchor="ctr" anchorCtr="0">
              <a:noAutofit/>
            </a:bodyPr>
            <a:lstStyle/>
            <a:p>
              <a:pPr defTabSz="800100">
                <a:lnSpc>
                  <a:spcPct val="90000"/>
                </a:lnSpc>
                <a:spcBef>
                  <a:spcPct val="0"/>
                </a:spcBef>
                <a:spcAft>
                  <a:spcPct val="35000"/>
                </a:spcAft>
              </a:pPr>
              <a:r>
                <a:rPr lang="en-US" dirty="0">
                  <a:effectLst>
                    <a:outerShdw blurRad="38100" dist="38100" dir="2700000" algn="tl">
                      <a:srgbClr val="000000">
                        <a:alpha val="43137"/>
                      </a:srgbClr>
                    </a:outerShdw>
                  </a:effectLst>
                </a:rPr>
                <a:t>2</a:t>
              </a:r>
              <a:r>
                <a:rPr lang="en-US" sz="1800" kern="1200" dirty="0">
                  <a:effectLst>
                    <a:outerShdw blurRad="38100" dist="38100" dir="2700000" algn="tl">
                      <a:srgbClr val="000000">
                        <a:alpha val="43137"/>
                      </a:srgbClr>
                    </a:outerShdw>
                  </a:effectLst>
                </a:rPr>
                <a:t>. </a:t>
              </a:r>
              <a:r>
                <a:rPr lang="en-US" sz="1800" dirty="0">
                  <a:solidFill>
                    <a:schemeClr val="tx1"/>
                  </a:solidFill>
                  <a:effectLst>
                    <a:outerShdw blurRad="38100" dist="38100" dir="2700000" algn="tl">
                      <a:srgbClr val="000000">
                        <a:alpha val="43137"/>
                      </a:srgbClr>
                    </a:outerShdw>
                  </a:effectLst>
                  <a:hlinkClick r:id="rId3" action="ppaction://hlinksldjump">
                    <a:extLst>
                      <a:ext uri="{A12FA001-AC4F-418D-AE19-62706E023703}">
                        <ahyp:hlinkClr xmlns:ahyp="http://schemas.microsoft.com/office/drawing/2018/hyperlinkcolor" val="tx"/>
                      </a:ext>
                    </a:extLst>
                  </a:hlinkClick>
                </a:rPr>
                <a:t>GameCo.</a:t>
              </a:r>
              <a:endParaRPr lang="en-US" sz="1800" kern="1200" dirty="0">
                <a:solidFill>
                  <a:schemeClr val="tx1"/>
                </a:solidFill>
                <a:effectLst>
                  <a:outerShdw blurRad="38100" dist="38100" dir="2700000" algn="tl">
                    <a:srgbClr val="000000">
                      <a:alpha val="43137"/>
                    </a:srgbClr>
                  </a:outerShdw>
                </a:effectLst>
              </a:endParaRPr>
            </a:p>
          </p:txBody>
        </p:sp>
        <p:sp>
          <p:nvSpPr>
            <p:cNvPr id="11" name="Freeform: Shape 10">
              <a:extLst>
                <a:ext uri="{FF2B5EF4-FFF2-40B4-BE49-F238E27FC236}">
                  <a16:creationId xmlns:a16="http://schemas.microsoft.com/office/drawing/2014/main" id="{50915D1D-DB97-9081-1D8D-EE81BBFB7080}"/>
                </a:ext>
              </a:extLst>
            </p:cNvPr>
            <p:cNvSpPr/>
            <p:nvPr/>
          </p:nvSpPr>
          <p:spPr>
            <a:xfrm>
              <a:off x="1066799" y="3563424"/>
              <a:ext cx="10058399" cy="380880"/>
            </a:xfrm>
            <a:custGeom>
              <a:avLst/>
              <a:gdLst>
                <a:gd name="connsiteX0" fmla="*/ 0 w 10058399"/>
                <a:gd name="connsiteY0" fmla="*/ 0 h 380880"/>
                <a:gd name="connsiteX1" fmla="*/ 10058399 w 10058399"/>
                <a:gd name="connsiteY1" fmla="*/ 0 h 380880"/>
                <a:gd name="connsiteX2" fmla="*/ 10058399 w 10058399"/>
                <a:gd name="connsiteY2" fmla="*/ 380880 h 380880"/>
                <a:gd name="connsiteX3" fmla="*/ 0 w 10058399"/>
                <a:gd name="connsiteY3" fmla="*/ 380880 h 380880"/>
                <a:gd name="connsiteX4" fmla="*/ 0 w 10058399"/>
                <a:gd name="connsiteY4" fmla="*/ 0 h 38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380880">
                  <a:moveTo>
                    <a:pt x="0" y="0"/>
                  </a:moveTo>
                  <a:lnTo>
                    <a:pt x="10058399" y="0"/>
                  </a:lnTo>
                  <a:lnTo>
                    <a:pt x="10058399" y="380880"/>
                  </a:lnTo>
                  <a:lnTo>
                    <a:pt x="0" y="380880"/>
                  </a:lnTo>
                  <a:lnTo>
                    <a:pt x="0" y="0"/>
                  </a:lnTo>
                  <a:close/>
                </a:path>
              </a:pathLst>
            </a:custGeom>
            <a:effectLst/>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200" kern="1200" dirty="0"/>
                <a:t> descriptive analysis of a video game data set to foster a better understanding of how GameCo’s new games might fare in the market.</a:t>
              </a:r>
            </a:p>
          </p:txBody>
        </p:sp>
        <p:sp>
          <p:nvSpPr>
            <p:cNvPr id="14" name="Freeform: Shape 13">
              <a:extLst>
                <a:ext uri="{FF2B5EF4-FFF2-40B4-BE49-F238E27FC236}">
                  <a16:creationId xmlns:a16="http://schemas.microsoft.com/office/drawing/2014/main" id="{F3A30585-87F7-6745-D832-0BC721CA9F84}"/>
                </a:ext>
              </a:extLst>
            </p:cNvPr>
            <p:cNvSpPr/>
            <p:nvPr/>
          </p:nvSpPr>
          <p:spPr>
            <a:xfrm>
              <a:off x="1066800" y="4012653"/>
              <a:ext cx="10058399" cy="307612"/>
            </a:xfrm>
            <a:custGeom>
              <a:avLst/>
              <a:gdLst>
                <a:gd name="connsiteX0" fmla="*/ 0 w 10058399"/>
                <a:gd name="connsiteY0" fmla="*/ 71761 h 430560"/>
                <a:gd name="connsiteX1" fmla="*/ 71761 w 10058399"/>
                <a:gd name="connsiteY1" fmla="*/ 0 h 430560"/>
                <a:gd name="connsiteX2" fmla="*/ 9986638 w 10058399"/>
                <a:gd name="connsiteY2" fmla="*/ 0 h 430560"/>
                <a:gd name="connsiteX3" fmla="*/ 10058399 w 10058399"/>
                <a:gd name="connsiteY3" fmla="*/ 71761 h 430560"/>
                <a:gd name="connsiteX4" fmla="*/ 10058399 w 10058399"/>
                <a:gd name="connsiteY4" fmla="*/ 358799 h 430560"/>
                <a:gd name="connsiteX5" fmla="*/ 9986638 w 10058399"/>
                <a:gd name="connsiteY5" fmla="*/ 430560 h 430560"/>
                <a:gd name="connsiteX6" fmla="*/ 71761 w 10058399"/>
                <a:gd name="connsiteY6" fmla="*/ 430560 h 430560"/>
                <a:gd name="connsiteX7" fmla="*/ 0 w 10058399"/>
                <a:gd name="connsiteY7" fmla="*/ 358799 h 430560"/>
                <a:gd name="connsiteX8" fmla="*/ 0 w 10058399"/>
                <a:gd name="connsiteY8" fmla="*/ 71761 h 43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399" h="430560">
                  <a:moveTo>
                    <a:pt x="0" y="71761"/>
                  </a:moveTo>
                  <a:cubicBezTo>
                    <a:pt x="0" y="32128"/>
                    <a:pt x="32128" y="0"/>
                    <a:pt x="71761" y="0"/>
                  </a:cubicBezTo>
                  <a:lnTo>
                    <a:pt x="9986638" y="0"/>
                  </a:lnTo>
                  <a:cubicBezTo>
                    <a:pt x="10026271" y="0"/>
                    <a:pt x="10058399" y="32128"/>
                    <a:pt x="10058399" y="71761"/>
                  </a:cubicBezTo>
                  <a:lnTo>
                    <a:pt x="10058399" y="358799"/>
                  </a:lnTo>
                  <a:cubicBezTo>
                    <a:pt x="10058399" y="398432"/>
                    <a:pt x="10026271" y="430560"/>
                    <a:pt x="9986638" y="430560"/>
                  </a:cubicBezTo>
                  <a:lnTo>
                    <a:pt x="71761" y="430560"/>
                  </a:lnTo>
                  <a:cubicBezTo>
                    <a:pt x="32128" y="430560"/>
                    <a:pt x="0" y="398432"/>
                    <a:pt x="0" y="358799"/>
                  </a:cubicBezTo>
                  <a:lnTo>
                    <a:pt x="0" y="71761"/>
                  </a:lnTo>
                  <a:close/>
                </a:path>
              </a:pathLst>
            </a:custGeom>
            <a:solidFill>
              <a:schemeClr val="accent6">
                <a:lumMod val="20000"/>
                <a:lumOff val="80000"/>
              </a:schemeClr>
            </a:solidFill>
            <a:effectLst/>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9598" tIns="89598" rIns="89598" bIns="89598" numCol="1" spcCol="1270" anchor="ctr" anchorCtr="0">
              <a:noAutofit/>
            </a:bodyPr>
            <a:lstStyle/>
            <a:p>
              <a:pPr defTabSz="800100">
                <a:lnSpc>
                  <a:spcPct val="90000"/>
                </a:lnSpc>
                <a:spcBef>
                  <a:spcPct val="0"/>
                </a:spcBef>
                <a:spcAft>
                  <a:spcPct val="35000"/>
                </a:spcAft>
              </a:pPr>
              <a:r>
                <a:rPr lang="en-US" sz="1800" kern="1200" dirty="0">
                  <a:effectLst>
                    <a:outerShdw blurRad="38100" dist="38100" dir="2700000" algn="tl">
                      <a:srgbClr val="000000">
                        <a:alpha val="43137"/>
                      </a:srgbClr>
                    </a:outerShdw>
                  </a:effectLst>
                </a:rPr>
                <a:t>3. </a:t>
              </a:r>
              <a:r>
                <a:rPr lang="en-US" sz="1800" kern="1200" dirty="0">
                  <a:solidFill>
                    <a:schemeClr val="tx1"/>
                  </a:solidFill>
                  <a:effectLst>
                    <a:outerShdw blurRad="38100" dist="38100" dir="2700000" algn="tl">
                      <a:srgbClr val="000000">
                        <a:alpha val="43137"/>
                      </a:srgbClr>
                    </a:outerShdw>
                  </a:effectLst>
                  <a:hlinkClick r:id="rId4" action="ppaction://hlinksldjump">
                    <a:extLst>
                      <a:ext uri="{A12FA001-AC4F-418D-AE19-62706E023703}">
                        <ahyp:hlinkClr xmlns:ahyp="http://schemas.microsoft.com/office/drawing/2018/hyperlinkcolor" val="tx"/>
                      </a:ext>
                    </a:extLst>
                  </a:hlinkClick>
                </a:rPr>
                <a:t>Rockbuster Stealth LLC</a:t>
              </a:r>
              <a:endParaRPr lang="en-US" sz="3600" kern="1200" dirty="0">
                <a:solidFill>
                  <a:schemeClr val="tx1"/>
                </a:solidFill>
                <a:effectLst>
                  <a:outerShdw blurRad="38100" dist="38100" dir="2700000" algn="tl">
                    <a:srgbClr val="000000">
                      <a:alpha val="43137"/>
                    </a:srgbClr>
                  </a:outerShdw>
                </a:effectLst>
              </a:endParaRPr>
            </a:p>
          </p:txBody>
        </p:sp>
        <p:sp>
          <p:nvSpPr>
            <p:cNvPr id="15" name="Freeform: Shape 14">
              <a:extLst>
                <a:ext uri="{FF2B5EF4-FFF2-40B4-BE49-F238E27FC236}">
                  <a16:creationId xmlns:a16="http://schemas.microsoft.com/office/drawing/2014/main" id="{FA82C389-28CE-79D5-ABBD-D6501E57E73D}"/>
                </a:ext>
              </a:extLst>
            </p:cNvPr>
            <p:cNvSpPr/>
            <p:nvPr/>
          </p:nvSpPr>
          <p:spPr>
            <a:xfrm>
              <a:off x="1066799" y="4377463"/>
              <a:ext cx="10058399" cy="380880"/>
            </a:xfrm>
            <a:custGeom>
              <a:avLst/>
              <a:gdLst>
                <a:gd name="connsiteX0" fmla="*/ 0 w 10058399"/>
                <a:gd name="connsiteY0" fmla="*/ 0 h 380880"/>
                <a:gd name="connsiteX1" fmla="*/ 10058399 w 10058399"/>
                <a:gd name="connsiteY1" fmla="*/ 0 h 380880"/>
                <a:gd name="connsiteX2" fmla="*/ 10058399 w 10058399"/>
                <a:gd name="connsiteY2" fmla="*/ 380880 h 380880"/>
                <a:gd name="connsiteX3" fmla="*/ 0 w 10058399"/>
                <a:gd name="connsiteY3" fmla="*/ 380880 h 380880"/>
                <a:gd name="connsiteX4" fmla="*/ 0 w 10058399"/>
                <a:gd name="connsiteY4" fmla="*/ 0 h 38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380880">
                  <a:moveTo>
                    <a:pt x="0" y="0"/>
                  </a:moveTo>
                  <a:lnTo>
                    <a:pt x="10058399" y="0"/>
                  </a:lnTo>
                  <a:lnTo>
                    <a:pt x="10058399" y="380880"/>
                  </a:lnTo>
                  <a:lnTo>
                    <a:pt x="0" y="380880"/>
                  </a:lnTo>
                  <a:lnTo>
                    <a:pt x="0" y="0"/>
                  </a:lnTo>
                  <a:close/>
                </a:path>
              </a:pathLst>
            </a:custGeom>
            <a:effectLst/>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22860" rIns="128016" bIns="22860" numCol="1" spcCol="1270" anchor="t" anchorCtr="0">
              <a:noAutofit/>
            </a:bodyPr>
            <a:lstStyle/>
            <a:p>
              <a:pPr marL="114300" lvl="1" indent="-114300" defTabSz="622300">
                <a:lnSpc>
                  <a:spcPct val="90000"/>
                </a:lnSpc>
                <a:spcBef>
                  <a:spcPct val="0"/>
                </a:spcBef>
                <a:spcAft>
                  <a:spcPct val="20000"/>
                </a:spcAft>
                <a:buFontTx/>
                <a:buChar char="•"/>
              </a:pPr>
              <a:r>
                <a:rPr lang="en-US" sz="1200" dirty="0"/>
                <a:t>Analysis to help with the launch strategy for the new online video service.</a:t>
              </a:r>
              <a:endParaRPr lang="en-US" sz="1200" kern="1200" dirty="0"/>
            </a:p>
            <a:p>
              <a:pPr marL="114300" lvl="1" indent="-114300" algn="l" defTabSz="622300">
                <a:lnSpc>
                  <a:spcPct val="90000"/>
                </a:lnSpc>
                <a:spcBef>
                  <a:spcPct val="0"/>
                </a:spcBef>
                <a:spcAft>
                  <a:spcPct val="20000"/>
                </a:spcAft>
                <a:buChar char="•"/>
              </a:pPr>
              <a:endParaRPr lang="en-US" sz="1400" kern="1200" dirty="0"/>
            </a:p>
          </p:txBody>
        </p:sp>
        <p:sp>
          <p:nvSpPr>
            <p:cNvPr id="16" name="Freeform: Shape 15">
              <a:extLst>
                <a:ext uri="{FF2B5EF4-FFF2-40B4-BE49-F238E27FC236}">
                  <a16:creationId xmlns:a16="http://schemas.microsoft.com/office/drawing/2014/main" id="{7EF2CD60-E5DF-65E4-E383-44527F26A799}"/>
                </a:ext>
              </a:extLst>
            </p:cNvPr>
            <p:cNvSpPr/>
            <p:nvPr/>
          </p:nvSpPr>
          <p:spPr>
            <a:xfrm>
              <a:off x="1066800" y="4826692"/>
              <a:ext cx="10058399" cy="296461"/>
            </a:xfrm>
            <a:custGeom>
              <a:avLst/>
              <a:gdLst>
                <a:gd name="connsiteX0" fmla="*/ 0 w 10058399"/>
                <a:gd name="connsiteY0" fmla="*/ 71761 h 430560"/>
                <a:gd name="connsiteX1" fmla="*/ 71761 w 10058399"/>
                <a:gd name="connsiteY1" fmla="*/ 0 h 430560"/>
                <a:gd name="connsiteX2" fmla="*/ 9986638 w 10058399"/>
                <a:gd name="connsiteY2" fmla="*/ 0 h 430560"/>
                <a:gd name="connsiteX3" fmla="*/ 10058399 w 10058399"/>
                <a:gd name="connsiteY3" fmla="*/ 71761 h 430560"/>
                <a:gd name="connsiteX4" fmla="*/ 10058399 w 10058399"/>
                <a:gd name="connsiteY4" fmla="*/ 358799 h 430560"/>
                <a:gd name="connsiteX5" fmla="*/ 9986638 w 10058399"/>
                <a:gd name="connsiteY5" fmla="*/ 430560 h 430560"/>
                <a:gd name="connsiteX6" fmla="*/ 71761 w 10058399"/>
                <a:gd name="connsiteY6" fmla="*/ 430560 h 430560"/>
                <a:gd name="connsiteX7" fmla="*/ 0 w 10058399"/>
                <a:gd name="connsiteY7" fmla="*/ 358799 h 430560"/>
                <a:gd name="connsiteX8" fmla="*/ 0 w 10058399"/>
                <a:gd name="connsiteY8" fmla="*/ 71761 h 43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399" h="430560">
                  <a:moveTo>
                    <a:pt x="0" y="71761"/>
                  </a:moveTo>
                  <a:cubicBezTo>
                    <a:pt x="0" y="32128"/>
                    <a:pt x="32128" y="0"/>
                    <a:pt x="71761" y="0"/>
                  </a:cubicBezTo>
                  <a:lnTo>
                    <a:pt x="9986638" y="0"/>
                  </a:lnTo>
                  <a:cubicBezTo>
                    <a:pt x="10026271" y="0"/>
                    <a:pt x="10058399" y="32128"/>
                    <a:pt x="10058399" y="71761"/>
                  </a:cubicBezTo>
                  <a:lnTo>
                    <a:pt x="10058399" y="358799"/>
                  </a:lnTo>
                  <a:cubicBezTo>
                    <a:pt x="10058399" y="398432"/>
                    <a:pt x="10026271" y="430560"/>
                    <a:pt x="9986638" y="430560"/>
                  </a:cubicBezTo>
                  <a:lnTo>
                    <a:pt x="71761" y="430560"/>
                  </a:lnTo>
                  <a:cubicBezTo>
                    <a:pt x="32128" y="430560"/>
                    <a:pt x="0" y="398432"/>
                    <a:pt x="0" y="358799"/>
                  </a:cubicBezTo>
                  <a:lnTo>
                    <a:pt x="0" y="71761"/>
                  </a:lnTo>
                  <a:close/>
                </a:path>
              </a:pathLst>
            </a:custGeom>
            <a:solidFill>
              <a:schemeClr val="accent6">
                <a:lumMod val="20000"/>
                <a:lumOff val="80000"/>
              </a:schemeClr>
            </a:solid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9598" tIns="89598" rIns="89598" bIns="89598" numCol="1" spcCol="1270" anchor="ctr" anchorCtr="0">
              <a:noAutofit/>
            </a:bodyPr>
            <a:lstStyle/>
            <a:p>
              <a:pPr defTabSz="800100">
                <a:lnSpc>
                  <a:spcPct val="90000"/>
                </a:lnSpc>
                <a:spcBef>
                  <a:spcPct val="0"/>
                </a:spcBef>
                <a:spcAft>
                  <a:spcPct val="35000"/>
                </a:spcAft>
              </a:pPr>
              <a:r>
                <a:rPr lang="en-US" sz="1800" kern="1200" dirty="0">
                  <a:effectLst>
                    <a:outerShdw blurRad="38100" dist="38100" dir="2700000" algn="tl">
                      <a:srgbClr val="000000">
                        <a:alpha val="43137"/>
                      </a:srgbClr>
                    </a:outerShdw>
                  </a:effectLst>
                </a:rPr>
                <a:t>4. </a:t>
              </a:r>
              <a:r>
                <a:rPr lang="en-US" sz="1800" kern="1200" dirty="0">
                  <a:solidFill>
                    <a:schemeClr val="tx1"/>
                  </a:solidFill>
                  <a:effectLst>
                    <a:outerShdw blurRad="38100" dist="38100" dir="2700000" algn="tl">
                      <a:srgbClr val="000000">
                        <a:alpha val="43137"/>
                      </a:srgbClr>
                    </a:outerShdw>
                  </a:effectLst>
                  <a:hlinkClick r:id="rId5" action="ppaction://hlinksldjump">
                    <a:extLst>
                      <a:ext uri="{A12FA001-AC4F-418D-AE19-62706E023703}">
                        <ahyp:hlinkClr xmlns:ahyp="http://schemas.microsoft.com/office/drawing/2018/hyperlinkcolor" val="tx"/>
                      </a:ext>
                    </a:extLst>
                  </a:hlinkClick>
                </a:rPr>
                <a:t>Instacart</a:t>
              </a:r>
              <a:endParaRPr lang="en-US" sz="1800" kern="1200" dirty="0">
                <a:solidFill>
                  <a:schemeClr val="tx1"/>
                </a:solidFill>
                <a:effectLst>
                  <a:outerShdw blurRad="38100" dist="38100" dir="2700000" algn="tl">
                    <a:srgbClr val="000000">
                      <a:alpha val="43137"/>
                    </a:srgbClr>
                  </a:outerShdw>
                </a:effectLst>
              </a:endParaRPr>
            </a:p>
          </p:txBody>
        </p:sp>
        <p:sp>
          <p:nvSpPr>
            <p:cNvPr id="17" name="Freeform: Shape 16">
              <a:extLst>
                <a:ext uri="{FF2B5EF4-FFF2-40B4-BE49-F238E27FC236}">
                  <a16:creationId xmlns:a16="http://schemas.microsoft.com/office/drawing/2014/main" id="{61E9915F-D09B-4AF5-2F4A-14F0C3AACA78}"/>
                </a:ext>
              </a:extLst>
            </p:cNvPr>
            <p:cNvSpPr/>
            <p:nvPr/>
          </p:nvSpPr>
          <p:spPr>
            <a:xfrm>
              <a:off x="1066799" y="5180351"/>
              <a:ext cx="10058399" cy="380880"/>
            </a:xfrm>
            <a:custGeom>
              <a:avLst/>
              <a:gdLst>
                <a:gd name="connsiteX0" fmla="*/ 0 w 10058399"/>
                <a:gd name="connsiteY0" fmla="*/ 0 h 380880"/>
                <a:gd name="connsiteX1" fmla="*/ 10058399 w 10058399"/>
                <a:gd name="connsiteY1" fmla="*/ 0 h 380880"/>
                <a:gd name="connsiteX2" fmla="*/ 10058399 w 10058399"/>
                <a:gd name="connsiteY2" fmla="*/ 380880 h 380880"/>
                <a:gd name="connsiteX3" fmla="*/ 0 w 10058399"/>
                <a:gd name="connsiteY3" fmla="*/ 380880 h 380880"/>
                <a:gd name="connsiteX4" fmla="*/ 0 w 10058399"/>
                <a:gd name="connsiteY4" fmla="*/ 0 h 38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380880">
                  <a:moveTo>
                    <a:pt x="0" y="0"/>
                  </a:moveTo>
                  <a:lnTo>
                    <a:pt x="10058399" y="0"/>
                  </a:lnTo>
                  <a:lnTo>
                    <a:pt x="10058399" y="380880"/>
                  </a:lnTo>
                  <a:lnTo>
                    <a:pt x="0" y="380880"/>
                  </a:lnTo>
                  <a:lnTo>
                    <a:pt x="0" y="0"/>
                  </a:lnTo>
                  <a:close/>
                </a:path>
              </a:pathLst>
            </a:custGeom>
            <a:effectLst/>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200" kern="1200" dirty="0"/>
                <a:t> Business Intelligence Analysis to ensure Instacart targets the right customer profiles with the appropriate products.</a:t>
              </a:r>
            </a:p>
          </p:txBody>
        </p:sp>
        <p:sp>
          <p:nvSpPr>
            <p:cNvPr id="18" name="Freeform: Shape 17">
              <a:extLst>
                <a:ext uri="{FF2B5EF4-FFF2-40B4-BE49-F238E27FC236}">
                  <a16:creationId xmlns:a16="http://schemas.microsoft.com/office/drawing/2014/main" id="{B6B8BA95-E701-5C4C-BC33-969AA6D7C01A}"/>
                </a:ext>
              </a:extLst>
            </p:cNvPr>
            <p:cNvSpPr/>
            <p:nvPr/>
          </p:nvSpPr>
          <p:spPr>
            <a:xfrm>
              <a:off x="1066800" y="5618429"/>
              <a:ext cx="10058399" cy="318764"/>
            </a:xfrm>
            <a:custGeom>
              <a:avLst/>
              <a:gdLst>
                <a:gd name="connsiteX0" fmla="*/ 0 w 10058399"/>
                <a:gd name="connsiteY0" fmla="*/ 71761 h 430560"/>
                <a:gd name="connsiteX1" fmla="*/ 71761 w 10058399"/>
                <a:gd name="connsiteY1" fmla="*/ 0 h 430560"/>
                <a:gd name="connsiteX2" fmla="*/ 9986638 w 10058399"/>
                <a:gd name="connsiteY2" fmla="*/ 0 h 430560"/>
                <a:gd name="connsiteX3" fmla="*/ 10058399 w 10058399"/>
                <a:gd name="connsiteY3" fmla="*/ 71761 h 430560"/>
                <a:gd name="connsiteX4" fmla="*/ 10058399 w 10058399"/>
                <a:gd name="connsiteY4" fmla="*/ 358799 h 430560"/>
                <a:gd name="connsiteX5" fmla="*/ 9986638 w 10058399"/>
                <a:gd name="connsiteY5" fmla="*/ 430560 h 430560"/>
                <a:gd name="connsiteX6" fmla="*/ 71761 w 10058399"/>
                <a:gd name="connsiteY6" fmla="*/ 430560 h 430560"/>
                <a:gd name="connsiteX7" fmla="*/ 0 w 10058399"/>
                <a:gd name="connsiteY7" fmla="*/ 358799 h 430560"/>
                <a:gd name="connsiteX8" fmla="*/ 0 w 10058399"/>
                <a:gd name="connsiteY8" fmla="*/ 71761 h 43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399" h="430560">
                  <a:moveTo>
                    <a:pt x="0" y="71761"/>
                  </a:moveTo>
                  <a:cubicBezTo>
                    <a:pt x="0" y="32128"/>
                    <a:pt x="32128" y="0"/>
                    <a:pt x="71761" y="0"/>
                  </a:cubicBezTo>
                  <a:lnTo>
                    <a:pt x="9986638" y="0"/>
                  </a:lnTo>
                  <a:cubicBezTo>
                    <a:pt x="10026271" y="0"/>
                    <a:pt x="10058399" y="32128"/>
                    <a:pt x="10058399" y="71761"/>
                  </a:cubicBezTo>
                  <a:lnTo>
                    <a:pt x="10058399" y="358799"/>
                  </a:lnTo>
                  <a:cubicBezTo>
                    <a:pt x="10058399" y="398432"/>
                    <a:pt x="10026271" y="430560"/>
                    <a:pt x="9986638" y="430560"/>
                  </a:cubicBezTo>
                  <a:lnTo>
                    <a:pt x="71761" y="430560"/>
                  </a:lnTo>
                  <a:cubicBezTo>
                    <a:pt x="32128" y="430560"/>
                    <a:pt x="0" y="398432"/>
                    <a:pt x="0" y="358799"/>
                  </a:cubicBezTo>
                  <a:lnTo>
                    <a:pt x="0" y="71761"/>
                  </a:lnTo>
                  <a:close/>
                </a:path>
              </a:pathLst>
            </a:custGeom>
            <a:solidFill>
              <a:schemeClr val="accent6">
                <a:lumMod val="20000"/>
                <a:lumOff val="80000"/>
              </a:schemeClr>
            </a:solid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9598" tIns="89598" rIns="89598" bIns="89598" numCol="1" spcCol="1270" anchor="ctr" anchorCtr="0">
              <a:noAutofit/>
            </a:bodyPr>
            <a:lstStyle/>
            <a:p>
              <a:pPr defTabSz="800100">
                <a:lnSpc>
                  <a:spcPct val="90000"/>
                </a:lnSpc>
                <a:spcBef>
                  <a:spcPct val="0"/>
                </a:spcBef>
                <a:spcAft>
                  <a:spcPct val="35000"/>
                </a:spcAft>
              </a:pPr>
              <a:r>
                <a:rPr lang="en-US" sz="1800" dirty="0">
                  <a:solidFill>
                    <a:schemeClr val="tx1">
                      <a:lumMod val="95000"/>
                      <a:lumOff val="5000"/>
                    </a:schemeClr>
                  </a:solidFill>
                  <a:effectLst>
                    <a:outerShdw blurRad="38100" dist="38100" dir="2700000" algn="tl">
                      <a:srgbClr val="000000">
                        <a:alpha val="43137"/>
                      </a:srgbClr>
                    </a:outerShdw>
                  </a:effectLst>
                  <a:hlinkClick r:id="rId6" action="ppaction://hlinksldjump">
                    <a:extLst>
                      <a:ext uri="{A12FA001-AC4F-418D-AE19-62706E023703}">
                        <ahyp:hlinkClr xmlns:ahyp="http://schemas.microsoft.com/office/drawing/2018/hyperlinkcolor" val="tx"/>
                      </a:ext>
                    </a:extLst>
                  </a:hlinkClick>
                </a:rPr>
                <a:t>Achievement 6</a:t>
              </a:r>
              <a:endParaRPr lang="en-US" sz="1800" kern="1200" dirty="0">
                <a:solidFill>
                  <a:schemeClr val="tx1">
                    <a:lumMod val="95000"/>
                    <a:lumOff val="5000"/>
                  </a:schemeClr>
                </a:solidFill>
                <a:effectLst>
                  <a:outerShdw blurRad="38100" dist="38100" dir="2700000" algn="tl">
                    <a:srgbClr val="000000">
                      <a:alpha val="43137"/>
                    </a:srgbClr>
                  </a:outerShdw>
                </a:effectLst>
              </a:endParaRPr>
            </a:p>
          </p:txBody>
        </p:sp>
        <p:sp>
          <p:nvSpPr>
            <p:cNvPr id="19" name="Freeform: Shape 18">
              <a:extLst>
                <a:ext uri="{FF2B5EF4-FFF2-40B4-BE49-F238E27FC236}">
                  <a16:creationId xmlns:a16="http://schemas.microsoft.com/office/drawing/2014/main" id="{32624481-C89B-2A9A-A894-D4E59086475B}"/>
                </a:ext>
              </a:extLst>
            </p:cNvPr>
            <p:cNvSpPr/>
            <p:nvPr/>
          </p:nvSpPr>
          <p:spPr>
            <a:xfrm>
              <a:off x="1066799" y="5994390"/>
              <a:ext cx="10058399" cy="380880"/>
            </a:xfrm>
            <a:custGeom>
              <a:avLst/>
              <a:gdLst>
                <a:gd name="connsiteX0" fmla="*/ 0 w 10058399"/>
                <a:gd name="connsiteY0" fmla="*/ 0 h 380880"/>
                <a:gd name="connsiteX1" fmla="*/ 10058399 w 10058399"/>
                <a:gd name="connsiteY1" fmla="*/ 0 h 380880"/>
                <a:gd name="connsiteX2" fmla="*/ 10058399 w 10058399"/>
                <a:gd name="connsiteY2" fmla="*/ 380880 h 380880"/>
                <a:gd name="connsiteX3" fmla="*/ 0 w 10058399"/>
                <a:gd name="connsiteY3" fmla="*/ 380880 h 380880"/>
                <a:gd name="connsiteX4" fmla="*/ 0 w 10058399"/>
                <a:gd name="connsiteY4" fmla="*/ 0 h 38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380880">
                  <a:moveTo>
                    <a:pt x="0" y="0"/>
                  </a:moveTo>
                  <a:lnTo>
                    <a:pt x="10058399" y="0"/>
                  </a:lnTo>
                  <a:lnTo>
                    <a:pt x="10058399" y="380880"/>
                  </a:lnTo>
                  <a:lnTo>
                    <a:pt x="0" y="380880"/>
                  </a:lnTo>
                  <a:lnTo>
                    <a:pt x="0" y="0"/>
                  </a:lnTo>
                  <a:close/>
                </a:path>
              </a:pathLst>
            </a:custGeom>
            <a:effectLst/>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200" kern="1200" dirty="0"/>
                <a:t>In progress.</a:t>
              </a:r>
            </a:p>
          </p:txBody>
        </p:sp>
      </p:grpSp>
    </p:spTree>
    <p:extLst>
      <p:ext uri="{BB962C8B-B14F-4D97-AF65-F5344CB8AC3E}">
        <p14:creationId xmlns:p14="http://schemas.microsoft.com/office/powerpoint/2010/main" val="43961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B4ED165-AB7A-C845-A042-25B32B15851D}"/>
              </a:ext>
            </a:extLst>
          </p:cNvPr>
          <p:cNvGraphicFramePr>
            <a:graphicFrameLocks noGrp="1"/>
          </p:cNvGraphicFramePr>
          <p:nvPr>
            <p:ph idx="1"/>
            <p:extLst>
              <p:ext uri="{D42A27DB-BD31-4B8C-83A1-F6EECF244321}">
                <p14:modId xmlns:p14="http://schemas.microsoft.com/office/powerpoint/2010/main" val="960970990"/>
              </p:ext>
            </p:extLst>
          </p:nvPr>
        </p:nvGraphicFramePr>
        <p:xfrm>
          <a:off x="713678" y="819649"/>
          <a:ext cx="10764644" cy="6038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7D60FF5-DEBA-8C8D-9B34-4D27A6E4129C}"/>
              </a:ext>
            </a:extLst>
          </p:cNvPr>
          <p:cNvSpPr txBox="1"/>
          <p:nvPr/>
        </p:nvSpPr>
        <p:spPr>
          <a:xfrm>
            <a:off x="713678" y="283049"/>
            <a:ext cx="6094140" cy="338554"/>
          </a:xfrm>
          <a:prstGeom prst="rect">
            <a:avLst/>
          </a:prstGeom>
          <a:noFill/>
        </p:spPr>
        <p:txBody>
          <a:bodyPr wrap="square">
            <a:spAutoFit/>
          </a:bodyPr>
          <a:lstStyle/>
          <a:p>
            <a:r>
              <a:rPr lang="en-US" sz="1600" dirty="0">
                <a:effectLst>
                  <a:outerShdw blurRad="38100" dist="38100" dir="2700000" algn="tl">
                    <a:srgbClr val="000000">
                      <a:alpha val="43137"/>
                    </a:srgbClr>
                  </a:outerShdw>
                </a:effectLst>
              </a:rPr>
              <a:t>Instacart</a:t>
            </a:r>
            <a:endParaRPr lang="en-US" sz="1600" dirty="0"/>
          </a:p>
        </p:txBody>
      </p:sp>
    </p:spTree>
    <p:extLst>
      <p:ext uri="{BB962C8B-B14F-4D97-AF65-F5344CB8AC3E}">
        <p14:creationId xmlns:p14="http://schemas.microsoft.com/office/powerpoint/2010/main" val="473401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E1DB-6B81-6803-ADCE-882456D73BAF}"/>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Time Analysis</a:t>
            </a:r>
            <a:endParaRPr lang="en-US" dirty="0"/>
          </a:p>
        </p:txBody>
      </p:sp>
      <p:sp>
        <p:nvSpPr>
          <p:cNvPr id="11" name="Freeform: Shape 10">
            <a:extLst>
              <a:ext uri="{FF2B5EF4-FFF2-40B4-BE49-F238E27FC236}">
                <a16:creationId xmlns:a16="http://schemas.microsoft.com/office/drawing/2014/main" id="{EA39F5A6-5A0B-E626-09FA-54E1B509E3FD}"/>
              </a:ext>
            </a:extLst>
          </p:cNvPr>
          <p:cNvSpPr/>
          <p:nvPr/>
        </p:nvSpPr>
        <p:spPr>
          <a:xfrm>
            <a:off x="1066800" y="5335270"/>
            <a:ext cx="4935648" cy="102931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lumMod val="75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342900" indent="-342900">
              <a:lnSpc>
                <a:spcPct val="110000"/>
              </a:lnSpc>
              <a:spcBef>
                <a:spcPts val="1200"/>
              </a:spcBef>
              <a:spcAft>
                <a:spcPts val="200"/>
              </a:spcAft>
              <a:buClr>
                <a:schemeClr val="accent1"/>
              </a:buClr>
              <a:buSzPct val="100000"/>
              <a:buFont typeface="Arial" panose="020B0604020202020204" pitchFamily="34" charset="0"/>
              <a:buChar char="•"/>
            </a:pPr>
            <a:r>
              <a:rPr lang="en-US" sz="1400" dirty="0">
                <a:solidFill>
                  <a:prstClr val="black">
                    <a:hueOff val="0"/>
                    <a:satOff val="0"/>
                    <a:lumOff val="0"/>
                    <a:alphaOff val="0"/>
                  </a:prstClr>
                </a:solidFill>
                <a:latin typeface="Sagona Book" panose="02020404030301010803"/>
              </a:rPr>
              <a:t>The busiest hours span from hours 10 -17. </a:t>
            </a:r>
          </a:p>
        </p:txBody>
      </p:sp>
      <p:sp>
        <p:nvSpPr>
          <p:cNvPr id="12" name="Freeform: Shape 11">
            <a:extLst>
              <a:ext uri="{FF2B5EF4-FFF2-40B4-BE49-F238E27FC236}">
                <a16:creationId xmlns:a16="http://schemas.microsoft.com/office/drawing/2014/main" id="{0C6FAFB6-0953-8D6F-10CE-CF56E2928DD2}"/>
              </a:ext>
            </a:extLst>
          </p:cNvPr>
          <p:cNvSpPr/>
          <p:nvPr/>
        </p:nvSpPr>
        <p:spPr>
          <a:xfrm>
            <a:off x="6189553" y="5335270"/>
            <a:ext cx="4935648" cy="102931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lumMod val="75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342900" indent="-342900">
              <a:lnSpc>
                <a:spcPct val="110000"/>
              </a:lnSpc>
              <a:spcBef>
                <a:spcPts val="1200"/>
              </a:spcBef>
              <a:spcAft>
                <a:spcPts val="200"/>
              </a:spcAft>
              <a:buClr>
                <a:schemeClr val="accent1"/>
              </a:buClr>
              <a:buSzPct val="100000"/>
              <a:buFont typeface="Arial" panose="020B0604020202020204" pitchFamily="34" charset="0"/>
              <a:buChar char="•"/>
            </a:pPr>
            <a:r>
              <a:rPr lang="en-US" sz="1400" dirty="0">
                <a:solidFill>
                  <a:prstClr val="black">
                    <a:hueOff val="0"/>
                    <a:satOff val="0"/>
                    <a:lumOff val="0"/>
                    <a:alphaOff val="0"/>
                  </a:prstClr>
                </a:solidFill>
                <a:latin typeface="Sagona Book" panose="02020404030301010803"/>
              </a:rPr>
              <a:t>Saturday is the busiest day, while Wednesday is the least busy.</a:t>
            </a:r>
          </a:p>
        </p:txBody>
      </p:sp>
      <p:pic>
        <p:nvPicPr>
          <p:cNvPr id="5" name="Picture 4">
            <a:extLst>
              <a:ext uri="{FF2B5EF4-FFF2-40B4-BE49-F238E27FC236}">
                <a16:creationId xmlns:a16="http://schemas.microsoft.com/office/drawing/2014/main" id="{591EBFAF-6782-2D0E-ECB2-F694B3F50FCF}"/>
              </a:ext>
            </a:extLst>
          </p:cNvPr>
          <p:cNvPicPr>
            <a:picLocks noChangeAspect="1"/>
          </p:cNvPicPr>
          <p:nvPr/>
        </p:nvPicPr>
        <p:blipFill>
          <a:blip r:embed="rId2"/>
          <a:stretch>
            <a:fillRect/>
          </a:stretch>
        </p:blipFill>
        <p:spPr>
          <a:xfrm>
            <a:off x="1066801" y="1796902"/>
            <a:ext cx="4935648" cy="3389709"/>
          </a:xfrm>
          <a:prstGeom prst="rect">
            <a:avLst/>
          </a:prstGeom>
          <a:ln>
            <a:noFill/>
          </a:ln>
          <a:effectLst>
            <a:softEdge rad="112500"/>
          </a:effectLst>
        </p:spPr>
      </p:pic>
      <p:pic>
        <p:nvPicPr>
          <p:cNvPr id="6" name="Picture 5">
            <a:extLst>
              <a:ext uri="{FF2B5EF4-FFF2-40B4-BE49-F238E27FC236}">
                <a16:creationId xmlns:a16="http://schemas.microsoft.com/office/drawing/2014/main" id="{51EB0DDC-42F8-7836-0989-9153005BFC99}"/>
              </a:ext>
            </a:extLst>
          </p:cNvPr>
          <p:cNvPicPr>
            <a:picLocks noChangeAspect="1"/>
          </p:cNvPicPr>
          <p:nvPr/>
        </p:nvPicPr>
        <p:blipFill>
          <a:blip r:embed="rId3"/>
          <a:stretch>
            <a:fillRect/>
          </a:stretch>
        </p:blipFill>
        <p:spPr>
          <a:xfrm>
            <a:off x="6189553" y="1796901"/>
            <a:ext cx="4935646" cy="3389710"/>
          </a:xfrm>
          <a:prstGeom prst="rect">
            <a:avLst/>
          </a:prstGeom>
          <a:ln>
            <a:noFill/>
          </a:ln>
          <a:effectLst>
            <a:softEdge rad="112500"/>
          </a:effectLst>
        </p:spPr>
      </p:pic>
    </p:spTree>
    <p:extLst>
      <p:ext uri="{BB962C8B-B14F-4D97-AF65-F5344CB8AC3E}">
        <p14:creationId xmlns:p14="http://schemas.microsoft.com/office/powerpoint/2010/main" val="162675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E1DB-6B81-6803-ADCE-882456D73BAF}"/>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Customer Profile Analysis</a:t>
            </a:r>
            <a:endParaRPr lang="en-US" dirty="0"/>
          </a:p>
        </p:txBody>
      </p:sp>
      <p:sp>
        <p:nvSpPr>
          <p:cNvPr id="11" name="Freeform: Shape 10">
            <a:extLst>
              <a:ext uri="{FF2B5EF4-FFF2-40B4-BE49-F238E27FC236}">
                <a16:creationId xmlns:a16="http://schemas.microsoft.com/office/drawing/2014/main" id="{EA39F5A6-5A0B-E626-09FA-54E1B509E3FD}"/>
              </a:ext>
            </a:extLst>
          </p:cNvPr>
          <p:cNvSpPr/>
          <p:nvPr/>
        </p:nvSpPr>
        <p:spPr>
          <a:xfrm>
            <a:off x="1066800" y="5335270"/>
            <a:ext cx="4935648" cy="102931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lumMod val="75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342900" indent="-342900">
              <a:lnSpc>
                <a:spcPct val="110000"/>
              </a:lnSpc>
              <a:spcBef>
                <a:spcPts val="1200"/>
              </a:spcBef>
              <a:spcAft>
                <a:spcPts val="200"/>
              </a:spcAft>
              <a:buClr>
                <a:schemeClr val="accent1"/>
              </a:buClr>
              <a:buSzPct val="100000"/>
              <a:buFont typeface="Arial" panose="020B0604020202020204" pitchFamily="34" charset="0"/>
              <a:buChar char="•"/>
            </a:pPr>
            <a:r>
              <a:rPr lang="en-US" sz="1400" dirty="0">
                <a:solidFill>
                  <a:prstClr val="black">
                    <a:hueOff val="0"/>
                    <a:satOff val="0"/>
                    <a:lumOff val="0"/>
                    <a:alphaOff val="0"/>
                  </a:prstClr>
                </a:solidFill>
                <a:latin typeface="Sagona Book" panose="02020404030301010803"/>
              </a:rPr>
              <a:t>Middle aged customers are making the most purchases.</a:t>
            </a:r>
          </a:p>
        </p:txBody>
      </p:sp>
      <p:sp>
        <p:nvSpPr>
          <p:cNvPr id="12" name="Freeform: Shape 11">
            <a:extLst>
              <a:ext uri="{FF2B5EF4-FFF2-40B4-BE49-F238E27FC236}">
                <a16:creationId xmlns:a16="http://schemas.microsoft.com/office/drawing/2014/main" id="{0C6FAFB6-0953-8D6F-10CE-CF56E2928DD2}"/>
              </a:ext>
            </a:extLst>
          </p:cNvPr>
          <p:cNvSpPr/>
          <p:nvPr/>
        </p:nvSpPr>
        <p:spPr>
          <a:xfrm>
            <a:off x="6189553" y="5335270"/>
            <a:ext cx="4935648" cy="102931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lumMod val="75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342900" indent="-342900">
              <a:lnSpc>
                <a:spcPct val="110000"/>
              </a:lnSpc>
              <a:spcBef>
                <a:spcPts val="1200"/>
              </a:spcBef>
              <a:spcAft>
                <a:spcPts val="200"/>
              </a:spcAft>
              <a:buClr>
                <a:schemeClr val="accent1"/>
              </a:buClr>
              <a:buSzPct val="100000"/>
              <a:buFont typeface="Arial" panose="020B0604020202020204" pitchFamily="34" charset="0"/>
              <a:buChar char="•"/>
            </a:pPr>
            <a:r>
              <a:rPr lang="en-US" sz="1400" dirty="0">
                <a:solidFill>
                  <a:prstClr val="black">
                    <a:hueOff val="0"/>
                    <a:satOff val="0"/>
                    <a:lumOff val="0"/>
                    <a:alphaOff val="0"/>
                  </a:prstClr>
                </a:solidFill>
                <a:latin typeface="Sagona Book" panose="02020404030301010803"/>
              </a:rPr>
              <a:t>The southern region contains the highest purchase activity than any other region.</a:t>
            </a:r>
          </a:p>
        </p:txBody>
      </p:sp>
      <p:pic>
        <p:nvPicPr>
          <p:cNvPr id="3" name="Picture 2">
            <a:extLst>
              <a:ext uri="{FF2B5EF4-FFF2-40B4-BE49-F238E27FC236}">
                <a16:creationId xmlns:a16="http://schemas.microsoft.com/office/drawing/2014/main" id="{2AC0E2A6-ED9A-B625-33DC-47EC53BDD7D9}"/>
              </a:ext>
            </a:extLst>
          </p:cNvPr>
          <p:cNvPicPr>
            <a:picLocks noChangeAspect="1"/>
          </p:cNvPicPr>
          <p:nvPr/>
        </p:nvPicPr>
        <p:blipFill>
          <a:blip r:embed="rId2"/>
          <a:stretch>
            <a:fillRect/>
          </a:stretch>
        </p:blipFill>
        <p:spPr>
          <a:xfrm>
            <a:off x="1066800" y="2037993"/>
            <a:ext cx="4935648" cy="3107036"/>
          </a:xfrm>
          <a:prstGeom prst="rect">
            <a:avLst/>
          </a:prstGeom>
          <a:ln>
            <a:noFill/>
          </a:ln>
          <a:effectLst>
            <a:softEdge rad="112500"/>
          </a:effectLst>
        </p:spPr>
      </p:pic>
      <p:pic>
        <p:nvPicPr>
          <p:cNvPr id="4" name="Picture 3">
            <a:extLst>
              <a:ext uri="{FF2B5EF4-FFF2-40B4-BE49-F238E27FC236}">
                <a16:creationId xmlns:a16="http://schemas.microsoft.com/office/drawing/2014/main" id="{991286E9-6B39-4D29-31EF-92DE62D98F23}"/>
              </a:ext>
            </a:extLst>
          </p:cNvPr>
          <p:cNvPicPr>
            <a:picLocks noChangeAspect="1"/>
          </p:cNvPicPr>
          <p:nvPr/>
        </p:nvPicPr>
        <p:blipFill>
          <a:blip r:embed="rId3"/>
          <a:stretch>
            <a:fillRect/>
          </a:stretch>
        </p:blipFill>
        <p:spPr>
          <a:xfrm>
            <a:off x="6189553" y="2020019"/>
            <a:ext cx="4935647" cy="3125009"/>
          </a:xfrm>
          <a:prstGeom prst="rect">
            <a:avLst/>
          </a:prstGeom>
          <a:ln>
            <a:noFill/>
          </a:ln>
          <a:effectLst>
            <a:softEdge rad="112500"/>
          </a:effectLst>
        </p:spPr>
      </p:pic>
    </p:spTree>
    <p:extLst>
      <p:ext uri="{BB962C8B-B14F-4D97-AF65-F5344CB8AC3E}">
        <p14:creationId xmlns:p14="http://schemas.microsoft.com/office/powerpoint/2010/main" val="3874289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EF96-A333-E2B3-9201-2AAC44BD4367}"/>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Summary And Expert Suggestions</a:t>
            </a:r>
          </a:p>
        </p:txBody>
      </p:sp>
      <p:sp>
        <p:nvSpPr>
          <p:cNvPr id="3" name="Content Placeholder 2">
            <a:extLst>
              <a:ext uri="{FF2B5EF4-FFF2-40B4-BE49-F238E27FC236}">
                <a16:creationId xmlns:a16="http://schemas.microsoft.com/office/drawing/2014/main" id="{449A971E-F1DB-EC46-B2C4-10CBD47194DB}"/>
              </a:ext>
            </a:extLst>
          </p:cNvPr>
          <p:cNvSpPr>
            <a:spLocks noGrp="1"/>
          </p:cNvSpPr>
          <p:nvPr>
            <p:ph idx="1"/>
          </p:nvPr>
        </p:nvSpPr>
        <p:spPr/>
        <p:txBody>
          <a:bodyPr>
            <a:normAutofit fontScale="70000" lnSpcReduction="20000"/>
          </a:bodyPr>
          <a:lstStyle/>
          <a:p>
            <a:r>
              <a:rPr lang="en-US" dirty="0"/>
              <a:t>Continue emphasizing the competitive advantage of Instacart's impressive sales and affordable prices, as they have played a significant role in making it a popular choice among customers. This should be highlighted in marketing campaigns and customer communications.</a:t>
            </a:r>
          </a:p>
          <a:p>
            <a:r>
              <a:rPr lang="en-US" dirty="0"/>
              <a:t>Recognize that the customer base primarily consists of individuals with middle and low-income status. This indicates that the pricing strategy is resonating well with both groups. To maintain their loyalty, ensure that prices remain reasonable and competitive. </a:t>
            </a:r>
          </a:p>
          <a:p>
            <a:r>
              <a:rPr lang="en-US" dirty="0"/>
              <a:t>Acknowledge the dominance of the southern region in terms of order volume compared to the northeast. This suggests that delivery services are a significant factor in customer preference. Consider investing in expanding and optimizing delivery services in this region to further enhance customer convenience.</a:t>
            </a:r>
          </a:p>
          <a:p>
            <a:r>
              <a:rPr lang="en-US" dirty="0"/>
              <a:t>Recognize that the middle-aged customers, who are typically married with mid-size families, form a significant customer segment. The highest sales in the produce and dairy department indicate their needs. Offer attractive deals and promotions specifically targeting family necessities like produce and dairy to cater to this demographic.</a:t>
            </a:r>
          </a:p>
        </p:txBody>
      </p:sp>
    </p:spTree>
    <p:extLst>
      <p:ext uri="{BB962C8B-B14F-4D97-AF65-F5344CB8AC3E}">
        <p14:creationId xmlns:p14="http://schemas.microsoft.com/office/powerpoint/2010/main" val="986200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916C-277E-53B6-0BF1-3454CF82CFDF}"/>
              </a:ext>
            </a:extLst>
          </p:cNvPr>
          <p:cNvSpPr>
            <a:spLocks noGrp="1"/>
          </p:cNvSpPr>
          <p:nvPr>
            <p:ph type="title"/>
          </p:nvPr>
        </p:nvSpPr>
        <p:spPr/>
        <p:txBody>
          <a:bodyPr/>
          <a:lstStyle/>
          <a:p>
            <a:endParaRPr lang="en-US"/>
          </a:p>
        </p:txBody>
      </p:sp>
      <p:pic>
        <p:nvPicPr>
          <p:cNvPr id="11" name="Picture 10">
            <a:extLst>
              <a:ext uri="{FF2B5EF4-FFF2-40B4-BE49-F238E27FC236}">
                <a16:creationId xmlns:a16="http://schemas.microsoft.com/office/drawing/2014/main" id="{1D04911B-F5F7-0CF1-B80C-5ECDF5404125}"/>
              </a:ext>
            </a:extLst>
          </p:cNvPr>
          <p:cNvPicPr>
            <a:picLocks noChangeAspect="1"/>
          </p:cNvPicPr>
          <p:nvPr/>
        </p:nvPicPr>
        <p:blipFill rotWithShape="1">
          <a:blip r:embed="rId2"/>
          <a:srcRect t="18523" r="-545" b="42807"/>
          <a:stretch/>
        </p:blipFill>
        <p:spPr>
          <a:xfrm>
            <a:off x="0" y="0"/>
            <a:ext cx="12277189" cy="6110868"/>
          </a:xfrm>
          <a:prstGeom prst="rect">
            <a:avLst/>
          </a:prstGeom>
        </p:spPr>
      </p:pic>
      <p:grpSp>
        <p:nvGrpSpPr>
          <p:cNvPr id="6" name="Group 5">
            <a:extLst>
              <a:ext uri="{FF2B5EF4-FFF2-40B4-BE49-F238E27FC236}">
                <a16:creationId xmlns:a16="http://schemas.microsoft.com/office/drawing/2014/main" id="{8911571E-7641-1CDA-C6C6-58BD221DDB9A}"/>
              </a:ext>
            </a:extLst>
          </p:cNvPr>
          <p:cNvGrpSpPr/>
          <p:nvPr/>
        </p:nvGrpSpPr>
        <p:grpSpPr>
          <a:xfrm>
            <a:off x="1066800" y="1260804"/>
            <a:ext cx="10058399" cy="3583003"/>
            <a:chOff x="1200615" y="519965"/>
            <a:chExt cx="10058399" cy="3583003"/>
          </a:xfrm>
        </p:grpSpPr>
        <p:sp>
          <p:nvSpPr>
            <p:cNvPr id="7" name="Freeform: Shape 6">
              <a:extLst>
                <a:ext uri="{FF2B5EF4-FFF2-40B4-BE49-F238E27FC236}">
                  <a16:creationId xmlns:a16="http://schemas.microsoft.com/office/drawing/2014/main" id="{F5256AB2-DB3E-985E-B680-4F3F3CBE5B9D}"/>
                </a:ext>
              </a:extLst>
            </p:cNvPr>
            <p:cNvSpPr/>
            <p:nvPr/>
          </p:nvSpPr>
          <p:spPr>
            <a:xfrm>
              <a:off x="1200615" y="519965"/>
              <a:ext cx="10058399" cy="879840"/>
            </a:xfrm>
            <a:custGeom>
              <a:avLst/>
              <a:gdLst>
                <a:gd name="connsiteX0" fmla="*/ 0 w 10058399"/>
                <a:gd name="connsiteY0" fmla="*/ 146643 h 879840"/>
                <a:gd name="connsiteX1" fmla="*/ 146643 w 10058399"/>
                <a:gd name="connsiteY1" fmla="*/ 0 h 879840"/>
                <a:gd name="connsiteX2" fmla="*/ 9911756 w 10058399"/>
                <a:gd name="connsiteY2" fmla="*/ 0 h 879840"/>
                <a:gd name="connsiteX3" fmla="*/ 10058399 w 10058399"/>
                <a:gd name="connsiteY3" fmla="*/ 146643 h 879840"/>
                <a:gd name="connsiteX4" fmla="*/ 10058399 w 10058399"/>
                <a:gd name="connsiteY4" fmla="*/ 733197 h 879840"/>
                <a:gd name="connsiteX5" fmla="*/ 9911756 w 10058399"/>
                <a:gd name="connsiteY5" fmla="*/ 879840 h 879840"/>
                <a:gd name="connsiteX6" fmla="*/ 146643 w 10058399"/>
                <a:gd name="connsiteY6" fmla="*/ 879840 h 879840"/>
                <a:gd name="connsiteX7" fmla="*/ 0 w 10058399"/>
                <a:gd name="connsiteY7" fmla="*/ 733197 h 879840"/>
                <a:gd name="connsiteX8" fmla="*/ 0 w 10058399"/>
                <a:gd name="connsiteY8" fmla="*/ 146643 h 87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399" h="879840">
                  <a:moveTo>
                    <a:pt x="0" y="146643"/>
                  </a:moveTo>
                  <a:cubicBezTo>
                    <a:pt x="0" y="65654"/>
                    <a:pt x="65654" y="0"/>
                    <a:pt x="146643" y="0"/>
                  </a:cubicBezTo>
                  <a:lnTo>
                    <a:pt x="9911756" y="0"/>
                  </a:lnTo>
                  <a:cubicBezTo>
                    <a:pt x="9992745" y="0"/>
                    <a:pt x="10058399" y="65654"/>
                    <a:pt x="10058399" y="146643"/>
                  </a:cubicBezTo>
                  <a:lnTo>
                    <a:pt x="10058399" y="733197"/>
                  </a:lnTo>
                  <a:cubicBezTo>
                    <a:pt x="10058399" y="814186"/>
                    <a:pt x="9992745" y="879840"/>
                    <a:pt x="9911756" y="879840"/>
                  </a:cubicBezTo>
                  <a:lnTo>
                    <a:pt x="146643" y="879840"/>
                  </a:lnTo>
                  <a:cubicBezTo>
                    <a:pt x="65654" y="879840"/>
                    <a:pt x="0" y="814186"/>
                    <a:pt x="0" y="733197"/>
                  </a:cubicBezTo>
                  <a:lnTo>
                    <a:pt x="0" y="146643"/>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83920" tIns="183920" rIns="183920" bIns="183920" numCol="1" spcCol="1270" anchor="ctr" anchorCtr="0">
              <a:noAutofit/>
            </a:bodyPr>
            <a:lstStyle/>
            <a:p>
              <a:pPr algn="ctr" defTabSz="1644650">
                <a:lnSpc>
                  <a:spcPct val="90000"/>
                </a:lnSpc>
                <a:spcBef>
                  <a:spcPct val="0"/>
                </a:spcBef>
                <a:spcAft>
                  <a:spcPct val="35000"/>
                </a:spcAft>
              </a:pPr>
              <a:r>
                <a:rPr lang="en-US" sz="4000" dirty="0">
                  <a:effectLst>
                    <a:outerShdw blurRad="38100" dist="38100" dir="2700000" algn="tl">
                      <a:srgbClr val="000000">
                        <a:alpha val="43137"/>
                      </a:srgbClr>
                    </a:outerShdw>
                  </a:effectLst>
                </a:rPr>
                <a:t>5. Coming Soon</a:t>
              </a:r>
              <a:endParaRPr lang="en-US" sz="5400" kern="1200" dirty="0">
                <a:effectLst>
                  <a:outerShdw blurRad="38100" dist="38100" dir="2700000" algn="tl">
                    <a:srgbClr val="000000">
                      <a:alpha val="43137"/>
                    </a:srgbClr>
                  </a:outerShdw>
                </a:effectLst>
              </a:endParaRPr>
            </a:p>
          </p:txBody>
        </p:sp>
        <p:sp>
          <p:nvSpPr>
            <p:cNvPr id="8" name="Freeform: Shape 7">
              <a:extLst>
                <a:ext uri="{FF2B5EF4-FFF2-40B4-BE49-F238E27FC236}">
                  <a16:creationId xmlns:a16="http://schemas.microsoft.com/office/drawing/2014/main" id="{772FD9BE-1127-F46B-4610-8162816CA7CB}"/>
                </a:ext>
              </a:extLst>
            </p:cNvPr>
            <p:cNvSpPr/>
            <p:nvPr/>
          </p:nvSpPr>
          <p:spPr>
            <a:xfrm>
              <a:off x="1200615" y="1666488"/>
              <a:ext cx="10058399" cy="778320"/>
            </a:xfrm>
            <a:custGeom>
              <a:avLst/>
              <a:gdLst>
                <a:gd name="connsiteX0" fmla="*/ 0 w 10058399"/>
                <a:gd name="connsiteY0" fmla="*/ 0 h 778320"/>
                <a:gd name="connsiteX1" fmla="*/ 10058399 w 10058399"/>
                <a:gd name="connsiteY1" fmla="*/ 0 h 778320"/>
                <a:gd name="connsiteX2" fmla="*/ 10058399 w 10058399"/>
                <a:gd name="connsiteY2" fmla="*/ 778320 h 778320"/>
                <a:gd name="connsiteX3" fmla="*/ 0 w 10058399"/>
                <a:gd name="connsiteY3" fmla="*/ 778320 h 778320"/>
                <a:gd name="connsiteX4" fmla="*/ 0 w 10058399"/>
                <a:gd name="connsiteY4" fmla="*/ 0 h 778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778320">
                  <a:moveTo>
                    <a:pt x="0" y="0"/>
                  </a:moveTo>
                  <a:lnTo>
                    <a:pt x="10058399" y="0"/>
                  </a:lnTo>
                  <a:lnTo>
                    <a:pt x="10058399" y="778320"/>
                  </a:lnTo>
                  <a:lnTo>
                    <a:pt x="0" y="7783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p:txBody>
        </p:sp>
        <p:sp>
          <p:nvSpPr>
            <p:cNvPr id="10" name="Freeform: Shape 9">
              <a:extLst>
                <a:ext uri="{FF2B5EF4-FFF2-40B4-BE49-F238E27FC236}">
                  <a16:creationId xmlns:a16="http://schemas.microsoft.com/office/drawing/2014/main" id="{8A8FB5F6-8DF9-5D8B-923D-D38C71038323}"/>
                </a:ext>
              </a:extLst>
            </p:cNvPr>
            <p:cNvSpPr/>
            <p:nvPr/>
          </p:nvSpPr>
          <p:spPr>
            <a:xfrm>
              <a:off x="1200615" y="3324648"/>
              <a:ext cx="10058399" cy="778320"/>
            </a:xfrm>
            <a:custGeom>
              <a:avLst/>
              <a:gdLst>
                <a:gd name="connsiteX0" fmla="*/ 0 w 10058399"/>
                <a:gd name="connsiteY0" fmla="*/ 0 h 778320"/>
                <a:gd name="connsiteX1" fmla="*/ 10058399 w 10058399"/>
                <a:gd name="connsiteY1" fmla="*/ 0 h 778320"/>
                <a:gd name="connsiteX2" fmla="*/ 10058399 w 10058399"/>
                <a:gd name="connsiteY2" fmla="*/ 778320 h 778320"/>
                <a:gd name="connsiteX3" fmla="*/ 0 w 10058399"/>
                <a:gd name="connsiteY3" fmla="*/ 778320 h 778320"/>
                <a:gd name="connsiteX4" fmla="*/ 0 w 10058399"/>
                <a:gd name="connsiteY4" fmla="*/ 0 h 778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778320">
                  <a:moveTo>
                    <a:pt x="0" y="0"/>
                  </a:moveTo>
                  <a:lnTo>
                    <a:pt x="10058399" y="0"/>
                  </a:lnTo>
                  <a:lnTo>
                    <a:pt x="10058399" y="778320"/>
                  </a:lnTo>
                  <a:lnTo>
                    <a:pt x="0" y="7783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p:txBody>
        </p:sp>
      </p:grpSp>
    </p:spTree>
    <p:extLst>
      <p:ext uri="{BB962C8B-B14F-4D97-AF65-F5344CB8AC3E}">
        <p14:creationId xmlns:p14="http://schemas.microsoft.com/office/powerpoint/2010/main" val="238377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916C-277E-53B6-0BF1-3454CF82CFDF}"/>
              </a:ext>
            </a:extLst>
          </p:cNvPr>
          <p:cNvSpPr>
            <a:spLocks noGrp="1"/>
          </p:cNvSpPr>
          <p:nvPr>
            <p:ph type="title"/>
          </p:nvPr>
        </p:nvSpPr>
        <p:spPr/>
        <p:txBody>
          <a:bodyPr/>
          <a:lstStyle/>
          <a:p>
            <a:endParaRPr lang="en-US"/>
          </a:p>
        </p:txBody>
      </p:sp>
      <p:pic>
        <p:nvPicPr>
          <p:cNvPr id="12" name="Picture 11">
            <a:extLst>
              <a:ext uri="{FF2B5EF4-FFF2-40B4-BE49-F238E27FC236}">
                <a16:creationId xmlns:a16="http://schemas.microsoft.com/office/drawing/2014/main" id="{CE01443C-5594-24D0-DEE2-85573C12488F}"/>
              </a:ext>
            </a:extLst>
          </p:cNvPr>
          <p:cNvPicPr>
            <a:picLocks noChangeAspect="1"/>
          </p:cNvPicPr>
          <p:nvPr/>
        </p:nvPicPr>
        <p:blipFill rotWithShape="1">
          <a:blip r:embed="rId2"/>
          <a:srcRect t="18523" r="-545" b="42807"/>
          <a:stretch/>
        </p:blipFill>
        <p:spPr>
          <a:xfrm>
            <a:off x="0" y="0"/>
            <a:ext cx="12277189" cy="6110868"/>
          </a:xfrm>
          <a:prstGeom prst="rect">
            <a:avLst/>
          </a:prstGeom>
        </p:spPr>
      </p:pic>
      <p:grpSp>
        <p:nvGrpSpPr>
          <p:cNvPr id="6" name="Group 5">
            <a:extLst>
              <a:ext uri="{FF2B5EF4-FFF2-40B4-BE49-F238E27FC236}">
                <a16:creationId xmlns:a16="http://schemas.microsoft.com/office/drawing/2014/main" id="{8911571E-7641-1CDA-C6C6-58BD221DDB9A}"/>
              </a:ext>
            </a:extLst>
          </p:cNvPr>
          <p:cNvGrpSpPr/>
          <p:nvPr/>
        </p:nvGrpSpPr>
        <p:grpSpPr>
          <a:xfrm>
            <a:off x="1066800" y="1260804"/>
            <a:ext cx="10058399" cy="3583003"/>
            <a:chOff x="1200615" y="519965"/>
            <a:chExt cx="10058399" cy="3583003"/>
          </a:xfrm>
        </p:grpSpPr>
        <p:sp>
          <p:nvSpPr>
            <p:cNvPr id="7" name="Freeform: Shape 6">
              <a:extLst>
                <a:ext uri="{FF2B5EF4-FFF2-40B4-BE49-F238E27FC236}">
                  <a16:creationId xmlns:a16="http://schemas.microsoft.com/office/drawing/2014/main" id="{F5256AB2-DB3E-985E-B680-4F3F3CBE5B9D}"/>
                </a:ext>
              </a:extLst>
            </p:cNvPr>
            <p:cNvSpPr/>
            <p:nvPr/>
          </p:nvSpPr>
          <p:spPr>
            <a:xfrm>
              <a:off x="1200615" y="519965"/>
              <a:ext cx="10058399" cy="879840"/>
            </a:xfrm>
            <a:custGeom>
              <a:avLst/>
              <a:gdLst>
                <a:gd name="connsiteX0" fmla="*/ 0 w 10058399"/>
                <a:gd name="connsiteY0" fmla="*/ 146643 h 879840"/>
                <a:gd name="connsiteX1" fmla="*/ 146643 w 10058399"/>
                <a:gd name="connsiteY1" fmla="*/ 0 h 879840"/>
                <a:gd name="connsiteX2" fmla="*/ 9911756 w 10058399"/>
                <a:gd name="connsiteY2" fmla="*/ 0 h 879840"/>
                <a:gd name="connsiteX3" fmla="*/ 10058399 w 10058399"/>
                <a:gd name="connsiteY3" fmla="*/ 146643 h 879840"/>
                <a:gd name="connsiteX4" fmla="*/ 10058399 w 10058399"/>
                <a:gd name="connsiteY4" fmla="*/ 733197 h 879840"/>
                <a:gd name="connsiteX5" fmla="*/ 9911756 w 10058399"/>
                <a:gd name="connsiteY5" fmla="*/ 879840 h 879840"/>
                <a:gd name="connsiteX6" fmla="*/ 146643 w 10058399"/>
                <a:gd name="connsiteY6" fmla="*/ 879840 h 879840"/>
                <a:gd name="connsiteX7" fmla="*/ 0 w 10058399"/>
                <a:gd name="connsiteY7" fmla="*/ 733197 h 879840"/>
                <a:gd name="connsiteX8" fmla="*/ 0 w 10058399"/>
                <a:gd name="connsiteY8" fmla="*/ 146643 h 87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399" h="879840">
                  <a:moveTo>
                    <a:pt x="0" y="146643"/>
                  </a:moveTo>
                  <a:cubicBezTo>
                    <a:pt x="0" y="65654"/>
                    <a:pt x="65654" y="0"/>
                    <a:pt x="146643" y="0"/>
                  </a:cubicBezTo>
                  <a:lnTo>
                    <a:pt x="9911756" y="0"/>
                  </a:lnTo>
                  <a:cubicBezTo>
                    <a:pt x="9992745" y="0"/>
                    <a:pt x="10058399" y="65654"/>
                    <a:pt x="10058399" y="146643"/>
                  </a:cubicBezTo>
                  <a:lnTo>
                    <a:pt x="10058399" y="733197"/>
                  </a:lnTo>
                  <a:cubicBezTo>
                    <a:pt x="10058399" y="814186"/>
                    <a:pt x="9992745" y="879840"/>
                    <a:pt x="9911756" y="879840"/>
                  </a:cubicBezTo>
                  <a:lnTo>
                    <a:pt x="146643" y="879840"/>
                  </a:lnTo>
                  <a:cubicBezTo>
                    <a:pt x="65654" y="879840"/>
                    <a:pt x="0" y="814186"/>
                    <a:pt x="0" y="733197"/>
                  </a:cubicBezTo>
                  <a:lnTo>
                    <a:pt x="0" y="146643"/>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83920" tIns="183920" rIns="183920" bIns="183920" numCol="1" spcCol="1270" anchor="ctr" anchorCtr="0">
              <a:noAutofit/>
            </a:bodyPr>
            <a:lstStyle/>
            <a:p>
              <a:pPr algn="ctr" defTabSz="1644650">
                <a:lnSpc>
                  <a:spcPct val="90000"/>
                </a:lnSpc>
                <a:spcBef>
                  <a:spcPct val="0"/>
                </a:spcBef>
                <a:spcAft>
                  <a:spcPct val="35000"/>
                </a:spcAft>
              </a:pPr>
              <a:r>
                <a:rPr lang="en-US" sz="4000" dirty="0">
                  <a:effectLst>
                    <a:outerShdw blurRad="38100" dist="38100" dir="2700000" algn="tl">
                      <a:srgbClr val="000000">
                        <a:alpha val="43137"/>
                      </a:srgbClr>
                    </a:outerShdw>
                  </a:effectLst>
                </a:rPr>
                <a:t>1. Medical Staffing Agency</a:t>
              </a:r>
              <a:endParaRPr lang="en-US" sz="5400" kern="1200" dirty="0">
                <a:effectLst>
                  <a:outerShdw blurRad="38100" dist="38100" dir="2700000" algn="tl">
                    <a:srgbClr val="000000">
                      <a:alpha val="43137"/>
                    </a:srgbClr>
                  </a:outerShdw>
                </a:effectLst>
              </a:endParaRPr>
            </a:p>
          </p:txBody>
        </p:sp>
        <p:sp>
          <p:nvSpPr>
            <p:cNvPr id="8" name="Freeform: Shape 7">
              <a:extLst>
                <a:ext uri="{FF2B5EF4-FFF2-40B4-BE49-F238E27FC236}">
                  <a16:creationId xmlns:a16="http://schemas.microsoft.com/office/drawing/2014/main" id="{772FD9BE-1127-F46B-4610-8162816CA7CB}"/>
                </a:ext>
              </a:extLst>
            </p:cNvPr>
            <p:cNvSpPr/>
            <p:nvPr/>
          </p:nvSpPr>
          <p:spPr>
            <a:xfrm>
              <a:off x="1200615" y="1666488"/>
              <a:ext cx="10058399" cy="778320"/>
            </a:xfrm>
            <a:custGeom>
              <a:avLst/>
              <a:gdLst>
                <a:gd name="connsiteX0" fmla="*/ 0 w 10058399"/>
                <a:gd name="connsiteY0" fmla="*/ 0 h 778320"/>
                <a:gd name="connsiteX1" fmla="*/ 10058399 w 10058399"/>
                <a:gd name="connsiteY1" fmla="*/ 0 h 778320"/>
                <a:gd name="connsiteX2" fmla="*/ 10058399 w 10058399"/>
                <a:gd name="connsiteY2" fmla="*/ 778320 h 778320"/>
                <a:gd name="connsiteX3" fmla="*/ 0 w 10058399"/>
                <a:gd name="connsiteY3" fmla="*/ 778320 h 778320"/>
                <a:gd name="connsiteX4" fmla="*/ 0 w 10058399"/>
                <a:gd name="connsiteY4" fmla="*/ 0 h 778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778320">
                  <a:moveTo>
                    <a:pt x="0" y="0"/>
                  </a:moveTo>
                  <a:lnTo>
                    <a:pt x="10058399" y="0"/>
                  </a:lnTo>
                  <a:lnTo>
                    <a:pt x="10058399" y="778320"/>
                  </a:lnTo>
                  <a:lnTo>
                    <a:pt x="0" y="7783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p:txBody>
        </p:sp>
        <p:sp>
          <p:nvSpPr>
            <p:cNvPr id="10" name="Freeform: Shape 9">
              <a:extLst>
                <a:ext uri="{FF2B5EF4-FFF2-40B4-BE49-F238E27FC236}">
                  <a16:creationId xmlns:a16="http://schemas.microsoft.com/office/drawing/2014/main" id="{8A8FB5F6-8DF9-5D8B-923D-D38C71038323}"/>
                </a:ext>
              </a:extLst>
            </p:cNvPr>
            <p:cNvSpPr/>
            <p:nvPr/>
          </p:nvSpPr>
          <p:spPr>
            <a:xfrm>
              <a:off x="1200615" y="3324648"/>
              <a:ext cx="10058399" cy="778320"/>
            </a:xfrm>
            <a:custGeom>
              <a:avLst/>
              <a:gdLst>
                <a:gd name="connsiteX0" fmla="*/ 0 w 10058399"/>
                <a:gd name="connsiteY0" fmla="*/ 0 h 778320"/>
                <a:gd name="connsiteX1" fmla="*/ 10058399 w 10058399"/>
                <a:gd name="connsiteY1" fmla="*/ 0 h 778320"/>
                <a:gd name="connsiteX2" fmla="*/ 10058399 w 10058399"/>
                <a:gd name="connsiteY2" fmla="*/ 778320 h 778320"/>
                <a:gd name="connsiteX3" fmla="*/ 0 w 10058399"/>
                <a:gd name="connsiteY3" fmla="*/ 778320 h 778320"/>
                <a:gd name="connsiteX4" fmla="*/ 0 w 10058399"/>
                <a:gd name="connsiteY4" fmla="*/ 0 h 778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778320">
                  <a:moveTo>
                    <a:pt x="0" y="0"/>
                  </a:moveTo>
                  <a:lnTo>
                    <a:pt x="10058399" y="0"/>
                  </a:lnTo>
                  <a:lnTo>
                    <a:pt x="10058399" y="778320"/>
                  </a:lnTo>
                  <a:lnTo>
                    <a:pt x="0" y="7783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p:txBody>
        </p:sp>
      </p:grpSp>
    </p:spTree>
    <p:extLst>
      <p:ext uri="{BB962C8B-B14F-4D97-AF65-F5344CB8AC3E}">
        <p14:creationId xmlns:p14="http://schemas.microsoft.com/office/powerpoint/2010/main" val="105053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B4ED165-AB7A-C845-A042-25B32B15851D}"/>
              </a:ext>
            </a:extLst>
          </p:cNvPr>
          <p:cNvGraphicFramePr>
            <a:graphicFrameLocks noGrp="1"/>
          </p:cNvGraphicFramePr>
          <p:nvPr>
            <p:ph idx="1"/>
            <p:extLst>
              <p:ext uri="{D42A27DB-BD31-4B8C-83A1-F6EECF244321}">
                <p14:modId xmlns:p14="http://schemas.microsoft.com/office/powerpoint/2010/main" val="387007676"/>
              </p:ext>
            </p:extLst>
          </p:nvPr>
        </p:nvGraphicFramePr>
        <p:xfrm>
          <a:off x="713678" y="819649"/>
          <a:ext cx="10764644" cy="6038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B333ED6-663D-B6F2-5E1D-5336DAB7091C}"/>
              </a:ext>
            </a:extLst>
          </p:cNvPr>
          <p:cNvSpPr txBox="1"/>
          <p:nvPr/>
        </p:nvSpPr>
        <p:spPr>
          <a:xfrm>
            <a:off x="713678" y="327654"/>
            <a:ext cx="6094140" cy="338554"/>
          </a:xfrm>
          <a:prstGeom prst="rect">
            <a:avLst/>
          </a:prstGeom>
          <a:noFill/>
        </p:spPr>
        <p:txBody>
          <a:bodyPr wrap="square">
            <a:spAutoFit/>
          </a:bodyPr>
          <a:lstStyle/>
          <a:p>
            <a:r>
              <a:rPr lang="en-US" sz="1600" dirty="0">
                <a:solidFill>
                  <a:schemeClr val="tx1">
                    <a:lumMod val="75000"/>
                    <a:lumOff val="25000"/>
                  </a:schemeClr>
                </a:solidFill>
                <a:effectLst>
                  <a:outerShdw blurRad="38100" dist="38100" dir="2700000" algn="tl">
                    <a:srgbClr val="000000">
                      <a:alpha val="43137"/>
                    </a:srgbClr>
                  </a:outerShdw>
                </a:effectLst>
              </a:rPr>
              <a:t>Medical Staffing Agency</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38423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E1DB-6B81-6803-ADCE-882456D73BA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Which States Are Impacted The Most?</a:t>
            </a:r>
            <a:endParaRPr lang="en-US" dirty="0"/>
          </a:p>
        </p:txBody>
      </p:sp>
      <p:pic>
        <p:nvPicPr>
          <p:cNvPr id="5" name="slide4" descr="Story 13">
            <a:extLst>
              <a:ext uri="{FF2B5EF4-FFF2-40B4-BE49-F238E27FC236}">
                <a16:creationId xmlns:a16="http://schemas.microsoft.com/office/drawing/2014/main" id="{A5A9196F-6AFA-E4AE-E220-E617F28F5B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206" t="19431" r="27725" b="10680"/>
          <a:stretch/>
        </p:blipFill>
        <p:spPr>
          <a:xfrm>
            <a:off x="598311" y="1670756"/>
            <a:ext cx="6039555" cy="4569582"/>
          </a:xfrm>
          <a:prstGeom prst="rect">
            <a:avLst/>
          </a:prstGeom>
          <a:effectLst>
            <a:outerShdw blurRad="50800" dist="38100" dir="2700000" algn="tl" rotWithShape="0">
              <a:prstClr val="black">
                <a:alpha val="40000"/>
              </a:prstClr>
            </a:outerShdw>
          </a:effectLst>
        </p:spPr>
      </p:pic>
      <p:grpSp>
        <p:nvGrpSpPr>
          <p:cNvPr id="8" name="Group 7">
            <a:extLst>
              <a:ext uri="{FF2B5EF4-FFF2-40B4-BE49-F238E27FC236}">
                <a16:creationId xmlns:a16="http://schemas.microsoft.com/office/drawing/2014/main" id="{8F9C7FD3-6810-51EB-A6CE-307E43204F20}"/>
              </a:ext>
            </a:extLst>
          </p:cNvPr>
          <p:cNvGrpSpPr/>
          <p:nvPr/>
        </p:nvGrpSpPr>
        <p:grpSpPr>
          <a:xfrm>
            <a:off x="6776111" y="1669652"/>
            <a:ext cx="4916779" cy="4569581"/>
            <a:chOff x="3253978" y="722311"/>
            <a:chExt cx="5684043" cy="3518694"/>
          </a:xfrm>
          <a:solidFill>
            <a:schemeClr val="bg1">
              <a:lumMod val="75000"/>
            </a:schemeClr>
          </a:solidFill>
          <a:effectLst>
            <a:outerShdw blurRad="50800" dist="38100" dir="2700000" algn="tl" rotWithShape="0">
              <a:prstClr val="black">
                <a:alpha val="40000"/>
              </a:prstClr>
            </a:outerShdw>
          </a:effectLst>
        </p:grpSpPr>
        <p:sp>
          <p:nvSpPr>
            <p:cNvPr id="9" name="Freeform: Shape 8">
              <a:extLst>
                <a:ext uri="{FF2B5EF4-FFF2-40B4-BE49-F238E27FC236}">
                  <a16:creationId xmlns:a16="http://schemas.microsoft.com/office/drawing/2014/main" id="{FE2A1801-BEE9-98F1-2A86-77BEE44B71FD}"/>
                </a:ext>
              </a:extLst>
            </p:cNvPr>
            <p:cNvSpPr/>
            <p:nvPr/>
          </p:nvSpPr>
          <p:spPr>
            <a:xfrm>
              <a:off x="3253978" y="722311"/>
              <a:ext cx="2706687" cy="1624012"/>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defTabSz="2800350">
                <a:lnSpc>
                  <a:spcPct val="90000"/>
                </a:lnSpc>
                <a:spcBef>
                  <a:spcPct val="0"/>
                </a:spcBef>
                <a:spcAft>
                  <a:spcPct val="35000"/>
                </a:spcAft>
              </a:pPr>
              <a:r>
                <a:rPr lang="en-US" sz="1400" dirty="0">
                  <a:solidFill>
                    <a:prstClr val="black">
                      <a:hueOff val="0"/>
                      <a:satOff val="0"/>
                      <a:lumOff val="0"/>
                      <a:alphaOff val="0"/>
                    </a:prstClr>
                  </a:solidFill>
                  <a:latin typeface="Sagona Book" panose="02020404030301010803"/>
                </a:rPr>
                <a:t>This chart showcases the amount of deaths per state.</a:t>
              </a:r>
            </a:p>
          </p:txBody>
        </p:sp>
        <p:sp>
          <p:nvSpPr>
            <p:cNvPr id="10" name="Freeform: Shape 9">
              <a:extLst>
                <a:ext uri="{FF2B5EF4-FFF2-40B4-BE49-F238E27FC236}">
                  <a16:creationId xmlns:a16="http://schemas.microsoft.com/office/drawing/2014/main" id="{F03C5CC9-E91F-8273-0FD1-44CEDCA2AC59}"/>
                </a:ext>
              </a:extLst>
            </p:cNvPr>
            <p:cNvSpPr/>
            <p:nvPr/>
          </p:nvSpPr>
          <p:spPr>
            <a:xfrm>
              <a:off x="6231334" y="722311"/>
              <a:ext cx="2706687" cy="1624012"/>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defTabSz="2800350">
                <a:lnSpc>
                  <a:spcPct val="90000"/>
                </a:lnSpc>
                <a:spcBef>
                  <a:spcPct val="0"/>
                </a:spcBef>
                <a:spcAft>
                  <a:spcPct val="35000"/>
                </a:spcAft>
                <a:buNone/>
              </a:pPr>
              <a:r>
                <a:rPr lang="en-US" sz="1400" dirty="0">
                  <a:solidFill>
                    <a:prstClr val="black">
                      <a:hueOff val="0"/>
                      <a:satOff val="0"/>
                      <a:lumOff val="0"/>
                      <a:alphaOff val="0"/>
                    </a:prstClr>
                  </a:solidFill>
                  <a:latin typeface="Sagona Book" panose="02020404030301010803"/>
                </a:rPr>
                <a:t>The darker red dots represent a larger death rate, while the lighter dots represent a lower death rate.</a:t>
              </a:r>
            </a:p>
          </p:txBody>
        </p:sp>
        <p:sp>
          <p:nvSpPr>
            <p:cNvPr id="11" name="Freeform: Shape 10">
              <a:extLst>
                <a:ext uri="{FF2B5EF4-FFF2-40B4-BE49-F238E27FC236}">
                  <a16:creationId xmlns:a16="http://schemas.microsoft.com/office/drawing/2014/main" id="{EA39F5A6-5A0B-E626-09FA-54E1B509E3FD}"/>
                </a:ext>
              </a:extLst>
            </p:cNvPr>
            <p:cNvSpPr/>
            <p:nvPr/>
          </p:nvSpPr>
          <p:spPr>
            <a:xfrm>
              <a:off x="3253978" y="2616993"/>
              <a:ext cx="2706687" cy="1624012"/>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defTabSz="2800350">
                <a:lnSpc>
                  <a:spcPct val="90000"/>
                </a:lnSpc>
                <a:spcBef>
                  <a:spcPct val="0"/>
                </a:spcBef>
                <a:spcAft>
                  <a:spcPct val="35000"/>
                </a:spcAft>
                <a:buNone/>
              </a:pPr>
              <a:r>
                <a:rPr lang="en-US" sz="1400" dirty="0">
                  <a:solidFill>
                    <a:prstClr val="black">
                      <a:hueOff val="0"/>
                      <a:satOff val="0"/>
                      <a:lumOff val="0"/>
                      <a:alphaOff val="0"/>
                    </a:prstClr>
                  </a:solidFill>
                  <a:latin typeface="Sagona Book" panose="02020404030301010803"/>
                </a:rPr>
                <a:t>States with larger population densities tend to have higher death rates. This is represented by the darker shades of blue.</a:t>
              </a:r>
            </a:p>
          </p:txBody>
        </p:sp>
        <p:sp>
          <p:nvSpPr>
            <p:cNvPr id="12" name="Freeform: Shape 11">
              <a:extLst>
                <a:ext uri="{FF2B5EF4-FFF2-40B4-BE49-F238E27FC236}">
                  <a16:creationId xmlns:a16="http://schemas.microsoft.com/office/drawing/2014/main" id="{0C6FAFB6-0953-8D6F-10CE-CF56E2928DD2}"/>
                </a:ext>
              </a:extLst>
            </p:cNvPr>
            <p:cNvSpPr/>
            <p:nvPr/>
          </p:nvSpPr>
          <p:spPr>
            <a:xfrm>
              <a:off x="6231334" y="2616993"/>
              <a:ext cx="2706687" cy="1624012"/>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defTabSz="2800350">
                <a:lnSpc>
                  <a:spcPct val="90000"/>
                </a:lnSpc>
                <a:spcBef>
                  <a:spcPct val="0"/>
                </a:spcBef>
                <a:spcAft>
                  <a:spcPct val="35000"/>
                </a:spcAft>
                <a:buNone/>
              </a:pPr>
              <a:r>
                <a:rPr lang="en-US" sz="1400" dirty="0">
                  <a:solidFill>
                    <a:prstClr val="black">
                      <a:hueOff val="0"/>
                      <a:satOff val="0"/>
                      <a:lumOff val="0"/>
                      <a:alphaOff val="0"/>
                    </a:prstClr>
                  </a:solidFill>
                  <a:latin typeface="Sagona Book" panose="02020404030301010803"/>
                </a:rPr>
                <a:t>This visualization clearly demonstrates that California has the highest death rate in the country.</a:t>
              </a:r>
            </a:p>
          </p:txBody>
        </p:sp>
      </p:grpSp>
    </p:spTree>
    <p:extLst>
      <p:ext uri="{BB962C8B-B14F-4D97-AF65-F5344CB8AC3E}">
        <p14:creationId xmlns:p14="http://schemas.microsoft.com/office/powerpoint/2010/main" val="115116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AEE8CAC-814F-F5C6-266E-E6C00F69EB0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Which Demographic Is Impacted The Most?</a:t>
            </a:r>
            <a:endParaRPr lang="en-US" dirty="0"/>
          </a:p>
        </p:txBody>
      </p:sp>
      <p:pic>
        <p:nvPicPr>
          <p:cNvPr id="5" name="Content Placeholder 4">
            <a:extLst>
              <a:ext uri="{FF2B5EF4-FFF2-40B4-BE49-F238E27FC236}">
                <a16:creationId xmlns:a16="http://schemas.microsoft.com/office/drawing/2014/main" id="{08707596-9BB4-F332-7571-6FFE7DD323C4}"/>
              </a:ext>
            </a:extLst>
          </p:cNvPr>
          <p:cNvPicPr>
            <a:picLocks noGrp="1" noChangeAspect="1"/>
          </p:cNvPicPr>
          <p:nvPr>
            <p:ph idx="1"/>
          </p:nvPr>
        </p:nvPicPr>
        <p:blipFill rotWithShape="1">
          <a:blip r:embed="rId2"/>
          <a:srcRect t="11040" r="52066"/>
          <a:stretch/>
        </p:blipFill>
        <p:spPr>
          <a:xfrm>
            <a:off x="655503" y="1920240"/>
            <a:ext cx="5440497" cy="4378812"/>
          </a:xfrm>
          <a:effectLst>
            <a:outerShdw blurRad="50800" dist="38100" dir="2700000" algn="tl" rotWithShape="0">
              <a:prstClr val="black">
                <a:alpha val="40000"/>
              </a:prstClr>
            </a:outerShdw>
          </a:effectLst>
        </p:spPr>
      </p:pic>
      <p:grpSp>
        <p:nvGrpSpPr>
          <p:cNvPr id="7" name="Group 6">
            <a:extLst>
              <a:ext uri="{FF2B5EF4-FFF2-40B4-BE49-F238E27FC236}">
                <a16:creationId xmlns:a16="http://schemas.microsoft.com/office/drawing/2014/main" id="{68B2B368-1430-7D42-996B-7F72529BFA10}"/>
              </a:ext>
            </a:extLst>
          </p:cNvPr>
          <p:cNvGrpSpPr/>
          <p:nvPr/>
        </p:nvGrpSpPr>
        <p:grpSpPr>
          <a:xfrm>
            <a:off x="6619718" y="1920240"/>
            <a:ext cx="4916779" cy="2109037"/>
            <a:chOff x="3253978" y="722311"/>
            <a:chExt cx="5684044" cy="1624012"/>
          </a:xfrm>
          <a:solidFill>
            <a:schemeClr val="bg1">
              <a:lumMod val="75000"/>
            </a:schemeClr>
          </a:solidFill>
          <a:effectLst>
            <a:outerShdw blurRad="50800" dist="38100" dir="2700000" algn="tl" rotWithShape="0">
              <a:prstClr val="black">
                <a:alpha val="40000"/>
              </a:prstClr>
            </a:outerShdw>
          </a:effectLst>
        </p:grpSpPr>
        <p:sp>
          <p:nvSpPr>
            <p:cNvPr id="8" name="Freeform: Shape 7">
              <a:extLst>
                <a:ext uri="{FF2B5EF4-FFF2-40B4-BE49-F238E27FC236}">
                  <a16:creationId xmlns:a16="http://schemas.microsoft.com/office/drawing/2014/main" id="{A63F8F97-972E-EB7A-D21D-12A016578B46}"/>
                </a:ext>
              </a:extLst>
            </p:cNvPr>
            <p:cNvSpPr/>
            <p:nvPr/>
          </p:nvSpPr>
          <p:spPr>
            <a:xfrm>
              <a:off x="3253978" y="722311"/>
              <a:ext cx="2706687" cy="1624012"/>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defTabSz="2800350">
                <a:lnSpc>
                  <a:spcPct val="90000"/>
                </a:lnSpc>
                <a:spcBef>
                  <a:spcPct val="0"/>
                </a:spcBef>
                <a:spcAft>
                  <a:spcPct val="35000"/>
                </a:spcAft>
              </a:pPr>
              <a:r>
                <a:rPr lang="en-US" sz="1400" dirty="0">
                  <a:solidFill>
                    <a:prstClr val="black">
                      <a:hueOff val="0"/>
                      <a:satOff val="0"/>
                      <a:lumOff val="0"/>
                      <a:alphaOff val="0"/>
                    </a:prstClr>
                  </a:solidFill>
                  <a:latin typeface="Sagona Book" panose="02020404030301010803"/>
                </a:rPr>
                <a:t>This chart showcases the amount of deaths split up by two age groups: </a:t>
              </a:r>
            </a:p>
            <a:p>
              <a:pPr defTabSz="2800350">
                <a:lnSpc>
                  <a:spcPct val="90000"/>
                </a:lnSpc>
                <a:spcBef>
                  <a:spcPct val="0"/>
                </a:spcBef>
                <a:spcAft>
                  <a:spcPct val="35000"/>
                </a:spcAft>
              </a:pPr>
              <a:r>
                <a:rPr lang="en-US" sz="1400" dirty="0">
                  <a:solidFill>
                    <a:prstClr val="black">
                      <a:hueOff val="0"/>
                      <a:satOff val="0"/>
                      <a:lumOff val="0"/>
                      <a:alphaOff val="0"/>
                    </a:prstClr>
                  </a:solidFill>
                  <a:latin typeface="Sagona Book" panose="02020404030301010803"/>
                </a:rPr>
                <a:t>Light blue under 65</a:t>
              </a:r>
            </a:p>
            <a:p>
              <a:pPr defTabSz="2800350">
                <a:lnSpc>
                  <a:spcPct val="90000"/>
                </a:lnSpc>
                <a:spcBef>
                  <a:spcPct val="0"/>
                </a:spcBef>
                <a:spcAft>
                  <a:spcPct val="35000"/>
                </a:spcAft>
              </a:pPr>
              <a:r>
                <a:rPr lang="en-US" sz="1400" dirty="0">
                  <a:solidFill>
                    <a:prstClr val="black">
                      <a:hueOff val="0"/>
                      <a:satOff val="0"/>
                      <a:lumOff val="0"/>
                      <a:alphaOff val="0"/>
                    </a:prstClr>
                  </a:solidFill>
                  <a:latin typeface="Sagona Book" panose="02020404030301010803"/>
                </a:rPr>
                <a:t>And Dark blue, over 65.</a:t>
              </a:r>
            </a:p>
          </p:txBody>
        </p:sp>
        <p:sp>
          <p:nvSpPr>
            <p:cNvPr id="9" name="Freeform: Shape 8">
              <a:extLst>
                <a:ext uri="{FF2B5EF4-FFF2-40B4-BE49-F238E27FC236}">
                  <a16:creationId xmlns:a16="http://schemas.microsoft.com/office/drawing/2014/main" id="{BB67DFA2-E7BA-4B1F-ECD8-D4447F5E1F59}"/>
                </a:ext>
              </a:extLst>
            </p:cNvPr>
            <p:cNvSpPr/>
            <p:nvPr/>
          </p:nvSpPr>
          <p:spPr>
            <a:xfrm>
              <a:off x="6231334" y="722311"/>
              <a:ext cx="2706687" cy="1624012"/>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0030" tIns="240030" rIns="240030" bIns="240030" numCol="1" spcCol="1270" anchor="ctr" anchorCtr="0">
              <a:noAutofit/>
            </a:bodyPr>
            <a:lstStyle/>
            <a:p>
              <a:pPr marL="0" lvl="0" indent="0" defTabSz="2800350">
                <a:lnSpc>
                  <a:spcPct val="90000"/>
                </a:lnSpc>
                <a:spcBef>
                  <a:spcPct val="0"/>
                </a:spcBef>
                <a:spcAft>
                  <a:spcPct val="35000"/>
                </a:spcAft>
                <a:buNone/>
              </a:pPr>
              <a:r>
                <a:rPr lang="en-US" sz="1400" dirty="0">
                  <a:solidFill>
                    <a:prstClr val="black">
                      <a:hueOff val="0"/>
                      <a:satOff val="0"/>
                      <a:lumOff val="0"/>
                      <a:alphaOff val="0"/>
                    </a:prstClr>
                  </a:solidFill>
                  <a:latin typeface="Sagona Book" panose="02020404030301010803"/>
                </a:rPr>
                <a:t>The final analysis indicated that approximately 91% of all deaths are from people aged 65 or higher.</a:t>
              </a:r>
            </a:p>
          </p:txBody>
        </p:sp>
      </p:grpSp>
    </p:spTree>
    <p:extLst>
      <p:ext uri="{BB962C8B-B14F-4D97-AF65-F5344CB8AC3E}">
        <p14:creationId xmlns:p14="http://schemas.microsoft.com/office/powerpoint/2010/main" val="31639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EF96-A333-E2B3-9201-2AAC44BD4367}"/>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Summary And Expert Suggestions</a:t>
            </a:r>
          </a:p>
        </p:txBody>
      </p:sp>
      <p:sp>
        <p:nvSpPr>
          <p:cNvPr id="3" name="Content Placeholder 2">
            <a:extLst>
              <a:ext uri="{FF2B5EF4-FFF2-40B4-BE49-F238E27FC236}">
                <a16:creationId xmlns:a16="http://schemas.microsoft.com/office/drawing/2014/main" id="{449A971E-F1DB-EC46-B2C4-10CBD47194DB}"/>
              </a:ext>
            </a:extLst>
          </p:cNvPr>
          <p:cNvSpPr>
            <a:spLocks noGrp="1"/>
          </p:cNvSpPr>
          <p:nvPr>
            <p:ph idx="1"/>
          </p:nvPr>
        </p:nvSpPr>
        <p:spPr/>
        <p:txBody>
          <a:bodyPr>
            <a:normAutofit fontScale="70000" lnSpcReduction="20000"/>
          </a:bodyPr>
          <a:lstStyle/>
          <a:p>
            <a:r>
              <a:rPr lang="en-US" dirty="0"/>
              <a:t>It is evident that higher populated areas and regions with a higher number senior residents are more likely to suffer from Influenza related deaths. Medical facilities in California, New York, and Texas should receive priority when allocating medical personnel because they have by far the highest death rates.</a:t>
            </a:r>
          </a:p>
          <a:p>
            <a:r>
              <a:rPr lang="en-US" dirty="0"/>
              <a:t>States with higher senior citizen residents and deaths should be focused on when it comes to vaccine campaigns and should receive more funding to fight Influenza.</a:t>
            </a:r>
          </a:p>
          <a:p>
            <a:r>
              <a:rPr lang="en-US" dirty="0"/>
              <a:t>By prioritizing medical personnel allocation to states with higher death rates, focusing vaccine campaigns on regions with higher senior citizen populations, and providing additional funding to combat Influenza in states with higher mortality rates, public health authorities can better address the challenges posed by Influenza outbreaks. These measures can help save lives, protect vulnerable populations, and reduce the burden of Influenza-related illnesses on healthcare systems.</a:t>
            </a:r>
          </a:p>
          <a:p>
            <a:r>
              <a:rPr lang="en-US" dirty="0"/>
              <a:t>You can access the Tableau visualizations </a:t>
            </a:r>
            <a:r>
              <a:rPr lang="en-US" dirty="0">
                <a:hlinkClick r:id="rId2"/>
              </a:rPr>
              <a:t>here.</a:t>
            </a:r>
            <a:r>
              <a:rPr lang="en-US" dirty="0"/>
              <a:t> </a:t>
            </a:r>
          </a:p>
          <a:p>
            <a:endParaRPr lang="en-US" dirty="0"/>
          </a:p>
        </p:txBody>
      </p:sp>
    </p:spTree>
    <p:extLst>
      <p:ext uri="{BB962C8B-B14F-4D97-AF65-F5344CB8AC3E}">
        <p14:creationId xmlns:p14="http://schemas.microsoft.com/office/powerpoint/2010/main" val="307612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916C-277E-53B6-0BF1-3454CF82CFDF}"/>
              </a:ext>
            </a:extLst>
          </p:cNvPr>
          <p:cNvSpPr>
            <a:spLocks noGrp="1"/>
          </p:cNvSpPr>
          <p:nvPr>
            <p:ph type="title"/>
          </p:nvPr>
        </p:nvSpPr>
        <p:spPr/>
        <p:txBody>
          <a:bodyPr/>
          <a:lstStyle/>
          <a:p>
            <a:endParaRPr lang="en-US"/>
          </a:p>
        </p:txBody>
      </p:sp>
      <p:pic>
        <p:nvPicPr>
          <p:cNvPr id="11" name="Picture 10">
            <a:extLst>
              <a:ext uri="{FF2B5EF4-FFF2-40B4-BE49-F238E27FC236}">
                <a16:creationId xmlns:a16="http://schemas.microsoft.com/office/drawing/2014/main" id="{D8AD0A3D-6A2E-0355-A71A-089E087C56DE}"/>
              </a:ext>
            </a:extLst>
          </p:cNvPr>
          <p:cNvPicPr>
            <a:picLocks noChangeAspect="1"/>
          </p:cNvPicPr>
          <p:nvPr/>
        </p:nvPicPr>
        <p:blipFill rotWithShape="1">
          <a:blip r:embed="rId2"/>
          <a:srcRect t="18523" r="-545" b="42807"/>
          <a:stretch/>
        </p:blipFill>
        <p:spPr>
          <a:xfrm>
            <a:off x="0" y="0"/>
            <a:ext cx="12277189" cy="6110868"/>
          </a:xfrm>
          <a:prstGeom prst="rect">
            <a:avLst/>
          </a:prstGeom>
        </p:spPr>
      </p:pic>
      <p:grpSp>
        <p:nvGrpSpPr>
          <p:cNvPr id="6" name="Group 5">
            <a:extLst>
              <a:ext uri="{FF2B5EF4-FFF2-40B4-BE49-F238E27FC236}">
                <a16:creationId xmlns:a16="http://schemas.microsoft.com/office/drawing/2014/main" id="{8911571E-7641-1CDA-C6C6-58BD221DDB9A}"/>
              </a:ext>
            </a:extLst>
          </p:cNvPr>
          <p:cNvGrpSpPr/>
          <p:nvPr/>
        </p:nvGrpSpPr>
        <p:grpSpPr>
          <a:xfrm>
            <a:off x="1066800" y="1260804"/>
            <a:ext cx="10058399" cy="3583003"/>
            <a:chOff x="1200615" y="519965"/>
            <a:chExt cx="10058399" cy="3583003"/>
          </a:xfrm>
        </p:grpSpPr>
        <p:sp>
          <p:nvSpPr>
            <p:cNvPr id="7" name="Freeform: Shape 6">
              <a:extLst>
                <a:ext uri="{FF2B5EF4-FFF2-40B4-BE49-F238E27FC236}">
                  <a16:creationId xmlns:a16="http://schemas.microsoft.com/office/drawing/2014/main" id="{F5256AB2-DB3E-985E-B680-4F3F3CBE5B9D}"/>
                </a:ext>
              </a:extLst>
            </p:cNvPr>
            <p:cNvSpPr/>
            <p:nvPr/>
          </p:nvSpPr>
          <p:spPr>
            <a:xfrm>
              <a:off x="1200615" y="519965"/>
              <a:ext cx="10058399" cy="879840"/>
            </a:xfrm>
            <a:custGeom>
              <a:avLst/>
              <a:gdLst>
                <a:gd name="connsiteX0" fmla="*/ 0 w 10058399"/>
                <a:gd name="connsiteY0" fmla="*/ 146643 h 879840"/>
                <a:gd name="connsiteX1" fmla="*/ 146643 w 10058399"/>
                <a:gd name="connsiteY1" fmla="*/ 0 h 879840"/>
                <a:gd name="connsiteX2" fmla="*/ 9911756 w 10058399"/>
                <a:gd name="connsiteY2" fmla="*/ 0 h 879840"/>
                <a:gd name="connsiteX3" fmla="*/ 10058399 w 10058399"/>
                <a:gd name="connsiteY3" fmla="*/ 146643 h 879840"/>
                <a:gd name="connsiteX4" fmla="*/ 10058399 w 10058399"/>
                <a:gd name="connsiteY4" fmla="*/ 733197 h 879840"/>
                <a:gd name="connsiteX5" fmla="*/ 9911756 w 10058399"/>
                <a:gd name="connsiteY5" fmla="*/ 879840 h 879840"/>
                <a:gd name="connsiteX6" fmla="*/ 146643 w 10058399"/>
                <a:gd name="connsiteY6" fmla="*/ 879840 h 879840"/>
                <a:gd name="connsiteX7" fmla="*/ 0 w 10058399"/>
                <a:gd name="connsiteY7" fmla="*/ 733197 h 879840"/>
                <a:gd name="connsiteX8" fmla="*/ 0 w 10058399"/>
                <a:gd name="connsiteY8" fmla="*/ 146643 h 87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399" h="879840">
                  <a:moveTo>
                    <a:pt x="0" y="146643"/>
                  </a:moveTo>
                  <a:cubicBezTo>
                    <a:pt x="0" y="65654"/>
                    <a:pt x="65654" y="0"/>
                    <a:pt x="146643" y="0"/>
                  </a:cubicBezTo>
                  <a:lnTo>
                    <a:pt x="9911756" y="0"/>
                  </a:lnTo>
                  <a:cubicBezTo>
                    <a:pt x="9992745" y="0"/>
                    <a:pt x="10058399" y="65654"/>
                    <a:pt x="10058399" y="146643"/>
                  </a:cubicBezTo>
                  <a:lnTo>
                    <a:pt x="10058399" y="733197"/>
                  </a:lnTo>
                  <a:cubicBezTo>
                    <a:pt x="10058399" y="814186"/>
                    <a:pt x="9992745" y="879840"/>
                    <a:pt x="9911756" y="879840"/>
                  </a:cubicBezTo>
                  <a:lnTo>
                    <a:pt x="146643" y="879840"/>
                  </a:lnTo>
                  <a:cubicBezTo>
                    <a:pt x="65654" y="879840"/>
                    <a:pt x="0" y="814186"/>
                    <a:pt x="0" y="733197"/>
                  </a:cubicBezTo>
                  <a:lnTo>
                    <a:pt x="0" y="146643"/>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83920" tIns="183920" rIns="183920" bIns="183920" numCol="1" spcCol="1270" anchor="ctr" anchorCtr="0">
              <a:noAutofit/>
            </a:bodyPr>
            <a:lstStyle/>
            <a:p>
              <a:pPr algn="ctr" defTabSz="1644650">
                <a:lnSpc>
                  <a:spcPct val="90000"/>
                </a:lnSpc>
                <a:spcBef>
                  <a:spcPct val="0"/>
                </a:spcBef>
                <a:spcAft>
                  <a:spcPct val="35000"/>
                </a:spcAft>
              </a:pPr>
              <a:r>
                <a:rPr lang="en-US" sz="4000" dirty="0">
                  <a:effectLst>
                    <a:outerShdw blurRad="38100" dist="38100" dir="2700000" algn="tl">
                      <a:srgbClr val="000000">
                        <a:alpha val="43137"/>
                      </a:srgbClr>
                    </a:outerShdw>
                  </a:effectLst>
                </a:rPr>
                <a:t>2. GameCo</a:t>
              </a:r>
              <a:endParaRPr lang="en-US" sz="5400" kern="1200" dirty="0">
                <a:effectLst>
                  <a:outerShdw blurRad="38100" dist="38100" dir="2700000" algn="tl">
                    <a:srgbClr val="000000">
                      <a:alpha val="43137"/>
                    </a:srgbClr>
                  </a:outerShdw>
                </a:effectLst>
              </a:endParaRPr>
            </a:p>
          </p:txBody>
        </p:sp>
        <p:sp>
          <p:nvSpPr>
            <p:cNvPr id="8" name="Freeform: Shape 7">
              <a:extLst>
                <a:ext uri="{FF2B5EF4-FFF2-40B4-BE49-F238E27FC236}">
                  <a16:creationId xmlns:a16="http://schemas.microsoft.com/office/drawing/2014/main" id="{772FD9BE-1127-F46B-4610-8162816CA7CB}"/>
                </a:ext>
              </a:extLst>
            </p:cNvPr>
            <p:cNvSpPr/>
            <p:nvPr/>
          </p:nvSpPr>
          <p:spPr>
            <a:xfrm>
              <a:off x="1200615" y="1666488"/>
              <a:ext cx="10058399" cy="778320"/>
            </a:xfrm>
            <a:custGeom>
              <a:avLst/>
              <a:gdLst>
                <a:gd name="connsiteX0" fmla="*/ 0 w 10058399"/>
                <a:gd name="connsiteY0" fmla="*/ 0 h 778320"/>
                <a:gd name="connsiteX1" fmla="*/ 10058399 w 10058399"/>
                <a:gd name="connsiteY1" fmla="*/ 0 h 778320"/>
                <a:gd name="connsiteX2" fmla="*/ 10058399 w 10058399"/>
                <a:gd name="connsiteY2" fmla="*/ 778320 h 778320"/>
                <a:gd name="connsiteX3" fmla="*/ 0 w 10058399"/>
                <a:gd name="connsiteY3" fmla="*/ 778320 h 778320"/>
                <a:gd name="connsiteX4" fmla="*/ 0 w 10058399"/>
                <a:gd name="connsiteY4" fmla="*/ 0 h 778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778320">
                  <a:moveTo>
                    <a:pt x="0" y="0"/>
                  </a:moveTo>
                  <a:lnTo>
                    <a:pt x="10058399" y="0"/>
                  </a:lnTo>
                  <a:lnTo>
                    <a:pt x="10058399" y="778320"/>
                  </a:lnTo>
                  <a:lnTo>
                    <a:pt x="0" y="7783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p:txBody>
        </p:sp>
        <p:sp>
          <p:nvSpPr>
            <p:cNvPr id="10" name="Freeform: Shape 9">
              <a:extLst>
                <a:ext uri="{FF2B5EF4-FFF2-40B4-BE49-F238E27FC236}">
                  <a16:creationId xmlns:a16="http://schemas.microsoft.com/office/drawing/2014/main" id="{8A8FB5F6-8DF9-5D8B-923D-D38C71038323}"/>
                </a:ext>
              </a:extLst>
            </p:cNvPr>
            <p:cNvSpPr/>
            <p:nvPr/>
          </p:nvSpPr>
          <p:spPr>
            <a:xfrm>
              <a:off x="1200615" y="3324648"/>
              <a:ext cx="10058399" cy="778320"/>
            </a:xfrm>
            <a:custGeom>
              <a:avLst/>
              <a:gdLst>
                <a:gd name="connsiteX0" fmla="*/ 0 w 10058399"/>
                <a:gd name="connsiteY0" fmla="*/ 0 h 778320"/>
                <a:gd name="connsiteX1" fmla="*/ 10058399 w 10058399"/>
                <a:gd name="connsiteY1" fmla="*/ 0 h 778320"/>
                <a:gd name="connsiteX2" fmla="*/ 10058399 w 10058399"/>
                <a:gd name="connsiteY2" fmla="*/ 778320 h 778320"/>
                <a:gd name="connsiteX3" fmla="*/ 0 w 10058399"/>
                <a:gd name="connsiteY3" fmla="*/ 778320 h 778320"/>
                <a:gd name="connsiteX4" fmla="*/ 0 w 10058399"/>
                <a:gd name="connsiteY4" fmla="*/ 0 h 778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399" h="778320">
                  <a:moveTo>
                    <a:pt x="0" y="0"/>
                  </a:moveTo>
                  <a:lnTo>
                    <a:pt x="10058399" y="0"/>
                  </a:lnTo>
                  <a:lnTo>
                    <a:pt x="10058399" y="778320"/>
                  </a:lnTo>
                  <a:lnTo>
                    <a:pt x="0" y="7783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9354"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p:txBody>
        </p:sp>
      </p:grpSp>
    </p:spTree>
    <p:extLst>
      <p:ext uri="{BB962C8B-B14F-4D97-AF65-F5344CB8AC3E}">
        <p14:creationId xmlns:p14="http://schemas.microsoft.com/office/powerpoint/2010/main" val="193660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B4ED165-AB7A-C845-A042-25B32B15851D}"/>
              </a:ext>
            </a:extLst>
          </p:cNvPr>
          <p:cNvGraphicFramePr>
            <a:graphicFrameLocks noGrp="1"/>
          </p:cNvGraphicFramePr>
          <p:nvPr>
            <p:ph idx="1"/>
            <p:extLst>
              <p:ext uri="{D42A27DB-BD31-4B8C-83A1-F6EECF244321}">
                <p14:modId xmlns:p14="http://schemas.microsoft.com/office/powerpoint/2010/main" val="2363221826"/>
              </p:ext>
            </p:extLst>
          </p:nvPr>
        </p:nvGraphicFramePr>
        <p:xfrm>
          <a:off x="713678" y="819649"/>
          <a:ext cx="10764644" cy="6038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6070C38-F5A4-1BD7-5022-9443D5079966}"/>
              </a:ext>
            </a:extLst>
          </p:cNvPr>
          <p:cNvSpPr txBox="1"/>
          <p:nvPr/>
        </p:nvSpPr>
        <p:spPr>
          <a:xfrm>
            <a:off x="713678" y="316502"/>
            <a:ext cx="6094140" cy="338554"/>
          </a:xfrm>
          <a:prstGeom prst="rect">
            <a:avLst/>
          </a:prstGeom>
          <a:noFill/>
        </p:spPr>
        <p:txBody>
          <a:bodyPr wrap="square">
            <a:spAutoFit/>
          </a:bodyPr>
          <a:lstStyle/>
          <a:p>
            <a:r>
              <a:rPr lang="en-US" sz="1600" dirty="0">
                <a:effectLst>
                  <a:outerShdw blurRad="38100" dist="38100" dir="2700000" algn="tl">
                    <a:srgbClr val="000000">
                      <a:alpha val="43137"/>
                    </a:srgbClr>
                  </a:outerShdw>
                </a:effectLst>
              </a:rPr>
              <a:t>GameCo</a:t>
            </a:r>
            <a:endParaRPr lang="en-US" sz="1600" dirty="0"/>
          </a:p>
        </p:txBody>
      </p:sp>
    </p:spTree>
    <p:extLst>
      <p:ext uri="{BB962C8B-B14F-4D97-AF65-F5344CB8AC3E}">
        <p14:creationId xmlns:p14="http://schemas.microsoft.com/office/powerpoint/2010/main" val="2283963248"/>
      </p:ext>
    </p:extLst>
  </p:cSld>
  <p:clrMapOvr>
    <a:masterClrMapping/>
  </p:clrMapOvr>
</p:sld>
</file>

<file path=ppt/theme/theme1.xml><?xml version="1.0" encoding="utf-8"?>
<a:theme xmlns:a="http://schemas.openxmlformats.org/drawingml/2006/main" name="Galler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13118</TotalTime>
  <Words>1530</Words>
  <Application>Microsoft Office PowerPoint</Application>
  <PresentationFormat>Widescreen</PresentationFormat>
  <Paragraphs>176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Garamond</vt:lpstr>
      <vt:lpstr>Sagona Book</vt:lpstr>
      <vt:lpstr>Gallery</vt:lpstr>
      <vt:lpstr>Kevin Sousa</vt:lpstr>
      <vt:lpstr>Projects</vt:lpstr>
      <vt:lpstr>PowerPoint Presentation</vt:lpstr>
      <vt:lpstr>PowerPoint Presentation</vt:lpstr>
      <vt:lpstr>Which States Are Impacted The Most?</vt:lpstr>
      <vt:lpstr>Which Demographic Is Impacted The Most?</vt:lpstr>
      <vt:lpstr>Summary And Expert Suggestions</vt:lpstr>
      <vt:lpstr>PowerPoint Presentation</vt:lpstr>
      <vt:lpstr>PowerPoint Presentation</vt:lpstr>
      <vt:lpstr>Analysis of Yearly Sales and Regions</vt:lpstr>
      <vt:lpstr>Analysis of Sales by Genre &amp; Publishers</vt:lpstr>
      <vt:lpstr>Summary And Expert Suggestions</vt:lpstr>
      <vt:lpstr>PowerPoint Presentation</vt:lpstr>
      <vt:lpstr>PowerPoint Presentation</vt:lpstr>
      <vt:lpstr>Rockbuster Company Overview</vt:lpstr>
      <vt:lpstr>Which movies contributed  the most/least to revenue gain?</vt:lpstr>
      <vt:lpstr>Top 10 Countries</vt:lpstr>
      <vt:lpstr>Summary And Expert Suggestions</vt:lpstr>
      <vt:lpstr>PowerPoint Presentation</vt:lpstr>
      <vt:lpstr>PowerPoint Presentation</vt:lpstr>
      <vt:lpstr>Time Analysis</vt:lpstr>
      <vt:lpstr>Customer Profile Analysis</vt:lpstr>
      <vt:lpstr>Summary And Expert 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Kevin Sousa</dc:title>
  <dc:creator>Kevin Sousa</dc:creator>
  <cp:lastModifiedBy>Kevin Sousa</cp:lastModifiedBy>
  <cp:revision>80</cp:revision>
  <dcterms:created xsi:type="dcterms:W3CDTF">2023-05-30T22:20:49Z</dcterms:created>
  <dcterms:modified xsi:type="dcterms:W3CDTF">2023-06-19T22:46:36Z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