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12" r:id="rId3"/>
    <p:sldId id="415" r:id="rId4"/>
    <p:sldId id="417" r:id="rId6"/>
    <p:sldId id="419" r:id="rId7"/>
    <p:sldId id="426" r:id="rId8"/>
    <p:sldId id="459" r:id="rId9"/>
    <p:sldId id="465" r:id="rId10"/>
    <p:sldId id="460" r:id="rId11"/>
    <p:sldId id="461" r:id="rId12"/>
    <p:sldId id="462" r:id="rId13"/>
    <p:sldId id="463" r:id="rId14"/>
    <p:sldId id="464" r:id="rId15"/>
    <p:sldId id="442" r:id="rId16"/>
    <p:sldId id="440" r:id="rId17"/>
    <p:sldId id="44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00" y="2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72D5F-5E57-437D-B6DA-7C67DB1E5D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7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2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6" Type="http://schemas.openxmlformats.org/officeDocument/2006/relationships/tags" Target="../tags/tag132.xml"/><Relationship Id="rId15" Type="http://schemas.openxmlformats.org/officeDocument/2006/relationships/tags" Target="../tags/tag131.xml"/><Relationship Id="rId14" Type="http://schemas.openxmlformats.org/officeDocument/2006/relationships/tags" Target="../tags/tag130.xml"/><Relationship Id="rId13" Type="http://schemas.openxmlformats.org/officeDocument/2006/relationships/tags" Target="../tags/tag129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8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4" Type="http://schemas.openxmlformats.org/officeDocument/2006/relationships/tags" Target="../tags/tag3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5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4" Type="http://schemas.openxmlformats.org/officeDocument/2006/relationships/tags" Target="../tags/tag60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6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3" Type="http://schemas.openxmlformats.org/officeDocument/2006/relationships/tags" Target="../tags/tag68.xml"/><Relationship Id="rId12" Type="http://schemas.openxmlformats.org/officeDocument/2006/relationships/tags" Target="../tags/tag67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7176000" y="3890021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7176000" y="4365000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7199495" y="1964067"/>
            <a:ext cx="451250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7199494" y="3139452"/>
            <a:ext cx="4513099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739627"/>
            <a:chOff x="0" y="0"/>
            <a:chExt cx="12192000" cy="73962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3962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7032000" y="3869680"/>
            <a:ext cx="4572036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7032000" y="2493000"/>
            <a:ext cx="4572036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39775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3977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0"/>
            <a:ext cx="720090" cy="7396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3977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3977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6118225"/>
            <a:ext cx="720090" cy="739775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26364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10571480" y="5193665"/>
            <a:ext cx="1619885" cy="166433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5521325"/>
            <a:ext cx="1619885" cy="13366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739627"/>
            <a:chOff x="0" y="0"/>
            <a:chExt cx="12192000" cy="73962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3962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4064000" y="4781176"/>
            <a:ext cx="4064000" cy="2076824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4064000" y="0"/>
            <a:ext cx="4064000" cy="207682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1"/>
            </p:custDataLst>
          </p:nvPr>
        </p:nvSpPr>
        <p:spPr>
          <a:xfrm>
            <a:off x="7185025" y="1233000"/>
            <a:ext cx="1193800" cy="4392000"/>
          </a:xfrm>
        </p:spPr>
        <p:txBody>
          <a:bodyPr vert="eaVert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Font typeface="Arial" panose="020B0604020202020204" pitchFamily="34" charset="0"/>
              <a:buNone/>
              <a:defRPr sz="72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3813175" y="1971040"/>
            <a:ext cx="3067050" cy="2915920"/>
          </a:xfrm>
        </p:spPr>
        <p:txBody>
          <a:bodyPr vert="eaVert" wrap="square" lIns="90000" tIns="46800" rIns="90000" bIns="46800" anchor="t" anchorCtr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Pts val="1400"/>
              <a:buFont typeface="Arial" panose="020B0604020202020204" pitchFamily="34" charset="0"/>
              <a:buChar char="•"/>
              <a:defRPr sz="14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739627"/>
            <a:chOff x="0" y="0"/>
            <a:chExt cx="12192000" cy="739627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3962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739627"/>
            <a:chOff x="0" y="0"/>
            <a:chExt cx="12192000" cy="739627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3962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1397000"/>
            <a:ext cx="1986358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739627"/>
            <a:chOff x="0" y="0"/>
            <a:chExt cx="12192000" cy="739627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3962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739627"/>
            <a:chOff x="0" y="0"/>
            <a:chExt cx="12192000" cy="73962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3962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46.xml"/><Relationship Id="rId24" Type="http://schemas.openxmlformats.org/officeDocument/2006/relationships/tags" Target="../tags/tag145.xml"/><Relationship Id="rId23" Type="http://schemas.openxmlformats.org/officeDocument/2006/relationships/tags" Target="../tags/tag144.xml"/><Relationship Id="rId22" Type="http://schemas.openxmlformats.org/officeDocument/2006/relationships/tags" Target="../tags/tag143.xml"/><Relationship Id="rId21" Type="http://schemas.openxmlformats.org/officeDocument/2006/relationships/tags" Target="../tags/tag142.xml"/><Relationship Id="rId20" Type="http://schemas.openxmlformats.org/officeDocument/2006/relationships/tags" Target="../tags/tag14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2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0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27.xml"/><Relationship Id="rId12" Type="http://schemas.openxmlformats.org/officeDocument/2006/relationships/tags" Target="../tags/tag226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tags" Target="../tags/tag21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9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238.xml"/><Relationship Id="rId14" Type="http://schemas.openxmlformats.org/officeDocument/2006/relationships/tags" Target="../tags/tag237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tags" Target="../tags/tag2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4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0" Type="http://schemas.openxmlformats.org/officeDocument/2006/relationships/notesSlide" Target="../notesSlides/notesSlide1.xml"/><Relationship Id="rId2" Type="http://schemas.openxmlformats.org/officeDocument/2006/relationships/tags" Target="../tags/tag149.xml"/><Relationship Id="rId19" Type="http://schemas.openxmlformats.org/officeDocument/2006/relationships/slideLayout" Target="../slideLayouts/slideLayout6.xml"/><Relationship Id="rId18" Type="http://schemas.openxmlformats.org/officeDocument/2006/relationships/tags" Target="../tags/tag165.xml"/><Relationship Id="rId17" Type="http://schemas.openxmlformats.org/officeDocument/2006/relationships/tags" Target="../tags/tag164.xml"/><Relationship Id="rId16" Type="http://schemas.openxmlformats.org/officeDocument/2006/relationships/tags" Target="../tags/tag163.xml"/><Relationship Id="rId15" Type="http://schemas.openxmlformats.org/officeDocument/2006/relationships/tags" Target="../tags/tag162.xml"/><Relationship Id="rId14" Type="http://schemas.openxmlformats.org/officeDocument/2006/relationships/tags" Target="../tags/tag161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tags" Target="../tags/tag1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69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68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74.xml"/><Relationship Id="rId12" Type="http://schemas.openxmlformats.org/officeDocument/2006/relationships/image" Target="../media/image7.png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tags" Target="../tags/tag1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7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77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88.xml"/><Relationship Id="rId16" Type="http://schemas.openxmlformats.org/officeDocument/2006/relationships/tags" Target="../tags/tag187.xml"/><Relationship Id="rId15" Type="http://schemas.openxmlformats.org/officeDocument/2006/relationships/tags" Target="../tags/tag186.xml"/><Relationship Id="rId14" Type="http://schemas.openxmlformats.org/officeDocument/2006/relationships/tags" Target="../tags/tag185.xml"/><Relationship Id="rId13" Type="http://schemas.openxmlformats.org/officeDocument/2006/relationships/tags" Target="../tags/tag184.xml"/><Relationship Id="rId12" Type="http://schemas.openxmlformats.org/officeDocument/2006/relationships/tags" Target="../tags/tag183.xml"/><Relationship Id="rId11" Type="http://schemas.openxmlformats.org/officeDocument/2006/relationships/tags" Target="../tags/tag182.xml"/><Relationship Id="rId10" Type="http://schemas.openxmlformats.org/officeDocument/2006/relationships/tags" Target="../tags/tag181.xml"/><Relationship Id="rId1" Type="http://schemas.openxmlformats.org/officeDocument/2006/relationships/tags" Target="../tags/tag17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19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9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0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93.xml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tags" Target="../tags/tag18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96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5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06.xml"/><Relationship Id="rId16" Type="http://schemas.openxmlformats.org/officeDocument/2006/relationships/tags" Target="../tags/tag205.xml"/><Relationship Id="rId15" Type="http://schemas.openxmlformats.org/officeDocument/2006/relationships/tags" Target="../tags/tag204.xml"/><Relationship Id="rId14" Type="http://schemas.openxmlformats.org/officeDocument/2006/relationships/tags" Target="../tags/tag203.xml"/><Relationship Id="rId13" Type="http://schemas.openxmlformats.org/officeDocument/2006/relationships/tags" Target="../tags/tag202.xml"/><Relationship Id="rId12" Type="http://schemas.openxmlformats.org/officeDocument/2006/relationships/tags" Target="../tags/tag201.xml"/><Relationship Id="rId11" Type="http://schemas.openxmlformats.org/officeDocument/2006/relationships/tags" Target="../tags/tag200.xml"/><Relationship Id="rId10" Type="http://schemas.openxmlformats.org/officeDocument/2006/relationships/tags" Target="../tags/tag199.xml"/><Relationship Id="rId1" Type="http://schemas.openxmlformats.org/officeDocument/2006/relationships/tags" Target="../tags/tag19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11.xml"/><Relationship Id="rId8" Type="http://schemas.openxmlformats.org/officeDocument/2006/relationships/tags" Target="../tags/tag21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9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8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217.xml"/><Relationship Id="rId14" Type="http://schemas.openxmlformats.org/officeDocument/2006/relationships/tags" Target="../tags/tag216.xml"/><Relationship Id="rId13" Type="http://schemas.openxmlformats.org/officeDocument/2006/relationships/tags" Target="../tags/tag215.xml"/><Relationship Id="rId12" Type="http://schemas.openxmlformats.org/officeDocument/2006/relationships/tags" Target="../tags/tag214.xml"/><Relationship Id="rId11" Type="http://schemas.openxmlformats.org/officeDocument/2006/relationships/tags" Target="../tags/tag213.xml"/><Relationship Id="rId10" Type="http://schemas.openxmlformats.org/officeDocument/2006/relationships/tags" Target="../tags/tag212.xml"/><Relationship Id="rId1" Type="http://schemas.openxmlformats.org/officeDocument/2006/relationships/tags" Target="../tags/tag2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7199495" y="4099042"/>
            <a:ext cx="1910715" cy="40894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ym typeface="+mn-ea"/>
              </a:rPr>
              <a:t> 2021</a:t>
            </a:r>
            <a:r>
              <a:rPr lang="en-US" altLang="zh-CN" dirty="0">
                <a:sym typeface="+mn-ea"/>
              </a:rPr>
              <a:t>-07-18</a:t>
            </a:r>
            <a:endParaRPr 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 idx="14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Naïve </a:t>
            </a:r>
            <a:r>
              <a:rPr lang="en-US" altLang="zh-CN" dirty="0" err="1">
                <a:sym typeface="+mn-ea"/>
              </a:rPr>
              <a:t>gDocs</a:t>
            </a:r>
            <a:endParaRPr lang="zh-CN" altLang="en-US" dirty="0"/>
          </a:p>
        </p:txBody>
      </p:sp>
      <p:sp>
        <p:nvSpPr>
          <p:cNvPr id="10" name="文本占位符 2"/>
          <p:cNvSpPr txBox="1"/>
          <p:nvPr/>
        </p:nvSpPr>
        <p:spPr>
          <a:xfrm>
            <a:off x="7250451" y="3312542"/>
            <a:ext cx="3719517" cy="40894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许正霖 周义天 曹韫琪 谢厚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10896" y="2739204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项目进阶要求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64921" y="36269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我们完成的进阶要求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1471910" y="6118373"/>
            <a:ext cx="720090" cy="739627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63800"/>
            <a:ext cx="720090" cy="594200"/>
          </a:xfrm>
          <a:prstGeom prst="rect">
            <a:avLst/>
          </a:prstGeom>
        </p:spPr>
      </p:pic>
      <p:sp>
        <p:nvSpPr>
          <p:cNvPr id="12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项目进阶要求 </a:t>
            </a: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en-US" altLang="zh-CN" sz="3200" b="1" spc="150" dirty="0" err="1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gDoc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9"/>
            </p:custDataLst>
          </p:nvPr>
        </p:nvSpPr>
        <p:spPr>
          <a:xfrm>
            <a:off x="608953" y="1592009"/>
            <a:ext cx="4872927" cy="195517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Title 6"/>
          <p:cNvSpPr txBox="1"/>
          <p:nvPr>
            <p:custDataLst>
              <p:tags r:id="rId10"/>
            </p:custDataLst>
          </p:nvPr>
        </p:nvSpPr>
        <p:spPr>
          <a:xfrm>
            <a:off x="919364" y="2359039"/>
            <a:ext cx="4248254" cy="10699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zh-CN" sz="1800" spc="50" dirty="0" err="1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gDoc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有自己的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log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记录，将用户的部分操作与执行时间存储到了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gfs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中，用户可以查看文件系统的操作记录</a:t>
            </a:r>
            <a:endParaRPr lang="zh-CN" altLang="en-US" sz="1800" spc="5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9364" y="1877037"/>
            <a:ext cx="4248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Log</a:t>
            </a:r>
            <a:endParaRPr lang="zh-CN" altLang="en-US" sz="24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>
            <p:custDataLst>
              <p:tags r:id="rId11"/>
            </p:custDataLst>
          </p:nvPr>
        </p:nvSpPr>
        <p:spPr>
          <a:xfrm>
            <a:off x="6710120" y="1524897"/>
            <a:ext cx="4872927" cy="202228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Title 6"/>
          <p:cNvSpPr txBox="1"/>
          <p:nvPr>
            <p:custDataLst>
              <p:tags r:id="rId12"/>
            </p:custDataLst>
          </p:nvPr>
        </p:nvSpPr>
        <p:spPr>
          <a:xfrm>
            <a:off x="7020531" y="2291927"/>
            <a:ext cx="4248254" cy="10699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允许用户在文件中执行回滚操作，并且添加了权限检查保证不会出现破坏一致性的情况出现</a:t>
            </a:r>
            <a:endParaRPr lang="zh-CN" altLang="en-US" sz="1800" spc="5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020531" y="1830262"/>
            <a:ext cx="4248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Rollback</a:t>
            </a:r>
            <a:endParaRPr lang="zh-CN" altLang="en-US" sz="2400" b="1" dirty="0"/>
          </a:p>
        </p:txBody>
      </p:sp>
    </p:spTree>
    <p:custDataLst>
      <p:tags r:id="rId1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1471910" y="6118373"/>
            <a:ext cx="720090" cy="739627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63800"/>
            <a:ext cx="720090" cy="594200"/>
          </a:xfrm>
          <a:prstGeom prst="rect">
            <a:avLst/>
          </a:prstGeom>
        </p:spPr>
      </p:pic>
      <p:sp>
        <p:nvSpPr>
          <p:cNvPr id="12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项目进阶要求 </a:t>
            </a: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- gfs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9"/>
            </p:custDataLst>
          </p:nvPr>
        </p:nvSpPr>
        <p:spPr>
          <a:xfrm>
            <a:off x="608953" y="1592009"/>
            <a:ext cx="4872927" cy="195517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Title 6"/>
          <p:cNvSpPr txBox="1"/>
          <p:nvPr>
            <p:custDataLst>
              <p:tags r:id="rId10"/>
            </p:custDataLst>
          </p:nvPr>
        </p:nvSpPr>
        <p:spPr>
          <a:xfrm>
            <a:off x="919364" y="2350420"/>
            <a:ext cx="4248254" cy="10699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latin typeface="+mn-ea"/>
              </a:rPr>
              <a:t>我们允许无限地添加</a:t>
            </a:r>
            <a:r>
              <a:rPr lang="en-US" altLang="zh-CN" sz="1800" spc="50" dirty="0" err="1">
                <a:ln w="3175">
                  <a:noFill/>
                  <a:prstDash val="dash"/>
                </a:ln>
                <a:latin typeface="+mn-ea"/>
              </a:rPr>
              <a:t>chunkserver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+mn-ea"/>
              </a:rPr>
              <a:t>，在添加后，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+mn-ea"/>
              </a:rPr>
              <a:t>master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+mn-ea"/>
              </a:rPr>
              <a:t>会记录新</a:t>
            </a:r>
            <a:r>
              <a:rPr lang="en-US" altLang="zh-CN" sz="1800" spc="50" dirty="0" err="1">
                <a:ln w="3175">
                  <a:noFill/>
                  <a:prstDash val="dash"/>
                </a:ln>
                <a:latin typeface="+mn-ea"/>
              </a:rPr>
              <a:t>chunkserver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+mn-ea"/>
              </a:rPr>
              <a:t>的元数据，然后让它开始正常地运作！</a:t>
            </a:r>
            <a:endParaRPr lang="zh-CN" altLang="en-US" sz="1800" spc="50" dirty="0">
              <a:ln w="3175">
                <a:noFill/>
                <a:prstDash val="dash"/>
              </a:ln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9364" y="1830262"/>
            <a:ext cx="4248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24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可扩展性</a:t>
            </a:r>
            <a:endParaRPr lang="zh-CN" altLang="en-US" sz="24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>
            <p:custDataLst>
              <p:tags r:id="rId11"/>
            </p:custDataLst>
          </p:nvPr>
        </p:nvSpPr>
        <p:spPr>
          <a:xfrm>
            <a:off x="608953" y="3874689"/>
            <a:ext cx="10974094" cy="213184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Title 6"/>
          <p:cNvSpPr txBox="1"/>
          <p:nvPr>
            <p:custDataLst>
              <p:tags r:id="rId12"/>
            </p:custDataLst>
          </p:nvPr>
        </p:nvSpPr>
        <p:spPr>
          <a:xfrm>
            <a:off x="919363" y="4641719"/>
            <a:ext cx="10349421" cy="10699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利用心跳机制，我们在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master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中记录</a:t>
            </a:r>
            <a:r>
              <a:rPr lang="en-US" altLang="zh-CN" sz="1800" spc="50" dirty="0" err="1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chunkserver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是否存活，避免</a:t>
            </a:r>
            <a:r>
              <a:rPr lang="en-US" altLang="zh-CN" sz="1800" spc="50" dirty="0" err="1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rpc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超时产生卡顿</a:t>
            </a:r>
            <a:endParaRPr lang="en-US" altLang="zh-CN" sz="1800" spc="5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1800" spc="50" dirty="0" err="1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chunkserver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中缓存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master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的地址，避免每次都连接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zookeeper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询问，也节省了时间</a:t>
            </a:r>
            <a:endParaRPr lang="zh-CN" altLang="en-US" sz="1800" spc="5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9364" y="4180054"/>
            <a:ext cx="4248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效率</a:t>
            </a:r>
            <a:endParaRPr lang="zh-CN" altLang="en-US" sz="2400" b="1" dirty="0"/>
          </a:p>
        </p:txBody>
      </p:sp>
      <p:sp>
        <p:nvSpPr>
          <p:cNvPr id="29" name="矩形 28"/>
          <p:cNvSpPr/>
          <p:nvPr>
            <p:custDataLst>
              <p:tags r:id="rId13"/>
            </p:custDataLst>
          </p:nvPr>
        </p:nvSpPr>
        <p:spPr>
          <a:xfrm>
            <a:off x="6710120" y="1524897"/>
            <a:ext cx="4872927" cy="202228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Title 6"/>
          <p:cNvSpPr txBox="1"/>
          <p:nvPr>
            <p:custDataLst>
              <p:tags r:id="rId14"/>
            </p:custDataLst>
          </p:nvPr>
        </p:nvSpPr>
        <p:spPr>
          <a:xfrm>
            <a:off x="7020531" y="2291927"/>
            <a:ext cx="4248254" cy="10699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master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维护了</a:t>
            </a:r>
            <a:r>
              <a:rPr lang="en-US" altLang="zh-CN" sz="1800" spc="50" dirty="0" err="1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chunkserver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中储存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的数量，我们倾向于把新的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储存在负载更低的</a:t>
            </a:r>
            <a:r>
              <a:rPr lang="en-US" altLang="zh-CN" sz="1800" spc="50" dirty="0" err="1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chunkserver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下</a:t>
            </a:r>
            <a:endParaRPr lang="zh-CN" altLang="en-US" sz="1800" spc="5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020531" y="1830261"/>
            <a:ext cx="4248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负载均衡</a:t>
            </a:r>
            <a:endParaRPr lang="zh-CN" altLang="en-US" sz="2400" b="1" dirty="0"/>
          </a:p>
        </p:txBody>
      </p:sp>
    </p:spTree>
    <p:custDataLst>
      <p:tags r:id="rId1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28160" y="2788920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工作反思总结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04460" y="3879215"/>
            <a:ext cx="1783080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/>
              <a:t>反思我们的工作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586292"/>
            <a:ext cx="10852237" cy="5755123"/>
          </a:xfrm>
        </p:spPr>
        <p:txBody>
          <a:bodyPr/>
          <a:lstStyle/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计划分配和制定十分重要，合理的计划能加快迭代进度和效率。</a:t>
            </a:r>
            <a:endParaRPr lang="zh-CN" altLang="en-US" sz="2400" dirty="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</a:defRPr>
            </a:pPr>
            <a:endParaRPr lang="zh-CN" altLang="en-US" sz="2400" dirty="0">
              <a:latin typeface="黑体" panose="02010609060101010101" charset="-122"/>
              <a:ea typeface="黑体" panose="02010609060101010101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组员之间要积极沟通，明确分工与合作。</a:t>
            </a:r>
            <a:endParaRPr lang="zh-CN" altLang="en-US" sz="2400" dirty="0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2400" dirty="0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接口、需求要尽早明确，避免无用功。</a:t>
            </a:r>
            <a:endParaRPr lang="zh-CN" altLang="en-US" sz="2400" dirty="0">
              <a:latin typeface="黑体" panose="02010609060101010101" charset="-122"/>
              <a:ea typeface="黑体" panose="02010609060101010101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2400" dirty="0">
              <a:latin typeface="黑体" panose="02010609060101010101" charset="-122"/>
              <a:ea typeface="黑体" panose="02010609060101010101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工作要尽早开展，避免进度风险。 </a:t>
            </a:r>
            <a:endParaRPr lang="zh-CN" altLang="en-US" sz="2400" dirty="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marL="0" indent="0" defTabSz="2438400">
              <a:lnSpc>
                <a:spcPct val="120000"/>
              </a:lnSpc>
              <a:buSzPct val="123000"/>
              <a:buFont typeface="+mj-lt"/>
              <a:buNone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谢谢观看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7"/>
          <p:cNvCxnSpPr/>
          <p:nvPr>
            <p:custDataLst>
              <p:tags r:id="rId1"/>
            </p:custDataLst>
          </p:nvPr>
        </p:nvCxnSpPr>
        <p:spPr>
          <a:xfrm>
            <a:off x="3707764" y="2352321"/>
            <a:ext cx="0" cy="635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hape 22"/>
          <p:cNvSpPr/>
          <p:nvPr>
            <p:custDataLst>
              <p:tags r:id="rId2"/>
            </p:custDataLst>
          </p:nvPr>
        </p:nvSpPr>
        <p:spPr>
          <a:xfrm>
            <a:off x="3527742" y="1848131"/>
            <a:ext cx="360045" cy="360045"/>
          </a:xfrm>
          <a:prstGeom prst="rect">
            <a:avLst/>
          </a:prstGeom>
          <a:solidFill>
            <a:schemeClr val="accent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1600" b="1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Rectangle 7"/>
          <p:cNvSpPr/>
          <p:nvPr>
            <p:custDataLst>
              <p:tags r:id="rId3"/>
            </p:custDataLst>
          </p:nvPr>
        </p:nvSpPr>
        <p:spPr>
          <a:xfrm>
            <a:off x="3953192" y="1835431"/>
            <a:ext cx="2710180" cy="38417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系统架构</a:t>
            </a:r>
            <a:endParaRPr lang="zh-CN" altLang="en-US" sz="20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9" name="Straight Connector 7"/>
          <p:cNvCxnSpPr/>
          <p:nvPr>
            <p:custDataLst>
              <p:tags r:id="rId4"/>
            </p:custDataLst>
          </p:nvPr>
        </p:nvCxnSpPr>
        <p:spPr>
          <a:xfrm>
            <a:off x="7740649" y="2352321"/>
            <a:ext cx="0" cy="635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22"/>
          <p:cNvSpPr/>
          <p:nvPr>
            <p:custDataLst>
              <p:tags r:id="rId5"/>
            </p:custDataLst>
          </p:nvPr>
        </p:nvSpPr>
        <p:spPr>
          <a:xfrm>
            <a:off x="7560627" y="1848131"/>
            <a:ext cx="360045" cy="360045"/>
          </a:xfrm>
          <a:prstGeom prst="rect">
            <a:avLst/>
          </a:prstGeom>
          <a:solidFill>
            <a:schemeClr val="accent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1600" b="1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Rectangle 7"/>
          <p:cNvSpPr/>
          <p:nvPr>
            <p:custDataLst>
              <p:tags r:id="rId6"/>
            </p:custDataLst>
          </p:nvPr>
        </p:nvSpPr>
        <p:spPr>
          <a:xfrm>
            <a:off x="7986077" y="1835431"/>
            <a:ext cx="2710180" cy="38417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项目基础功能</a:t>
            </a:r>
            <a:endParaRPr lang="zh-CN" altLang="en-US" sz="20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4" name="Straight Connector 7"/>
          <p:cNvCxnSpPr/>
          <p:nvPr>
            <p:custDataLst>
              <p:tags r:id="rId7"/>
            </p:custDataLst>
          </p:nvPr>
        </p:nvCxnSpPr>
        <p:spPr>
          <a:xfrm>
            <a:off x="3707764" y="3850286"/>
            <a:ext cx="0" cy="635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hape 22"/>
          <p:cNvSpPr/>
          <p:nvPr>
            <p:custDataLst>
              <p:tags r:id="rId8"/>
            </p:custDataLst>
          </p:nvPr>
        </p:nvSpPr>
        <p:spPr>
          <a:xfrm>
            <a:off x="3527742" y="3346096"/>
            <a:ext cx="360045" cy="360045"/>
          </a:xfrm>
          <a:prstGeom prst="rect">
            <a:avLst/>
          </a:prstGeom>
          <a:solidFill>
            <a:schemeClr val="accent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1600" b="1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Rectangle 7"/>
          <p:cNvSpPr/>
          <p:nvPr>
            <p:custDataLst>
              <p:tags r:id="rId9"/>
            </p:custDataLst>
          </p:nvPr>
        </p:nvSpPr>
        <p:spPr>
          <a:xfrm>
            <a:off x="3953192" y="3333396"/>
            <a:ext cx="2710180" cy="38417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项目进阶要求</a:t>
            </a:r>
            <a:endParaRPr lang="zh-CN" altLang="en-US" sz="20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10"/>
            </p:custDataLst>
          </p:nvPr>
        </p:nvSpPr>
        <p:spPr>
          <a:xfrm>
            <a:off x="3953192" y="3852154"/>
            <a:ext cx="2710180" cy="701040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我们完成的进阶要求</a:t>
            </a:r>
            <a:endParaRPr kumimoji="1" lang="zh-CN" altLang="en-US" sz="160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41" name="Straight Connector 7"/>
          <p:cNvCxnSpPr/>
          <p:nvPr>
            <p:custDataLst>
              <p:tags r:id="rId11"/>
            </p:custDataLst>
          </p:nvPr>
        </p:nvCxnSpPr>
        <p:spPr>
          <a:xfrm>
            <a:off x="7740649" y="3850286"/>
            <a:ext cx="0" cy="635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hape 22"/>
          <p:cNvSpPr/>
          <p:nvPr>
            <p:custDataLst>
              <p:tags r:id="rId12"/>
            </p:custDataLst>
          </p:nvPr>
        </p:nvSpPr>
        <p:spPr>
          <a:xfrm>
            <a:off x="7560627" y="3346096"/>
            <a:ext cx="360045" cy="360045"/>
          </a:xfrm>
          <a:prstGeom prst="rect">
            <a:avLst/>
          </a:prstGeom>
          <a:solidFill>
            <a:schemeClr val="accent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1600" b="1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Rectangle 7"/>
          <p:cNvSpPr/>
          <p:nvPr>
            <p:custDataLst>
              <p:tags r:id="rId13"/>
            </p:custDataLst>
          </p:nvPr>
        </p:nvSpPr>
        <p:spPr>
          <a:xfrm>
            <a:off x="7986077" y="3333396"/>
            <a:ext cx="2710180" cy="38417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normAutofit fontScale="95000"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工作反思与总结</a:t>
            </a:r>
            <a:endParaRPr lang="zh-CN" altLang="en-US" sz="20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>
            <p:custDataLst>
              <p:tags r:id="rId14"/>
            </p:custDataLst>
          </p:nvPr>
        </p:nvSpPr>
        <p:spPr>
          <a:xfrm>
            <a:off x="7986077" y="3852154"/>
            <a:ext cx="2710180" cy="701040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反思我们的工作</a:t>
            </a:r>
            <a:endParaRPr kumimoji="1" lang="zh-CN" altLang="en-US" sz="160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5"/>
            </p:custDataLst>
          </p:nvPr>
        </p:nvSpPr>
        <p:spPr>
          <a:xfrm>
            <a:off x="3527742" y="608926"/>
            <a:ext cx="7014431" cy="902363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4800" b="1" spc="6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b="0"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b="0"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16"/>
            </p:custDataLst>
          </p:nvPr>
        </p:nvSpPr>
        <p:spPr>
          <a:xfrm>
            <a:off x="3953192" y="2352284"/>
            <a:ext cx="2710180" cy="701040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对项目的总览</a:t>
            </a:r>
            <a:endParaRPr kumimoji="1" lang="zh-CN" altLang="en-US" sz="160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7"/>
            </p:custDataLst>
          </p:nvPr>
        </p:nvSpPr>
        <p:spPr>
          <a:xfrm>
            <a:off x="7986077" y="2352284"/>
            <a:ext cx="2710180" cy="701040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已经完成的功能</a:t>
            </a:r>
            <a:endParaRPr kumimoji="1" lang="zh-CN" altLang="en-US" sz="160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75153" y="271230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11170" y="35726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对项目的总览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1471910" y="6118373"/>
            <a:ext cx="720090" cy="73962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63800"/>
            <a:ext cx="720090" cy="59420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608953" y="1592009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226138" y="1236001"/>
            <a:ext cx="5356911" cy="488237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6463629" y="1592009"/>
            <a:ext cx="5008281" cy="396095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   </a:t>
            </a:r>
            <a:endParaRPr lang="en-US"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   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项目分为前端、后端和分布式文件系统，前端和后端通过</a:t>
            </a:r>
            <a:r>
              <a:rPr lang="en-US" altLang="zh-CN" sz="1800" spc="50" dirty="0" err="1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websocket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通信，后端和文件系统通过</a:t>
            </a:r>
            <a:r>
              <a:rPr lang="en-US" altLang="zh-CN" sz="1800" spc="50" dirty="0" err="1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rpc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通信</a:t>
            </a:r>
            <a:endParaRPr lang="en-US"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l"/>
            <a:endParaRPr lang="en-US"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l"/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   分布式文件系统架构方式为 </a:t>
            </a:r>
            <a:r>
              <a:rPr lang="en-US"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client/server 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的架构。其中包含了 </a:t>
            </a:r>
            <a:r>
              <a:rPr lang="en-US"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Master 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节点集群和</a:t>
            </a:r>
            <a:r>
              <a:rPr lang="en-US" altLang="zh-CN" sz="1800" spc="50" dirty="0" err="1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Chunkserver</a:t>
            </a:r>
            <a:r>
              <a:rPr lang="en-US"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节点集群</a:t>
            </a:r>
            <a:endParaRPr lang="en-US"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l"/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   Master 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节点利用 </a:t>
            </a:r>
            <a:r>
              <a:rPr lang="en-US"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zookeeper 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进行并发控制，并且自主管理整个文件系统的元数据，而</a:t>
            </a:r>
            <a:r>
              <a:rPr lang="en-US" altLang="zh-CN" sz="1800" spc="50" dirty="0" err="1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Chunkserver</a:t>
            </a:r>
            <a:r>
              <a:rPr lang="en-US"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节点用于管理文件内容。各个不同的节点之间通过 </a:t>
            </a:r>
            <a:r>
              <a:rPr lang="en-US"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RPC 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进行数据的交换以及访问、同步等等 </a:t>
            </a:r>
            <a:endParaRPr lang="en-US"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l"/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   </a:t>
            </a:r>
            <a:endParaRPr lang="en-US"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l"/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   整个系统完全没有使用数据库等中间件，后端将每个文件的基础信息直接存储在</a:t>
            </a:r>
            <a:r>
              <a:rPr lang="en-US"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gfs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中，在初始化时直接读出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1"/>
            </p:custDataLst>
          </p:nvPr>
        </p:nvSpPr>
        <p:spPr>
          <a:xfrm>
            <a:off x="608399" y="6156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系统架构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99" y="2112133"/>
            <a:ext cx="5149329" cy="2250093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10896" y="2739204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项目基础功能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95753" y="36108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已经完成的功能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1471910" y="6118373"/>
            <a:ext cx="720090" cy="739627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63800"/>
            <a:ext cx="720090" cy="594200"/>
          </a:xfrm>
          <a:prstGeom prst="rect">
            <a:avLst/>
          </a:prstGeom>
        </p:spPr>
      </p:pic>
      <p:sp>
        <p:nvSpPr>
          <p:cNvPr id="12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项目基础功能 </a:t>
            </a: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en-US" altLang="zh-CN" sz="3200" b="1" spc="150" dirty="0" err="1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gDoc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9"/>
            </p:custDataLst>
          </p:nvPr>
        </p:nvSpPr>
        <p:spPr>
          <a:xfrm>
            <a:off x="6452172" y="1674688"/>
            <a:ext cx="5130875" cy="191441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Title 6"/>
          <p:cNvSpPr txBox="1"/>
          <p:nvPr>
            <p:custDataLst>
              <p:tags r:id="rId10"/>
            </p:custDataLst>
          </p:nvPr>
        </p:nvSpPr>
        <p:spPr>
          <a:xfrm>
            <a:off x="7020531" y="2400960"/>
            <a:ext cx="4248254" cy="10699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多用户可以同时编辑同一文件，文件的内容会实时共享到所有用户的界面上。</a:t>
            </a:r>
            <a:endParaRPr lang="zh-CN" altLang="en-US" sz="1800" spc="5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20531" y="1939295"/>
            <a:ext cx="4248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24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多人协同编辑</a:t>
            </a:r>
            <a:endParaRPr lang="zh-CN" altLang="en-US" sz="24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>
            <p:custDataLst>
              <p:tags r:id="rId11"/>
            </p:custDataLst>
          </p:nvPr>
        </p:nvSpPr>
        <p:spPr>
          <a:xfrm>
            <a:off x="6452172" y="3932586"/>
            <a:ext cx="5130876" cy="218578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Title 6"/>
          <p:cNvSpPr txBox="1"/>
          <p:nvPr>
            <p:custDataLst>
              <p:tags r:id="rId12"/>
            </p:custDataLst>
          </p:nvPr>
        </p:nvSpPr>
        <p:spPr>
          <a:xfrm>
            <a:off x="7020531" y="4753556"/>
            <a:ext cx="4248808" cy="10699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文件系统具有回收站功能，用户可以将文件移动到回收站，永久删除和恢复文件</a:t>
            </a:r>
            <a:endParaRPr lang="zh-CN" altLang="en-US" sz="1800" spc="5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020531" y="4291891"/>
            <a:ext cx="4248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回收站</a:t>
            </a:r>
            <a:endParaRPr lang="zh-CN" altLang="en-US" sz="2400" b="1" dirty="0"/>
          </a:p>
        </p:txBody>
      </p:sp>
      <p:sp>
        <p:nvSpPr>
          <p:cNvPr id="29" name="矩形 28"/>
          <p:cNvSpPr/>
          <p:nvPr>
            <p:custDataLst>
              <p:tags r:id="rId13"/>
            </p:custDataLst>
          </p:nvPr>
        </p:nvSpPr>
        <p:spPr>
          <a:xfrm>
            <a:off x="608954" y="4041308"/>
            <a:ext cx="4872927" cy="202228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Title 6"/>
          <p:cNvSpPr txBox="1"/>
          <p:nvPr>
            <p:custDataLst>
              <p:tags r:id="rId14"/>
            </p:custDataLst>
          </p:nvPr>
        </p:nvSpPr>
        <p:spPr>
          <a:xfrm>
            <a:off x="919364" y="4871930"/>
            <a:ext cx="4248254" cy="10699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 fontScale="85000"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多用户协同编辑时，一个单元格只能被一个用户编辑，其他用户会看到正在编辑着的提示信息，并且在编辑用户完成编辑前无法编辑该单元格</a:t>
            </a:r>
            <a:endParaRPr lang="zh-CN" altLang="en-US" sz="1800" spc="5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19364" y="4288566"/>
            <a:ext cx="4248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多人写锁实现</a:t>
            </a:r>
            <a:endParaRPr lang="zh-CN" altLang="en-US" sz="2400" b="1" dirty="0"/>
          </a:p>
        </p:txBody>
      </p:sp>
      <p:sp>
        <p:nvSpPr>
          <p:cNvPr id="32" name="矩形 31"/>
          <p:cNvSpPr/>
          <p:nvPr>
            <p:custDataLst>
              <p:tags r:id="rId15"/>
            </p:custDataLst>
          </p:nvPr>
        </p:nvSpPr>
        <p:spPr>
          <a:xfrm>
            <a:off x="630202" y="1545591"/>
            <a:ext cx="4872927" cy="213184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19364" y="1939294"/>
            <a:ext cx="4248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24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单人文件编辑</a:t>
            </a:r>
            <a:endParaRPr lang="zh-CN" altLang="en-US" sz="24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Title 6"/>
          <p:cNvSpPr txBox="1"/>
          <p:nvPr>
            <p:custDataLst>
              <p:tags r:id="rId16"/>
            </p:custDataLst>
          </p:nvPr>
        </p:nvSpPr>
        <p:spPr>
          <a:xfrm>
            <a:off x="942538" y="2400959"/>
            <a:ext cx="4248254" cy="10699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用户可以创建，并通过编辑单元格的方式编辑文件</a:t>
            </a:r>
            <a:endParaRPr lang="zh-CN" altLang="en-US" sz="1800" spc="5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1471910" y="6118373"/>
            <a:ext cx="720090" cy="739627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63800"/>
            <a:ext cx="720090" cy="594200"/>
          </a:xfrm>
          <a:prstGeom prst="rect">
            <a:avLst/>
          </a:prstGeom>
        </p:spPr>
      </p:pic>
      <p:sp>
        <p:nvSpPr>
          <p:cNvPr id="12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项目基础功能 </a:t>
            </a: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en-US" altLang="zh-CN" sz="3200" b="1" spc="150" dirty="0" err="1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gDoc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045" y="1073914"/>
            <a:ext cx="8017482" cy="19616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045" y="3428782"/>
            <a:ext cx="5335070" cy="30359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21647" y="3135874"/>
            <a:ext cx="4094992" cy="339349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1471910" y="6118373"/>
            <a:ext cx="720090" cy="739627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63800"/>
            <a:ext cx="720090" cy="594200"/>
          </a:xfrm>
          <a:prstGeom prst="rect">
            <a:avLst/>
          </a:prstGeom>
        </p:spPr>
      </p:pic>
      <p:sp>
        <p:nvSpPr>
          <p:cNvPr id="12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项目基础功能 </a:t>
            </a: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- gfs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9"/>
            </p:custDataLst>
          </p:nvPr>
        </p:nvSpPr>
        <p:spPr>
          <a:xfrm>
            <a:off x="608953" y="1592009"/>
            <a:ext cx="4872927" cy="195517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Title 6"/>
          <p:cNvSpPr txBox="1"/>
          <p:nvPr>
            <p:custDataLst>
              <p:tags r:id="rId10"/>
            </p:custDataLst>
          </p:nvPr>
        </p:nvSpPr>
        <p:spPr>
          <a:xfrm>
            <a:off x="919364" y="2359039"/>
            <a:ext cx="4248254" cy="10699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create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delete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open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read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write</a:t>
            </a:r>
            <a:endParaRPr lang="zh-CN" altLang="en-US" sz="1800" spc="5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9364" y="1897374"/>
            <a:ext cx="4248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24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对文件的基础操作</a:t>
            </a:r>
            <a:endParaRPr lang="zh-CN" altLang="en-US" sz="24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>
            <p:custDataLst>
              <p:tags r:id="rId11"/>
            </p:custDataLst>
          </p:nvPr>
        </p:nvSpPr>
        <p:spPr>
          <a:xfrm>
            <a:off x="608953" y="3874689"/>
            <a:ext cx="4872927" cy="213184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Title 6"/>
          <p:cNvSpPr txBox="1"/>
          <p:nvPr>
            <p:custDataLst>
              <p:tags r:id="rId12"/>
            </p:custDataLst>
          </p:nvPr>
        </p:nvSpPr>
        <p:spPr>
          <a:xfrm>
            <a:off x="919364" y="4641719"/>
            <a:ext cx="4248808" cy="10699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每个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都有备份，储存在另外的</a:t>
            </a:r>
            <a:r>
              <a:rPr lang="en-US" altLang="zh-CN" sz="1800" spc="50" dirty="0" err="1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chunkserver</a:t>
            </a:r>
            <a:endParaRPr lang="zh-CN" altLang="en-US" sz="1800" spc="5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9364" y="4180054"/>
            <a:ext cx="4248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replica</a:t>
            </a:r>
            <a:endParaRPr lang="zh-CN" altLang="en-US" sz="2400" b="1" dirty="0"/>
          </a:p>
        </p:txBody>
      </p:sp>
      <p:sp>
        <p:nvSpPr>
          <p:cNvPr id="29" name="矩形 28"/>
          <p:cNvSpPr/>
          <p:nvPr>
            <p:custDataLst>
              <p:tags r:id="rId13"/>
            </p:custDataLst>
          </p:nvPr>
        </p:nvSpPr>
        <p:spPr>
          <a:xfrm>
            <a:off x="6710120" y="1524897"/>
            <a:ext cx="4872927" cy="202228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Title 6"/>
          <p:cNvSpPr txBox="1"/>
          <p:nvPr>
            <p:custDataLst>
              <p:tags r:id="rId14"/>
            </p:custDataLst>
          </p:nvPr>
        </p:nvSpPr>
        <p:spPr>
          <a:xfrm>
            <a:off x="7020531" y="2291927"/>
            <a:ext cx="4248254" cy="10699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以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为单位进行管理，同一文件的不同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可能储存在不同</a:t>
            </a:r>
            <a:r>
              <a:rPr lang="en-US" altLang="zh-CN" sz="1800" spc="50" dirty="0" err="1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chunkserver</a:t>
            </a:r>
            <a:endParaRPr lang="zh-CN" altLang="en-US" sz="1800" spc="5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020531" y="1900400"/>
            <a:ext cx="4248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文件分</a:t>
            </a:r>
            <a:r>
              <a:rPr lang="en-US" altLang="zh-CN" sz="2400" b="1" dirty="0"/>
              <a:t>chunk</a:t>
            </a:r>
            <a:r>
              <a:rPr lang="zh-CN" altLang="en-US" sz="2400" b="1" dirty="0"/>
              <a:t>存储</a:t>
            </a:r>
            <a:endParaRPr lang="zh-CN" altLang="en-US" sz="2400" b="1" dirty="0"/>
          </a:p>
        </p:txBody>
      </p:sp>
      <p:sp>
        <p:nvSpPr>
          <p:cNvPr id="32" name="矩形 31"/>
          <p:cNvSpPr/>
          <p:nvPr>
            <p:custDataLst>
              <p:tags r:id="rId15"/>
            </p:custDataLst>
          </p:nvPr>
        </p:nvSpPr>
        <p:spPr>
          <a:xfrm>
            <a:off x="6710120" y="3874689"/>
            <a:ext cx="4872927" cy="213184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Title 6"/>
          <p:cNvSpPr txBox="1"/>
          <p:nvPr>
            <p:custDataLst>
              <p:tags r:id="rId16"/>
            </p:custDataLst>
          </p:nvPr>
        </p:nvSpPr>
        <p:spPr>
          <a:xfrm>
            <a:off x="7020531" y="4641720"/>
            <a:ext cx="4248808" cy="103730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有多个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master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和多个</a:t>
            </a:r>
            <a:r>
              <a:rPr lang="en-US" altLang="zh-CN" sz="1800" spc="50" dirty="0" err="1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chunkserver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，他们之间会定期进行数据备份，保证系统在有节点死亡时仍能正常运作</a:t>
            </a:r>
            <a:endParaRPr lang="zh-CN" altLang="en-US" sz="1800" spc="5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020531" y="4180054"/>
            <a:ext cx="4248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Fault tolerance</a:t>
            </a:r>
            <a:endParaRPr lang="zh-CN" altLang="en-US" sz="2400" b="1" dirty="0"/>
          </a:p>
        </p:txBody>
      </p:sp>
    </p:spTree>
    <p:custDataLst>
      <p:tags r:id="rId1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1471910" y="6118373"/>
            <a:ext cx="720090" cy="739627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63800"/>
            <a:ext cx="720090" cy="594200"/>
          </a:xfrm>
          <a:prstGeom prst="rect">
            <a:avLst/>
          </a:prstGeom>
        </p:spPr>
      </p:pic>
      <p:sp>
        <p:nvSpPr>
          <p:cNvPr id="12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项目基础功能 </a:t>
            </a: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- gfs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9"/>
            </p:custDataLst>
          </p:nvPr>
        </p:nvSpPr>
        <p:spPr>
          <a:xfrm>
            <a:off x="608953" y="1592009"/>
            <a:ext cx="4872927" cy="195517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Title 6"/>
          <p:cNvSpPr txBox="1"/>
          <p:nvPr>
            <p:custDataLst>
              <p:tags r:id="rId10"/>
            </p:custDataLst>
          </p:nvPr>
        </p:nvSpPr>
        <p:spPr>
          <a:xfrm>
            <a:off x="919364" y="2359039"/>
            <a:ext cx="4248254" cy="10699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在创建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、写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之后，对应的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master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1800" spc="50" dirty="0" err="1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chunkserver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会广播更新后的数据，保证一致性</a:t>
            </a:r>
            <a:endParaRPr lang="zh-CN" altLang="en-US" sz="1800" spc="5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9364" y="1897374"/>
            <a:ext cx="4248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24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一致性</a:t>
            </a:r>
            <a:endParaRPr lang="zh-CN" altLang="en-US" sz="24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>
            <p:custDataLst>
              <p:tags r:id="rId11"/>
            </p:custDataLst>
          </p:nvPr>
        </p:nvSpPr>
        <p:spPr>
          <a:xfrm>
            <a:off x="608953" y="3874689"/>
            <a:ext cx="4872927" cy="213184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Title 6"/>
          <p:cNvSpPr txBox="1"/>
          <p:nvPr>
            <p:custDataLst>
              <p:tags r:id="rId12"/>
            </p:custDataLst>
          </p:nvPr>
        </p:nvSpPr>
        <p:spPr>
          <a:xfrm>
            <a:off x="919364" y="4641719"/>
            <a:ext cx="4248808" cy="10699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每个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master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1800" spc="50" dirty="0" err="1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chunkserver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都有自己的日志，在他们故障并重启后会第一时间恢复内存和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中的数据</a:t>
            </a:r>
            <a:endParaRPr lang="zh-CN" altLang="en-US" sz="1800" spc="5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9364" y="4180054"/>
            <a:ext cx="4248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故障恢复</a:t>
            </a:r>
            <a:endParaRPr lang="zh-CN" altLang="en-US" sz="2400" b="1" dirty="0"/>
          </a:p>
        </p:txBody>
      </p:sp>
      <p:sp>
        <p:nvSpPr>
          <p:cNvPr id="29" name="矩形 28"/>
          <p:cNvSpPr/>
          <p:nvPr>
            <p:custDataLst>
              <p:tags r:id="rId13"/>
            </p:custDataLst>
          </p:nvPr>
        </p:nvSpPr>
        <p:spPr>
          <a:xfrm>
            <a:off x="6710120" y="1524897"/>
            <a:ext cx="4872927" cy="202228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Title 6"/>
          <p:cNvSpPr txBox="1"/>
          <p:nvPr>
            <p:custDataLst>
              <p:tags r:id="rId14"/>
            </p:custDataLst>
          </p:nvPr>
        </p:nvSpPr>
        <p:spPr>
          <a:xfrm>
            <a:off x="7020531" y="2291927"/>
            <a:ext cx="4248254" cy="10699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我们支持多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client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并发地对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gfs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进行操作，并确保不会出现一致性问题</a:t>
            </a:r>
            <a:endParaRPr lang="zh-CN" altLang="en-US" sz="1800" spc="5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020531" y="1900400"/>
            <a:ext cx="4248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并发控制</a:t>
            </a:r>
            <a:endParaRPr lang="zh-CN" altLang="en-US" sz="2400" b="1" dirty="0"/>
          </a:p>
        </p:txBody>
      </p:sp>
    </p:spTree>
    <p:custDataLst>
      <p:tags r:id="rId1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7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7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71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7、18、19、20、23、26、30、33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04371"/>
  <p:tag name="KSO_WM_SPECIAL_SOURCE" val="bdnull"/>
</p:tagLst>
</file>

<file path=ppt/tags/tag148.xml><?xml version="1.0" encoding="utf-8"?>
<p:tagLst xmlns:p="http://schemas.openxmlformats.org/presentationml/2006/main">
  <p:tag name="KSO_WM_UNIT_LINE_FORE_SCHEMECOLOR_INDEX" val="13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1_1"/>
</p:tagLst>
</file>

<file path=ppt/tags/tag149.xml><?xml version="1.0" encoding="utf-8"?>
<p:tagLst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1_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a*1_1_1"/>
  <p:tag name="KSO_WM_UNIT_PRESET_TEXT" val="添加标题"/>
</p:tagLst>
</file>

<file path=ppt/tags/tag151.xml><?xml version="1.0" encoding="utf-8"?>
<p:tagLst xmlns:p="http://schemas.openxmlformats.org/presentationml/2006/main">
  <p:tag name="KSO_WM_UNIT_LINE_FORE_SCHEMECOLOR_INDEX" val="13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2_1"/>
</p:tagLst>
</file>

<file path=ppt/tags/tag152.xml><?xml version="1.0" encoding="utf-8"?>
<p:tagLst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2_1"/>
</p:tagLst>
</file>

<file path=ppt/tags/tag153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a*1_2_1"/>
  <p:tag name="KSO_WM_UNIT_PRESET_TEXT" val="添加标题"/>
</p:tagLst>
</file>

<file path=ppt/tags/tag154.xml><?xml version="1.0" encoding="utf-8"?>
<p:tagLst xmlns:p="http://schemas.openxmlformats.org/presentationml/2006/main">
  <p:tag name="KSO_WM_UNIT_LINE_FORE_SCHEMECOLOR_INDEX" val="13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3_1"/>
</p:tagLst>
</file>

<file path=ppt/tags/tag155.xml><?xml version="1.0" encoding="utf-8"?>
<p:tagLst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3_1"/>
</p:tagLst>
</file>

<file path=ppt/tags/tag156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a*1_3_1"/>
  <p:tag name="KSO_WM_UNIT_PRESET_TEXT" val="添加标题"/>
</p:tagLst>
</file>

<file path=ppt/tags/tag157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f*1_3_1"/>
  <p:tag name="KSO_WM_UNIT_PRESET_TEXT" val="单击此处添加文本具体内容，简明扼要的阐述您的观点。"/>
</p:tagLst>
</file>

<file path=ppt/tags/tag158.xml><?xml version="1.0" encoding="utf-8"?>
<p:tagLst xmlns:p="http://schemas.openxmlformats.org/presentationml/2006/main">
  <p:tag name="KSO_WM_UNIT_LINE_FORE_SCHEMECOLOR_INDEX" val="13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4_1"/>
</p:tagLst>
</file>

<file path=ppt/tags/tag159.xml><?xml version="1.0" encoding="utf-8"?>
<p:tagLst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4_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a*1_4_1"/>
  <p:tag name="KSO_WM_UNIT_PRESET_TEXT" val="添加标题"/>
</p:tagLst>
</file>

<file path=ppt/tags/tag161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f*1_4_1"/>
  <p:tag name="KSO_WM_UNIT_PRESET_TEXT" val="单击此处添加文本具体内容，简明扼要的阐述您的观点。"/>
</p:tagLst>
</file>

<file path=ppt/tags/tag162.xml><?xml version="1.0" encoding="utf-8"?>
<p:tagLst xmlns:p="http://schemas.openxmlformats.org/presentationml/2006/main">
  <p:tag name="KSO_WM_UNIT_ISCONTENTSTITLE" val="1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371"/>
  <p:tag name="KSO_WM_UNIT_ID" val="custom20204371_5*a*1"/>
  <p:tag name="KSO_WM_UNIT_PRESET_TEXT" val="目录"/>
  <p:tag name="KSO_WM_UNIT_TEXT_FILL_FORE_SCHEMECOLOR_INDEX" val="5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f*1_4_1"/>
  <p:tag name="KSO_WM_UNIT_PRESET_TEXT" val="单击此处添加文本具体内容，简明扼要的阐述您的观点。"/>
</p:tagLst>
</file>

<file path=ppt/tags/tag164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f*1_4_1"/>
  <p:tag name="KSO_WM_UNIT_PRESET_TEXT" val="单击此处添加文本具体内容，简明扼要的阐述您的观点。"/>
</p:tagLst>
</file>

<file path=ppt/tags/tag165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71"/>
  <p:tag name="KSO_WM_SLIDE_ID" val="custom20204371_5"/>
  <p:tag name="KSO_WM_SPECIAL_SOURCE" val="bdnull"/>
</p:tagLst>
</file>

<file path=ppt/tags/tag166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371"/>
  <p:tag name="KSO_WM_SLIDE_ID" val="custom20204371_7"/>
  <p:tag name="KSO_WM_SPECIAL_SOURCE" val="bdnull"/>
</p:tagLst>
</file>

<file path=ppt/tags/tag167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71"/>
  <p:tag name="KSO_WM_UNIT_ID" val="custom20204371_9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9*i*1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9*i*2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2_1"/>
</p:tagLst>
</file>

<file path=ppt/tags/tag172.xml><?xml version="1.0" encoding="utf-8"?>
<p:tagLst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17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VALUE" val="30"/>
  <p:tag name="KSO_WM_UNIT_DEFAULT_FONT" val="28;32;4"/>
  <p:tag name="KSO_WM_UNIT_BLOCK" val="0"/>
  <p:tag name="KSO_WM_TEMPLATE_CATEGORY" val="custom"/>
  <p:tag name="KSO_WM_TEMPLATE_INDEX" val="20204371"/>
  <p:tag name="KSO_WM_UNIT_ID" val="custom20204371_9*a*1"/>
  <p:tag name="KSO_WM_UNIT_PRESET_TEXT" val="单击此处添加大标题"/>
</p:tagLst>
</file>

<file path=ppt/tags/tag174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371"/>
  <p:tag name="KSO_WM_SLIDE_ID" val="custom20204371_9"/>
  <p:tag name="KSO_WM_SPECIAL_SOURCE" val="bdnull"/>
</p:tagLst>
</file>

<file path=ppt/tags/tag175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371"/>
  <p:tag name="KSO_WM_SLIDE_ID" val="custom20204371_7"/>
  <p:tag name="KSO_WM_SPECIAL_SOURCE" val="bdnull"/>
</p:tagLst>
</file>

<file path=ppt/tags/tag176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71"/>
  <p:tag name="KSO_WM_UNIT_ID" val="custom20204371_10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10*i*1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10*i*2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VALUE" val="30"/>
  <p:tag name="KSO_WM_UNIT_DEFAULT_FONT" val="28;32;4"/>
  <p:tag name="KSO_WM_UNIT_BLOCK" val="0"/>
  <p:tag name="KSO_WM_TEMPLATE_CATEGORY" val="custom"/>
  <p:tag name="KSO_WM_TEMPLATE_INDEX" val="20204371"/>
  <p:tag name="KSO_WM_UNIT_ID" val="custom20204371_10*a*1"/>
  <p:tag name="KSO_WM_UNIT_PRESET_TEXT" val="单击此处添加大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181.xml><?xml version="1.0" encoding="utf-8"?>
<p:tagLst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183.xml><?xml version="1.0" encoding="utf-8"?>
<p:tagLst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185.xml><?xml version="1.0" encoding="utf-8"?>
<p:tagLst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187.xml><?xml version="1.0" encoding="utf-8"?>
<p:tagLst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188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SLIDE_LAYOUT" val="a_i_z_h"/>
  <p:tag name="KSO_WM_SLIDE_LAYOUT_CNT" val="1_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371"/>
  <p:tag name="KSO_WM_SLIDE_ID" val="custom20204371_10"/>
  <p:tag name="KSO_WM_SPECIAL_SOURCE" val="bdnull"/>
</p:tagLst>
</file>

<file path=ppt/tags/tag189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71"/>
  <p:tag name="KSO_WM_UNIT_ID" val="custom20204371_10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10*i*1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10*i*2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VALUE" val="30"/>
  <p:tag name="KSO_WM_UNIT_DEFAULT_FONT" val="28;32;4"/>
  <p:tag name="KSO_WM_UNIT_BLOCK" val="0"/>
  <p:tag name="KSO_WM_TEMPLATE_CATEGORY" val="custom"/>
  <p:tag name="KSO_WM_TEMPLATE_INDEX" val="20204371"/>
  <p:tag name="KSO_WM_UNIT_ID" val="custom20204371_10*a*1"/>
  <p:tag name="KSO_WM_UNIT_PRESET_TEXT" val="单击此处添加大标题"/>
</p:tagLst>
</file>

<file path=ppt/tags/tag193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SLIDE_LAYOUT" val="a_i_z_h"/>
  <p:tag name="KSO_WM_SLIDE_LAYOUT_CNT" val="1_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371"/>
  <p:tag name="KSO_WM_SLIDE_ID" val="custom20204371_10"/>
  <p:tag name="KSO_WM_SPECIAL_SOURCE" val="bdnull"/>
</p:tagLst>
</file>

<file path=ppt/tags/tag194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71"/>
  <p:tag name="KSO_WM_UNIT_ID" val="custom20204371_10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10*i*1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10*i*2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VALUE" val="30"/>
  <p:tag name="KSO_WM_UNIT_DEFAULT_FONT" val="28;32;4"/>
  <p:tag name="KSO_WM_UNIT_BLOCK" val="0"/>
  <p:tag name="KSO_WM_TEMPLATE_CATEGORY" val="custom"/>
  <p:tag name="KSO_WM_TEMPLATE_INDEX" val="20204371"/>
  <p:tag name="KSO_WM_UNIT_ID" val="custom20204371_10*a*1"/>
  <p:tag name="KSO_WM_UNIT_PRESET_TEXT" val="单击此处添加大标题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199.xml><?xml version="1.0" encoding="utf-8"?>
<p:tagLst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201.xml><?xml version="1.0" encoding="utf-8"?>
<p:tagLst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203.xml><?xml version="1.0" encoding="utf-8"?>
<p:tagLst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205.xml><?xml version="1.0" encoding="utf-8"?>
<p:tagLst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206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SLIDE_LAYOUT" val="a_i_z_h"/>
  <p:tag name="KSO_WM_SLIDE_LAYOUT_CNT" val="1_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371"/>
  <p:tag name="KSO_WM_SLIDE_ID" val="custom20204371_10"/>
  <p:tag name="KSO_WM_SPECIAL_SOURCE" val="bdnull"/>
</p:tagLst>
</file>

<file path=ppt/tags/tag207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71"/>
  <p:tag name="KSO_WM_UNIT_ID" val="custom20204371_10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10*i*1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10*i*2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VALUE" val="30"/>
  <p:tag name="KSO_WM_UNIT_DEFAULT_FONT" val="28;32;4"/>
  <p:tag name="KSO_WM_UNIT_BLOCK" val="0"/>
  <p:tag name="KSO_WM_TEMPLATE_CATEGORY" val="custom"/>
  <p:tag name="KSO_WM_TEMPLATE_INDEX" val="20204371"/>
  <p:tag name="KSO_WM_UNIT_ID" val="custom20204371_10*a*1"/>
  <p:tag name="KSO_WM_UNIT_PRESET_TEXT" val="单击此处添加大标题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212.xml><?xml version="1.0" encoding="utf-8"?>
<p:tagLst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214.xml><?xml version="1.0" encoding="utf-8"?>
<p:tagLst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216.xml><?xml version="1.0" encoding="utf-8"?>
<p:tagLst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217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SLIDE_LAYOUT" val="a_i_z_h"/>
  <p:tag name="KSO_WM_SLIDE_LAYOUT_CNT" val="1_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371"/>
  <p:tag name="KSO_WM_SLIDE_ID" val="custom20204371_10"/>
  <p:tag name="KSO_WM_SPECIAL_SOURCE" val="bdnull"/>
</p:tagLst>
</file>

<file path=ppt/tags/tag218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371"/>
  <p:tag name="KSO_WM_SLIDE_ID" val="custom20204371_7"/>
  <p:tag name="KSO_WM_SPECIAL_SOURCE" val="bdnull"/>
</p:tagLst>
</file>

<file path=ppt/tags/tag219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71"/>
  <p:tag name="KSO_WM_UNIT_ID" val="custom20204371_10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10*i*1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10*i*2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VALUE" val="30"/>
  <p:tag name="KSO_WM_UNIT_DEFAULT_FONT" val="28;32;4"/>
  <p:tag name="KSO_WM_UNIT_BLOCK" val="0"/>
  <p:tag name="KSO_WM_TEMPLATE_CATEGORY" val="custom"/>
  <p:tag name="KSO_WM_TEMPLATE_INDEX" val="20204371"/>
  <p:tag name="KSO_WM_UNIT_ID" val="custom20204371_10*a*1"/>
  <p:tag name="KSO_WM_UNIT_PRESET_TEXT" val="单击此处添加大标题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224.xml><?xml version="1.0" encoding="utf-8"?>
<p:tagLst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226.xml><?xml version="1.0" encoding="utf-8"?>
<p:tagLst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227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SLIDE_LAYOUT" val="a_i_z_h"/>
  <p:tag name="KSO_WM_SLIDE_LAYOUT_CNT" val="1_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371"/>
  <p:tag name="KSO_WM_SLIDE_ID" val="custom20204371_10"/>
  <p:tag name="KSO_WM_SPECIAL_SOURCE" val="bdnull"/>
</p:tagLst>
</file>

<file path=ppt/tags/tag228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71"/>
  <p:tag name="KSO_WM_UNIT_ID" val="custom20204371_10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10*i*1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10*i*2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VALUE" val="30"/>
  <p:tag name="KSO_WM_UNIT_DEFAULT_FONT" val="28;32;4"/>
  <p:tag name="KSO_WM_UNIT_BLOCK" val="0"/>
  <p:tag name="KSO_WM_TEMPLATE_CATEGORY" val="custom"/>
  <p:tag name="KSO_WM_TEMPLATE_INDEX" val="20204371"/>
  <p:tag name="KSO_WM_UNIT_ID" val="custom20204371_10*a*1"/>
  <p:tag name="KSO_WM_UNIT_PRESET_TEXT" val="单击此处添加大标题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233.xml><?xml version="1.0" encoding="utf-8"?>
<p:tagLst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235.xml><?xml version="1.0" encoding="utf-8"?>
<p:tagLst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237.xml><?xml version="1.0" encoding="utf-8"?>
<p:tagLst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238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SLIDE_LAYOUT" val="a_i_z_h"/>
  <p:tag name="KSO_WM_SLIDE_LAYOUT_CNT" val="1_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371"/>
  <p:tag name="KSO_WM_SLIDE_ID" val="custom20204371_10"/>
  <p:tag name="KSO_WM_SPECIAL_SOURCE" val="bdnull"/>
</p:tagLst>
</file>

<file path=ppt/tags/tag239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371"/>
  <p:tag name="KSO_WM_SLIDE_ID" val="custom20204371_7"/>
  <p:tag name="KSO_WM_SPECIAL_SOURCE" val="bdnull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PECIAL_SOURCE" val="bdnull"/>
</p:tagLst>
</file>

<file path=ppt/tags/tag241.xml><?xml version="1.0" encoding="utf-8"?>
<p:tagLst xmlns:p="http://schemas.openxmlformats.org/presentationml/2006/main">
  <p:tag name="KSO_WM_SPECIAL_SOURCE" val="bdnull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2_Office 主题​​">
  <a:themeElements>
    <a:clrScheme name="自定义 125">
      <a:dk1>
        <a:sysClr val="windowText" lastClr="000000"/>
      </a:dk1>
      <a:lt1>
        <a:sysClr val="window" lastClr="FFFFFF"/>
      </a:lt1>
      <a:dk2>
        <a:srgbClr val="ECEFEF"/>
      </a:dk2>
      <a:lt2>
        <a:srgbClr val="FFFFFF"/>
      </a:lt2>
      <a:accent1>
        <a:srgbClr val="3C5253"/>
      </a:accent1>
      <a:accent2>
        <a:srgbClr val="4E6543"/>
      </a:accent2>
      <a:accent3>
        <a:srgbClr val="647B35"/>
      </a:accent3>
      <a:accent4>
        <a:srgbClr val="638D49"/>
      </a:accent4>
      <a:accent5>
        <a:srgbClr val="31756B"/>
      </a:accent5>
      <a:accent6>
        <a:srgbClr val="076892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1481</Words>
  <Application>WPS 演示</Application>
  <PresentationFormat>宽屏</PresentationFormat>
  <Paragraphs>149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Times New Roman</vt:lpstr>
      <vt:lpstr>Arial Unicode MS</vt:lpstr>
      <vt:lpstr>Calibri</vt:lpstr>
      <vt:lpstr>2_Office 主题​​</vt:lpstr>
      <vt:lpstr>Naïve gDocs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gdoc</dc:title>
  <dc:creator/>
  <cp:lastModifiedBy>Feyman</cp:lastModifiedBy>
  <cp:revision>253</cp:revision>
  <dcterms:created xsi:type="dcterms:W3CDTF">2019-06-19T02:08:00Z</dcterms:created>
  <dcterms:modified xsi:type="dcterms:W3CDTF">2021-07-17T14:04:49Z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CB47F563C5FD41FDA246676AF19456CA</vt:lpwstr>
  </property>
</Properties>
</file>