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311" r:id="rId3"/>
    <p:sldId id="312" r:id="rId4"/>
    <p:sldId id="313" r:id="rId5"/>
    <p:sldId id="323" r:id="rId6"/>
    <p:sldId id="325" r:id="rId7"/>
    <p:sldId id="326" r:id="rId8"/>
    <p:sldId id="327" r:id="rId9"/>
    <p:sldId id="324" r:id="rId10"/>
    <p:sldId id="314" r:id="rId11"/>
    <p:sldId id="328" r:id="rId12"/>
    <p:sldId id="317" r:id="rId13"/>
    <p:sldId id="316" r:id="rId14"/>
    <p:sldId id="318" r:id="rId15"/>
    <p:sldId id="320" r:id="rId16"/>
    <p:sldId id="319" r:id="rId17"/>
    <p:sldId id="322" r:id="rId18"/>
    <p:sldId id="32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0451-3787-49C1-9371-D8F30CC4CE7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9B84-5C6D-4B77-8E3A-C6A6A2059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38298-7836-4645-A524-89BED4D62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7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E9B84-5C6D-4B77-8E3A-C6A6A2059A6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0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lanthology.org/D19-16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596" y="2508497"/>
            <a:ext cx="9972808" cy="920503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para projeto de sequência com dados limitados</a:t>
            </a:r>
          </a:p>
        </p:txBody>
      </p:sp>
      <p:pic>
        <p:nvPicPr>
          <p:cNvPr id="5" name="Espaço Reservado para Conteúdo 4" descr="Desenho com traços pretos em fundo branco&#10;&#10;Descrição gerada automaticamente com confiança médi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35" y="349849"/>
            <a:ext cx="2775779" cy="920502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171F9A-D7B0-8C44-7495-AC8FC2F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43256" y="5586276"/>
            <a:ext cx="390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Prof. Dr. Denis Henrique Pinheiro Salvadeo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30414" y="697603"/>
            <a:ext cx="535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PAULISTA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“JÚLIO DE MESQUITA FILHO”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13669" y="4070343"/>
            <a:ext cx="3164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Kevin Querino</a:t>
            </a:r>
            <a:b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Rogério Gonçalves Furigo</a:t>
            </a:r>
          </a:p>
        </p:txBody>
      </p:sp>
      <p:pic>
        <p:nvPicPr>
          <p:cNvPr id="17" name="Imagem 1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852FE8A-FA0B-4154-90AF-626D0E346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7F66009D-031C-6471-4F82-2BAE7C1B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2" name="Imagem 11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FBDA2A-A6DD-C6CC-D078-3FD095327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4" name="Título 19">
            <a:extLst>
              <a:ext uri="{FF2B5EF4-FFF2-40B4-BE49-F238E27FC236}">
                <a16:creationId xmlns:a16="http://schemas.microsoft.com/office/drawing/2014/main" id="{D9016752-F5C9-2BC1-143F-03C2F91A3F25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8D93F6-F59E-6972-BAAB-870B7503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01224"/>
              </p:ext>
            </p:extLst>
          </p:nvPr>
        </p:nvGraphicFramePr>
        <p:xfrm>
          <a:off x="4341233" y="2968704"/>
          <a:ext cx="3970124" cy="19659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9631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2280493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</a:tblGrid>
              <a:tr h="165838"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Conjuntos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Administracao</a:t>
                      </a:r>
                      <a:endParaRPr lang="pt-BR" sz="1100" b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Historia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Biologia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Matematica</a:t>
                      </a:r>
                      <a:endParaRPr lang="pt-BR" sz="1100" b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Geografia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Literatura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</a:t>
                      </a:r>
                    </a:p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A782B1C-6EC9-FED1-5E23-F89D5410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05377"/>
            <a:ext cx="2927105" cy="27920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0A35BF-FAC7-B9CB-A4AD-4A74FA50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205" y="2605982"/>
            <a:ext cx="2631760" cy="26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6E2BF8-AE94-3793-0AFF-6A657042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53FF1455-4734-7546-6854-743FA6A45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9">
            <a:extLst>
              <a:ext uri="{FF2B5EF4-FFF2-40B4-BE49-F238E27FC236}">
                <a16:creationId xmlns:a16="http://schemas.microsoft.com/office/drawing/2014/main" id="{DA54BA85-07B3-4C0E-467F-B7AE7C59D697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Diagramas dos modelos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A7599FF7-0C54-775E-C133-551F4D3A4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17" y="1887681"/>
            <a:ext cx="1914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51B374-E7F4-ED40-90E9-F499EFA6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71377"/>
            <a:ext cx="4446612" cy="22136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F2753E-8CA7-9463-8202-AAD7F69F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06" y="4056866"/>
            <a:ext cx="4446612" cy="2228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11A574-01CE-CAB0-CB18-52BB453F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16" y="1821374"/>
            <a:ext cx="4611296" cy="2250003"/>
          </a:xfrm>
          <a:prstGeom prst="rect">
            <a:avLst/>
          </a:prstGeom>
        </p:spPr>
      </p:pic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FFC1FF1C-F97B-4D44-822B-6676F42A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1" name="Imagem 10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F02C0CA-7A86-A796-60E9-E73268242E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86AB45C-E5BB-A0B9-A7C8-0EDDFAE42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907" y="1818997"/>
            <a:ext cx="4446611" cy="2237869"/>
          </a:xfrm>
          <a:prstGeom prst="rect">
            <a:avLst/>
          </a:prstGeom>
        </p:spPr>
      </p:pic>
      <p:sp>
        <p:nvSpPr>
          <p:cNvPr id="17" name="Título 19">
            <a:extLst>
              <a:ext uri="{FF2B5EF4-FFF2-40B4-BE49-F238E27FC236}">
                <a16:creationId xmlns:a16="http://schemas.microsoft.com/office/drawing/2014/main" id="{776052EC-7D49-8320-BBE8-0CB7C46933A9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2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F63E94D-6163-31F4-1B26-1D0F5B0D6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95321"/>
              </p:ext>
            </p:extLst>
          </p:nvPr>
        </p:nvGraphicFramePr>
        <p:xfrm>
          <a:off x="1827291" y="2670772"/>
          <a:ext cx="8537418" cy="21818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(1163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+ Random Deletion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Back Translation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Random Swap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C34890-ABA2-CBE3-6BC1-8A10561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6F7DADD-A5BA-CB78-9532-70815E05C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EB7B4D14-F298-7222-DED5-2D8BF04076F7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584B3D-9095-0874-F13B-31AB0145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2004"/>
            <a:ext cx="4226096" cy="2173687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F7B09A21-FC12-F36E-76C4-968ADA05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7" name="Imagem 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4FF787D-21C5-B6C5-E6F6-5EBBFA5CD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D8288B-08DC-5C8D-F2A4-DA8EA83AE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57" y="1826831"/>
            <a:ext cx="4281363" cy="21926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F853861-4E82-B295-59B2-28134E14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332" y="3985691"/>
            <a:ext cx="4226096" cy="218851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A54C8C2-439E-3EFC-B088-6702EA8DA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357" y="4019494"/>
            <a:ext cx="4277765" cy="2188514"/>
          </a:xfrm>
          <a:prstGeom prst="rect">
            <a:avLst/>
          </a:prstGeom>
        </p:spPr>
      </p:pic>
      <p:sp>
        <p:nvSpPr>
          <p:cNvPr id="18" name="Título 19">
            <a:extLst>
              <a:ext uri="{FF2B5EF4-FFF2-40B4-BE49-F238E27FC236}">
                <a16:creationId xmlns:a16="http://schemas.microsoft.com/office/drawing/2014/main" id="{F1F2F8A7-6E32-9420-FEC7-A13B82D3D4FD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4E1111-A42E-321E-F440-59149F74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804" y="2410985"/>
            <a:ext cx="5826387" cy="2980793"/>
          </a:xfrm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082EAD7-1FC7-7B91-164D-9045AF9C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8" name="Imagem 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594694D9-EAAC-5646-6358-5765438BC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1" name="Título 19">
            <a:extLst>
              <a:ext uri="{FF2B5EF4-FFF2-40B4-BE49-F238E27FC236}">
                <a16:creationId xmlns:a16="http://schemas.microsoft.com/office/drawing/2014/main" id="{B9B3E25C-1BF6-500B-3438-BC5F701431B8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3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2EF19B-BC16-53D9-C338-95EA91D0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72391"/>
              </p:ext>
            </p:extLst>
          </p:nvPr>
        </p:nvGraphicFramePr>
        <p:xfrm>
          <a:off x="1827289" y="2435382"/>
          <a:ext cx="8537418" cy="31103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(232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84.78%</a:t>
                      </a: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GPT-3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Deletion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Swap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94.62%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 Back Translation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10041"/>
                  </a:ext>
                </a:extLst>
              </a:tr>
            </a:tbl>
          </a:graphicData>
        </a:graphic>
      </p:graphicFrame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6A00E012-D503-2AF4-CA90-6960A1F7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6403B8D-C7A1-628E-F1BF-0898EAA41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66ED56F9-FAFE-941C-9E25-B66992EE0AC3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8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9">
            <a:extLst>
              <a:ext uri="{FF2B5EF4-FFF2-40B4-BE49-F238E27FC236}">
                <a16:creationId xmlns:a16="http://schemas.microsoft.com/office/drawing/2014/main" id="{8B6EAE50-108A-BE2B-13C2-068F38F9C6CC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4.4. Conclusão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E08EAFA-0A95-2FD2-B095-0A134E24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21059"/>
            <a:ext cx="10058400" cy="830997"/>
          </a:xfrm>
          <a:noFill/>
        </p:spPr>
        <p:txBody>
          <a:bodyPr wrap="square" rtlCol="0">
            <a:sp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Mesmo com um conjunto limitado de amostras é possível implementar algumas técnicas para      aumentar a acurácia do modelo</a:t>
            </a:r>
          </a:p>
        </p:txBody>
      </p:sp>
    </p:spTree>
    <p:extLst>
      <p:ext uri="{BB962C8B-B14F-4D97-AF65-F5344CB8AC3E}">
        <p14:creationId xmlns:p14="http://schemas.microsoft.com/office/powerpoint/2010/main" val="179078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B1E4-8499-5F95-721F-90123F50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0388"/>
            <a:ext cx="10058400" cy="497035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REFERÊNCIAS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50BBD-534B-DC79-F40A-87A0C4A3F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1603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Shorten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Khoshgoftaar,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T.M. &amp; Furht, B. </a:t>
            </a:r>
            <a:r>
              <a:rPr lang="pt-BR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Augmentation for </a:t>
            </a:r>
            <a:r>
              <a:rPr lang="pt-BR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Learning. </a:t>
            </a:r>
            <a:r>
              <a:rPr lang="pt-BR" sz="12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 Big Data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101 (2021).</a:t>
            </a:r>
          </a:p>
          <a:p>
            <a:pPr marL="0" indent="0" algn="just">
              <a:buNone/>
            </a:pP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Jason, Wei; Kai,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Zou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EDA: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Augmentation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Techniques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Boosting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Performance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 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Natural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9th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Joint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(EMNLP-IJCNLP),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6382–6388, Hong Kong, China.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2019. </a:t>
            </a:r>
          </a:p>
          <a:p>
            <a:pPr marL="0" indent="0" algn="just">
              <a:buNone/>
            </a:pP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Benoit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Liquet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Sarat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Moka,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Yoni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Nazarathy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Mathematical Engineering of Deep Learning. 2019. 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 em: https://deeplearningmath.org/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-models.  Acesso em: 20/10/2023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1D9435-151F-99E9-B10D-4A4508DA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74B8D4E2-F312-61C7-0799-A47DE8326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8A185-C423-7566-5114-22B56B4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794"/>
            <a:ext cx="2466316" cy="592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ABCD363-4854-25F6-25BD-A49672ECF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BBF1D8E-26C8-FD0C-C032-25A0D659C307}"/>
              </a:ext>
            </a:extLst>
          </p:cNvPr>
          <p:cNvSpPr txBox="1"/>
          <p:nvPr/>
        </p:nvSpPr>
        <p:spPr>
          <a:xfrm>
            <a:off x="1260439" y="1898112"/>
            <a:ext cx="484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INTRODUÇÃO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1.1. OBJETIVOS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1.2. PRÉ-PROCESSAMENTO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1E38E-ACFA-9FED-20CF-195C156972EC}"/>
              </a:ext>
            </a:extLst>
          </p:cNvPr>
          <p:cNvSpPr txBox="1"/>
          <p:nvPr/>
        </p:nvSpPr>
        <p:spPr>
          <a:xfrm>
            <a:off x="1260424" y="4163935"/>
            <a:ext cx="681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REGULARIZAÇÃO PARA CONJUNTOS DE DADOS LIMITADOS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4E52A4-742B-A94D-4D57-DA7BF22B1D3A}"/>
              </a:ext>
            </a:extLst>
          </p:cNvPr>
          <p:cNvSpPr txBox="1"/>
          <p:nvPr/>
        </p:nvSpPr>
        <p:spPr>
          <a:xfrm>
            <a:off x="1260423" y="4579410"/>
            <a:ext cx="5110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4.2. Diagramas dos modelos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4.3. Resultados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4.4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Conclusão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74DC-1F39-3464-1011-9DB3ED73FEBF}"/>
              </a:ext>
            </a:extLst>
          </p:cNvPr>
          <p:cNvSpPr txBox="1"/>
          <p:nvPr/>
        </p:nvSpPr>
        <p:spPr>
          <a:xfrm>
            <a:off x="1260424" y="2767280"/>
            <a:ext cx="5110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 startAt="2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 MODELOS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2.1. </a:t>
            </a:r>
            <a:r>
              <a:rPr lang="pt-BR" dirty="0">
                <a:solidFill>
                  <a:prstClr val="black"/>
                </a:solidFill>
              </a:rPr>
              <a:t>RNN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2.2. </a:t>
            </a:r>
            <a:r>
              <a:rPr lang="pt-BR" dirty="0">
                <a:solidFill>
                  <a:prstClr val="black"/>
                </a:solidFill>
              </a:rPr>
              <a:t>LSTM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2.3. GRU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	2.4. TRANSFORMERS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F1279E-CFBC-EE9C-F5D2-500606FB6846}"/>
              </a:ext>
            </a:extLst>
          </p:cNvPr>
          <p:cNvSpPr txBox="1"/>
          <p:nvPr/>
        </p:nvSpPr>
        <p:spPr>
          <a:xfrm>
            <a:off x="1260423" y="5940390"/>
            <a:ext cx="511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	REFERÊNCIAS</a:t>
            </a:r>
          </a:p>
        </p:txBody>
      </p:sp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C1D22380-4927-5FFC-29E0-44F1DB4E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</p:spTree>
    <p:extLst>
      <p:ext uri="{BB962C8B-B14F-4D97-AF65-F5344CB8AC3E}">
        <p14:creationId xmlns:p14="http://schemas.microsoft.com/office/powerpoint/2010/main" val="253626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83D1-34E8-E552-59AB-8561D2D9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OBJETIVO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2B0BC-AA1F-5365-D782-76702061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2535"/>
            <a:ext cx="10058400" cy="1815882"/>
          </a:xfr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Principais modelos para lidar com sequências.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lidar com conjuntos de texto limitados.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Aplicar algoritmos de Data </a:t>
            </a:r>
            <a:r>
              <a:rPr lang="pt-B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verificar a eficácia.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8AB9-44ED-C764-FE67-42BEC94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A6A2664-2B45-3E45-0A94-8274AEA2B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882CF-4FED-4BAC-4BC7-95C7D452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5857"/>
            <a:ext cx="10058400" cy="2554545"/>
          </a:xfrm>
          <a:noFill/>
        </p:spPr>
        <p:txBody>
          <a:bodyPr vert="horz" wrap="square" lIns="0" tIns="45720" rIns="0" bIns="45720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Tokenizing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Frase: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“Esta é a forma correta”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Tokenizing: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[‘Esta’, ‘é’, ‘a’, ‘forma’, ‘correta’]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Vetorização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B1EDF-A373-1C79-91A3-6283F05A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6FBDC2DB-4558-75E0-2809-02F96F91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A80E41A-23C7-5F61-35CC-9E0BEFEF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PRÉ-PROCESSAMENTO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90461FE-E3E2-09A2-F88D-ECF134A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31902"/>
            <a:ext cx="5203932" cy="7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3A7E2-5BB9-4FBB-F8E5-8D5CBBF5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RNN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8092F38-3775-599F-0599-0531317B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5180810"/>
            <a:ext cx="3047348" cy="749210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0B93D-660B-03A4-39AE-C9E7285E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3FCBFCA-21B5-F18F-7A51-76E9C2236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FD829B6-5AEF-B7B9-620F-57AC422F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1764248"/>
            <a:ext cx="74199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5E46D-78AE-F72A-A20E-01E419223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76826"/>
            <a:ext cx="10058400" cy="32385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Forget gate: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Controla o que é mantido ou esquecido do estado anterior da célula.</a:t>
            </a:r>
          </a:p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840670-83F4-A206-70BA-C3A25D3B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LSTM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F29A2-4083-5666-6B45-DE2577E20AFF}"/>
              </a:ext>
            </a:extLst>
          </p:cNvPr>
          <p:cNvSpPr txBox="1"/>
          <p:nvPr/>
        </p:nvSpPr>
        <p:spPr>
          <a:xfrm>
            <a:off x="1097279" y="4802222"/>
            <a:ext cx="7313389" cy="3002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b="0" i="0"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222222"/>
                </a:solidFill>
              </a:rPr>
              <a:t> Input gate: </a:t>
            </a:r>
            <a:r>
              <a:rPr lang="en-US" sz="1500" dirty="0" err="1">
                <a:solidFill>
                  <a:srgbClr val="222222"/>
                </a:solidFill>
              </a:rPr>
              <a:t>Controla</a:t>
            </a:r>
            <a:r>
              <a:rPr lang="en-US" sz="1500" dirty="0">
                <a:solidFill>
                  <a:srgbClr val="222222"/>
                </a:solidFill>
              </a:rPr>
              <a:t> o novo conteúdo da célula que </a:t>
            </a:r>
            <a:r>
              <a:rPr lang="en-US" sz="1500" dirty="0" err="1">
                <a:solidFill>
                  <a:srgbClr val="222222"/>
                </a:solidFill>
              </a:rPr>
              <a:t>será</a:t>
            </a:r>
            <a:r>
              <a:rPr lang="en-US" sz="1500" dirty="0">
                <a:solidFill>
                  <a:srgbClr val="222222"/>
                </a:solidFill>
              </a:rPr>
              <a:t> </a:t>
            </a:r>
            <a:r>
              <a:rPr lang="en-US" sz="1500" dirty="0" err="1">
                <a:solidFill>
                  <a:srgbClr val="222222"/>
                </a:solidFill>
              </a:rPr>
              <a:t>escrita</a:t>
            </a:r>
            <a:endParaRPr lang="en-US" sz="1500" dirty="0">
              <a:solidFill>
                <a:srgbClr val="222222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FAB3793-D9C7-1A9D-A160-947736E1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186" y="1772681"/>
            <a:ext cx="6165623" cy="2627147"/>
          </a:xfrm>
          <a:prstGeom prst="rect">
            <a:avLst/>
          </a:prstGeom>
        </p:spPr>
      </p:pic>
      <p:sp>
        <p:nvSpPr>
          <p:cNvPr id="17" name="Espaço Reservado para Rodapé 3">
            <a:extLst>
              <a:ext uri="{FF2B5EF4-FFF2-40B4-BE49-F238E27FC236}">
                <a16:creationId xmlns:a16="http://schemas.microsoft.com/office/drawing/2014/main" id="{70FCED49-267F-6D7F-4016-16B44394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8" name="Imagem 1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797AD2-41F3-717C-8168-E47ACB584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525B90-6C48-9D72-3C4C-001CA1C58D83}"/>
              </a:ext>
            </a:extLst>
          </p:cNvPr>
          <p:cNvSpPr txBox="1"/>
          <p:nvPr/>
        </p:nvSpPr>
        <p:spPr>
          <a:xfrm>
            <a:off x="1097280" y="5096883"/>
            <a:ext cx="6380882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Output gate: Controla o </a:t>
            </a:r>
            <a:r>
              <a:rPr lang="en-US" dirty="0" err="1"/>
              <a:t>conteudo</a:t>
            </a:r>
            <a:r>
              <a:rPr lang="en-US" dirty="0"/>
              <a:t> da </a:t>
            </a:r>
            <a:r>
              <a:rPr lang="en-US" dirty="0" err="1"/>
              <a:t>célula</a:t>
            </a:r>
            <a:r>
              <a:rPr lang="en-US" dirty="0"/>
              <a:t> para a </a:t>
            </a:r>
            <a:r>
              <a:rPr lang="en-US" dirty="0" err="1"/>
              <a:t>saida</a:t>
            </a:r>
            <a:r>
              <a:rPr lang="en-US" dirty="0"/>
              <a:t> hidden state.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AB3B48-B1AC-1BB3-303D-7112B8CC8EF5}"/>
              </a:ext>
            </a:extLst>
          </p:cNvPr>
          <p:cNvSpPr txBox="1"/>
          <p:nvPr/>
        </p:nvSpPr>
        <p:spPr>
          <a:xfrm>
            <a:off x="1097280" y="5416387"/>
            <a:ext cx="6097508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New cell content: Este é </a:t>
            </a:r>
            <a:r>
              <a:rPr lang="en-US" dirty="0" err="1"/>
              <a:t>conteudo</a:t>
            </a:r>
            <a:r>
              <a:rPr lang="en-US" dirty="0"/>
              <a:t> </a:t>
            </a:r>
            <a:r>
              <a:rPr lang="en-US" dirty="0" err="1"/>
              <a:t>aproximado</a:t>
            </a:r>
            <a:r>
              <a:rPr lang="en-US" dirty="0"/>
              <a:t> a ser escrito na célula.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88D498-26A4-E3B3-88A1-23401E6A59B3}"/>
              </a:ext>
            </a:extLst>
          </p:cNvPr>
          <p:cNvSpPr txBox="1"/>
          <p:nvPr/>
        </p:nvSpPr>
        <p:spPr>
          <a:xfrm>
            <a:off x="1097280" y="5725399"/>
            <a:ext cx="7512566" cy="2956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Cell state: Esquece o </a:t>
            </a:r>
            <a:r>
              <a:rPr lang="en-US" dirty="0" err="1"/>
              <a:t>conteudo</a:t>
            </a:r>
            <a:r>
              <a:rPr lang="en-US" dirty="0"/>
              <a:t> da célula anterior e </a:t>
            </a:r>
            <a:r>
              <a:rPr lang="en-US" dirty="0" err="1"/>
              <a:t>escreve</a:t>
            </a:r>
            <a:r>
              <a:rPr lang="en-US" dirty="0"/>
              <a:t> o novo </a:t>
            </a:r>
            <a:r>
              <a:rPr lang="en-US" dirty="0" err="1"/>
              <a:t>conteudo</a:t>
            </a:r>
            <a:r>
              <a:rPr lang="en-US" dirty="0"/>
              <a:t> na célula atual.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BF3F920-0451-1351-C972-3EC3C3DA1C54}"/>
              </a:ext>
            </a:extLst>
          </p:cNvPr>
          <p:cNvSpPr txBox="1"/>
          <p:nvPr/>
        </p:nvSpPr>
        <p:spPr>
          <a:xfrm>
            <a:off x="1097280" y="6017731"/>
            <a:ext cx="6097508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Hidden state: Saida do </a:t>
            </a:r>
            <a:r>
              <a:rPr lang="en-US" dirty="0" err="1"/>
              <a:t>conteudo</a:t>
            </a:r>
            <a:r>
              <a:rPr lang="en-US" dirty="0"/>
              <a:t> de cell state com o output gate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58F4771-09EB-5521-5146-71C518A76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846" y="4337866"/>
            <a:ext cx="3134883" cy="19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1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C12E2-7FA0-8350-C14D-6E71739B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B2E5054-EFC0-23A5-F50D-EB0BF450D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A4CF13-4960-D243-D7DB-23297A24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GRU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C8F19B-E4C2-F56E-DD40-BC6699156770}"/>
              </a:ext>
            </a:extLst>
          </p:cNvPr>
          <p:cNvSpPr txBox="1"/>
          <p:nvPr/>
        </p:nvSpPr>
        <p:spPr>
          <a:xfrm>
            <a:off x="1097280" y="2142965"/>
            <a:ext cx="10409674" cy="10217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just"/>
            <a:r>
              <a:rPr lang="en-US" dirty="0"/>
              <a:t> Combina forget e input gate em um </a:t>
            </a:r>
            <a:r>
              <a:rPr lang="en-US" dirty="0" err="1"/>
              <a:t>único</a:t>
            </a:r>
            <a:r>
              <a:rPr lang="en-US" dirty="0"/>
              <a:t> “Update Gate”,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combinar</a:t>
            </a:r>
            <a:r>
              <a:rPr lang="en-US" dirty="0"/>
              <a:t> cell state e hidden state, 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mudanças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74ECCCA-FDCF-12FA-EDE7-F3DF3A0A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09" y="2803049"/>
            <a:ext cx="3945991" cy="319784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A81B5CF-3D5A-A8A4-0684-3D580C350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05" y="3693249"/>
            <a:ext cx="3000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5475D-649B-3E4C-5260-41F6D53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798A945-057A-0A71-EC62-BF030A111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F6BD4E-7A40-F8C7-659F-21B3B72D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Transformers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FDEE1D-CEE5-3FD0-37F3-F91DEF95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4894"/>
            <a:ext cx="4840784" cy="10300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960CCC-AD51-5136-C394-28994698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38" y="1842631"/>
            <a:ext cx="3581496" cy="23359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F9E8A7-6765-EFB0-1E38-BFD6662A2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101083"/>
            <a:ext cx="4512755" cy="31284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E5965C2-05B0-1430-8A1A-44A0C9A81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4404735"/>
            <a:ext cx="4872470" cy="14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A83F4-46D9-B4ED-60A3-B7F54D29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371" y="2875600"/>
            <a:ext cx="10058400" cy="589648"/>
          </a:xfr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Técnicas de Data Augmentation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FFA940-D9EE-88CD-A223-2424EA93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4154"/>
            <a:ext cx="10058400" cy="8139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REGULARIZAÇÃO PARA CONJUNTOS DE DADOS LIMITADOS</a:t>
            </a: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76549B4-AE53-07DC-6D00-76917EAE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B247F00-31E4-779D-51D2-45E345163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077CA0-11C9-CA00-03BB-1F808CEB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87" y="3356089"/>
            <a:ext cx="4652611" cy="1291757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D841E3B-99FE-3F8C-778F-68A9E32407F6}"/>
              </a:ext>
            </a:extLst>
          </p:cNvPr>
          <p:cNvSpPr txBox="1">
            <a:spLocks/>
          </p:cNvSpPr>
          <p:nvPr/>
        </p:nvSpPr>
        <p:spPr>
          <a:xfrm>
            <a:off x="943371" y="2285952"/>
            <a:ext cx="10058400" cy="5896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Regularização reduz o erro do modelo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2905F7-51E8-E528-54F5-03936D0F07E8}"/>
              </a:ext>
            </a:extLst>
          </p:cNvPr>
          <p:cNvSpPr txBox="1"/>
          <p:nvPr/>
        </p:nvSpPr>
        <p:spPr>
          <a:xfrm>
            <a:off x="1443387" y="4942670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</a:t>
            </a:r>
            <a:r>
              <a:rPr lang="pt-B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pt-B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Parafrasear amostras em modelos </a:t>
            </a:r>
            <a:r>
              <a:rPr lang="pt-B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-treinados</a:t>
            </a:r>
            <a:endParaRPr lang="pt-B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16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813</Words>
  <Application>Microsoft Office PowerPoint</Application>
  <PresentationFormat>Widescreen</PresentationFormat>
  <Paragraphs>136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Retrospectiva</vt:lpstr>
      <vt:lpstr>Deep Learning para projeto de sequência com dados limitados</vt:lpstr>
      <vt:lpstr>TÓPICOS</vt:lpstr>
      <vt:lpstr>1. INTRODUÇÃO  1.1. OBJETIVO</vt:lpstr>
      <vt:lpstr>1. INTRODUÇÃO  1.2. PRÉ-PROCESSAMENTO</vt:lpstr>
      <vt:lpstr>2. MODELOS  2.1. RNN</vt:lpstr>
      <vt:lpstr>2. MODELOS  2.2. LSTM</vt:lpstr>
      <vt:lpstr>2. MODELOS  2.3. GRU</vt:lpstr>
      <vt:lpstr>2. MODELOS  2.4. Transformers</vt:lpstr>
      <vt:lpstr>3. REGULARIZAÇÃO PARA CONJUNTOS DE DADOS LIMITADOS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projeto de sequência com dados limitados</dc:title>
  <dc:creator>Rogerio Furigo</dc:creator>
  <cp:lastModifiedBy>Rogerio Furigo</cp:lastModifiedBy>
  <cp:revision>113</cp:revision>
  <dcterms:created xsi:type="dcterms:W3CDTF">2023-10-24T02:01:01Z</dcterms:created>
  <dcterms:modified xsi:type="dcterms:W3CDTF">2023-10-30T03:17:39Z</dcterms:modified>
</cp:coreProperties>
</file>