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8" r:id="rId2"/>
    <p:sldId id="311" r:id="rId3"/>
    <p:sldId id="312" r:id="rId4"/>
    <p:sldId id="313" r:id="rId5"/>
    <p:sldId id="323" r:id="rId6"/>
    <p:sldId id="324" r:id="rId7"/>
    <p:sldId id="314" r:id="rId8"/>
    <p:sldId id="317" r:id="rId9"/>
    <p:sldId id="316" r:id="rId10"/>
    <p:sldId id="318" r:id="rId11"/>
    <p:sldId id="320" r:id="rId12"/>
    <p:sldId id="319" r:id="rId13"/>
    <p:sldId id="322" r:id="rId14"/>
    <p:sldId id="32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CD0451-3787-49C1-9371-D8F30CC4CE7B}" type="datetimeFigureOut">
              <a:rPr lang="pt-BR" smtClean="0"/>
              <a:t>28/10/2023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DE9B84-5C6D-4B77-8E3A-C6A6A2059A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78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538298-7836-4645-A524-89BED4D625C3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9374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9DCFB-87D3-483F-9E7B-C3948D8F2964}" type="datetimeFigureOut">
              <a:rPr lang="pt-BR" smtClean="0"/>
              <a:t>28/10/2023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281F5-ED8C-4795-9EC3-247B0C6BD048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2208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9DCFB-87D3-483F-9E7B-C3948D8F2964}" type="datetimeFigureOut">
              <a:rPr lang="pt-BR" smtClean="0"/>
              <a:t>28/10/2023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281F5-ED8C-4795-9EC3-247B0C6BD0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7317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9DCFB-87D3-483F-9E7B-C3948D8F2964}" type="datetimeFigureOut">
              <a:rPr lang="pt-BR" smtClean="0"/>
              <a:t>28/10/2023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281F5-ED8C-4795-9EC3-247B0C6BD0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2220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9DCFB-87D3-483F-9E7B-C3948D8F2964}" type="datetimeFigureOut">
              <a:rPr lang="pt-BR" smtClean="0"/>
              <a:t>28/10/2023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281F5-ED8C-4795-9EC3-247B0C6BD0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4965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9DCFB-87D3-483F-9E7B-C3948D8F2964}" type="datetimeFigureOut">
              <a:rPr lang="pt-BR" smtClean="0"/>
              <a:t>28/10/2023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281F5-ED8C-4795-9EC3-247B0C6BD048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5571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9DCFB-87D3-483F-9E7B-C3948D8F2964}" type="datetimeFigureOut">
              <a:rPr lang="pt-BR" smtClean="0"/>
              <a:t>28/10/2023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281F5-ED8C-4795-9EC3-247B0C6BD0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7644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9DCFB-87D3-483F-9E7B-C3948D8F2964}" type="datetimeFigureOut">
              <a:rPr lang="pt-BR" smtClean="0"/>
              <a:t>28/10/2023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281F5-ED8C-4795-9EC3-247B0C6BD0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5321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9DCFB-87D3-483F-9E7B-C3948D8F2964}" type="datetimeFigureOut">
              <a:rPr lang="pt-BR" smtClean="0"/>
              <a:t>28/10/2023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281F5-ED8C-4795-9EC3-247B0C6BD0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6713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9DCFB-87D3-483F-9E7B-C3948D8F2964}" type="datetimeFigureOut">
              <a:rPr lang="pt-BR" smtClean="0"/>
              <a:t>28/10/2023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281F5-ED8C-4795-9EC3-247B0C6BD0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3790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D79DCFB-87D3-483F-9E7B-C3948D8F2964}" type="datetimeFigureOut">
              <a:rPr lang="pt-BR" smtClean="0"/>
              <a:t>28/10/2023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C5281F5-ED8C-4795-9EC3-247B0C6BD0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5846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9DCFB-87D3-483F-9E7B-C3948D8F2964}" type="datetimeFigureOut">
              <a:rPr lang="pt-BR" smtClean="0"/>
              <a:t>28/10/2023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281F5-ED8C-4795-9EC3-247B0C6BD0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9345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D79DCFB-87D3-483F-9E7B-C3948D8F2964}" type="datetimeFigureOut">
              <a:rPr lang="pt-BR" smtClean="0"/>
              <a:t>28/10/2023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C5281F5-ED8C-4795-9EC3-247B0C6BD048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4552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09596" y="2508497"/>
            <a:ext cx="9972808" cy="920503"/>
          </a:xfrm>
        </p:spPr>
        <p:txBody>
          <a:bodyPr>
            <a:noAutofit/>
          </a:bodyPr>
          <a:lstStyle/>
          <a:p>
            <a:pPr algn="ctr"/>
            <a:r>
              <a:rPr lang="pt-BR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Deep Learning para projeto de sequência com dados limitados</a:t>
            </a:r>
          </a:p>
        </p:txBody>
      </p:sp>
      <p:pic>
        <p:nvPicPr>
          <p:cNvPr id="5" name="Espaço Reservado para Conteúdo 4" descr="Desenho com traços pretos em fundo branco&#10;&#10;Descrição gerada automaticamente com confiança média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4635" y="349849"/>
            <a:ext cx="2775779" cy="920502"/>
          </a:xfrm>
        </p:spPr>
      </p:pic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F171F9A-D7B0-8C44-7495-AC8FC2F81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4596" y="6455648"/>
            <a:ext cx="4822804" cy="365125"/>
          </a:xfrm>
        </p:spPr>
        <p:txBody>
          <a:bodyPr/>
          <a:lstStyle/>
          <a:p>
            <a:r>
              <a:rPr lang="pt-BR" dirty="0"/>
              <a:t>Aprendizado Profundo - 2023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4143256" y="5586276"/>
            <a:ext cx="3905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Prof. Dr. Denis Henrique Pinheiro Salvadeo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5830414" y="697603"/>
            <a:ext cx="53539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UNIVERSIDADE ESTADUAL PAULISTA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“JÚLIO DE MESQUITA FILHO”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4513669" y="4070343"/>
            <a:ext cx="31646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Kevin Querino</a:t>
            </a:r>
            <a:br>
              <a:rPr lang="pt-BR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Rogério Gonçalves Furigo</a:t>
            </a:r>
          </a:p>
        </p:txBody>
      </p:sp>
      <p:pic>
        <p:nvPicPr>
          <p:cNvPr id="17" name="Imagem 16" descr="Janela de vidro&#10;&#10;Descrição gerada automaticamente com confiança média">
            <a:extLst>
              <a:ext uri="{FF2B5EF4-FFF2-40B4-BE49-F238E27FC236}">
                <a16:creationId xmlns:a16="http://schemas.microsoft.com/office/drawing/2014/main" id="{C852FE8A-FA0B-4154-90AF-626D0E346CE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59" y="6470866"/>
            <a:ext cx="373152" cy="33210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03584B3D-9095-0874-F13B-31AB014511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812004"/>
            <a:ext cx="4226096" cy="2173687"/>
          </a:xfrm>
          <a:prstGeom prst="rect">
            <a:avLst/>
          </a:prstGeom>
        </p:spPr>
      </p:pic>
      <p:sp>
        <p:nvSpPr>
          <p:cNvPr id="6" name="Espaço Reservado para Rodapé 3">
            <a:extLst>
              <a:ext uri="{FF2B5EF4-FFF2-40B4-BE49-F238E27FC236}">
                <a16:creationId xmlns:a16="http://schemas.microsoft.com/office/drawing/2014/main" id="{F7B09A21-FC12-F36E-76C4-968ADA050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4596" y="6455648"/>
            <a:ext cx="4822804" cy="365125"/>
          </a:xfrm>
        </p:spPr>
        <p:txBody>
          <a:bodyPr/>
          <a:lstStyle/>
          <a:p>
            <a:r>
              <a:rPr lang="pt-BR" dirty="0"/>
              <a:t>Aprendizado Profundo - 2023</a:t>
            </a:r>
          </a:p>
        </p:txBody>
      </p:sp>
      <p:pic>
        <p:nvPicPr>
          <p:cNvPr id="7" name="Imagem 6" descr="Janela de vidro&#10;&#10;Descrição gerada automaticamente com confiança média">
            <a:extLst>
              <a:ext uri="{FF2B5EF4-FFF2-40B4-BE49-F238E27FC236}">
                <a16:creationId xmlns:a16="http://schemas.microsoft.com/office/drawing/2014/main" id="{44FF787D-21C5-B6C5-E6F6-5EBBFA5CD0B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59" y="6470866"/>
            <a:ext cx="373152" cy="332105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93D8288B-08DC-5C8D-F2A4-DA8EA83AED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3357" y="1826831"/>
            <a:ext cx="4281363" cy="2192663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0F853861-4E82-B295-59B2-28134E1487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4332" y="3985691"/>
            <a:ext cx="4226096" cy="2188514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BA54C8C2-439E-3EFC-B088-6702EA8DA7C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13357" y="4019494"/>
            <a:ext cx="4277765" cy="2188514"/>
          </a:xfrm>
          <a:prstGeom prst="rect">
            <a:avLst/>
          </a:prstGeom>
        </p:spPr>
      </p:pic>
      <p:sp>
        <p:nvSpPr>
          <p:cNvPr id="18" name="Título 19">
            <a:extLst>
              <a:ext uri="{FF2B5EF4-FFF2-40B4-BE49-F238E27FC236}">
                <a16:creationId xmlns:a16="http://schemas.microsoft.com/office/drawing/2014/main" id="{F1F2F8A7-6E32-9420-FEC7-A13B82D3D4FD}"/>
              </a:ext>
            </a:extLst>
          </p:cNvPr>
          <p:cNvSpPr txBox="1">
            <a:spLocks/>
          </p:cNvSpPr>
          <p:nvPr/>
        </p:nvSpPr>
        <p:spPr>
          <a:xfrm>
            <a:off x="1097280" y="626919"/>
            <a:ext cx="10058400" cy="7201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	</a:t>
            </a:r>
            <a:r>
              <a:rPr lang="pt-BR" sz="2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RESULTADOS E CONCLUSÃO</a:t>
            </a:r>
            <a:br>
              <a:rPr lang="pt-BR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4.2. Resultados</a:t>
            </a:r>
            <a:endParaRPr lang="pt-BR" sz="2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527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0F4E1111-A42E-321E-F440-59149F7404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82804" y="2410985"/>
            <a:ext cx="5826387" cy="2980793"/>
          </a:xfrm>
        </p:spPr>
      </p:pic>
      <p:sp>
        <p:nvSpPr>
          <p:cNvPr id="7" name="Espaço Reservado para Rodapé 3">
            <a:extLst>
              <a:ext uri="{FF2B5EF4-FFF2-40B4-BE49-F238E27FC236}">
                <a16:creationId xmlns:a16="http://schemas.microsoft.com/office/drawing/2014/main" id="{B082EAD7-1FC7-7B91-164D-9045AF9C1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4596" y="6455648"/>
            <a:ext cx="4822804" cy="365125"/>
          </a:xfrm>
        </p:spPr>
        <p:txBody>
          <a:bodyPr/>
          <a:lstStyle/>
          <a:p>
            <a:r>
              <a:rPr lang="pt-BR" dirty="0"/>
              <a:t>Aprendizado Profundo - 2023</a:t>
            </a:r>
          </a:p>
        </p:txBody>
      </p:sp>
      <p:pic>
        <p:nvPicPr>
          <p:cNvPr id="8" name="Imagem 7" descr="Janela de vidro&#10;&#10;Descrição gerada automaticamente com confiança média">
            <a:extLst>
              <a:ext uri="{FF2B5EF4-FFF2-40B4-BE49-F238E27FC236}">
                <a16:creationId xmlns:a16="http://schemas.microsoft.com/office/drawing/2014/main" id="{594694D9-EAAC-5646-6358-5765438BCEE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59" y="6470866"/>
            <a:ext cx="373152" cy="332105"/>
          </a:xfrm>
          <a:prstGeom prst="rect">
            <a:avLst/>
          </a:prstGeom>
        </p:spPr>
      </p:pic>
      <p:sp>
        <p:nvSpPr>
          <p:cNvPr id="11" name="Título 19">
            <a:extLst>
              <a:ext uri="{FF2B5EF4-FFF2-40B4-BE49-F238E27FC236}">
                <a16:creationId xmlns:a16="http://schemas.microsoft.com/office/drawing/2014/main" id="{B9B3E25C-1BF6-500B-3438-BC5F701431B8}"/>
              </a:ext>
            </a:extLst>
          </p:cNvPr>
          <p:cNvSpPr txBox="1">
            <a:spLocks/>
          </p:cNvSpPr>
          <p:nvPr/>
        </p:nvSpPr>
        <p:spPr>
          <a:xfrm>
            <a:off x="1097280" y="626919"/>
            <a:ext cx="10058400" cy="7201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	</a:t>
            </a:r>
            <a:r>
              <a:rPr lang="pt-BR" sz="2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RESULTADOS E CONCLUSÃO</a:t>
            </a:r>
            <a:br>
              <a:rPr lang="pt-BR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4.2. Resultados</a:t>
            </a:r>
            <a:endParaRPr lang="pt-BR" sz="2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39348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402EF19B-BC16-53D9-C338-95EA91D04A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0372391"/>
              </p:ext>
            </p:extLst>
          </p:nvPr>
        </p:nvGraphicFramePr>
        <p:xfrm>
          <a:off x="1827289" y="2435382"/>
          <a:ext cx="8537418" cy="3110398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307788">
                  <a:extLst>
                    <a:ext uri="{9D8B030D-6E8A-4147-A177-3AD203B41FA5}">
                      <a16:colId xmlns:a16="http://schemas.microsoft.com/office/drawing/2014/main" val="4249006466"/>
                    </a:ext>
                  </a:extLst>
                </a:gridCol>
                <a:gridCol w="3114815">
                  <a:extLst>
                    <a:ext uri="{9D8B030D-6E8A-4147-A177-3AD203B41FA5}">
                      <a16:colId xmlns:a16="http://schemas.microsoft.com/office/drawing/2014/main" val="1040954500"/>
                    </a:ext>
                  </a:extLst>
                </a:gridCol>
                <a:gridCol w="3114815">
                  <a:extLst>
                    <a:ext uri="{9D8B030D-6E8A-4147-A177-3AD203B41FA5}">
                      <a16:colId xmlns:a16="http://schemas.microsoft.com/office/drawing/2014/main" val="2451120"/>
                    </a:ext>
                  </a:extLst>
                </a:gridCol>
              </a:tblGrid>
              <a:tr h="366557">
                <a:tc>
                  <a:txBody>
                    <a:bodyPr/>
                    <a:lstStyle/>
                    <a:p>
                      <a:pPr algn="ctr"/>
                      <a:r>
                        <a:rPr lang="pt-BR" sz="14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Conjunto de Dados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Tempo Treinamento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Acurácia no conjunto de teste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4703543"/>
                  </a:ext>
                </a:extLst>
              </a:tr>
              <a:tr h="366401">
                <a:tc>
                  <a:txBody>
                    <a:bodyPr/>
                    <a:lstStyle/>
                    <a:p>
                      <a:pPr algn="ctr"/>
                      <a:r>
                        <a:rPr lang="pt-BR" sz="11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SMS Spam (232 amostras)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Minuto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84.78%</a:t>
                      </a:r>
                      <a:endParaRPr lang="pt-BR" sz="11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2085244"/>
                  </a:ext>
                </a:extLst>
              </a:tr>
              <a:tr h="4829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SMS Spam + GPT-3 (464 amostras)</a:t>
                      </a:r>
                    </a:p>
                    <a:p>
                      <a:pPr algn="ctr"/>
                      <a:endParaRPr lang="pt-BR" sz="11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49 Segundos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80.65%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7871028"/>
                  </a:ext>
                </a:extLst>
              </a:tr>
              <a:tr h="4829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SMS Spam + Random Deletion (464 amostras)</a:t>
                      </a:r>
                    </a:p>
                    <a:p>
                      <a:pPr algn="ctr"/>
                      <a:endParaRPr lang="pt-BR" sz="11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Minuto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100" b="0" kern="120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89.25%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775692"/>
                  </a:ext>
                </a:extLst>
              </a:tr>
              <a:tr h="4829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SMS Spam + Random Swap (464 amostras)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1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48 Segundos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100" b="0" kern="120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94.62%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7150795"/>
                  </a:ext>
                </a:extLst>
              </a:tr>
              <a:tr h="4829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SMS Spam +  Back Translation (464 amostras)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1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kern="120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 Minuto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100" b="0" kern="120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83.87%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4210041"/>
                  </a:ext>
                </a:extLst>
              </a:tr>
            </a:tbl>
          </a:graphicData>
        </a:graphic>
      </p:graphicFrame>
      <p:sp>
        <p:nvSpPr>
          <p:cNvPr id="5" name="Espaço Reservado para Rodapé 3">
            <a:extLst>
              <a:ext uri="{FF2B5EF4-FFF2-40B4-BE49-F238E27FC236}">
                <a16:creationId xmlns:a16="http://schemas.microsoft.com/office/drawing/2014/main" id="{6A00E012-D503-2AF4-CA90-6960A1F7A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4596" y="6455648"/>
            <a:ext cx="4822804" cy="365125"/>
          </a:xfrm>
        </p:spPr>
        <p:txBody>
          <a:bodyPr/>
          <a:lstStyle/>
          <a:p>
            <a:r>
              <a:rPr lang="pt-BR" dirty="0"/>
              <a:t>Aprendizado Profundo - 2023</a:t>
            </a:r>
          </a:p>
        </p:txBody>
      </p:sp>
      <p:pic>
        <p:nvPicPr>
          <p:cNvPr id="6" name="Imagem 5" descr="Janela de vidro&#10;&#10;Descrição gerada automaticamente com confiança média">
            <a:extLst>
              <a:ext uri="{FF2B5EF4-FFF2-40B4-BE49-F238E27FC236}">
                <a16:creationId xmlns:a16="http://schemas.microsoft.com/office/drawing/2014/main" id="{C6403B8D-C7A1-628E-F1BF-0898EAA4156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59" y="6470866"/>
            <a:ext cx="373152" cy="332105"/>
          </a:xfrm>
          <a:prstGeom prst="rect">
            <a:avLst/>
          </a:prstGeom>
        </p:spPr>
      </p:pic>
      <p:sp>
        <p:nvSpPr>
          <p:cNvPr id="10" name="Título 19">
            <a:extLst>
              <a:ext uri="{FF2B5EF4-FFF2-40B4-BE49-F238E27FC236}">
                <a16:creationId xmlns:a16="http://schemas.microsoft.com/office/drawing/2014/main" id="{66ED56F9-FAFE-941C-9E25-B66992EE0AC3}"/>
              </a:ext>
            </a:extLst>
          </p:cNvPr>
          <p:cNvSpPr txBox="1">
            <a:spLocks/>
          </p:cNvSpPr>
          <p:nvPr/>
        </p:nvSpPr>
        <p:spPr>
          <a:xfrm>
            <a:off x="1097280" y="626919"/>
            <a:ext cx="10058400" cy="7201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	</a:t>
            </a:r>
            <a:r>
              <a:rPr lang="pt-BR" sz="2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RESULTADOS E CONCLUSÃO</a:t>
            </a:r>
            <a:br>
              <a:rPr lang="pt-BR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4.2. Resultados</a:t>
            </a:r>
            <a:endParaRPr lang="pt-BR" sz="2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49897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AE310AD-524E-FFD2-D55C-D4F79985E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8" name="Título 19">
            <a:extLst>
              <a:ext uri="{FF2B5EF4-FFF2-40B4-BE49-F238E27FC236}">
                <a16:creationId xmlns:a16="http://schemas.microsoft.com/office/drawing/2014/main" id="{8B6EAE50-108A-BE2B-13C2-068F38F9C6CC}"/>
              </a:ext>
            </a:extLst>
          </p:cNvPr>
          <p:cNvSpPr txBox="1">
            <a:spLocks/>
          </p:cNvSpPr>
          <p:nvPr/>
        </p:nvSpPr>
        <p:spPr>
          <a:xfrm>
            <a:off x="1097280" y="626919"/>
            <a:ext cx="10058400" cy="7201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	</a:t>
            </a:r>
            <a:r>
              <a:rPr lang="pt-BR" sz="2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RESULTADOS E CONCLUSÃO</a:t>
            </a:r>
            <a:br>
              <a:rPr lang="pt-BR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4.3. Conclusão</a:t>
            </a:r>
            <a:endParaRPr lang="pt-BR" sz="2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07871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82B1E4-8499-5F95-721F-90123F505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40388"/>
            <a:ext cx="10058400" cy="497035"/>
          </a:xfrm>
        </p:spPr>
        <p:txBody>
          <a:bodyPr>
            <a:normAutofit/>
          </a:bodyPr>
          <a:lstStyle/>
          <a:p>
            <a:r>
              <a:rPr lang="pt-BR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	REFERÊNCIAS</a:t>
            </a:r>
            <a:endParaRPr lang="pt-BR" sz="20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A850BBD-534B-DC79-F40A-87A0C4A3FA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11D9435-151F-99E9-B10D-4A4508DAC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4596" y="6455648"/>
            <a:ext cx="4822804" cy="365125"/>
          </a:xfrm>
        </p:spPr>
        <p:txBody>
          <a:bodyPr/>
          <a:lstStyle/>
          <a:p>
            <a:r>
              <a:rPr lang="pt-BR" dirty="0"/>
              <a:t>Aprendizado Profundo - 2023</a:t>
            </a:r>
          </a:p>
        </p:txBody>
      </p:sp>
      <p:pic>
        <p:nvPicPr>
          <p:cNvPr id="5" name="Imagem 4" descr="Janela de vidro&#10;&#10;Descrição gerada automaticamente com confiança média">
            <a:extLst>
              <a:ext uri="{FF2B5EF4-FFF2-40B4-BE49-F238E27FC236}">
                <a16:creationId xmlns:a16="http://schemas.microsoft.com/office/drawing/2014/main" id="{74B8D4E2-F312-61C7-0799-A47DE832679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59" y="6470866"/>
            <a:ext cx="373152" cy="332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454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B8A185-C423-7566-5114-22B56B42B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692794"/>
            <a:ext cx="2466316" cy="592224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TÓPICOS</a:t>
            </a:r>
          </a:p>
        </p:txBody>
      </p:sp>
      <p:pic>
        <p:nvPicPr>
          <p:cNvPr id="6" name="Imagem 5" descr="Janela de vidro&#10;&#10;Descrição gerada automaticamente com confiança média">
            <a:extLst>
              <a:ext uri="{FF2B5EF4-FFF2-40B4-BE49-F238E27FC236}">
                <a16:creationId xmlns:a16="http://schemas.microsoft.com/office/drawing/2014/main" id="{8ABCD363-4854-25F6-25BD-A49672ECFD1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59" y="6470866"/>
            <a:ext cx="373152" cy="332105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BBBF1D8E-26C8-FD0C-C032-25A0D659C307}"/>
              </a:ext>
            </a:extLst>
          </p:cNvPr>
          <p:cNvSpPr txBox="1"/>
          <p:nvPr/>
        </p:nvSpPr>
        <p:spPr>
          <a:xfrm>
            <a:off x="1260439" y="1898112"/>
            <a:ext cx="48483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INTRODUÇÃO</a:t>
            </a: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pt-BR" sz="16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1.1. OBJETIVOS</a:t>
            </a:r>
            <a:endParaRPr kumimoji="0" lang="pt-BR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45720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1.2. PRÉ-PROCESSAMENTO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0DF1E38E-ACFA-9FED-20CF-195C156972EC}"/>
              </a:ext>
            </a:extLst>
          </p:cNvPr>
          <p:cNvSpPr txBox="1"/>
          <p:nvPr/>
        </p:nvSpPr>
        <p:spPr>
          <a:xfrm>
            <a:off x="1260424" y="4239657"/>
            <a:ext cx="68152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 startAt="3"/>
              <a:tabLst/>
              <a:defRPr/>
            </a:pPr>
            <a:r>
              <a:rPr lang="pt-BR" sz="16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REGULARIZAÇÃO PARA CONJUNTOS DE DADOS LIMITADOS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0F4E52A4-742B-A94D-4D57-DA7BF22B1D3A}"/>
              </a:ext>
            </a:extLst>
          </p:cNvPr>
          <p:cNvSpPr txBox="1"/>
          <p:nvPr/>
        </p:nvSpPr>
        <p:spPr>
          <a:xfrm>
            <a:off x="1260424" y="4765321"/>
            <a:ext cx="511038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 startAt="4"/>
              <a:tabLst/>
              <a:defRPr/>
            </a:pPr>
            <a:r>
              <a:rPr lang="pt-BR" sz="16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RESULTADOS E CONCLUSÃO</a:t>
            </a: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	</a:t>
            </a:r>
            <a:r>
              <a:rPr lang="pt-BR" sz="16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4.1. Conjuntos de Dados</a:t>
            </a: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	4.</a:t>
            </a:r>
            <a:r>
              <a:rPr lang="pt-BR" sz="16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 Resultados</a:t>
            </a:r>
            <a:endParaRPr lang="pt-BR" sz="16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	4.3</a:t>
            </a:r>
            <a:r>
              <a:rPr lang="pt-BR" sz="16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Conclusão</a:t>
            </a:r>
            <a:endParaRPr kumimoji="0" lang="pt-BR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6E074DC-1F39-3464-1011-9DB3ED73FEBF}"/>
              </a:ext>
            </a:extLst>
          </p:cNvPr>
          <p:cNvSpPr txBox="1"/>
          <p:nvPr/>
        </p:nvSpPr>
        <p:spPr>
          <a:xfrm>
            <a:off x="1260424" y="2729109"/>
            <a:ext cx="511038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342900" indent="-342900">
              <a:buAutoNum type="arabicPeriod" startAt="2"/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>
                <a:solidFill>
                  <a:prstClr val="black"/>
                </a:solidFill>
              </a:rPr>
              <a:t>2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   MODELOS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	2.1. </a:t>
            </a:r>
            <a:r>
              <a:rPr lang="pt-BR" dirty="0">
                <a:solidFill>
                  <a:prstClr val="black"/>
                </a:solidFill>
              </a:rPr>
              <a:t>RNN</a:t>
            </a:r>
            <a:endParaRPr kumimoji="0" lang="pt-BR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	2.2. </a:t>
            </a:r>
            <a:r>
              <a:rPr lang="pt-BR" dirty="0">
                <a:solidFill>
                  <a:prstClr val="black"/>
                </a:solidFill>
              </a:rPr>
              <a:t>LSTM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	2.3. GRU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>
                <a:solidFill>
                  <a:prstClr val="black"/>
                </a:solidFill>
              </a:rPr>
              <a:t>	2.4. TRANSFORMERS</a:t>
            </a:r>
            <a:endParaRPr kumimoji="0" lang="pt-BR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94F1279E-CFBC-EE9C-F5D2-500606FB6846}"/>
              </a:ext>
            </a:extLst>
          </p:cNvPr>
          <p:cNvSpPr txBox="1"/>
          <p:nvPr/>
        </p:nvSpPr>
        <p:spPr>
          <a:xfrm>
            <a:off x="1260424" y="5842539"/>
            <a:ext cx="51103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6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	REFERÊNCIAS</a:t>
            </a:r>
          </a:p>
        </p:txBody>
      </p:sp>
      <p:sp>
        <p:nvSpPr>
          <p:cNvPr id="3" name="Espaço Reservado para Rodapé 3">
            <a:extLst>
              <a:ext uri="{FF2B5EF4-FFF2-40B4-BE49-F238E27FC236}">
                <a16:creationId xmlns:a16="http://schemas.microsoft.com/office/drawing/2014/main" id="{C1D22380-4927-5FFC-29E0-44F1DB4E5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4596" y="6455648"/>
            <a:ext cx="4822804" cy="365125"/>
          </a:xfrm>
        </p:spPr>
        <p:txBody>
          <a:bodyPr/>
          <a:lstStyle/>
          <a:p>
            <a:r>
              <a:rPr lang="pt-BR" dirty="0"/>
              <a:t>Aprendizado Profundo - 2023</a:t>
            </a:r>
          </a:p>
        </p:txBody>
      </p:sp>
    </p:spTree>
    <p:extLst>
      <p:ext uri="{BB962C8B-B14F-4D97-AF65-F5344CB8AC3E}">
        <p14:creationId xmlns:p14="http://schemas.microsoft.com/office/powerpoint/2010/main" val="2536260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1183D1-34E8-E552-59AB-8561D2D96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526366"/>
            <a:ext cx="10058400" cy="9250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INTRODUÇÃO</a:t>
            </a:r>
            <a:br>
              <a:rPr lang="pt-BR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1.1. OBJETIVO</a:t>
            </a:r>
            <a:endParaRPr lang="pt-BR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A62B0BC-AA1F-5365-D782-767020610A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702535"/>
            <a:ext cx="10058400" cy="1815882"/>
          </a:xfrm>
          <a:noFill/>
        </p:spPr>
        <p:txBody>
          <a:bodyPr wrap="square" rtlCol="0">
            <a:spAutoFit/>
          </a:bodyPr>
          <a:lstStyle/>
          <a:p>
            <a:pPr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pt-BR" sz="16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Principais modelos para lidar com sequências.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endParaRPr lang="pt-BR" sz="16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endParaRPr lang="pt-BR" sz="16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pt-BR" sz="16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Como lidar com conjuntos de texto limitados.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endParaRPr lang="pt-BR" sz="16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endParaRPr lang="pt-BR" sz="16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pt-BR" sz="16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Aplicar algoritmos de Data </a:t>
            </a:r>
            <a:r>
              <a:rPr lang="pt-BR" sz="1600" b="1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Augmentation</a:t>
            </a:r>
            <a:r>
              <a:rPr lang="pt-BR" sz="16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para testar a eficácia.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AC48AB9-44ED-C764-FE67-42BEC9495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4596" y="6455648"/>
            <a:ext cx="4822804" cy="365125"/>
          </a:xfrm>
        </p:spPr>
        <p:txBody>
          <a:bodyPr/>
          <a:lstStyle/>
          <a:p>
            <a:r>
              <a:rPr lang="pt-BR" dirty="0"/>
              <a:t>Aprendizado Profundo - 2023</a:t>
            </a:r>
          </a:p>
        </p:txBody>
      </p:sp>
      <p:pic>
        <p:nvPicPr>
          <p:cNvPr id="5" name="Imagem 4" descr="Janela de vidro&#10;&#10;Descrição gerada automaticamente com confiança média">
            <a:extLst>
              <a:ext uri="{FF2B5EF4-FFF2-40B4-BE49-F238E27FC236}">
                <a16:creationId xmlns:a16="http://schemas.microsoft.com/office/drawing/2014/main" id="{EA6A2664-2B45-3E45-0A94-8274AEA2B07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59" y="6470866"/>
            <a:ext cx="373152" cy="332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01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35882CF-4FED-4BAC-4BC7-95C7D45292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35857"/>
            <a:ext cx="10058400" cy="2554545"/>
          </a:xfrm>
          <a:noFill/>
        </p:spPr>
        <p:txBody>
          <a:bodyPr vert="horz" wrap="square" lIns="0" tIns="45720" rIns="0" bIns="45720" rtlCol="0">
            <a:spAutoFit/>
          </a:bodyPr>
          <a:lstStyle/>
          <a:p>
            <a:pPr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pt-BR" sz="16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Tokenizing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</a:pPr>
            <a:endParaRPr lang="pt-BR" sz="16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pt-BR" sz="16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Exemplo: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pt-BR" sz="16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Frase: </a:t>
            </a:r>
            <a:r>
              <a:rPr lang="pt-BR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“Esta é a forma correta”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pt-BR" sz="16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Tokenizing: </a:t>
            </a:r>
            <a:r>
              <a:rPr lang="pt-BR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[‘Esta’, ‘é’, ‘a’, ‘forma’, ‘correta’]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endParaRPr lang="pt-BR" sz="16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endParaRPr lang="pt-BR" sz="16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pt-BR" sz="16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Vetorização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endParaRPr lang="pt-BR" sz="16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pt-BR" sz="14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Exemplo: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A1B1EDF-A373-1C79-91A3-6283F05A4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4596" y="6455648"/>
            <a:ext cx="4822804" cy="365125"/>
          </a:xfrm>
        </p:spPr>
        <p:txBody>
          <a:bodyPr/>
          <a:lstStyle/>
          <a:p>
            <a:r>
              <a:rPr lang="pt-BR" dirty="0"/>
              <a:t>Aprendizado Profundo - 2023</a:t>
            </a:r>
          </a:p>
        </p:txBody>
      </p:sp>
      <p:pic>
        <p:nvPicPr>
          <p:cNvPr id="5" name="Imagem 4" descr="Janela de vidro&#10;&#10;Descrição gerada automaticamente com confiança média">
            <a:extLst>
              <a:ext uri="{FF2B5EF4-FFF2-40B4-BE49-F238E27FC236}">
                <a16:creationId xmlns:a16="http://schemas.microsoft.com/office/drawing/2014/main" id="{6FBDC2DB-4558-75E0-2809-02F96F910ED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59" y="6470866"/>
            <a:ext cx="373152" cy="332105"/>
          </a:xfrm>
          <a:prstGeom prst="rect">
            <a:avLst/>
          </a:prstGeom>
        </p:spPr>
      </p:pic>
      <p:sp>
        <p:nvSpPr>
          <p:cNvPr id="9" name="Título 1">
            <a:extLst>
              <a:ext uri="{FF2B5EF4-FFF2-40B4-BE49-F238E27FC236}">
                <a16:creationId xmlns:a16="http://schemas.microsoft.com/office/drawing/2014/main" id="{DA80E41A-23C7-5F61-35CC-9E0BEFEF5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526366"/>
            <a:ext cx="10058400" cy="9250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INTRODUÇÃO</a:t>
            </a:r>
            <a:br>
              <a:rPr lang="pt-BR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1.2. PRÉ-PROCESSAMENTO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290461FE-E3E2-09A2-F88D-ECF134A4B0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4731902"/>
            <a:ext cx="5203932" cy="795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548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93A7E2-5BB9-4FBB-F8E5-8D5CBBF51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651850"/>
            <a:ext cx="10058400" cy="696211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MODELOS</a:t>
            </a:r>
            <a:br>
              <a:rPr lang="pt-BR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2.1. RNN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CC67115-8C0A-C9E6-87FD-5AE6443F11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0C0B93D-660B-03A4-39AE-C9E7285EF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4596" y="6455648"/>
            <a:ext cx="4822804" cy="365125"/>
          </a:xfrm>
        </p:spPr>
        <p:txBody>
          <a:bodyPr/>
          <a:lstStyle/>
          <a:p>
            <a:r>
              <a:rPr lang="pt-BR" dirty="0"/>
              <a:t>Aprendizado Profundo - 2023</a:t>
            </a:r>
          </a:p>
        </p:txBody>
      </p:sp>
      <p:pic>
        <p:nvPicPr>
          <p:cNvPr id="5" name="Imagem 4" descr="Janela de vidro&#10;&#10;Descrição gerada automaticamente com confiança média">
            <a:extLst>
              <a:ext uri="{FF2B5EF4-FFF2-40B4-BE49-F238E27FC236}">
                <a16:creationId xmlns:a16="http://schemas.microsoft.com/office/drawing/2014/main" id="{43FCBFCA-21B5-F18F-7A51-76E9C223671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59" y="6470866"/>
            <a:ext cx="373152" cy="332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953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05A83F4-46D9-B4ED-60A3-B7F54D2925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5CFFA940-D9EE-88CD-A223-2424EA93C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534154"/>
            <a:ext cx="10058400" cy="813907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REGULARIZAÇÃO PARA CONJUNTOS DE DADOS LIMITADOS</a:t>
            </a:r>
          </a:p>
        </p:txBody>
      </p:sp>
      <p:sp>
        <p:nvSpPr>
          <p:cNvPr id="5" name="Espaço Reservado para Rodapé 3">
            <a:extLst>
              <a:ext uri="{FF2B5EF4-FFF2-40B4-BE49-F238E27FC236}">
                <a16:creationId xmlns:a16="http://schemas.microsoft.com/office/drawing/2014/main" id="{476549B4-AE53-07DC-6D00-76917EAEC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4596" y="6455648"/>
            <a:ext cx="4822804" cy="365125"/>
          </a:xfrm>
        </p:spPr>
        <p:txBody>
          <a:bodyPr/>
          <a:lstStyle/>
          <a:p>
            <a:r>
              <a:rPr lang="pt-BR" dirty="0"/>
              <a:t>Aprendizado Profundo - 2023</a:t>
            </a:r>
          </a:p>
        </p:txBody>
      </p:sp>
      <p:pic>
        <p:nvPicPr>
          <p:cNvPr id="6" name="Imagem 5" descr="Janela de vidro&#10;&#10;Descrição gerada automaticamente com confiança média">
            <a:extLst>
              <a:ext uri="{FF2B5EF4-FFF2-40B4-BE49-F238E27FC236}">
                <a16:creationId xmlns:a16="http://schemas.microsoft.com/office/drawing/2014/main" id="{DB247F00-31E4-779D-51D2-45E3451637F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59" y="6470866"/>
            <a:ext cx="373152" cy="332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916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ço Reservado para Rodapé 3">
            <a:extLst>
              <a:ext uri="{FF2B5EF4-FFF2-40B4-BE49-F238E27FC236}">
                <a16:creationId xmlns:a16="http://schemas.microsoft.com/office/drawing/2014/main" id="{7F66009D-031C-6471-4F82-2BAE7C1BD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4596" y="6455648"/>
            <a:ext cx="4822804" cy="365125"/>
          </a:xfrm>
        </p:spPr>
        <p:txBody>
          <a:bodyPr/>
          <a:lstStyle/>
          <a:p>
            <a:r>
              <a:rPr lang="pt-BR" dirty="0"/>
              <a:t>Aprendizado Profundo - 2023</a:t>
            </a:r>
          </a:p>
        </p:txBody>
      </p:sp>
      <p:pic>
        <p:nvPicPr>
          <p:cNvPr id="12" name="Imagem 11" descr="Janela de vidro&#10;&#10;Descrição gerada automaticamente com confiança média">
            <a:extLst>
              <a:ext uri="{FF2B5EF4-FFF2-40B4-BE49-F238E27FC236}">
                <a16:creationId xmlns:a16="http://schemas.microsoft.com/office/drawing/2014/main" id="{D8FBDA2A-A6DD-C6CC-D078-3FD0953274F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59" y="6470866"/>
            <a:ext cx="373152" cy="332105"/>
          </a:xfrm>
          <a:prstGeom prst="rect">
            <a:avLst/>
          </a:prstGeom>
        </p:spPr>
      </p:pic>
      <p:sp>
        <p:nvSpPr>
          <p:cNvPr id="14" name="Título 19">
            <a:extLst>
              <a:ext uri="{FF2B5EF4-FFF2-40B4-BE49-F238E27FC236}">
                <a16:creationId xmlns:a16="http://schemas.microsoft.com/office/drawing/2014/main" id="{D9016752-F5C9-2BC1-143F-03C2F91A3F25}"/>
              </a:ext>
            </a:extLst>
          </p:cNvPr>
          <p:cNvSpPr txBox="1">
            <a:spLocks/>
          </p:cNvSpPr>
          <p:nvPr/>
        </p:nvSpPr>
        <p:spPr>
          <a:xfrm>
            <a:off x="1097280" y="626919"/>
            <a:ext cx="10058400" cy="7201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	</a:t>
            </a:r>
            <a:r>
              <a:rPr lang="pt-BR" sz="2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RESULTADOS E CONCLUSÃO</a:t>
            </a:r>
            <a:br>
              <a:rPr lang="pt-BR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4.1. Conjuntos de Dados</a:t>
            </a:r>
            <a:endParaRPr lang="pt-BR" sz="2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D28D93F6-F59E-6972-BAAB-870B750320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5322667"/>
              </p:ext>
            </p:extLst>
          </p:nvPr>
        </p:nvGraphicFramePr>
        <p:xfrm>
          <a:off x="4341233" y="2133600"/>
          <a:ext cx="3970124" cy="196596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689631">
                  <a:extLst>
                    <a:ext uri="{9D8B030D-6E8A-4147-A177-3AD203B41FA5}">
                      <a16:colId xmlns:a16="http://schemas.microsoft.com/office/drawing/2014/main" val="4249006466"/>
                    </a:ext>
                  </a:extLst>
                </a:gridCol>
                <a:gridCol w="2280493">
                  <a:extLst>
                    <a:ext uri="{9D8B030D-6E8A-4147-A177-3AD203B41FA5}">
                      <a16:colId xmlns:a16="http://schemas.microsoft.com/office/drawing/2014/main" val="1040954500"/>
                    </a:ext>
                  </a:extLst>
                </a:gridCol>
              </a:tblGrid>
              <a:tr h="165838">
                <a:tc>
                  <a:txBody>
                    <a:bodyPr/>
                    <a:lstStyle/>
                    <a:p>
                      <a:pPr algn="ctr"/>
                      <a:r>
                        <a:rPr lang="pt-BR" sz="12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Conjuntos de Dados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Classes: Quantidade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4703543"/>
                  </a:ext>
                </a:extLst>
              </a:tr>
              <a:tr h="119368">
                <a:tc>
                  <a:txBody>
                    <a:bodyPr/>
                    <a:lstStyle/>
                    <a:p>
                      <a:pPr algn="ctr"/>
                      <a:r>
                        <a:rPr lang="pt-BR" sz="11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Livraria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0" kern="1200" cap="none" spc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Administracao</a:t>
                      </a:r>
                      <a:r>
                        <a:rPr lang="pt-BR" sz="1100" b="0" kern="120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: 134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0" kern="120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Historia: 350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0" kern="120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Artes: 70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0" kern="120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Biologia: 114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0" kern="120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pt-BR" sz="1100" b="0" kern="1200" cap="none" spc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Matematica</a:t>
                      </a:r>
                      <a:r>
                        <a:rPr lang="pt-BR" sz="1100" b="0" kern="120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: 104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0" kern="120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Geografia: 116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0" kern="120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Literatura: 42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2085244"/>
                  </a:ext>
                </a:extLst>
              </a:tr>
              <a:tr h="119368">
                <a:tc>
                  <a:txBody>
                    <a:bodyPr/>
                    <a:lstStyle/>
                    <a:p>
                      <a:pPr algn="ctr"/>
                      <a:r>
                        <a:rPr lang="pt-BR" sz="11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SMS Spam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Ham: 87 </a:t>
                      </a:r>
                    </a:p>
                    <a:p>
                      <a:pPr algn="ctr"/>
                      <a:r>
                        <a:rPr lang="pt-BR" sz="11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Spam: 99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7871028"/>
                  </a:ext>
                </a:extLst>
              </a:tr>
            </a:tbl>
          </a:graphicData>
        </a:graphic>
      </p:graphicFrame>
      <p:pic>
        <p:nvPicPr>
          <p:cNvPr id="8" name="Imagem 7">
            <a:extLst>
              <a:ext uri="{FF2B5EF4-FFF2-40B4-BE49-F238E27FC236}">
                <a16:creationId xmlns:a16="http://schemas.microsoft.com/office/drawing/2014/main" id="{DA782B1C-6EC9-FED1-5E23-F89D541060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1969621"/>
            <a:ext cx="2927105" cy="279200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A10A35BF-FAC7-B9CB-A4AD-4A74FA50F7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28205" y="1969621"/>
            <a:ext cx="2631760" cy="2691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437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3A51B374-E7F4-ED40-90E9-F499EFA613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4071377"/>
            <a:ext cx="4446612" cy="2213639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EBF2753E-8CA7-9463-8202-AAD7F69F69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8906" y="4056866"/>
            <a:ext cx="4446612" cy="222815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2A11A574-01CE-CAB0-CB18-52BB453F02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7116" y="1821374"/>
            <a:ext cx="4611296" cy="2250003"/>
          </a:xfrm>
          <a:prstGeom prst="rect">
            <a:avLst/>
          </a:prstGeom>
        </p:spPr>
      </p:pic>
      <p:sp>
        <p:nvSpPr>
          <p:cNvPr id="10" name="Espaço Reservado para Rodapé 3">
            <a:extLst>
              <a:ext uri="{FF2B5EF4-FFF2-40B4-BE49-F238E27FC236}">
                <a16:creationId xmlns:a16="http://schemas.microsoft.com/office/drawing/2014/main" id="{FFC1FF1C-F97B-4D44-822B-6676F42AE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4596" y="6455648"/>
            <a:ext cx="4822804" cy="365125"/>
          </a:xfrm>
        </p:spPr>
        <p:txBody>
          <a:bodyPr/>
          <a:lstStyle/>
          <a:p>
            <a:r>
              <a:rPr lang="pt-BR" dirty="0"/>
              <a:t>Aprendizado Profundo - 2023</a:t>
            </a:r>
          </a:p>
        </p:txBody>
      </p:sp>
      <p:pic>
        <p:nvPicPr>
          <p:cNvPr id="11" name="Imagem 10" descr="Janela de vidro&#10;&#10;Descrição gerada automaticamente com confiança média">
            <a:extLst>
              <a:ext uri="{FF2B5EF4-FFF2-40B4-BE49-F238E27FC236}">
                <a16:creationId xmlns:a16="http://schemas.microsoft.com/office/drawing/2014/main" id="{EF02C0CA-7A86-A796-60E9-E73268242E6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59" y="6470866"/>
            <a:ext cx="373152" cy="332105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C86AB45C-E5BB-A0B9-A7C8-0EDDFAE428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18907" y="1818997"/>
            <a:ext cx="4446611" cy="2237869"/>
          </a:xfrm>
          <a:prstGeom prst="rect">
            <a:avLst/>
          </a:prstGeom>
        </p:spPr>
      </p:pic>
      <p:sp>
        <p:nvSpPr>
          <p:cNvPr id="17" name="Título 19">
            <a:extLst>
              <a:ext uri="{FF2B5EF4-FFF2-40B4-BE49-F238E27FC236}">
                <a16:creationId xmlns:a16="http://schemas.microsoft.com/office/drawing/2014/main" id="{776052EC-7D49-8320-BBE8-0CB7C46933A9}"/>
              </a:ext>
            </a:extLst>
          </p:cNvPr>
          <p:cNvSpPr txBox="1">
            <a:spLocks/>
          </p:cNvSpPr>
          <p:nvPr/>
        </p:nvSpPr>
        <p:spPr>
          <a:xfrm>
            <a:off x="1097280" y="626919"/>
            <a:ext cx="10058400" cy="7201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	</a:t>
            </a:r>
            <a:r>
              <a:rPr lang="pt-BR" sz="2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RESULTADOS E CONCLUSÃO</a:t>
            </a:r>
            <a:br>
              <a:rPr lang="pt-BR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4.2. Resultados</a:t>
            </a:r>
            <a:endParaRPr lang="pt-BR" sz="2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63231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ela 7">
            <a:extLst>
              <a:ext uri="{FF2B5EF4-FFF2-40B4-BE49-F238E27FC236}">
                <a16:creationId xmlns:a16="http://schemas.microsoft.com/office/drawing/2014/main" id="{7F63E94D-6163-31F4-1B26-1D0F5B0D62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8695321"/>
              </p:ext>
            </p:extLst>
          </p:nvPr>
        </p:nvGraphicFramePr>
        <p:xfrm>
          <a:off x="1827291" y="2670772"/>
          <a:ext cx="8537418" cy="2181883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307788">
                  <a:extLst>
                    <a:ext uri="{9D8B030D-6E8A-4147-A177-3AD203B41FA5}">
                      <a16:colId xmlns:a16="http://schemas.microsoft.com/office/drawing/2014/main" val="4249006466"/>
                    </a:ext>
                  </a:extLst>
                </a:gridCol>
                <a:gridCol w="3114815">
                  <a:extLst>
                    <a:ext uri="{9D8B030D-6E8A-4147-A177-3AD203B41FA5}">
                      <a16:colId xmlns:a16="http://schemas.microsoft.com/office/drawing/2014/main" val="1040954500"/>
                    </a:ext>
                  </a:extLst>
                </a:gridCol>
                <a:gridCol w="3114815">
                  <a:extLst>
                    <a:ext uri="{9D8B030D-6E8A-4147-A177-3AD203B41FA5}">
                      <a16:colId xmlns:a16="http://schemas.microsoft.com/office/drawing/2014/main" val="2451120"/>
                    </a:ext>
                  </a:extLst>
                </a:gridCol>
              </a:tblGrid>
              <a:tr h="366557">
                <a:tc>
                  <a:txBody>
                    <a:bodyPr/>
                    <a:lstStyle/>
                    <a:p>
                      <a:pPr algn="ctr"/>
                      <a:r>
                        <a:rPr lang="pt-BR" sz="14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Conjunto de Dados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Tempo Treinamento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Acurácia no conjunto de teste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4703543"/>
                  </a:ext>
                </a:extLst>
              </a:tr>
              <a:tr h="366401">
                <a:tc>
                  <a:txBody>
                    <a:bodyPr/>
                    <a:lstStyle/>
                    <a:p>
                      <a:pPr algn="ctr"/>
                      <a:r>
                        <a:rPr lang="pt-BR" sz="11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Livraria (1163 amostras)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 Segundos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80.26%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2085244"/>
                  </a:ext>
                </a:extLst>
              </a:tr>
              <a:tr h="482975">
                <a:tc>
                  <a:txBody>
                    <a:bodyPr/>
                    <a:lstStyle/>
                    <a:p>
                      <a:pPr algn="ctr"/>
                      <a:r>
                        <a:rPr lang="pt-BR" sz="11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Livraria + Random Deletion (2326 amostras)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 Segundos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0" kern="120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83.23%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7871028"/>
                  </a:ext>
                </a:extLst>
              </a:tr>
              <a:tr h="482975">
                <a:tc>
                  <a:txBody>
                    <a:bodyPr/>
                    <a:lstStyle/>
                    <a:p>
                      <a:pPr algn="ctr"/>
                      <a:r>
                        <a:rPr lang="pt-BR" sz="11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Livraria  + Back Translation (2326 amostras)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 Segundos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86.45%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775692"/>
                  </a:ext>
                </a:extLst>
              </a:tr>
              <a:tr h="4829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Livraria  + Random Swap (2326 amostras)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 Segundos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85.59%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7150795"/>
                  </a:ext>
                </a:extLst>
              </a:tr>
            </a:tbl>
          </a:graphicData>
        </a:graphic>
      </p:graphicFrame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3C34890-ABA2-CBE3-6BC1-8A105611F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4596" y="6455648"/>
            <a:ext cx="4822804" cy="365125"/>
          </a:xfrm>
        </p:spPr>
        <p:txBody>
          <a:bodyPr/>
          <a:lstStyle/>
          <a:p>
            <a:r>
              <a:rPr lang="pt-BR" dirty="0"/>
              <a:t>Aprendizado Profundo - 2023</a:t>
            </a:r>
          </a:p>
        </p:txBody>
      </p:sp>
      <p:pic>
        <p:nvPicPr>
          <p:cNvPr id="5" name="Imagem 4" descr="Janela de vidro&#10;&#10;Descrição gerada automaticamente com confiança média">
            <a:extLst>
              <a:ext uri="{FF2B5EF4-FFF2-40B4-BE49-F238E27FC236}">
                <a16:creationId xmlns:a16="http://schemas.microsoft.com/office/drawing/2014/main" id="{B6F7DADD-A5BA-CB78-9532-70815E05CEF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59" y="6470866"/>
            <a:ext cx="373152" cy="332105"/>
          </a:xfrm>
          <a:prstGeom prst="rect">
            <a:avLst/>
          </a:prstGeom>
        </p:spPr>
      </p:pic>
      <p:sp>
        <p:nvSpPr>
          <p:cNvPr id="10" name="Título 19">
            <a:extLst>
              <a:ext uri="{FF2B5EF4-FFF2-40B4-BE49-F238E27FC236}">
                <a16:creationId xmlns:a16="http://schemas.microsoft.com/office/drawing/2014/main" id="{EB7B4D14-F298-7222-DED5-2D8BF04076F7}"/>
              </a:ext>
            </a:extLst>
          </p:cNvPr>
          <p:cNvSpPr txBox="1">
            <a:spLocks/>
          </p:cNvSpPr>
          <p:nvPr/>
        </p:nvSpPr>
        <p:spPr>
          <a:xfrm>
            <a:off x="1097280" y="626919"/>
            <a:ext cx="10058400" cy="7201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	</a:t>
            </a:r>
            <a:r>
              <a:rPr lang="pt-BR" sz="2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RESULTADOS E CONCLUSÃO</a:t>
            </a:r>
            <a:br>
              <a:rPr lang="pt-BR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4.2. Resultados</a:t>
            </a:r>
            <a:endParaRPr lang="pt-BR" sz="2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811227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iva">
  <a:themeElements>
    <a:clrScheme name="Retrospectiv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869</TotalTime>
  <Words>486</Words>
  <Application>Microsoft Office PowerPoint</Application>
  <PresentationFormat>Widescreen</PresentationFormat>
  <Paragraphs>109</Paragraphs>
  <Slides>14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Wingdings</vt:lpstr>
      <vt:lpstr>Retrospectiva</vt:lpstr>
      <vt:lpstr>Deep Learning para projeto de sequência com dados limitados</vt:lpstr>
      <vt:lpstr>TÓPICOS</vt:lpstr>
      <vt:lpstr>1. INTRODUÇÃO  1.1. OBJETIVO</vt:lpstr>
      <vt:lpstr>1. INTRODUÇÃO  1.2. PRÉ-PROCESSAMENTO</vt:lpstr>
      <vt:lpstr>2. MODELOS  2.1. RNN</vt:lpstr>
      <vt:lpstr>3. REGULARIZAÇÃO PARA CONJUNTOS DE DADOS LIMITADOS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5. REFERÊNCIAS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 para projeto de sequência com dados limitados</dc:title>
  <dc:creator>Rogerio Furigo</dc:creator>
  <cp:lastModifiedBy>Rogerio Furigo</cp:lastModifiedBy>
  <cp:revision>75</cp:revision>
  <dcterms:created xsi:type="dcterms:W3CDTF">2023-10-24T02:01:01Z</dcterms:created>
  <dcterms:modified xsi:type="dcterms:W3CDTF">2023-10-29T02:02:43Z</dcterms:modified>
</cp:coreProperties>
</file>