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34" autoAdjust="0"/>
  </p:normalViewPr>
  <p:slideViewPr>
    <p:cSldViewPr snapToGrid="0">
      <p:cViewPr varScale="1">
        <p:scale>
          <a:sx n="136" d="100"/>
          <a:sy n="136" d="100"/>
        </p:scale>
        <p:origin x="11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8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11.04.2022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9144000" cy="642791"/>
          </a:xfrm>
        </p:spPr>
        <p:txBody>
          <a:bodyPr/>
          <a:lstStyle/>
          <a:p>
            <a:r>
              <a:rPr lang="de-DE" dirty="0"/>
              <a:t>40200 Seminararbeit Abschlusspräsentation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Fehler bei einem beliebigem Hidden Layer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4905-5699-45F5-99AD-F3AA611A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26" y="3429000"/>
            <a:ext cx="3312129" cy="6202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536E9C-8FF4-43AD-AC5A-261C3A8E2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970" y="3032568"/>
            <a:ext cx="2581203" cy="512491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C69DC2CD-C759-4B62-BAD1-8F72661C9B4B}"/>
              </a:ext>
            </a:extLst>
          </p:cNvPr>
          <p:cNvSpPr/>
          <p:nvPr/>
        </p:nvSpPr>
        <p:spPr>
          <a:xfrm>
            <a:off x="4464148" y="3545059"/>
            <a:ext cx="1045698" cy="5533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E75D43-F188-4C1F-83DD-10828BF80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807" y="3948846"/>
            <a:ext cx="2485366" cy="471251"/>
          </a:xfrm>
          <a:prstGeom prst="rect">
            <a:avLst/>
          </a:prstGeom>
        </p:spPr>
      </p:pic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2DFBA2BD-8B5E-400C-A35D-7EAD4DA4E165}"/>
              </a:ext>
            </a:extLst>
          </p:cNvPr>
          <p:cNvSpPr/>
          <p:nvPr/>
        </p:nvSpPr>
        <p:spPr>
          <a:xfrm>
            <a:off x="8918916" y="3169238"/>
            <a:ext cx="215705" cy="12508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89E510-276B-4894-BE2B-95CA006623D0}"/>
              </a:ext>
            </a:extLst>
          </p:cNvPr>
          <p:cNvSpPr txBox="1"/>
          <p:nvPr/>
        </p:nvSpPr>
        <p:spPr>
          <a:xfrm>
            <a:off x="9322191" y="3415946"/>
            <a:ext cx="2105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Allgemeingültige Lösung, die für jedes Hidden Layer gilt</a:t>
            </a:r>
          </a:p>
        </p:txBody>
      </p:sp>
    </p:spTree>
    <p:extLst>
      <p:ext uri="{BB962C8B-B14F-4D97-AF65-F5344CB8AC3E}">
        <p14:creationId xmlns:p14="http://schemas.microsoft.com/office/powerpoint/2010/main" val="343642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Fehler bei einem beliebigem Hidden Layer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0CCADD4-E2AB-4321-B26B-2CA0FBE0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1406"/>
            <a:ext cx="7033845" cy="14886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8BD894-F37E-4E15-9EFE-7A9D3BBD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19" y="4344238"/>
            <a:ext cx="6485206" cy="1158073"/>
          </a:xfrm>
          <a:prstGeom prst="rect">
            <a:avLst/>
          </a:prstGeom>
        </p:spPr>
      </p:pic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23BC9135-7F04-4B30-9A94-D17CE2C23353}"/>
              </a:ext>
            </a:extLst>
          </p:cNvPr>
          <p:cNvSpPr/>
          <p:nvPr/>
        </p:nvSpPr>
        <p:spPr>
          <a:xfrm>
            <a:off x="7985760" y="2325858"/>
            <a:ext cx="337625" cy="322619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81AE7DD-89EE-4899-8A2F-D47D6CC1969A}"/>
              </a:ext>
            </a:extLst>
          </p:cNvPr>
          <p:cNvSpPr txBox="1"/>
          <p:nvPr/>
        </p:nvSpPr>
        <p:spPr>
          <a:xfrm>
            <a:off x="8496886" y="3198056"/>
            <a:ext cx="2921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Ergebnis, wenn die Aktivierungsfunktion im Hidden Layer die Sigmoid Funktion ist</a:t>
            </a:r>
          </a:p>
        </p:txBody>
      </p:sp>
    </p:spTree>
    <p:extLst>
      <p:ext uri="{BB962C8B-B14F-4D97-AF65-F5344CB8AC3E}">
        <p14:creationId xmlns:p14="http://schemas.microsoft.com/office/powerpoint/2010/main" val="77404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Gewichtsgradienten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93A8CF-50C8-485F-9B4E-4CB5EB78C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2" y="2248486"/>
            <a:ext cx="3052836" cy="59155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30E0B26-45C1-4F51-8A97-6334FEB5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5155"/>
            <a:ext cx="4561309" cy="12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0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Bias-Gradienten 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CAAFE8-4AEB-4BF4-993B-8F501F8E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88" y="2244237"/>
            <a:ext cx="2961762" cy="64465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29D09E1-DBDE-474A-AFF5-A22397F77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67" y="3572242"/>
            <a:ext cx="2347399" cy="51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5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Mathematische Herleitungen</a:t>
            </a:r>
          </a:p>
          <a:p>
            <a:r>
              <a:rPr lang="de-DE" dirty="0"/>
              <a:t>Implementierung in Python und daraus gelernte Erfahrungen</a:t>
            </a:r>
          </a:p>
          <a:p>
            <a:r>
              <a:rPr lang="de-DE" dirty="0"/>
              <a:t>Beispielanwendung</a:t>
            </a:r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Übergeordnetes Ziel: Tiefgehendes Verständnis was „unter der Haube“ von neuronalen Netzen passiert, um</a:t>
            </a:r>
          </a:p>
          <a:p>
            <a:pPr lvl="1"/>
            <a:r>
              <a:rPr lang="de-DE" dirty="0"/>
              <a:t>Neueste Forschungen besser verstehen zu können</a:t>
            </a:r>
          </a:p>
          <a:p>
            <a:pPr lvl="1"/>
            <a:r>
              <a:rPr lang="de-DE" dirty="0"/>
              <a:t>Ein besserer Anwender von gängigen Deep Learning Bibliotheken zu werden</a:t>
            </a:r>
          </a:p>
          <a:p>
            <a:pPr lvl="1"/>
            <a:r>
              <a:rPr lang="de-DE" dirty="0"/>
              <a:t>Selbst neue Netzwerkarchitekturen entwickeln zu können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 für Forward- und Backpropagation Algorithmus</a:t>
            </a:r>
          </a:p>
          <a:p>
            <a:pPr lvl="1"/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lvl="1"/>
            <a:r>
              <a:rPr lang="de-DE" dirty="0"/>
              <a:t>Beispielhafte Anwendung und Performance Evaluierung auf MNIST Digit Datensatz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/>
              <p:nvPr/>
            </p:nvSpPr>
            <p:spPr>
              <a:xfrm>
                <a:off x="7657513" y="1840184"/>
                <a:ext cx="4122927" cy="2094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de-DE" dirty="0"/>
                  <a:t> = dendritische Potentiale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= Aktivierungen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dirty="0"/>
                  <a:t> =  Gewicht welches Neuron j in Layer l mit Neuron k in Layer l-1 verbindet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Input Layer hat keine Gewichte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513" y="1840184"/>
                <a:ext cx="4122927" cy="2094932"/>
              </a:xfrm>
              <a:prstGeom prst="rect">
                <a:avLst/>
              </a:prstGeom>
              <a:blipFill>
                <a:blip r:embed="rId4"/>
                <a:stretch>
                  <a:fillRect l="-888" t="-872" b="-3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Input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34" y="2304498"/>
            <a:ext cx="206692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07" y="4161209"/>
            <a:ext cx="143827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30" y="1774774"/>
            <a:ext cx="4413362" cy="1520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097" y="3877072"/>
            <a:ext cx="1547094" cy="134222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74100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625584" y="4283953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10" y="5487645"/>
            <a:ext cx="3591519" cy="6815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/>
              <p:nvPr/>
            </p:nvSpPr>
            <p:spPr>
              <a:xfrm>
                <a:off x="4519460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60" y="3310810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/>
              <p:nvPr/>
            </p:nvSpPr>
            <p:spPr>
              <a:xfrm>
                <a:off x="5881681" y="3310810"/>
                <a:ext cx="1312060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681" y="3310810"/>
                <a:ext cx="1312060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/>
              <p:nvPr/>
            </p:nvSpPr>
            <p:spPr>
              <a:xfrm>
                <a:off x="7352001" y="3310810"/>
                <a:ext cx="1113693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001" y="3310810"/>
                <a:ext cx="1113693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/>
              <p:nvPr/>
            </p:nvSpPr>
            <p:spPr>
              <a:xfrm>
                <a:off x="8344485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485" y="3310810"/>
                <a:ext cx="647114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/>
              <p:nvPr/>
            </p:nvSpPr>
            <p:spPr>
              <a:xfrm>
                <a:off x="5672087" y="5273253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087" y="5273253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/>
              <p:nvPr/>
            </p:nvSpPr>
            <p:spPr>
              <a:xfrm>
                <a:off x="1613558" y="6212542"/>
                <a:ext cx="64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558" y="6212542"/>
                <a:ext cx="64711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an Inputs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70518" y="220187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384764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" y="2046149"/>
            <a:ext cx="2305050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94"/>
          <a:stretch/>
        </p:blipFill>
        <p:spPr>
          <a:xfrm>
            <a:off x="4094872" y="1429879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63" y="4266835"/>
            <a:ext cx="1323975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864" y="3733289"/>
            <a:ext cx="4474719" cy="1526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/>
              <p:nvPr/>
            </p:nvSpPr>
            <p:spPr>
              <a:xfrm>
                <a:off x="3869880" y="3090867"/>
                <a:ext cx="104196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880" y="3090867"/>
                <a:ext cx="1041967" cy="2803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/>
              <p:nvPr/>
            </p:nvSpPr>
            <p:spPr>
              <a:xfrm>
                <a:off x="5848856" y="3289444"/>
                <a:ext cx="1312060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856" y="3289444"/>
                <a:ext cx="1312060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/>
              <p:nvPr/>
            </p:nvSpPr>
            <p:spPr>
              <a:xfrm>
                <a:off x="8772838" y="3115895"/>
                <a:ext cx="1113693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38" y="3115895"/>
                <a:ext cx="1113693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/>
              <p:nvPr/>
            </p:nvSpPr>
            <p:spPr>
              <a:xfrm>
                <a:off x="10600005" y="3090866"/>
                <a:ext cx="9401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005" y="3090866"/>
                <a:ext cx="940192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/>
              <p:nvPr/>
            </p:nvSpPr>
            <p:spPr>
              <a:xfrm>
                <a:off x="4394798" y="5341070"/>
                <a:ext cx="103409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98" y="5341070"/>
                <a:ext cx="1034098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/>
              <p:nvPr/>
            </p:nvSpPr>
            <p:spPr>
              <a:xfrm>
                <a:off x="663416" y="6354375"/>
                <a:ext cx="10332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6" y="6354375"/>
                <a:ext cx="103326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Backpropagation für ein einziges Input: Zielgleichungen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8EF9F20-1B25-4A59-B166-08CF5106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836" y="1855297"/>
            <a:ext cx="1463553" cy="91196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E9D6C4A-8FE8-470C-AA3F-82A2F75A1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302" y="3161299"/>
            <a:ext cx="1470309" cy="73848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5BACD64-85A0-4EEB-B182-4EFD71DD9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213" y="4151588"/>
            <a:ext cx="544945" cy="6246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F19C30-5E4F-4085-B66C-490CB8504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505" y="5121912"/>
            <a:ext cx="524322" cy="73848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D20AE31-8AC9-4BB7-B6D6-0994B45365CA}"/>
              </a:ext>
            </a:extLst>
          </p:cNvPr>
          <p:cNvSpPr txBox="1"/>
          <p:nvPr/>
        </p:nvSpPr>
        <p:spPr>
          <a:xfrm>
            <a:off x="5702105" y="2138290"/>
            <a:ext cx="252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 am Output Layer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1291A51-A687-402F-BF28-8D7E11B053B9}"/>
              </a:ext>
            </a:extLst>
          </p:cNvPr>
          <p:cNvSpPr txBox="1"/>
          <p:nvPr/>
        </p:nvSpPr>
        <p:spPr>
          <a:xfrm>
            <a:off x="5641145" y="3240258"/>
            <a:ext cx="326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 an jedem Layer außer dem Output Layer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1441DC-8C1C-4A3B-8A83-00902CF82CCF}"/>
              </a:ext>
            </a:extLst>
          </p:cNvPr>
          <p:cNvSpPr txBox="1"/>
          <p:nvPr/>
        </p:nvSpPr>
        <p:spPr>
          <a:xfrm>
            <a:off x="5814646" y="4326208"/>
            <a:ext cx="350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Gradienten der Gewichte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DC41D43-802F-452F-8EFB-0A579E926E4D}"/>
              </a:ext>
            </a:extLst>
          </p:cNvPr>
          <p:cNvSpPr txBox="1"/>
          <p:nvPr/>
        </p:nvSpPr>
        <p:spPr>
          <a:xfrm>
            <a:off x="5814646" y="5306486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Gradienten der </a:t>
            </a:r>
            <a:r>
              <a:rPr lang="de-DE" dirty="0" err="1"/>
              <a:t>Biases</a:t>
            </a:r>
            <a:endParaRPr lang="de-DE" dirty="0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3D0B83A5-4497-4FAE-B164-39CD2771793E}"/>
              </a:ext>
            </a:extLst>
          </p:cNvPr>
          <p:cNvSpPr/>
          <p:nvPr/>
        </p:nvSpPr>
        <p:spPr>
          <a:xfrm>
            <a:off x="8267114" y="4326208"/>
            <a:ext cx="332935" cy="14134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F32BD1B-0A68-4C70-A04C-D67CB7D4A7D2}"/>
              </a:ext>
            </a:extLst>
          </p:cNvPr>
          <p:cNvSpPr txBox="1"/>
          <p:nvPr/>
        </p:nvSpPr>
        <p:spPr>
          <a:xfrm>
            <a:off x="8904849" y="4848247"/>
            <a:ext cx="273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Benötigt für „Lernen“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B8FDBFE4-6E61-40B7-B840-FBC4C77F4B4A}"/>
              </a:ext>
            </a:extLst>
          </p:cNvPr>
          <p:cNvSpPr/>
          <p:nvPr/>
        </p:nvSpPr>
        <p:spPr>
          <a:xfrm>
            <a:off x="8616461" y="2067951"/>
            <a:ext cx="332935" cy="15735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B3751A-7A2B-4E50-A72C-9E126D8ABDDD}"/>
              </a:ext>
            </a:extLst>
          </p:cNvPr>
          <p:cNvSpPr txBox="1"/>
          <p:nvPr/>
        </p:nvSpPr>
        <p:spPr>
          <a:xfrm>
            <a:off x="9092417" y="2710375"/>
            <a:ext cx="243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„Zwischenergebnisse“</a:t>
            </a:r>
          </a:p>
        </p:txBody>
      </p:sp>
    </p:spTree>
    <p:extLst>
      <p:ext uri="{BB962C8B-B14F-4D97-AF65-F5344CB8AC3E}">
        <p14:creationId xmlns:p14="http://schemas.microsoft.com/office/powerpoint/2010/main" val="71347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Fehler am Output Layer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443AA0-6EDA-47FA-B155-20A5CAD46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1" y="2108287"/>
            <a:ext cx="4248589" cy="8673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9BCB24-EB8E-469C-95CA-BC531010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4" y="3301220"/>
            <a:ext cx="5895016" cy="176784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A057F8-CDA7-484D-BF6D-A8ACCD2C4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94" y="5502486"/>
            <a:ext cx="6171907" cy="807096"/>
          </a:xfrm>
          <a:prstGeom prst="rect">
            <a:avLst/>
          </a:prstGeom>
        </p:spPr>
      </p:pic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6635DDC2-4A8C-4A68-BD22-99BE979A5EEF}"/>
              </a:ext>
            </a:extLst>
          </p:cNvPr>
          <p:cNvSpPr/>
          <p:nvPr/>
        </p:nvSpPr>
        <p:spPr>
          <a:xfrm>
            <a:off x="6747803" y="2006991"/>
            <a:ext cx="375139" cy="3259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5C0FA8-7CFF-472A-8A96-3CC30436E834}"/>
              </a:ext>
            </a:extLst>
          </p:cNvPr>
          <p:cNvSpPr txBox="1"/>
          <p:nvPr/>
        </p:nvSpPr>
        <p:spPr>
          <a:xfrm>
            <a:off x="7469945" y="3019864"/>
            <a:ext cx="3062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Allgemeingültiges Ergebnis unabhängig von Fehlerfunktion und Aktivierungsfunktion im Output Layer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A12528F-5BC4-46A9-8D24-1631E951C474}"/>
              </a:ext>
            </a:extLst>
          </p:cNvPr>
          <p:cNvSpPr/>
          <p:nvPr/>
        </p:nvSpPr>
        <p:spPr>
          <a:xfrm>
            <a:off x="7183901" y="5502486"/>
            <a:ext cx="239151" cy="9264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C24B7C9-C95B-4115-9947-2F92849CAAD7}"/>
              </a:ext>
            </a:extLst>
          </p:cNvPr>
          <p:cNvSpPr txBox="1"/>
          <p:nvPr/>
        </p:nvSpPr>
        <p:spPr>
          <a:xfrm>
            <a:off x="7676271" y="5416061"/>
            <a:ext cx="3677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Ergebnis für eine Multi Class Klassifikation mit </a:t>
            </a:r>
            <a:r>
              <a:rPr lang="de-DE" dirty="0" err="1"/>
              <a:t>Categorical</a:t>
            </a:r>
            <a:r>
              <a:rPr lang="de-DE" dirty="0"/>
              <a:t> </a:t>
            </a:r>
            <a:r>
              <a:rPr lang="de-DE" dirty="0" err="1"/>
              <a:t>Crossentropy</a:t>
            </a:r>
            <a:r>
              <a:rPr lang="de-DE" dirty="0"/>
              <a:t> und </a:t>
            </a:r>
            <a:r>
              <a:rPr lang="de-DE" dirty="0" err="1"/>
              <a:t>Softmax</a:t>
            </a:r>
            <a:r>
              <a:rPr lang="de-DE" dirty="0"/>
              <a:t> Aktivierungsfunktion</a:t>
            </a:r>
          </a:p>
        </p:txBody>
      </p:sp>
    </p:spTree>
    <p:extLst>
      <p:ext uri="{BB962C8B-B14F-4D97-AF65-F5344CB8AC3E}">
        <p14:creationId xmlns:p14="http://schemas.microsoft.com/office/powerpoint/2010/main" val="415104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Fehler bei einem beliebigem Hidden Layer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4905-5699-45F5-99AD-F3AA611A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2" y="3428999"/>
            <a:ext cx="3312129" cy="6202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620929E-17BA-470D-8688-4C54ACCEA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424" y="1607736"/>
            <a:ext cx="3074377" cy="64889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56CF6EF-E10B-461B-B463-726002B5C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466" y="2569602"/>
            <a:ext cx="5814195" cy="17187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64771EE-EBFE-4D4F-B1C7-C6C27C4E0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574344"/>
            <a:ext cx="4413829" cy="177487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536E9C-8FF4-43AD-AC5A-261C3A8E2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520" y="4984387"/>
            <a:ext cx="2581203" cy="5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3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Breitbild</PresentationFormat>
  <Paragraphs>55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PowerPoint-Präsentation</vt:lpstr>
      <vt:lpstr>Agenda</vt:lpstr>
      <vt:lpstr>Motivation / Ziele</vt:lpstr>
      <vt:lpstr>Mathematische Herleitungen Notation</vt:lpstr>
      <vt:lpstr>Mathematische Herleitungen Forward-Propagation für ein einziges Input</vt:lpstr>
      <vt:lpstr>Mathematische Herleitungen Forward-Propagation für ein Batch an Inputs</vt:lpstr>
      <vt:lpstr>Mathematische Herleitungen Backpropagation für ein einziges Input: Zielgleichungen</vt:lpstr>
      <vt:lpstr>Mathematische Herleitungen Backward-Propagation für ein einziges Input Fehler am Output Layer</vt:lpstr>
      <vt:lpstr>Mathematische Herleitungen Backward-Propagation für ein einziges Input Fehler bei einem beliebigem Hidden Layer</vt:lpstr>
      <vt:lpstr>Mathematische Herleitungen Backward-Propagation für ein einziges Input Fehler bei einem beliebigem Hidden Layer</vt:lpstr>
      <vt:lpstr>Mathematische Herleitungen Backward-Propagation für ein einziges Input Fehler bei einem beliebigem Hidden Layer</vt:lpstr>
      <vt:lpstr>Mathematische Herleitungen Backward-Propagation für ein einziges Input Gewichtsgradienten </vt:lpstr>
      <vt:lpstr>Mathematische Herleitungen Backward-Propagation für ein einziges Input Bias-Gradienten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25</cp:revision>
  <dcterms:created xsi:type="dcterms:W3CDTF">2022-04-05T05:14:30Z</dcterms:created>
  <dcterms:modified xsi:type="dcterms:W3CDTF">2022-04-11T05:56:18Z</dcterms:modified>
</cp:coreProperties>
</file>