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78" r:id="rId12"/>
    <p:sldId id="267" r:id="rId13"/>
    <p:sldId id="279" r:id="rId14"/>
    <p:sldId id="273" r:id="rId15"/>
    <p:sldId id="281" r:id="rId16"/>
    <p:sldId id="280" r:id="rId17"/>
    <p:sldId id="276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1533" autoAdjust="0"/>
  </p:normalViewPr>
  <p:slideViewPr>
    <p:cSldViewPr snapToGrid="0">
      <p:cViewPr varScale="1">
        <p:scale>
          <a:sx n="161" d="100"/>
          <a:sy n="161" d="100"/>
        </p:scale>
        <p:origin x="18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Wiederum Stapelung von M Fehlern entlang </a:t>
            </a:r>
            <a:r>
              <a:rPr lang="de-DE" dirty="0" err="1"/>
              <a:t>axis</a:t>
            </a:r>
            <a:r>
              <a:rPr lang="de-DE" dirty="0"/>
              <a:t>=0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Gewichtsmatrix W und Bias Vektor b wird M mal </a:t>
            </a:r>
            <a:r>
              <a:rPr lang="de-DE" dirty="0" err="1"/>
              <a:t>ge-broadcasted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3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 erklären, wie der Backpropagation Algorithmus abläuft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5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Übergeordnetes Ziel: Tiefgehendes Verständnis was „unter der Haube“ von neuronalen Netzen passiert, 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Neueste Forschungen besser verstehen zu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 besserer Anwender von gängigen Deep Learning Bibliotheken zu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Selbst neue Netzwerkarchitekturen entwickeln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Projektziel: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Herleitung generischer, mathematischer Gleichungen für Forward- und Backpropagation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Beispielhafte Anwendung und Performance Evaluierung auf MNIST Digit Datensatz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3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Einführung einer neuen Dimension (</a:t>
            </a:r>
            <a:r>
              <a:rPr lang="de-DE" dirty="0" err="1"/>
              <a:t>axis</a:t>
            </a:r>
            <a:r>
              <a:rPr lang="de-DE" dirty="0"/>
              <a:t>=0, hier gezeichnet als Tiefendimension) für alle Daten eines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Gewichte und Biases werden batch-size mal </a:t>
            </a:r>
            <a:r>
              <a:rPr lang="de-DE" dirty="0" err="1"/>
              <a:t>ge-broadcasted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mathematischen Operationen jedes Elements der Tiefendimension werden „parallel“ ausgeführt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5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 der Herleitung der Gleichungen für ein Batch von Daten habe ich den Fehler (\</a:t>
            </a:r>
            <a:r>
              <a:rPr lang="de-DE" dirty="0" err="1"/>
              <a:t>delta^l</a:t>
            </a:r>
            <a:r>
              <a:rPr lang="de-DE" dirty="0"/>
              <a:t>)^T in \</a:t>
            </a:r>
            <a:r>
              <a:rPr lang="de-DE" dirty="0" err="1"/>
              <a:t>delta^l</a:t>
            </a:r>
            <a:r>
              <a:rPr lang="de-DE" dirty="0"/>
              <a:t> transponiert um mit der Notation der Forwardpropagation konform zu bleiben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8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die Dimensionen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4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Stapeln von M Fehlersignalen jedes Datums entlang </a:t>
            </a:r>
            <a:r>
              <a:rPr lang="de-DE" sz="1200" dirty="0" err="1"/>
              <a:t>axis</a:t>
            </a:r>
            <a:r>
              <a:rPr lang="de-DE" sz="1200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„Gleichzeitige“ Berechnung von batch-size Fehlersignalen ohne explizite </a:t>
            </a:r>
            <a:r>
              <a:rPr lang="de-DE" sz="1200" dirty="0" err="1"/>
              <a:t>for</a:t>
            </a:r>
            <a:r>
              <a:rPr lang="de-DE" sz="1200" dirty="0"/>
              <a:t>-loop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Für jede Aktivierungsfunktion muss Forward Pass und Jacobi Matrix implementiert werden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Auf Dimensionen eingehen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suedmersen/neural_networks_from_scratch/tree/master/src/lib" TargetMode="External"/><Relationship Id="rId2" Type="http://schemas.openxmlformats.org/officeDocument/2006/relationships/hyperlink" Target="https://github.com/kevinsuedmersen/neural_networks_from_scratch/blob/master/src/lib/models/sequential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vinsuedmersen/neural_networks_from_scratch/blob/master/tests/test_model.py" TargetMode="External"/><Relationship Id="rId5" Type="http://schemas.openxmlformats.org/officeDocument/2006/relationships/hyperlink" Target="https://github.com/kevinsuedmersen/neural_networks_from_scratch/tree/master/src/lib/activation_functions" TargetMode="External"/><Relationship Id="rId4" Type="http://schemas.openxmlformats.org/officeDocument/2006/relationships/hyperlink" Target="https://github.com/kevinsuedmersen/neural_networks_from_scratch/blob/master/src/lib/layers/dense.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2">
            <a:extLst>
              <a:ext uri="{FF2B5EF4-FFF2-40B4-BE49-F238E27FC236}">
                <a16:creationId xmlns:a16="http://schemas.microsoft.com/office/drawing/2014/main" id="{42D617A7-6DFF-4BD1-9EF7-498FCBF27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8487940" y="365125"/>
            <a:ext cx="3320701" cy="21269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an einem beliebigem Hidden Layer für ein Datum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93"/>
          <a:stretch/>
        </p:blipFill>
        <p:spPr>
          <a:xfrm>
            <a:off x="838200" y="1949469"/>
            <a:ext cx="1520483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07"/>
          <a:stretch/>
        </p:blipFill>
        <p:spPr>
          <a:xfrm>
            <a:off x="838200" y="5934519"/>
            <a:ext cx="2495843" cy="51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9613B-07BE-4517-A5A8-DFBA239499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6" t="16011" r="4425" b="14589"/>
          <a:stretch/>
        </p:blipFill>
        <p:spPr>
          <a:xfrm>
            <a:off x="838200" y="3174137"/>
            <a:ext cx="2808841" cy="512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30C0C-1E3D-442A-809D-7061C53F2A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8" t="10977" r="1798"/>
          <a:stretch/>
        </p:blipFill>
        <p:spPr>
          <a:xfrm>
            <a:off x="838200" y="4005845"/>
            <a:ext cx="5403602" cy="169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F73AB-5607-43A3-87CA-73763647C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80" r="7878" b="8127"/>
          <a:stretch/>
        </p:blipFill>
        <p:spPr>
          <a:xfrm>
            <a:off x="7165140" y="4005845"/>
            <a:ext cx="3798927" cy="1738464"/>
          </a:xfrm>
          <a:prstGeom prst="rect">
            <a:avLst/>
          </a:prstGeom>
        </p:spPr>
      </p:pic>
      <p:pic>
        <p:nvPicPr>
          <p:cNvPr id="18" name="Grafik 3">
            <a:extLst>
              <a:ext uri="{FF2B5EF4-FFF2-40B4-BE49-F238E27FC236}">
                <a16:creationId xmlns:a16="http://schemas.microsoft.com/office/drawing/2014/main" id="{43525829-4285-4196-A3E1-C06F9F6F64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19"/>
          <a:stretch/>
        </p:blipFill>
        <p:spPr>
          <a:xfrm>
            <a:off x="5223794" y="1949469"/>
            <a:ext cx="1797868" cy="620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FA7E43-1D08-405F-9BA4-7DF8D07FD2F3}"/>
              </a:ext>
            </a:extLst>
          </p:cNvPr>
          <p:cNvSpPr txBox="1"/>
          <p:nvPr/>
        </p:nvSpPr>
        <p:spPr>
          <a:xfrm>
            <a:off x="4009292" y="3134087"/>
            <a:ext cx="458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Fehlersignal am vorigen Layer (Output Layer im Beispiel) ist bereits vorigen Schritt berechnet!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66535-E1CE-4C8D-B4F2-9A73366DC6F4}"/>
              </a:ext>
            </a:extLst>
          </p:cNvPr>
          <p:cNvSpPr txBox="1"/>
          <p:nvPr/>
        </p:nvSpPr>
        <p:spPr>
          <a:xfrm>
            <a:off x="7165140" y="5726738"/>
            <a:ext cx="4914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Wiederum die Ableitung der Aktivierungen nach den dendritischen Potenzialen </a:t>
            </a:r>
            <a:r>
              <a:rPr lang="de-DE" sz="1400" dirty="0">
                <a:sym typeface="Wingdings" panose="05000000000000000000" pitchFamily="2" charset="2"/>
              </a:rPr>
              <a:t>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Lediglich Forward Pass und Jacobi Matrix muss für jede Aktivierungsfunktion implementiert werden um Fehlersignal an jedem Layer zu berechnen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A226D-DDB5-4514-AA2B-71390FFAB519}"/>
              </a:ext>
            </a:extLst>
          </p:cNvPr>
          <p:cNvSpPr txBox="1"/>
          <p:nvPr/>
        </p:nvSpPr>
        <p:spPr>
          <a:xfrm>
            <a:off x="3488789" y="6086630"/>
            <a:ext cx="228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Alle Terme zusammengefasst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9ABE-A349-40B7-9F88-189D1062A853}"/>
              </a:ext>
            </a:extLst>
          </p:cNvPr>
          <p:cNvSpPr txBox="1"/>
          <p:nvPr/>
        </p:nvSpPr>
        <p:spPr>
          <a:xfrm>
            <a:off x="2719754" y="1936416"/>
            <a:ext cx="227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Fehlersignale im Hidden Layer l-1, bzw. die Ableitung des Fehlers nach den dendritischen Potenzialen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604-497A-4863-A958-D569666F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Mathematische Herleitungen</a:t>
            </a:r>
            <a:b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Fehlersignal an einem beliebigem Hidden Layer für ein Batch von Daten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218E5-5798-7A1D-1130-37111F1D2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" r="2192" b="17273"/>
          <a:stretch/>
        </p:blipFill>
        <p:spPr>
          <a:xfrm>
            <a:off x="168815" y="1680880"/>
            <a:ext cx="10728959" cy="2377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F011-AEA6-6515-75F8-6165E6EA2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4" r="1115" b="13573"/>
          <a:stretch/>
        </p:blipFill>
        <p:spPr>
          <a:xfrm>
            <a:off x="168815" y="4377692"/>
            <a:ext cx="10728959" cy="2249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E9498-2E47-6DE2-3871-BE3E19CDBFFA}"/>
              </a:ext>
            </a:extLst>
          </p:cNvPr>
          <p:cNvSpPr txBox="1"/>
          <p:nvPr/>
        </p:nvSpPr>
        <p:spPr>
          <a:xfrm>
            <a:off x="11029072" y="2664858"/>
            <a:ext cx="1059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Allgemein-</a:t>
            </a:r>
          </a:p>
          <a:p>
            <a:r>
              <a:rPr lang="de-DE" sz="1400" dirty="0"/>
              <a:t>gültige Lösung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52D75-3BC5-83FB-D4B7-3D31BE9C66C8}"/>
              </a:ext>
            </a:extLst>
          </p:cNvPr>
          <p:cNvSpPr txBox="1"/>
          <p:nvPr/>
        </p:nvSpPr>
        <p:spPr>
          <a:xfrm>
            <a:off x="11029072" y="4897902"/>
            <a:ext cx="1162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bei Sigmoid Aktivierungs-</a:t>
            </a:r>
          </a:p>
          <a:p>
            <a:r>
              <a:rPr lang="de-DE" sz="1400" dirty="0" err="1"/>
              <a:t>funktion</a:t>
            </a:r>
            <a:r>
              <a:rPr lang="de-DE" sz="1400" dirty="0"/>
              <a:t> im Hidden Layer</a:t>
            </a:r>
          </a:p>
        </p:txBody>
      </p:sp>
    </p:spTree>
    <p:extLst>
      <p:ext uri="{BB962C8B-B14F-4D97-AF65-F5344CB8AC3E}">
        <p14:creationId xmlns:p14="http://schemas.microsoft.com/office/powerpoint/2010/main" val="484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2FEEC-2807-DD71-9644-0C3EED10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5" t="6972" r="80842" b="18197"/>
          <a:stretch/>
        </p:blipFill>
        <p:spPr>
          <a:xfrm>
            <a:off x="538094" y="1778749"/>
            <a:ext cx="592527" cy="600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1BB62-6839-E9FC-C560-D8B06B8FD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4852186" y="1828178"/>
            <a:ext cx="2808841" cy="512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ABEC1-0527-93F9-7816-B86E97FEA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2"/>
          <a:stretch/>
        </p:blipFill>
        <p:spPr>
          <a:xfrm>
            <a:off x="1402599" y="2855832"/>
            <a:ext cx="5284249" cy="1233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FAACA7-3148-5A74-5DAD-3EB0627E2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88" t="6972" r="43583" b="18197"/>
          <a:stretch/>
        </p:blipFill>
        <p:spPr>
          <a:xfrm>
            <a:off x="538094" y="3172266"/>
            <a:ext cx="764346" cy="600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070412-9EB8-6F6C-CA81-38D2B0935347}"/>
              </a:ext>
            </a:extLst>
          </p:cNvPr>
          <p:cNvSpPr txBox="1"/>
          <p:nvPr/>
        </p:nvSpPr>
        <p:spPr>
          <a:xfrm>
            <a:off x="7924808" y="1822813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 im Schritt zuvor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/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Ableitung der dendritischen Potenziale nach jedem Gewicht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×(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blipFill>
                <a:blip r:embed="rId5"/>
                <a:stretch>
                  <a:fillRect l="-270" t="-1613" b="-56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1AE840F-A68D-E4C3-949F-608A1C581BAB}"/>
              </a:ext>
            </a:extLst>
          </p:cNvPr>
          <p:cNvSpPr txBox="1"/>
          <p:nvPr/>
        </p:nvSpPr>
        <p:spPr>
          <a:xfrm>
            <a:off x="1218030" y="1751795"/>
            <a:ext cx="1941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Fehlerfunktion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2EBA-3F39-387D-1706-35B2C49EC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7" t="6972" r="49341" b="18197"/>
          <a:stretch/>
        </p:blipFill>
        <p:spPr>
          <a:xfrm>
            <a:off x="3159758" y="1778749"/>
            <a:ext cx="1167874" cy="600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8DCBA8-6157-12F6-ED9D-6B423CA4EB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37"/>
          <a:stretch/>
        </p:blipFill>
        <p:spPr>
          <a:xfrm>
            <a:off x="1714160" y="4923887"/>
            <a:ext cx="2252934" cy="1233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4E504F-FC96-F0C9-88BE-5E0D6644A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7" t="6972" r="43680" b="18197"/>
          <a:stretch/>
        </p:blipFill>
        <p:spPr>
          <a:xfrm>
            <a:off x="538094" y="5240321"/>
            <a:ext cx="1130104" cy="600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1AEF11-5715-10AA-CE1A-2AE1F5FCA8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55"/>
          <a:stretch/>
        </p:blipFill>
        <p:spPr>
          <a:xfrm>
            <a:off x="6081711" y="4997991"/>
            <a:ext cx="3052912" cy="1085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B0EEDB-EE6B-7B18-2693-DC8B986840EF}"/>
              </a:ext>
            </a:extLst>
          </p:cNvPr>
          <p:cNvSpPr txBox="1"/>
          <p:nvPr/>
        </p:nvSpPr>
        <p:spPr>
          <a:xfrm>
            <a:off x="4145289" y="5171299"/>
            <a:ext cx="1941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kann folgendermaßen zerlegt werden </a:t>
            </a:r>
            <a:r>
              <a:rPr lang="de-DE" sz="1400" dirty="0">
                <a:sym typeface="Wingdings" panose="05000000000000000000" pitchFamily="2" charset="2"/>
              </a:rPr>
              <a:t> </a:t>
            </a:r>
            <a:endParaRPr lang="de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07B3C-7CF5-F24C-3F1C-94084AA5A974}"/>
              </a:ext>
            </a:extLst>
          </p:cNvPr>
          <p:cNvSpPr txBox="1"/>
          <p:nvPr/>
        </p:nvSpPr>
        <p:spPr>
          <a:xfrm>
            <a:off x="9399335" y="4740412"/>
            <a:ext cx="2567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Äußeres Vektorprodukt zwischen Fehlersignalen in Layer l und Aktivierungen in Layer l-1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Beider Terme wurden bereits in vorigen Schritten berechnet</a:t>
            </a:r>
          </a:p>
        </p:txBody>
      </p:sp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Batch von Daten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3E6F4-87F0-8C2B-35BB-954B7EF3C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10"/>
          <a:stretch/>
        </p:blipFill>
        <p:spPr>
          <a:xfrm>
            <a:off x="767200" y="1881462"/>
            <a:ext cx="672392" cy="8187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A0C33C-7B55-C0C6-B6FF-5A7D72AC2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119"/>
          <a:stretch/>
        </p:blipFill>
        <p:spPr>
          <a:xfrm>
            <a:off x="3887371" y="1881462"/>
            <a:ext cx="1570893" cy="818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0DD6B-6BDA-850F-0ECB-C4C38B1D5B5C}"/>
              </a:ext>
            </a:extLst>
          </p:cNvPr>
          <p:cNvSpPr txBox="1"/>
          <p:nvPr/>
        </p:nvSpPr>
        <p:spPr>
          <a:xfrm>
            <a:off x="1749080" y="1921485"/>
            <a:ext cx="1992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Kostenfunktion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2C224D-4A77-684B-AEEB-72AE52634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82" r="6119"/>
          <a:stretch/>
        </p:blipFill>
        <p:spPr>
          <a:xfrm>
            <a:off x="7122934" y="1893388"/>
            <a:ext cx="572084" cy="8187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36A2CA-74BE-9FF5-A152-2315D5937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2048"/>
          <a:stretch/>
        </p:blipFill>
        <p:spPr>
          <a:xfrm>
            <a:off x="9180053" y="1893388"/>
            <a:ext cx="232117" cy="8187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251BA3-6F7D-44FA-5435-2857511AF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77"/>
          <a:stretch/>
        </p:blipFill>
        <p:spPr>
          <a:xfrm>
            <a:off x="464232" y="3329041"/>
            <a:ext cx="8097446" cy="30389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58C0D2-14B3-A43D-8DD4-B37BFBCF2AEE}"/>
              </a:ext>
            </a:extLst>
          </p:cNvPr>
          <p:cNvSpPr txBox="1"/>
          <p:nvPr/>
        </p:nvSpPr>
        <p:spPr>
          <a:xfrm>
            <a:off x="8932984" y="4496200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7C521E-6009-8637-EF60-4004ECC8DD20}"/>
              </a:ext>
            </a:extLst>
          </p:cNvPr>
          <p:cNvSpPr txBox="1"/>
          <p:nvPr/>
        </p:nvSpPr>
        <p:spPr>
          <a:xfrm>
            <a:off x="7764929" y="1933411"/>
            <a:ext cx="1378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Gewichts-</a:t>
            </a:r>
          </a:p>
          <a:p>
            <a:r>
              <a:rPr lang="de-DE" sz="1400" dirty="0"/>
              <a:t>gradient eines einzelnen Datums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9FB9EB-483B-C7D8-71BA-AA30A8AC2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7"/>
          <a:stretch/>
        </p:blipFill>
        <p:spPr>
          <a:xfrm>
            <a:off x="9470147" y="1685999"/>
            <a:ext cx="2252934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Biasgradient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657D7-0D2E-ABEE-19BB-DD13E7BDA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24"/>
          <a:stretch/>
        </p:blipFill>
        <p:spPr>
          <a:xfrm>
            <a:off x="831531" y="1845437"/>
            <a:ext cx="456105" cy="690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F0F3A-D581-35D0-2E70-34B4D62E8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7"/>
          <a:stretch/>
        </p:blipFill>
        <p:spPr>
          <a:xfrm>
            <a:off x="3396343" y="1825994"/>
            <a:ext cx="1026136" cy="729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09BF9-642F-E08C-72CE-A990CD7F71D7}"/>
              </a:ext>
            </a:extLst>
          </p:cNvPr>
          <p:cNvSpPr txBox="1"/>
          <p:nvPr/>
        </p:nvSpPr>
        <p:spPr>
          <a:xfrm>
            <a:off x="1523161" y="1821502"/>
            <a:ext cx="1817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des Fehlers nach den Biases in Layer 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F9E84-0810-13B9-1121-68219594C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5624796" y="1934589"/>
            <a:ext cx="2808841" cy="512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9A835D-90FD-8AC8-0AA2-274FA0CDF9CD}"/>
              </a:ext>
            </a:extLst>
          </p:cNvPr>
          <p:cNvSpPr txBox="1"/>
          <p:nvPr/>
        </p:nvSpPr>
        <p:spPr>
          <a:xfrm>
            <a:off x="8697418" y="1929224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1290D8-7602-F2AF-1EA6-FD5D72AA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91"/>
          <a:stretch/>
        </p:blipFill>
        <p:spPr>
          <a:xfrm>
            <a:off x="838200" y="3294802"/>
            <a:ext cx="456106" cy="729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B05042-3F86-2FD9-9E9A-A98158860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6" r="52844"/>
          <a:stretch/>
        </p:blipFill>
        <p:spPr>
          <a:xfrm>
            <a:off x="1413164" y="3294802"/>
            <a:ext cx="237216" cy="729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AF65D8-F9CC-A514-1991-A8C6F477C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86" y="3049994"/>
            <a:ext cx="1238250" cy="1219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B27849-B38C-27EF-9984-28318EF44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72" r="1614"/>
          <a:stretch/>
        </p:blipFill>
        <p:spPr>
          <a:xfrm>
            <a:off x="2056333" y="4789104"/>
            <a:ext cx="3136613" cy="1325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5F94E9-3113-1CE1-8A2B-D80C78CF0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32"/>
          <a:stretch/>
        </p:blipFill>
        <p:spPr>
          <a:xfrm>
            <a:off x="831531" y="5106489"/>
            <a:ext cx="778293" cy="6907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5183E1-CAEA-884B-C787-705121A6D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r="52844"/>
          <a:stretch/>
        </p:blipFill>
        <p:spPr>
          <a:xfrm>
            <a:off x="1643539" y="5087046"/>
            <a:ext cx="267629" cy="7296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885032-5521-BCD8-9DE6-E3F9BD5D4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r="52844"/>
          <a:stretch/>
        </p:blipFill>
        <p:spPr>
          <a:xfrm>
            <a:off x="5299538" y="5087046"/>
            <a:ext cx="267629" cy="7296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565577-DF47-3F50-BC1E-902B0BAAD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2" t="16011" r="4425" b="14589"/>
          <a:stretch/>
        </p:blipFill>
        <p:spPr>
          <a:xfrm>
            <a:off x="5713433" y="5195641"/>
            <a:ext cx="2129481" cy="512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A17EC-79BA-206C-AC91-970AF1F9B677}"/>
              </a:ext>
            </a:extLst>
          </p:cNvPr>
          <p:cNvSpPr txBox="1"/>
          <p:nvPr/>
        </p:nvSpPr>
        <p:spPr>
          <a:xfrm>
            <a:off x="8138566" y="5190276"/>
            <a:ext cx="337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Biasgradient ist schlichtweg gleich dem Fehlersignal!</a:t>
            </a:r>
          </a:p>
        </p:txBody>
      </p:sp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Biasgradient für ein Batch von Daten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B690B-9781-2337-E8AA-EEB1C64C5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" r="75959"/>
          <a:stretch/>
        </p:blipFill>
        <p:spPr>
          <a:xfrm>
            <a:off x="712519" y="1829526"/>
            <a:ext cx="447304" cy="759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77ED3F-9166-0C40-9AC4-9B4C25688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7128"/>
          <a:stretch/>
        </p:blipFill>
        <p:spPr>
          <a:xfrm>
            <a:off x="3903024" y="1829526"/>
            <a:ext cx="1409205" cy="759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7D65E-A316-A457-867A-A80F0E3E75C2}"/>
              </a:ext>
            </a:extLst>
          </p:cNvPr>
          <p:cNvSpPr txBox="1"/>
          <p:nvPr/>
        </p:nvSpPr>
        <p:spPr>
          <a:xfrm>
            <a:off x="1421081" y="1947648"/>
            <a:ext cx="237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Kostenfunktion nach den Biases in Layer 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4C117-15AD-43B7-B9EA-8BAA32DC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49" r="7128"/>
          <a:stretch/>
        </p:blipFill>
        <p:spPr>
          <a:xfrm>
            <a:off x="6954981" y="1829526"/>
            <a:ext cx="500744" cy="759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F055E-D7C9-B872-5D9C-0FF020BDD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65226"/>
          <a:stretch/>
        </p:blipFill>
        <p:spPr>
          <a:xfrm>
            <a:off x="9258380" y="1829526"/>
            <a:ext cx="188026" cy="759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8D8CA-6C5B-4BD4-1BA4-29D0951AB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2" t="2085" b="4097"/>
          <a:stretch/>
        </p:blipFill>
        <p:spPr>
          <a:xfrm>
            <a:off x="9588907" y="1662993"/>
            <a:ext cx="374488" cy="1092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57153-4CA9-FC98-3011-392780C5ECFC}"/>
              </a:ext>
            </a:extLst>
          </p:cNvPr>
          <p:cNvSpPr txBox="1"/>
          <p:nvPr/>
        </p:nvSpPr>
        <p:spPr>
          <a:xfrm>
            <a:off x="7675415" y="1732205"/>
            <a:ext cx="144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Biasgradient eines einzelnen Datums</a:t>
            </a:r>
          </a:p>
          <a:p>
            <a:pPr algn="l"/>
            <a:endParaRPr lang="de-DE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22BFF-2DA5-F4E1-D154-8D01D5F4B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" r="63812"/>
          <a:stretch/>
        </p:blipFill>
        <p:spPr>
          <a:xfrm>
            <a:off x="712519" y="4058562"/>
            <a:ext cx="702624" cy="759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4EDAA-27D2-3D64-9AF1-3F6FD6166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6" t="3447" r="7575" b="15100"/>
          <a:stretch/>
        </p:blipFill>
        <p:spPr>
          <a:xfrm>
            <a:off x="1666510" y="3429000"/>
            <a:ext cx="4372130" cy="2018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348F16-B21B-5A4E-7781-60F0B49F6B71}"/>
              </a:ext>
            </a:extLst>
          </p:cNvPr>
          <p:cNvSpPr txBox="1"/>
          <p:nvPr/>
        </p:nvSpPr>
        <p:spPr>
          <a:xfrm>
            <a:off x="6263463" y="4068962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</p:spTree>
    <p:extLst>
      <p:ext uri="{BB962C8B-B14F-4D97-AF65-F5344CB8AC3E}">
        <p14:creationId xmlns:p14="http://schemas.microsoft.com/office/powerpoint/2010/main" val="8386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Stochastic</a:t>
            </a:r>
            <a:r>
              <a:rPr lang="de-DE" sz="2400" dirty="0"/>
              <a:t>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45" y="2245832"/>
            <a:ext cx="2942566" cy="9173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F08FC7-1ECB-489E-ADD8-DB00419A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40" y="4091720"/>
            <a:ext cx="2456205" cy="7083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37" y="5529948"/>
            <a:ext cx="1931174" cy="3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6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Backpropagation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57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Beispielanwendung MNIST Digit Classification</a:t>
            </a:r>
            <a:endParaRPr lang="de-DE" dirty="0"/>
          </a:p>
          <a:p>
            <a:r>
              <a:rPr lang="de-DE" dirty="0"/>
              <a:t>Aufbau von </a:t>
            </a:r>
            <a:r>
              <a:rPr lang="de-DE" dirty="0" err="1">
                <a:hlinkClick r:id="rId3"/>
              </a:rPr>
              <a:t>src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lib</a:t>
            </a:r>
            <a:endParaRPr lang="de-DE" dirty="0"/>
          </a:p>
          <a:p>
            <a:r>
              <a:rPr lang="de-DE" dirty="0"/>
              <a:t>Erklärung von </a:t>
            </a:r>
            <a:r>
              <a:rPr lang="de-DE" dirty="0" err="1">
                <a:hlinkClick r:id="rId2"/>
              </a:rPr>
              <a:t>SequentialModel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 err="1">
                <a:hlinkClick r:id="rId4"/>
              </a:rPr>
              <a:t>Dense</a:t>
            </a:r>
            <a:r>
              <a:rPr lang="de-DE" dirty="0">
                <a:hlinkClick r:id="rId4"/>
              </a:rPr>
              <a:t> Layer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>
                <a:hlinkClick r:id="rId5"/>
              </a:rPr>
              <a:t>Aktivierungsfunktionen</a:t>
            </a:r>
            <a:r>
              <a:rPr lang="de-DE" dirty="0"/>
              <a:t>, insbesondere die Anpassungen für numerische Stabilität </a:t>
            </a:r>
          </a:p>
          <a:p>
            <a:r>
              <a:rPr lang="de-DE" dirty="0"/>
              <a:t>Tests erklären, insbesondere </a:t>
            </a:r>
            <a:r>
              <a:rPr lang="de-DE" dirty="0" err="1">
                <a:hlinkClick r:id="rId6"/>
              </a:rPr>
              <a:t>test_model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9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Ergebnisse der mathematischen Herleitungen</a:t>
            </a:r>
          </a:p>
          <a:p>
            <a:pPr lvl="1"/>
            <a:r>
              <a:rPr lang="de-DE" dirty="0"/>
              <a:t>Forwardpropagation für ein einzelnes Datum und ein Batch von Daten</a:t>
            </a:r>
          </a:p>
          <a:p>
            <a:pPr lvl="1"/>
            <a:r>
              <a:rPr lang="de-DE" dirty="0"/>
              <a:t>Backpropagation für ein einzelnes Datum und ein Batch von Daten</a:t>
            </a:r>
          </a:p>
          <a:p>
            <a:pPr lvl="1"/>
            <a:r>
              <a:rPr lang="de-DE" dirty="0"/>
              <a:t>Backpropagation Algorithmus</a:t>
            </a:r>
          </a:p>
          <a:p>
            <a:r>
              <a:rPr lang="de-DE" dirty="0"/>
              <a:t>Implementierung in Python</a:t>
            </a:r>
          </a:p>
          <a:p>
            <a:pPr lvl="1"/>
            <a:r>
              <a:rPr lang="de-DE" dirty="0"/>
              <a:t>Demo Anwendung</a:t>
            </a:r>
          </a:p>
          <a:p>
            <a:pPr lvl="1"/>
            <a:r>
              <a:rPr lang="de-DE" dirty="0"/>
              <a:t>Common </a:t>
            </a:r>
            <a:r>
              <a:rPr lang="de-DE" dirty="0" err="1"/>
              <a:t>Pitfalls</a:t>
            </a:r>
            <a:endParaRPr lang="de-DE" dirty="0"/>
          </a:p>
          <a:p>
            <a:pPr lvl="1"/>
            <a:r>
              <a:rPr lang="de-DE" dirty="0"/>
              <a:t>Tipps &amp; Tricks</a:t>
            </a:r>
          </a:p>
          <a:p>
            <a:r>
              <a:rPr lang="de-DE" dirty="0"/>
              <a:t>Verbesserungsmöglichkeiten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Übergeordnetes Ziel: Tiefgehendes Verständnis</a:t>
            </a:r>
          </a:p>
          <a:p>
            <a:pPr lvl="1"/>
            <a:r>
              <a:rPr lang="de-DE" dirty="0"/>
              <a:t>Neueste Forschungen besser verstehen</a:t>
            </a:r>
          </a:p>
          <a:p>
            <a:pPr lvl="1"/>
            <a:r>
              <a:rPr lang="de-DE" dirty="0"/>
              <a:t>Deep Learning Bibliotheken besser anwenden</a:t>
            </a:r>
          </a:p>
          <a:p>
            <a:pPr lvl="1"/>
            <a:r>
              <a:rPr lang="de-DE" dirty="0"/>
              <a:t>Neue Netzwerkarchitekturen selbst entwickeln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</a:t>
            </a:r>
          </a:p>
          <a:p>
            <a:pPr lvl="1"/>
            <a:r>
              <a:rPr lang="de-DE" dirty="0"/>
              <a:t>Effiziente Implementierung hergeleiteter Gleichungen</a:t>
            </a:r>
          </a:p>
          <a:p>
            <a:pPr lvl="1"/>
            <a:r>
              <a:rPr lang="de-DE" dirty="0"/>
              <a:t>Beispielhafte Anwendung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Input Element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dendritische Potential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Aktivierung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 Gewicht welches Neuron j in Layer l mit Neuron k in Layer l-1 verbindet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blipFill>
                <a:blip r:embed="rId4"/>
                <a:stretch>
                  <a:fillRect l="-134" r="-401" b="-4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"/>
          <a:stretch/>
        </p:blipFill>
        <p:spPr>
          <a:xfrm>
            <a:off x="1195754" y="2239537"/>
            <a:ext cx="20032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7"/>
          <a:stretch/>
        </p:blipFill>
        <p:spPr>
          <a:xfrm>
            <a:off x="1195754" y="4073186"/>
            <a:ext cx="125263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49"/>
          <a:stretch/>
        </p:blipFill>
        <p:spPr>
          <a:xfrm>
            <a:off x="4515730" y="3797359"/>
            <a:ext cx="1439593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29282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435292" y="426294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41" b="6710"/>
          <a:stretch/>
        </p:blipFill>
        <p:spPr>
          <a:xfrm>
            <a:off x="1195754" y="5631370"/>
            <a:ext cx="3591519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5F4D46-CE03-423E-BF95-72078B43CBB2}"/>
              </a:ext>
            </a:extLst>
          </p:cNvPr>
          <p:cNvSpPr txBox="1"/>
          <p:nvPr/>
        </p:nvSpPr>
        <p:spPr>
          <a:xfrm>
            <a:off x="9570716" y="2273202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Dendritische Potentiale in Layer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C4A5D-A397-4131-94A6-296ED4E77BB1}"/>
              </a:ext>
            </a:extLst>
          </p:cNvPr>
          <p:cNvSpPr txBox="1"/>
          <p:nvPr/>
        </p:nvSpPr>
        <p:spPr>
          <a:xfrm>
            <a:off x="6527425" y="4314584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Aktivierungen in Layer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D2A51-D455-4D70-B6AB-A9BBFB545678}"/>
              </a:ext>
            </a:extLst>
          </p:cNvPr>
          <p:cNvSpPr txBox="1"/>
          <p:nvPr/>
        </p:nvSpPr>
        <p:spPr>
          <a:xfrm>
            <a:off x="5322298" y="5772756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</a:t>
            </a:r>
          </a:p>
        </p:txBody>
      </p:sp>
      <p:sp>
        <p:nvSpPr>
          <p:cNvPr id="22" name="Geschweifte Klammer rechts 13">
            <a:extLst>
              <a:ext uri="{FF2B5EF4-FFF2-40B4-BE49-F238E27FC236}">
                <a16:creationId xmlns:a16="http://schemas.microsoft.com/office/drawing/2014/main" id="{5000F785-08E9-4C59-ACB8-7F7650FA346C}"/>
              </a:ext>
            </a:extLst>
          </p:cNvPr>
          <p:cNvSpPr/>
          <p:nvPr/>
        </p:nvSpPr>
        <p:spPr>
          <a:xfrm>
            <a:off x="8986544" y="1866314"/>
            <a:ext cx="360000" cy="13255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13">
            <a:extLst>
              <a:ext uri="{FF2B5EF4-FFF2-40B4-BE49-F238E27FC236}">
                <a16:creationId xmlns:a16="http://schemas.microsoft.com/office/drawing/2014/main" id="{44A43A47-03E9-41CC-A073-F797351D51D4}"/>
              </a:ext>
            </a:extLst>
          </p:cNvPr>
          <p:cNvSpPr/>
          <p:nvPr/>
        </p:nvSpPr>
        <p:spPr>
          <a:xfrm>
            <a:off x="6054976" y="3863926"/>
            <a:ext cx="360000" cy="11910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13">
            <a:extLst>
              <a:ext uri="{FF2B5EF4-FFF2-40B4-BE49-F238E27FC236}">
                <a16:creationId xmlns:a16="http://schemas.microsoft.com/office/drawing/2014/main" id="{026FA704-D73D-4375-85BD-71BC7062EE5A}"/>
              </a:ext>
            </a:extLst>
          </p:cNvPr>
          <p:cNvSpPr/>
          <p:nvPr/>
        </p:nvSpPr>
        <p:spPr>
          <a:xfrm>
            <a:off x="4867421" y="5533292"/>
            <a:ext cx="360000" cy="778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4" grpId="0"/>
      <p:bldP spid="15" grpId="0"/>
      <p:bldP spid="16" grpId="0"/>
      <p:bldP spid="17" grpId="0"/>
      <p:bldP spid="18" grpId="0"/>
      <p:bldP spid="4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von Daten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15413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2907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"/>
          <a:stretch/>
        </p:blipFill>
        <p:spPr>
          <a:xfrm>
            <a:off x="265781" y="2035811"/>
            <a:ext cx="2181997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83"/>
          <a:stretch/>
        </p:blipFill>
        <p:spPr>
          <a:xfrm>
            <a:off x="518064" y="4205789"/>
            <a:ext cx="1216952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563200-51AC-DCE2-88FB-0AD1E58C626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52338"/>
          <a:stretch/>
        </p:blipFill>
        <p:spPr>
          <a:xfrm>
            <a:off x="4965969" y="5834503"/>
            <a:ext cx="1913060" cy="713090"/>
          </a:xfrm>
          <a:prstGeom prst="rect">
            <a:avLst/>
          </a:prstGeom>
        </p:spPr>
      </p:pic>
      <p:sp>
        <p:nvSpPr>
          <p:cNvPr id="20" name="Pfeil: nach rechts 7">
            <a:extLst>
              <a:ext uri="{FF2B5EF4-FFF2-40B4-BE49-F238E27FC236}">
                <a16:creationId xmlns:a16="http://schemas.microsoft.com/office/drawing/2014/main" id="{119B4F46-0EE8-633C-3314-4433571B793D}"/>
              </a:ext>
            </a:extLst>
          </p:cNvPr>
          <p:cNvSpPr/>
          <p:nvPr/>
        </p:nvSpPr>
        <p:spPr>
          <a:xfrm>
            <a:off x="3991375" y="5985518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C5B37-60C5-8547-0AF8-001629D5A783}"/>
              </a:ext>
            </a:extLst>
          </p:cNvPr>
          <p:cNvSpPr txBox="1"/>
          <p:nvPr/>
        </p:nvSpPr>
        <p:spPr>
          <a:xfrm>
            <a:off x="7268304" y="5929438"/>
            <a:ext cx="373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Wert der Kostenfunktion ist der gemittelte Fehler</a:t>
            </a:r>
          </a:p>
        </p:txBody>
      </p:sp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/>
      <p:bldP spid="21" grpId="0"/>
      <p:bldP spid="23" grpId="0"/>
      <p:bldP spid="24" grpId="0"/>
      <p:bldP spid="25" grpId="0"/>
      <p:bldP spid="26" grpId="0"/>
      <p:bldP spid="20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Zielgleichungen</a:t>
            </a:r>
            <a:endParaRPr lang="de-DE" dirty="0"/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501B04D5-6EDC-478B-9655-5AEE83268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2" t="25375" r="6248" b="12408"/>
          <a:stretch/>
        </p:blipFill>
        <p:spPr>
          <a:xfrm>
            <a:off x="891329" y="2179418"/>
            <a:ext cx="1284849" cy="567397"/>
          </a:xfrm>
          <a:prstGeom prst="rect">
            <a:avLst/>
          </a:prstGeom>
        </p:spPr>
      </p:pic>
      <p:pic>
        <p:nvPicPr>
          <p:cNvPr id="21" name="Grafik 5">
            <a:extLst>
              <a:ext uri="{FF2B5EF4-FFF2-40B4-BE49-F238E27FC236}">
                <a16:creationId xmlns:a16="http://schemas.microsoft.com/office/drawing/2014/main" id="{E852B3C4-BEF4-404F-B7EA-E95245F5C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7" t="15409" b="20729"/>
          <a:stretch/>
        </p:blipFill>
        <p:spPr>
          <a:xfrm>
            <a:off x="838200" y="3521812"/>
            <a:ext cx="1391106" cy="471609"/>
          </a:xfrm>
          <a:prstGeom prst="rect">
            <a:avLst/>
          </a:prstGeom>
        </p:spPr>
      </p:pic>
      <p:pic>
        <p:nvPicPr>
          <p:cNvPr id="22" name="Grafik 7">
            <a:extLst>
              <a:ext uri="{FF2B5EF4-FFF2-40B4-BE49-F238E27FC236}">
                <a16:creationId xmlns:a16="http://schemas.microsoft.com/office/drawing/2014/main" id="{5E4C6B0D-F417-47BD-889F-39DF2A10E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5"/>
          <a:stretch/>
        </p:blipFill>
        <p:spPr>
          <a:xfrm>
            <a:off x="1271592" y="4481938"/>
            <a:ext cx="524322" cy="624693"/>
          </a:xfrm>
          <a:prstGeom prst="rect">
            <a:avLst/>
          </a:prstGeom>
        </p:spPr>
      </p:pic>
      <p:pic>
        <p:nvPicPr>
          <p:cNvPr id="23" name="Grafik 9">
            <a:extLst>
              <a:ext uri="{FF2B5EF4-FFF2-40B4-BE49-F238E27FC236}">
                <a16:creationId xmlns:a16="http://schemas.microsoft.com/office/drawing/2014/main" id="{9C65D7F4-9EC9-43C1-AA8B-793E41CE8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34"/>
          <a:stretch/>
        </p:blipFill>
        <p:spPr>
          <a:xfrm>
            <a:off x="1300258" y="5669207"/>
            <a:ext cx="466991" cy="73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8B12A-4F5E-4D47-A4B0-1E0E3839A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880" y="2296992"/>
            <a:ext cx="384163" cy="33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E61B0-0CBD-4A02-B6CD-A535BD451FDE}"/>
              </a:ext>
            </a:extLst>
          </p:cNvPr>
          <p:cNvSpPr txBox="1"/>
          <p:nvPr/>
        </p:nvSpPr>
        <p:spPr>
          <a:xfrm>
            <a:off x="83820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Einziges Datum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CF776-A7D1-4AC7-8EAC-3F5D3F215144}"/>
              </a:ext>
            </a:extLst>
          </p:cNvPr>
          <p:cNvSpPr txBox="1"/>
          <p:nvPr/>
        </p:nvSpPr>
        <p:spPr>
          <a:xfrm>
            <a:off x="286278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0D4C2-A4D2-49F7-B9D6-AE91597CB90A}"/>
              </a:ext>
            </a:extLst>
          </p:cNvPr>
          <p:cNvSpPr txBox="1"/>
          <p:nvPr/>
        </p:nvSpPr>
        <p:spPr>
          <a:xfrm>
            <a:off x="5071408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Batch von Daten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C4505-B528-442E-94BD-2A865019C4A4}"/>
              </a:ext>
            </a:extLst>
          </p:cNvPr>
          <p:cNvSpPr txBox="1"/>
          <p:nvPr/>
        </p:nvSpPr>
        <p:spPr>
          <a:xfrm>
            <a:off x="7165149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4602E-E441-425E-BCB5-0D53F745065D}"/>
              </a:ext>
            </a:extLst>
          </p:cNvPr>
          <p:cNvSpPr txBox="1"/>
          <p:nvPr/>
        </p:nvSpPr>
        <p:spPr>
          <a:xfrm>
            <a:off x="9773605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Notizen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/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/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/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/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A3CC5549-B149-4075-9CF5-14DC6006F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1914" y="3622464"/>
            <a:ext cx="470095" cy="2703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5E6E73-2360-4644-B809-60E9A91112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225" y="4565262"/>
            <a:ext cx="419472" cy="4580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F798D0-E2F5-4C2B-A48A-6539015B92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793" y="5809425"/>
            <a:ext cx="384336" cy="458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/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/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/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/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8B8CE4F-1F8B-4D9A-B273-9AEBF9A2ACAA}"/>
              </a:ext>
            </a:extLst>
          </p:cNvPr>
          <p:cNvSpPr txBox="1"/>
          <p:nvPr/>
        </p:nvSpPr>
        <p:spPr>
          <a:xfrm>
            <a:off x="8999085" y="2201506"/>
            <a:ext cx="294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am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Initialisiert 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/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Fehlersignal am Hidden Layer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Propagiert Fehler zum vorherigen Layer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blipFill>
                <a:blip r:embed="rId19"/>
                <a:stretch>
                  <a:fillRect l="-442" t="-1274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91AAC06-9851-44B2-9CD9-4B3EA716CDAD}"/>
              </a:ext>
            </a:extLst>
          </p:cNvPr>
          <p:cNvSpPr txBox="1"/>
          <p:nvPr/>
        </p:nvSpPr>
        <p:spPr>
          <a:xfrm>
            <a:off x="9088180" y="4424952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Gewichtsgradienten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Gewichten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59517A-5E84-4C25-B079-29DEA982EA50}"/>
              </a:ext>
            </a:extLst>
          </p:cNvPr>
          <p:cNvSpPr txBox="1"/>
          <p:nvPr/>
        </p:nvSpPr>
        <p:spPr>
          <a:xfrm>
            <a:off x="9088180" y="5669115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Biasgradienten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Biases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8A99A9-EB15-4383-A981-66825F762128}"/>
              </a:ext>
            </a:extLst>
          </p:cNvPr>
          <p:cNvCxnSpPr>
            <a:cxnSpLocks/>
          </p:cNvCxnSpPr>
          <p:nvPr/>
        </p:nvCxnSpPr>
        <p:spPr>
          <a:xfrm>
            <a:off x="905032" y="207732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A4DF31-9C92-4791-A01B-E0B4C79E4BA0}"/>
              </a:ext>
            </a:extLst>
          </p:cNvPr>
          <p:cNvCxnSpPr>
            <a:cxnSpLocks/>
          </p:cNvCxnSpPr>
          <p:nvPr/>
        </p:nvCxnSpPr>
        <p:spPr>
          <a:xfrm>
            <a:off x="905032" y="3073787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B77238-E859-4016-8CE8-65C5AA4B03E8}"/>
              </a:ext>
            </a:extLst>
          </p:cNvPr>
          <p:cNvCxnSpPr>
            <a:cxnSpLocks/>
          </p:cNvCxnSpPr>
          <p:nvPr/>
        </p:nvCxnSpPr>
        <p:spPr>
          <a:xfrm>
            <a:off x="905032" y="4314083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4DB0D-06F7-4300-85F7-FF698AEB4AD3}"/>
              </a:ext>
            </a:extLst>
          </p:cNvPr>
          <p:cNvCxnSpPr>
            <a:cxnSpLocks/>
          </p:cNvCxnSpPr>
          <p:nvPr/>
        </p:nvCxnSpPr>
        <p:spPr>
          <a:xfrm>
            <a:off x="905032" y="544183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" r="67630"/>
          <a:stretch/>
        </p:blipFill>
        <p:spPr>
          <a:xfrm>
            <a:off x="838200" y="1681571"/>
            <a:ext cx="1253197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89" t="36478" r="37333" b="35013"/>
          <a:stretch/>
        </p:blipFill>
        <p:spPr>
          <a:xfrm>
            <a:off x="1689307" y="2899803"/>
            <a:ext cx="1885072" cy="5039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44" r="4102"/>
          <a:stretch/>
        </p:blipFill>
        <p:spPr>
          <a:xfrm>
            <a:off x="2379796" y="5540347"/>
            <a:ext cx="4249603" cy="8070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6949457" y="5536702"/>
            <a:ext cx="4249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für eine Multi Class Klassifikation mit Categorical-Crossentropy und Softmax Aktivierungsfunktion</a:t>
            </a:r>
          </a:p>
        </p:txBody>
      </p:sp>
      <p:pic>
        <p:nvPicPr>
          <p:cNvPr id="10" name="Grafik 12">
            <a:extLst>
              <a:ext uri="{FF2B5EF4-FFF2-40B4-BE49-F238E27FC236}">
                <a16:creationId xmlns:a16="http://schemas.microsoft.com/office/drawing/2014/main" id="{DD9A7A2A-84DA-4964-A953-9C8FD677C4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60"/>
          <a:stretch/>
        </p:blipFill>
        <p:spPr>
          <a:xfrm>
            <a:off x="8492641" y="365125"/>
            <a:ext cx="3320701" cy="2126905"/>
          </a:xfrm>
          <a:prstGeom prst="rect">
            <a:avLst/>
          </a:prstGeom>
        </p:spPr>
      </p:pic>
      <p:pic>
        <p:nvPicPr>
          <p:cNvPr id="16" name="Grafik 4">
            <a:extLst>
              <a:ext uri="{FF2B5EF4-FFF2-40B4-BE49-F238E27FC236}">
                <a16:creationId xmlns:a16="http://schemas.microsoft.com/office/drawing/2014/main" id="{51B4E1B3-29CF-481A-B998-DDE6497E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9" r="41569"/>
          <a:stretch/>
        </p:blipFill>
        <p:spPr>
          <a:xfrm>
            <a:off x="2114263" y="1681571"/>
            <a:ext cx="1116617" cy="867359"/>
          </a:xfrm>
          <a:prstGeom prst="rect">
            <a:avLst/>
          </a:prstGeom>
        </p:spPr>
      </p:pic>
      <p:pic>
        <p:nvPicPr>
          <p:cNvPr id="18" name="Grafik 6">
            <a:extLst>
              <a:ext uri="{FF2B5EF4-FFF2-40B4-BE49-F238E27FC236}">
                <a16:creationId xmlns:a16="http://schemas.microsoft.com/office/drawing/2014/main" id="{C182DD97-11AA-41AD-8F08-C09971F2C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49" r="3068"/>
          <a:stretch/>
        </p:blipFill>
        <p:spPr>
          <a:xfrm>
            <a:off x="1534004" y="3700615"/>
            <a:ext cx="1838737" cy="1576268"/>
          </a:xfrm>
          <a:prstGeom prst="rect">
            <a:avLst/>
          </a:prstGeom>
        </p:spPr>
      </p:pic>
      <p:pic>
        <p:nvPicPr>
          <p:cNvPr id="19" name="Grafik 4">
            <a:extLst>
              <a:ext uri="{FF2B5EF4-FFF2-40B4-BE49-F238E27FC236}">
                <a16:creationId xmlns:a16="http://schemas.microsoft.com/office/drawing/2014/main" id="{24D20412-E6D9-4C23-929E-E6D0C0B6D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64" t="8543" r="52523" b="11241"/>
          <a:stretch/>
        </p:blipFill>
        <p:spPr>
          <a:xfrm>
            <a:off x="838200" y="2803911"/>
            <a:ext cx="446649" cy="695764"/>
          </a:xfrm>
          <a:prstGeom prst="rect">
            <a:avLst/>
          </a:prstGeom>
        </p:spPr>
      </p:pic>
      <p:pic>
        <p:nvPicPr>
          <p:cNvPr id="20" name="Grafik 4">
            <a:extLst>
              <a:ext uri="{FF2B5EF4-FFF2-40B4-BE49-F238E27FC236}">
                <a16:creationId xmlns:a16="http://schemas.microsoft.com/office/drawing/2014/main" id="{C4016A3C-C42A-435B-92A9-11BB598B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4" t="8543" r="36326" b="11241"/>
          <a:stretch/>
        </p:blipFill>
        <p:spPr>
          <a:xfrm>
            <a:off x="838200" y="4140867"/>
            <a:ext cx="671701" cy="695764"/>
          </a:xfrm>
          <a:prstGeom prst="rect">
            <a:avLst/>
          </a:prstGeom>
        </p:spPr>
      </p:pic>
      <p:pic>
        <p:nvPicPr>
          <p:cNvPr id="21" name="Grafik 4">
            <a:extLst>
              <a:ext uri="{FF2B5EF4-FFF2-40B4-BE49-F238E27FC236}">
                <a16:creationId xmlns:a16="http://schemas.microsoft.com/office/drawing/2014/main" id="{7B3B7A6E-857C-4C7A-BA13-386907D9D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21" t="8543" r="36327" b="11241"/>
          <a:stretch/>
        </p:blipFill>
        <p:spPr>
          <a:xfrm>
            <a:off x="1400997" y="2756981"/>
            <a:ext cx="218903" cy="695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0B4A73-0499-4BF1-93BD-D51D23E60EDF}"/>
              </a:ext>
            </a:extLst>
          </p:cNvPr>
          <p:cNvSpPr txBox="1"/>
          <p:nvPr/>
        </p:nvSpPr>
        <p:spPr>
          <a:xfrm>
            <a:off x="3647037" y="2782461"/>
            <a:ext cx="6622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des Fehlers nach den Aktivierungen im Output Layer (i.e. Vorhersagen)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Fehlerfunktion und der Aktivierungsfunktion im 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6B865-21B3-40B3-97AF-5E00E1D8A9C0}"/>
              </a:ext>
            </a:extLst>
          </p:cNvPr>
          <p:cNvSpPr txBox="1"/>
          <p:nvPr/>
        </p:nvSpPr>
        <p:spPr>
          <a:xfrm>
            <a:off x="3647037" y="4227139"/>
            <a:ext cx="653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der Aktivierungen nach den dendritischen Potenzialen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Aktivierungsfunktion </a:t>
            </a:r>
          </a:p>
        </p:txBody>
      </p:sp>
      <p:pic>
        <p:nvPicPr>
          <p:cNvPr id="17" name="Grafik 4">
            <a:extLst>
              <a:ext uri="{FF2B5EF4-FFF2-40B4-BE49-F238E27FC236}">
                <a16:creationId xmlns:a16="http://schemas.microsoft.com/office/drawing/2014/main" id="{9663960F-8A7E-F8E4-BC50-AF615E2B0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17" r="41569"/>
          <a:stretch/>
        </p:blipFill>
        <p:spPr>
          <a:xfrm>
            <a:off x="1448156" y="5510216"/>
            <a:ext cx="863077" cy="8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Batch von Daten</a:t>
            </a:r>
            <a:endParaRPr lang="de-DE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270180D9-74EB-4B3B-A5CB-C04EEE1F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" t="12473" r="5436" b="25533"/>
          <a:stretch/>
        </p:blipFill>
        <p:spPr>
          <a:xfrm>
            <a:off x="838200" y="1690688"/>
            <a:ext cx="8534400" cy="2337361"/>
          </a:xfrm>
          <a:prstGeom prst="rect">
            <a:avLst/>
          </a:prstGeom>
        </p:spPr>
      </p:pic>
      <p:pic>
        <p:nvPicPr>
          <p:cNvPr id="16" name="Grafik 6">
            <a:extLst>
              <a:ext uri="{FF2B5EF4-FFF2-40B4-BE49-F238E27FC236}">
                <a16:creationId xmlns:a16="http://schemas.microsoft.com/office/drawing/2014/main" id="{DE093D5E-BD4C-445E-B64B-33F41D34F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2" t="1974" r="3002" b="3782"/>
          <a:stretch/>
        </p:blipFill>
        <p:spPr>
          <a:xfrm>
            <a:off x="838200" y="4494723"/>
            <a:ext cx="5336344" cy="1643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F4E52-9F09-7D04-CD35-AF0BA6A1AAA0}"/>
              </a:ext>
            </a:extLst>
          </p:cNvPr>
          <p:cNvSpPr txBox="1"/>
          <p:nvPr/>
        </p:nvSpPr>
        <p:spPr>
          <a:xfrm>
            <a:off x="9576581" y="3121223"/>
            <a:ext cx="22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Allgemeingültige Lösung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8B8AE-7704-0A2F-EBD1-B7F7C8C43993}"/>
              </a:ext>
            </a:extLst>
          </p:cNvPr>
          <p:cNvSpPr txBox="1"/>
          <p:nvPr/>
        </p:nvSpPr>
        <p:spPr>
          <a:xfrm>
            <a:off x="6695050" y="5054855"/>
            <a:ext cx="335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für eine Multi-Class Klassifikation mit Kreuzentropie Kostenfunktion</a:t>
            </a:r>
          </a:p>
        </p:txBody>
      </p:sp>
    </p:spTree>
    <p:extLst>
      <p:ext uri="{BB962C8B-B14F-4D97-AF65-F5344CB8AC3E}">
        <p14:creationId xmlns:p14="http://schemas.microsoft.com/office/powerpoint/2010/main" val="4744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Microsoft Office PowerPoint</Application>
  <PresentationFormat>Widescreen</PresentationFormat>
  <Paragraphs>149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</vt:lpstr>
      <vt:lpstr>PowerPoint Presentation</vt:lpstr>
      <vt:lpstr>Agenda</vt:lpstr>
      <vt:lpstr>Motivation / Ziele</vt:lpstr>
      <vt:lpstr>Mathematische Herleitungen Notation</vt:lpstr>
      <vt:lpstr>Mathematische Herleitungen Forward-Propagation für ein einziges Datum</vt:lpstr>
      <vt:lpstr>Mathematische Herleitungen Forward-Propagation für ein Batch von Daten</vt:lpstr>
      <vt:lpstr>Mathematische Herleitungen Zielgleichungen</vt:lpstr>
      <vt:lpstr>Mathematische Herleitungen Fehlersignal am Output Layer für ein einziges Datum</vt:lpstr>
      <vt:lpstr>Mathematische Herleitungen Fehlersignal am Output Layer für ein Batch von Daten</vt:lpstr>
      <vt:lpstr>Mathematische Herleitungen Fehlersignal an einem beliebigem Hidden Layer für ein Datum</vt:lpstr>
      <vt:lpstr>Mathematische Herleitungen Fehlersignal an einem beliebigem Hidden Layer für ein Batch von Daten</vt:lpstr>
      <vt:lpstr>Mathematische Herleitungen Gewichtsgradient für ein einziges Datum</vt:lpstr>
      <vt:lpstr>Mathematische Herleitungen Gewichtsgradient für ein Batch von Daten</vt:lpstr>
      <vt:lpstr>Mathematische Herleitungen Biasgradient für ein einziges Datum</vt:lpstr>
      <vt:lpstr>Mathematische Herleitungen Biasgradient für ein Batch von Daten</vt:lpstr>
      <vt:lpstr>Mathematische Herleitungen Stochastic Gradient Descent</vt:lpstr>
      <vt:lpstr>Mathematische Herleitungen Backpropagation Algorithmus</vt:lpstr>
      <vt:lpstr>Implementierung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83</cp:revision>
  <dcterms:created xsi:type="dcterms:W3CDTF">2022-04-05T05:14:30Z</dcterms:created>
  <dcterms:modified xsi:type="dcterms:W3CDTF">2022-05-03T18:11:57Z</dcterms:modified>
</cp:coreProperties>
</file>