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734" autoAdjust="0"/>
  </p:normalViewPr>
  <p:slideViewPr>
    <p:cSldViewPr snapToGrid="0">
      <p:cViewPr varScale="1">
        <p:scale>
          <a:sx n="136" d="100"/>
          <a:sy n="136" d="100"/>
        </p:scale>
        <p:origin x="1148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49EC5-088D-473F-9BFC-E2740B5DA688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12A24-BF94-4906-B274-F5BF4D611E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8562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256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780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889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0B99B2-9748-440C-AEDF-AB7FF04DF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26534A0-5824-4767-BACA-A69899D28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7ABEA3-4382-46B2-A393-3DC3803A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57102F-05B9-45F5-8779-A1C5D6A0A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B09E34-2147-4D1B-A8AC-C0E99E847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5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25E495-BF27-4B1F-91E5-D42EEE7DF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AAD8B3C-8733-415C-998B-05F09F3A0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77CAEF-7876-4DEA-A6F5-2B6AAEE8D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E5FDB3-7EE7-41C8-8B39-8D2E5C943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4FFA76-CBFA-4A89-8FB5-8D8E01B6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227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85D3969-08EB-486E-B947-7CDAE3731A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24246C6-D45D-46AC-B311-C6D56B1A6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6332DA-A23A-4F2D-92DD-7F244F211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D7410F-6C21-4875-BEE4-657BA3065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1255E6-C85B-4AC9-BE4F-D0F2C454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311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E778C6-C825-4F05-A5DF-FDB86F16C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2058C6-3A3B-4A78-9677-FA89CEB2E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984E37-DB1B-489F-904B-F426771FB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6E9CEC-3173-4619-85D6-59436A8BA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6B4CE2-577D-432A-BDFA-B7EF1C30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884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D3B52E-7448-4B7B-AB47-CDF8E3FBB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CE65FC-034C-48AF-9378-FB68DB237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788D13-374C-47C0-A523-217CFF7E0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5F3039-A066-41B0-B809-6F7593951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8B935D-06CA-4549-BE5C-D4DB6D104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2739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83D8A-B6D9-4143-80E8-4D5AFE1BC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A87B78-D22B-4A3D-B939-35E7962BBE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D783C37-B3B8-4542-95EA-F3ABD9C7C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A1A7F9-F088-437B-A7CD-68BEF8E5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7CB79D-A8FF-4C88-A5FB-D68816172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134663-F737-4000-ABD9-95F57A22B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8736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CE3495-EF0A-4226-B81C-66F544EF4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532757-6F1D-4A13-8224-B2BF32681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FEEA314-6A54-4A38-BA28-FB559E8FA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5B96C92-0F6F-48F8-9900-2F5B755D3A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4FA2B91-CC28-41D6-975F-5D8E00DE71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D49836A-1E9D-49BB-BB99-7BF58B66F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E0FF709-DED2-4A4C-B3CB-87BCDA1A0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F09ACB5-CE00-47E8-9420-9817E5DFC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4942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2CE885-05DA-4F1B-9F78-F2EAC1202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C46AFC5-8DCB-4A13-A7D4-C332ABDF8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24A359-6C5D-4B7A-B1E0-71913C810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0253F68-B338-4FCA-BEF5-D4DC9A9C5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1894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444D369-BC1B-4E99-A18B-DF2359A8F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FA84BAF-416C-4B88-B57F-08C1BF9F0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AB84A8D-4022-4B14-9EF8-648E90F70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05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01DD66-7A84-44F1-9D14-9F5F4D923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444F80-3251-4C44-987B-95679283F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C4899F7-9167-4042-81B6-7F13A0884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F681BE-E9E2-4033-932D-FC7A830F3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D46CED-D90A-4ABD-807B-6DE1EDA46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FC9C2A-DAD2-4471-AF77-73AD4CDAB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508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F8EBAD-74A8-4FAB-8385-F75709080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8183F36-A978-4B57-9D64-0D204D883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E93F54-1DFE-49A1-AA75-E1EE3F98A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D9D735-1848-4B45-AC35-FA6EA8EF2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D3D789-E42E-4103-80EE-20376BD79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E3D130-6F9E-4370-AD34-1B6299B5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130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965473-C151-4BF4-82BE-AD03EF98D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9DAC6C-FB81-49BD-A49C-50D604A43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D9C403-8C77-4898-8B64-77BEAABDCF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F9164-12F9-48A6-9622-CDF71CB57A75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0C7489-B708-4D05-98F7-60DCF3CFDB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742BD5-3417-41BF-8520-54B6B14AF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CBCE4-D3C2-445C-97B6-0529B3CADD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421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vinsuedmersen/neural_networks_from_scratch/tree/master/src/lib" TargetMode="External"/><Relationship Id="rId2" Type="http://schemas.openxmlformats.org/officeDocument/2006/relationships/hyperlink" Target="https://github.com/kevinsuedmersen/neural_networks_from_scratch/blob/master/src/lib/models/sequential.p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evinsuedmersen/neural_networks_from_scratch/blob/master/tests/test_model.py" TargetMode="External"/><Relationship Id="rId5" Type="http://schemas.openxmlformats.org/officeDocument/2006/relationships/hyperlink" Target="https://github.com/kevinsuedmersen/neural_networks_from_scratch/tree/master/src/lib/activation_functions" TargetMode="External"/><Relationship Id="rId4" Type="http://schemas.openxmlformats.org/officeDocument/2006/relationships/hyperlink" Target="https://github.com/kevinsuedmersen/neural_networks_from_scratch/blob/master/src/lib/layers/dense.py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CCFEED47-18E9-41D0-8618-353F95482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90451"/>
            <a:ext cx="9144000" cy="642791"/>
          </a:xfrm>
        </p:spPr>
        <p:txBody>
          <a:bodyPr/>
          <a:lstStyle/>
          <a:p>
            <a:r>
              <a:rPr lang="de-DE" dirty="0"/>
              <a:t>40200 Seminararbeit Abschlusspräsentation</a:t>
            </a:r>
          </a:p>
        </p:txBody>
      </p:sp>
      <p:pic>
        <p:nvPicPr>
          <p:cNvPr id="5" name="Picture 2" descr="Hochschule Albstadt-Sigmaringen – Wikipedia">
            <a:extLst>
              <a:ext uri="{FF2B5EF4-FFF2-40B4-BE49-F238E27FC236}">
                <a16:creationId xmlns:a16="http://schemas.microsoft.com/office/drawing/2014/main" id="{C9EFEB68-10CC-4256-9905-AE944AC18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44060"/>
            <a:ext cx="11430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203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 err="1"/>
              <a:t>Backward</a:t>
            </a:r>
            <a:r>
              <a:rPr lang="de-DE" sz="2400" dirty="0"/>
              <a:t>-Propagation für ein einziges Input</a:t>
            </a:r>
            <a:br>
              <a:rPr lang="de-DE" sz="2400" dirty="0"/>
            </a:br>
            <a:r>
              <a:rPr lang="de-DE" sz="2400" dirty="0"/>
              <a:t>Gewichtsgradienten 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A93A8CF-50C8-485F-9B4E-4CB5EB78C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449" y="2468879"/>
            <a:ext cx="3052836" cy="59155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30E0B26-45C1-4F51-8A97-6334FEB59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502" y="3944361"/>
            <a:ext cx="4561309" cy="124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008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 err="1"/>
              <a:t>Backward</a:t>
            </a:r>
            <a:r>
              <a:rPr lang="de-DE" sz="2400" dirty="0"/>
              <a:t>-Propagation für ein einziges Input</a:t>
            </a:r>
            <a:br>
              <a:rPr lang="de-DE" sz="2400" dirty="0"/>
            </a:br>
            <a:r>
              <a:rPr lang="de-DE" sz="2400" dirty="0"/>
              <a:t>Bias-Gradienten 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ACAAFE8-4AEB-4BF4-993B-8F501F8E2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082" y="2488078"/>
            <a:ext cx="2961762" cy="64465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29D09E1-DBDE-474A-AFF5-A22397F77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441" y="3816082"/>
            <a:ext cx="2347399" cy="51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54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 err="1"/>
              <a:t>Backward</a:t>
            </a:r>
            <a:r>
              <a:rPr lang="de-DE" sz="2400" dirty="0"/>
              <a:t>-Propagation für Batch an Inputs</a:t>
            </a:r>
            <a:br>
              <a:rPr lang="de-DE" sz="2400" dirty="0"/>
            </a:br>
            <a:r>
              <a:rPr lang="de-DE" sz="2400" dirty="0"/>
              <a:t>Fehler am Output Layer 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FA981C8-7C1A-456C-8E38-F4C7472EB0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6" t="9897" r="3577" b="19775"/>
          <a:stretch/>
        </p:blipFill>
        <p:spPr>
          <a:xfrm>
            <a:off x="1355188" y="1593594"/>
            <a:ext cx="8809892" cy="265152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FC34F1A-AA3B-4589-9F44-6C34EA7343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6" t="1974" r="3002" b="3782"/>
          <a:stretch/>
        </p:blipFill>
        <p:spPr>
          <a:xfrm>
            <a:off x="2822917" y="4490029"/>
            <a:ext cx="5397304" cy="164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634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 err="1"/>
              <a:t>Backward</a:t>
            </a:r>
            <a:r>
              <a:rPr lang="de-DE" sz="2400" dirty="0"/>
              <a:t>-Propagation für Batch an Inputs</a:t>
            </a:r>
            <a:br>
              <a:rPr lang="de-DE" sz="2400" dirty="0"/>
            </a:br>
            <a:r>
              <a:rPr lang="de-DE" sz="2400" dirty="0"/>
              <a:t>Fehler bei einem beliebigem Hidden Layer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66D72F6-900E-40E6-B0A5-B639F425B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789" y="1624163"/>
            <a:ext cx="10193699" cy="246184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8DB1B72-D143-4B97-A1C5-EE46728055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3" t="4037" r="1577" b="4284"/>
          <a:stretch/>
        </p:blipFill>
        <p:spPr>
          <a:xfrm>
            <a:off x="1143482" y="4311092"/>
            <a:ext cx="9106486" cy="198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418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 err="1"/>
              <a:t>Backward</a:t>
            </a:r>
            <a:r>
              <a:rPr lang="de-DE" sz="2400" dirty="0"/>
              <a:t>-Propagation für Batch an Inputs</a:t>
            </a:r>
            <a:br>
              <a:rPr lang="de-DE" sz="2400" dirty="0"/>
            </a:br>
            <a:r>
              <a:rPr lang="de-DE" sz="2400" dirty="0"/>
              <a:t>Gewichtsgradienten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0E76EBF-D195-4778-ACCE-AE9F8695D3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4" r="2038"/>
          <a:stretch/>
        </p:blipFill>
        <p:spPr>
          <a:xfrm>
            <a:off x="1594337" y="2462617"/>
            <a:ext cx="7765367" cy="311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70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 err="1"/>
              <a:t>Backward</a:t>
            </a:r>
            <a:r>
              <a:rPr lang="de-DE" sz="2400" dirty="0"/>
              <a:t>-Propagation für Batch an Inputs</a:t>
            </a:r>
            <a:br>
              <a:rPr lang="de-DE" sz="2400" dirty="0"/>
            </a:br>
            <a:r>
              <a:rPr lang="de-DE" sz="2400" dirty="0"/>
              <a:t>Bias-Gradienten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A99D83A-6A7B-4E1B-9481-6FA653F3F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921" y="2443089"/>
            <a:ext cx="7042454" cy="276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278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 err="1"/>
              <a:t>Stochastic</a:t>
            </a:r>
            <a:r>
              <a:rPr lang="de-DE" sz="2400" dirty="0"/>
              <a:t> Gradient Descent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CFA9DCD-B3B1-4DC7-A13A-4C641E717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445" y="2245832"/>
            <a:ext cx="2942566" cy="91734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AF08FC7-1ECB-489E-ADD8-DB00419A9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140" y="4091720"/>
            <a:ext cx="2456205" cy="70839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3DA9959-9EFA-45F9-B953-50E180E9E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6337" y="5529948"/>
            <a:ext cx="1931174" cy="39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29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FA37A3-FF5A-44AB-8DF3-1148A58E4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in 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D4F1E2-9CD7-4555-B49C-358184497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Beispielanwendung MNIST Digit Classification</a:t>
            </a:r>
            <a:endParaRPr lang="de-DE" dirty="0"/>
          </a:p>
          <a:p>
            <a:r>
              <a:rPr lang="de-DE" dirty="0"/>
              <a:t>Aufbau von </a:t>
            </a:r>
            <a:r>
              <a:rPr lang="de-DE" dirty="0" err="1">
                <a:hlinkClick r:id="rId3"/>
              </a:rPr>
              <a:t>src</a:t>
            </a:r>
            <a:r>
              <a:rPr lang="de-DE" dirty="0">
                <a:hlinkClick r:id="rId3"/>
              </a:rPr>
              <a:t>/</a:t>
            </a:r>
            <a:r>
              <a:rPr lang="de-DE" dirty="0" err="1">
                <a:hlinkClick r:id="rId3"/>
              </a:rPr>
              <a:t>lib</a:t>
            </a:r>
            <a:endParaRPr lang="de-DE" dirty="0"/>
          </a:p>
          <a:p>
            <a:r>
              <a:rPr lang="de-DE" dirty="0"/>
              <a:t>Erklärung von </a:t>
            </a:r>
            <a:r>
              <a:rPr lang="de-DE" dirty="0" err="1">
                <a:hlinkClick r:id="rId2"/>
              </a:rPr>
              <a:t>SequentialModel</a:t>
            </a:r>
            <a:r>
              <a:rPr lang="de-DE" dirty="0"/>
              <a:t> Klasse</a:t>
            </a:r>
          </a:p>
          <a:p>
            <a:r>
              <a:rPr lang="de-DE" dirty="0"/>
              <a:t>Erklärung von </a:t>
            </a:r>
            <a:r>
              <a:rPr lang="de-DE" dirty="0" err="1">
                <a:hlinkClick r:id="rId4"/>
              </a:rPr>
              <a:t>Dense</a:t>
            </a:r>
            <a:r>
              <a:rPr lang="de-DE" dirty="0">
                <a:hlinkClick r:id="rId4"/>
              </a:rPr>
              <a:t> Layer</a:t>
            </a:r>
            <a:r>
              <a:rPr lang="de-DE" dirty="0"/>
              <a:t> Klasse</a:t>
            </a:r>
          </a:p>
          <a:p>
            <a:r>
              <a:rPr lang="de-DE" dirty="0"/>
              <a:t>Erklärung von </a:t>
            </a:r>
            <a:r>
              <a:rPr lang="de-DE" dirty="0">
                <a:hlinkClick r:id="rId5"/>
              </a:rPr>
              <a:t>Aktivierungsfunktionen</a:t>
            </a:r>
            <a:r>
              <a:rPr lang="de-DE" dirty="0"/>
              <a:t>, insbesondere die Anpassungen für numerische Stabilität </a:t>
            </a:r>
          </a:p>
          <a:p>
            <a:r>
              <a:rPr lang="de-DE" dirty="0"/>
              <a:t>Tests erklären, insbesondere </a:t>
            </a:r>
            <a:r>
              <a:rPr lang="de-DE" dirty="0" err="1">
                <a:hlinkClick r:id="rId6"/>
              </a:rPr>
              <a:t>test_model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6953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0774A-2DDD-4FA8-B131-51F732C0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6545D7-1FF3-4160-9D50-9AED5FDA1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Motivation / Ziele</a:t>
            </a:r>
          </a:p>
          <a:p>
            <a:r>
              <a:rPr lang="de-DE" dirty="0"/>
              <a:t>Mathematische Herleitungen</a:t>
            </a:r>
          </a:p>
          <a:p>
            <a:r>
              <a:rPr lang="de-DE" dirty="0"/>
              <a:t>Implementierung in Python</a:t>
            </a:r>
          </a:p>
        </p:txBody>
      </p:sp>
    </p:spTree>
    <p:extLst>
      <p:ext uri="{BB962C8B-B14F-4D97-AF65-F5344CB8AC3E}">
        <p14:creationId xmlns:p14="http://schemas.microsoft.com/office/powerpoint/2010/main" val="2326574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754ED7-BEFD-40E3-B078-48D85B0BF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/ 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E02182-4412-4492-B45A-299CC690B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Übergeordnetes Ziel: Tiefgehendes Verständnis was „unter der Haube“ von neuronalen Netzen passiert, um</a:t>
            </a:r>
          </a:p>
          <a:p>
            <a:pPr lvl="1"/>
            <a:r>
              <a:rPr lang="de-DE" dirty="0"/>
              <a:t>Neueste Forschungen besser verstehen zu können</a:t>
            </a:r>
          </a:p>
          <a:p>
            <a:pPr lvl="1"/>
            <a:r>
              <a:rPr lang="de-DE" dirty="0"/>
              <a:t>Ein besserer Anwender von gängigen Deep Learning Bibliotheken zu werden</a:t>
            </a:r>
          </a:p>
          <a:p>
            <a:pPr lvl="1"/>
            <a:r>
              <a:rPr lang="de-DE" dirty="0"/>
              <a:t>Selbst neue Netzwerkarchitekturen entwickeln zu können</a:t>
            </a:r>
          </a:p>
          <a:p>
            <a:r>
              <a:rPr lang="de-DE" dirty="0"/>
              <a:t>Projektziel: </a:t>
            </a:r>
          </a:p>
          <a:p>
            <a:pPr lvl="1"/>
            <a:r>
              <a:rPr lang="de-DE" dirty="0"/>
              <a:t>Herleitung generischer, mathematischer Gleichungen für Forward- und Backpropagation Algorithmus</a:t>
            </a:r>
          </a:p>
          <a:p>
            <a:pPr lvl="1"/>
            <a:r>
              <a:rPr lang="de-DE" dirty="0"/>
              <a:t>Effiziente Implementierung hergeleiteter Gleichungen für </a:t>
            </a:r>
            <a:r>
              <a:rPr lang="de-DE" i="1" dirty="0"/>
              <a:t>willkürliche Netzwerkarchitekturen</a:t>
            </a:r>
            <a:r>
              <a:rPr lang="de-DE" dirty="0"/>
              <a:t> von Multi-Layer-</a:t>
            </a:r>
            <a:r>
              <a:rPr lang="de-DE" dirty="0" err="1"/>
              <a:t>Perceptrons</a:t>
            </a:r>
            <a:endParaRPr lang="de-DE" dirty="0"/>
          </a:p>
          <a:p>
            <a:pPr lvl="1"/>
            <a:r>
              <a:rPr lang="de-DE" dirty="0"/>
              <a:t>Beispielhafte Anwendung und Performance Evaluierung auf MNIST Digit Datensatz</a:t>
            </a:r>
          </a:p>
        </p:txBody>
      </p:sp>
    </p:spTree>
    <p:extLst>
      <p:ext uri="{BB962C8B-B14F-4D97-AF65-F5344CB8AC3E}">
        <p14:creationId xmlns:p14="http://schemas.microsoft.com/office/powerpoint/2010/main" val="1382154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Notation</a:t>
            </a:r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47FA032D-9553-4170-85D9-FE8DD62243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60"/>
          <a:stretch/>
        </p:blipFill>
        <p:spPr>
          <a:xfrm>
            <a:off x="411559" y="1840184"/>
            <a:ext cx="6578644" cy="42136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D6EE6F43-131D-4F55-AF5C-F1CDDA934584}"/>
                  </a:ext>
                </a:extLst>
              </p:cNvPr>
              <p:cNvSpPr txBox="1"/>
              <p:nvPr/>
            </p:nvSpPr>
            <p:spPr>
              <a:xfrm>
                <a:off x="7657513" y="1840184"/>
                <a:ext cx="4122927" cy="2094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de-DE" dirty="0"/>
                  <a:t> = dendritische Potentiale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de-DE" dirty="0"/>
                  <a:t> = Aktivierungen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de-DE" dirty="0"/>
                  <a:t> =  Gewicht welches Neuron j in Layer l mit Neuron k in Layer l-1 verbindet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Input Layer hat keine Gewichte</a:t>
                </a:r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D6EE6F43-131D-4F55-AF5C-F1CDDA934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7513" y="1840184"/>
                <a:ext cx="4122927" cy="2094932"/>
              </a:xfrm>
              <a:prstGeom prst="rect">
                <a:avLst/>
              </a:prstGeom>
              <a:blipFill>
                <a:blip r:embed="rId4"/>
                <a:stretch>
                  <a:fillRect l="-888" t="-872" b="-319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959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Forward-Propagation für ein einziges Input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F89DE59-E9C5-4EFE-9E04-41EF716F7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034" y="2304498"/>
            <a:ext cx="2066925" cy="5905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547BB27-E64C-4717-B8D5-6BD72AB05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4407" y="4161209"/>
            <a:ext cx="1438275" cy="79057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F5B3EEF-F3C7-4411-A82C-D1EC0B062A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5730" y="1774774"/>
            <a:ext cx="4413362" cy="152007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0AF9F79-1430-40F6-A6B3-53198F6017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2097" y="3877072"/>
            <a:ext cx="1547094" cy="1342228"/>
          </a:xfrm>
          <a:prstGeom prst="rect">
            <a:avLst/>
          </a:prstGeom>
        </p:spPr>
      </p:pic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DD5F5D0E-5D18-40F2-BF4E-25B2F56063A5}"/>
              </a:ext>
            </a:extLst>
          </p:cNvPr>
          <p:cNvSpPr/>
          <p:nvPr/>
        </p:nvSpPr>
        <p:spPr>
          <a:xfrm>
            <a:off x="3435292" y="2374100"/>
            <a:ext cx="620785" cy="4110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6C51EDFB-0FAB-483C-93F5-2C9E84567791}"/>
              </a:ext>
            </a:extLst>
          </p:cNvPr>
          <p:cNvSpPr/>
          <p:nvPr/>
        </p:nvSpPr>
        <p:spPr>
          <a:xfrm>
            <a:off x="3625584" y="4283953"/>
            <a:ext cx="620785" cy="4110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B08A80C-4C76-4DB4-B51F-5C88BB9872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3810" y="5487645"/>
            <a:ext cx="3591519" cy="6815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372B4E58-E019-402D-9D1E-08B80E65C066}"/>
                  </a:ext>
                </a:extLst>
              </p:cNvPr>
              <p:cNvSpPr txBox="1"/>
              <p:nvPr/>
            </p:nvSpPr>
            <p:spPr>
              <a:xfrm>
                <a:off x="4519460" y="3310810"/>
                <a:ext cx="64711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372B4E58-E019-402D-9D1E-08B80E65C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460" y="3310810"/>
                <a:ext cx="647114" cy="2803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64A9DD3F-67DE-450C-BE83-5CFE1889665B}"/>
                  </a:ext>
                </a:extLst>
              </p:cNvPr>
              <p:cNvSpPr txBox="1"/>
              <p:nvPr/>
            </p:nvSpPr>
            <p:spPr>
              <a:xfrm>
                <a:off x="5881681" y="3310810"/>
                <a:ext cx="1312060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64A9DD3F-67DE-450C-BE83-5CFE18896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1681" y="3310810"/>
                <a:ext cx="1312060" cy="2803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481A1BE-0DF5-47A2-A991-A44404B69EE5}"/>
                  </a:ext>
                </a:extLst>
              </p:cNvPr>
              <p:cNvSpPr txBox="1"/>
              <p:nvPr/>
            </p:nvSpPr>
            <p:spPr>
              <a:xfrm>
                <a:off x="7352001" y="3310810"/>
                <a:ext cx="1113693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481A1BE-0DF5-47A2-A991-A44404B69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001" y="3310810"/>
                <a:ext cx="1113693" cy="28033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3286C1D5-6AA4-45C4-AE9C-851598102E16}"/>
                  </a:ext>
                </a:extLst>
              </p:cNvPr>
              <p:cNvSpPr txBox="1"/>
              <p:nvPr/>
            </p:nvSpPr>
            <p:spPr>
              <a:xfrm>
                <a:off x="8344485" y="3310810"/>
                <a:ext cx="64711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3286C1D5-6AA4-45C4-AE9C-851598102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4485" y="3310810"/>
                <a:ext cx="647114" cy="28033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E787C449-758B-462C-BCCB-3AE79AF62796}"/>
                  </a:ext>
                </a:extLst>
              </p:cNvPr>
              <p:cNvSpPr txBox="1"/>
              <p:nvPr/>
            </p:nvSpPr>
            <p:spPr>
              <a:xfrm>
                <a:off x="5672087" y="5273253"/>
                <a:ext cx="64711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E787C449-758B-462C-BCCB-3AE79AF62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087" y="5273253"/>
                <a:ext cx="647114" cy="2803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7F182E11-3A79-4692-9E63-4104E3CEFF8E}"/>
                  </a:ext>
                </a:extLst>
              </p:cNvPr>
              <p:cNvSpPr txBox="1"/>
              <p:nvPr/>
            </p:nvSpPr>
            <p:spPr>
              <a:xfrm>
                <a:off x="1613558" y="6212542"/>
                <a:ext cx="6471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7F182E11-3A79-4692-9E63-4104E3CEF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558" y="6212542"/>
                <a:ext cx="647114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3283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Forward-Propagation für ein Batch an Inputs</a:t>
            </a:r>
            <a:endParaRPr lang="de-DE" dirty="0"/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DD5F5D0E-5D18-40F2-BF4E-25B2F56063A5}"/>
              </a:ext>
            </a:extLst>
          </p:cNvPr>
          <p:cNvSpPr/>
          <p:nvPr/>
        </p:nvSpPr>
        <p:spPr>
          <a:xfrm>
            <a:off x="2870518" y="2201871"/>
            <a:ext cx="620785" cy="4110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6C51EDFB-0FAB-483C-93F5-2C9E84567791}"/>
              </a:ext>
            </a:extLst>
          </p:cNvPr>
          <p:cNvSpPr/>
          <p:nvPr/>
        </p:nvSpPr>
        <p:spPr>
          <a:xfrm>
            <a:off x="2895010" y="4384764"/>
            <a:ext cx="620785" cy="4110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2156101-0FC3-4237-924C-5EF6D2F16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81" y="2046149"/>
            <a:ext cx="2305050" cy="6477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94F7087-C513-4C8C-9984-A309614C1B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994"/>
          <a:stretch/>
        </p:blipFill>
        <p:spPr>
          <a:xfrm>
            <a:off x="4094872" y="1429879"/>
            <a:ext cx="7631972" cy="185956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9A2EC9E8-E17F-4C71-8933-1CC8552EE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063" y="4266835"/>
            <a:ext cx="1323975" cy="58102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13371CB1-B78E-4910-8BF5-9C1043A1A5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0864" y="3733289"/>
            <a:ext cx="4474719" cy="1526025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CB396746-AFCC-4F2F-80BD-964EA47996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5254266"/>
            <a:ext cx="2984776" cy="13461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B31F2CCD-3F14-4753-B4A3-47935D35612B}"/>
                  </a:ext>
                </a:extLst>
              </p:cNvPr>
              <p:cNvSpPr txBox="1"/>
              <p:nvPr/>
            </p:nvSpPr>
            <p:spPr>
              <a:xfrm>
                <a:off x="3869880" y="3090867"/>
                <a:ext cx="1041967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B31F2CCD-3F14-4753-B4A3-47935D356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880" y="3090867"/>
                <a:ext cx="1041967" cy="2803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0BFD32DA-BB2E-48CA-86CD-0A428FBAF5FF}"/>
                  </a:ext>
                </a:extLst>
              </p:cNvPr>
              <p:cNvSpPr txBox="1"/>
              <p:nvPr/>
            </p:nvSpPr>
            <p:spPr>
              <a:xfrm>
                <a:off x="5848856" y="3289444"/>
                <a:ext cx="1312060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0BFD32DA-BB2E-48CA-86CD-0A428FBAF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856" y="3289444"/>
                <a:ext cx="1312060" cy="2803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42CEFC2C-4DFD-4D2E-8A04-2093F413CE27}"/>
                  </a:ext>
                </a:extLst>
              </p:cNvPr>
              <p:cNvSpPr txBox="1"/>
              <p:nvPr/>
            </p:nvSpPr>
            <p:spPr>
              <a:xfrm>
                <a:off x="8772838" y="3115895"/>
                <a:ext cx="1113693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42CEFC2C-4DFD-4D2E-8A04-2093F413C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2838" y="3115895"/>
                <a:ext cx="1113693" cy="2803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F9E8B238-E3E1-406F-874F-069E8D103B25}"/>
                  </a:ext>
                </a:extLst>
              </p:cNvPr>
              <p:cNvSpPr txBox="1"/>
              <p:nvPr/>
            </p:nvSpPr>
            <p:spPr>
              <a:xfrm>
                <a:off x="10600005" y="3090866"/>
                <a:ext cx="940192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F9E8B238-E3E1-406F-874F-069E8D103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0005" y="3090866"/>
                <a:ext cx="940192" cy="28033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9A072912-D28E-42E4-9C74-319B754BABB8}"/>
                  </a:ext>
                </a:extLst>
              </p:cNvPr>
              <p:cNvSpPr txBox="1"/>
              <p:nvPr/>
            </p:nvSpPr>
            <p:spPr>
              <a:xfrm>
                <a:off x="4394798" y="5341070"/>
                <a:ext cx="1034098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9A072912-D28E-42E4-9C74-319B754BA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798" y="5341070"/>
                <a:ext cx="1034098" cy="28033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2D0EF696-C1F6-401A-978C-464DA96A1177}"/>
                  </a:ext>
                </a:extLst>
              </p:cNvPr>
              <p:cNvSpPr txBox="1"/>
              <p:nvPr/>
            </p:nvSpPr>
            <p:spPr>
              <a:xfrm>
                <a:off x="663416" y="6354375"/>
                <a:ext cx="10332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2D0EF696-C1F6-401A-978C-464DA96A1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16" y="6354375"/>
                <a:ext cx="103326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0021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Backpropagation für ein einziges Input: Zielgleichungen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8EF9F20-1B25-4A59-B166-08CF51061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836" y="1855297"/>
            <a:ext cx="1463553" cy="91196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E9D6C4A-8FE8-470C-AA3F-82A2F75A1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302" y="3161299"/>
            <a:ext cx="1470309" cy="73848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5BACD64-85A0-4EEB-B182-4EFD71DD9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8213" y="4151588"/>
            <a:ext cx="544945" cy="62469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2AF19C30-5E4F-4085-B66C-490CB85046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1505" y="5121912"/>
            <a:ext cx="524322" cy="738481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ED20AE31-8AC9-4BB7-B6D6-0994B45365CA}"/>
              </a:ext>
            </a:extLst>
          </p:cNvPr>
          <p:cNvSpPr txBox="1"/>
          <p:nvPr/>
        </p:nvSpPr>
        <p:spPr>
          <a:xfrm>
            <a:off x="5702105" y="2138290"/>
            <a:ext cx="2527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Fehler am Output Layer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1291A51-A687-402F-BF28-8D7E11B053B9}"/>
              </a:ext>
            </a:extLst>
          </p:cNvPr>
          <p:cNvSpPr txBox="1"/>
          <p:nvPr/>
        </p:nvSpPr>
        <p:spPr>
          <a:xfrm>
            <a:off x="5641145" y="3240258"/>
            <a:ext cx="3263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Fehler an jedem Layer außer dem Output Layer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01441DC-8C1C-4A3B-8A83-00902CF82CCF}"/>
              </a:ext>
            </a:extLst>
          </p:cNvPr>
          <p:cNvSpPr txBox="1"/>
          <p:nvPr/>
        </p:nvSpPr>
        <p:spPr>
          <a:xfrm>
            <a:off x="5814646" y="4326208"/>
            <a:ext cx="350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Gradienten der Gewichte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DC41D43-802F-452F-8EFB-0A579E926E4D}"/>
              </a:ext>
            </a:extLst>
          </p:cNvPr>
          <p:cNvSpPr txBox="1"/>
          <p:nvPr/>
        </p:nvSpPr>
        <p:spPr>
          <a:xfrm>
            <a:off x="5814646" y="5306486"/>
            <a:ext cx="286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Gradienten der </a:t>
            </a:r>
            <a:r>
              <a:rPr lang="de-DE" dirty="0" err="1"/>
              <a:t>Biases</a:t>
            </a:r>
            <a:endParaRPr lang="de-DE" dirty="0"/>
          </a:p>
        </p:txBody>
      </p:sp>
      <p:sp>
        <p:nvSpPr>
          <p:cNvPr id="15" name="Geschweifte Klammer rechts 14">
            <a:extLst>
              <a:ext uri="{FF2B5EF4-FFF2-40B4-BE49-F238E27FC236}">
                <a16:creationId xmlns:a16="http://schemas.microsoft.com/office/drawing/2014/main" id="{3D0B83A5-4497-4FAE-B164-39CD2771793E}"/>
              </a:ext>
            </a:extLst>
          </p:cNvPr>
          <p:cNvSpPr/>
          <p:nvPr/>
        </p:nvSpPr>
        <p:spPr>
          <a:xfrm>
            <a:off x="8267114" y="4326208"/>
            <a:ext cx="332935" cy="141341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F32BD1B-0A68-4C70-A04C-D67CB7D4A7D2}"/>
              </a:ext>
            </a:extLst>
          </p:cNvPr>
          <p:cNvSpPr txBox="1"/>
          <p:nvPr/>
        </p:nvSpPr>
        <p:spPr>
          <a:xfrm>
            <a:off x="8904849" y="4848247"/>
            <a:ext cx="2738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Benötigt für „Lernen“</a:t>
            </a:r>
          </a:p>
        </p:txBody>
      </p:sp>
      <p:sp>
        <p:nvSpPr>
          <p:cNvPr id="17" name="Geschweifte Klammer rechts 16">
            <a:extLst>
              <a:ext uri="{FF2B5EF4-FFF2-40B4-BE49-F238E27FC236}">
                <a16:creationId xmlns:a16="http://schemas.microsoft.com/office/drawing/2014/main" id="{B8FDBFE4-6E61-40B7-B840-FBC4C77F4B4A}"/>
              </a:ext>
            </a:extLst>
          </p:cNvPr>
          <p:cNvSpPr/>
          <p:nvPr/>
        </p:nvSpPr>
        <p:spPr>
          <a:xfrm>
            <a:off x="8616461" y="2067951"/>
            <a:ext cx="332935" cy="157353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8B3751A-7A2B-4E50-A72C-9E126D8ABDDD}"/>
              </a:ext>
            </a:extLst>
          </p:cNvPr>
          <p:cNvSpPr txBox="1"/>
          <p:nvPr/>
        </p:nvSpPr>
        <p:spPr>
          <a:xfrm>
            <a:off x="9092417" y="2710375"/>
            <a:ext cx="2433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„Zwischenergebnisse“</a:t>
            </a:r>
          </a:p>
        </p:txBody>
      </p:sp>
    </p:spTree>
    <p:extLst>
      <p:ext uri="{BB962C8B-B14F-4D97-AF65-F5344CB8AC3E}">
        <p14:creationId xmlns:p14="http://schemas.microsoft.com/office/powerpoint/2010/main" val="713478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 err="1"/>
              <a:t>Backward</a:t>
            </a:r>
            <a:r>
              <a:rPr lang="de-DE" sz="2400" dirty="0"/>
              <a:t>-Propagation für ein einziges Input</a:t>
            </a:r>
            <a:br>
              <a:rPr lang="de-DE" sz="2400" dirty="0"/>
            </a:br>
            <a:r>
              <a:rPr lang="de-DE" sz="2400" dirty="0"/>
              <a:t>Fehler am Output Layer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7443AA0-6EDA-47FA-B155-20A5CAD46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581" y="2108287"/>
            <a:ext cx="4248589" cy="86735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B9BCB24-EB8E-469C-95CA-BC531010D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24" y="3301220"/>
            <a:ext cx="5895016" cy="176784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5A057F8-CDA7-484D-BF6D-A8ACCD2C4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994" y="5502486"/>
            <a:ext cx="6171907" cy="807096"/>
          </a:xfrm>
          <a:prstGeom prst="rect">
            <a:avLst/>
          </a:prstGeom>
        </p:spPr>
      </p:pic>
      <p:sp>
        <p:nvSpPr>
          <p:cNvPr id="12" name="Geschweifte Klammer rechts 11">
            <a:extLst>
              <a:ext uri="{FF2B5EF4-FFF2-40B4-BE49-F238E27FC236}">
                <a16:creationId xmlns:a16="http://schemas.microsoft.com/office/drawing/2014/main" id="{6635DDC2-4A8C-4A68-BD22-99BE979A5EEF}"/>
              </a:ext>
            </a:extLst>
          </p:cNvPr>
          <p:cNvSpPr/>
          <p:nvPr/>
        </p:nvSpPr>
        <p:spPr>
          <a:xfrm>
            <a:off x="6747803" y="2006991"/>
            <a:ext cx="375139" cy="325901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25C0FA8-7CFF-472A-8A96-3CC30436E834}"/>
              </a:ext>
            </a:extLst>
          </p:cNvPr>
          <p:cNvSpPr txBox="1"/>
          <p:nvPr/>
        </p:nvSpPr>
        <p:spPr>
          <a:xfrm>
            <a:off x="7469945" y="3019864"/>
            <a:ext cx="30620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Allgemeingültiges Ergebnis unabhängig von Fehlerfunktion und Aktivierungsfunktion im Output Layer</a:t>
            </a:r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A12528F-5BC4-46A9-8D24-1631E951C474}"/>
              </a:ext>
            </a:extLst>
          </p:cNvPr>
          <p:cNvSpPr/>
          <p:nvPr/>
        </p:nvSpPr>
        <p:spPr>
          <a:xfrm>
            <a:off x="7183901" y="5502486"/>
            <a:ext cx="239151" cy="92644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C24B7C9-C95B-4115-9947-2F92849CAAD7}"/>
              </a:ext>
            </a:extLst>
          </p:cNvPr>
          <p:cNvSpPr txBox="1"/>
          <p:nvPr/>
        </p:nvSpPr>
        <p:spPr>
          <a:xfrm>
            <a:off x="7676271" y="5416061"/>
            <a:ext cx="36775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Ergebnis für eine Multi Class Klassifikation mit </a:t>
            </a:r>
            <a:r>
              <a:rPr lang="de-DE" dirty="0" err="1"/>
              <a:t>Categorical</a:t>
            </a:r>
            <a:r>
              <a:rPr lang="de-DE" dirty="0"/>
              <a:t> </a:t>
            </a:r>
            <a:r>
              <a:rPr lang="de-DE" dirty="0" err="1"/>
              <a:t>Crossentropy</a:t>
            </a:r>
            <a:r>
              <a:rPr lang="de-DE" dirty="0"/>
              <a:t> und </a:t>
            </a:r>
            <a:r>
              <a:rPr lang="de-DE" dirty="0" err="1"/>
              <a:t>Softmax</a:t>
            </a:r>
            <a:r>
              <a:rPr lang="de-DE" dirty="0"/>
              <a:t> Aktivierungsfunktion</a:t>
            </a:r>
          </a:p>
        </p:txBody>
      </p:sp>
    </p:spTree>
    <p:extLst>
      <p:ext uri="{BB962C8B-B14F-4D97-AF65-F5344CB8AC3E}">
        <p14:creationId xmlns:p14="http://schemas.microsoft.com/office/powerpoint/2010/main" val="4151041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 err="1"/>
              <a:t>Backward</a:t>
            </a:r>
            <a:r>
              <a:rPr lang="de-DE" sz="2400" dirty="0"/>
              <a:t>-Propagation für ein einziges Input</a:t>
            </a:r>
            <a:br>
              <a:rPr lang="de-DE" sz="2400" dirty="0"/>
            </a:br>
            <a:r>
              <a:rPr lang="de-DE" sz="2400" dirty="0"/>
              <a:t>Fehler bei einem beliebigem Hidden Layer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6D84905-5699-45F5-99AD-F3AA611AA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398" y="2195850"/>
            <a:ext cx="3312129" cy="620225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4D536E9C-8FF4-43AD-AC5A-261C3A8E2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552" y="2249716"/>
            <a:ext cx="2581203" cy="512491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A5B9432D-5B2E-45E9-B433-BC2917CE17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035" y="3460964"/>
            <a:ext cx="6413860" cy="1325562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6533EA64-7F53-4E6F-985B-F916024058D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231"/>
          <a:stretch/>
        </p:blipFill>
        <p:spPr>
          <a:xfrm>
            <a:off x="769035" y="5152588"/>
            <a:ext cx="6349884" cy="1068168"/>
          </a:xfrm>
          <a:prstGeom prst="rect">
            <a:avLst/>
          </a:prstGeom>
        </p:spPr>
      </p:pic>
      <p:sp>
        <p:nvSpPr>
          <p:cNvPr id="24" name="Geschweifte Klammer rechts 23">
            <a:extLst>
              <a:ext uri="{FF2B5EF4-FFF2-40B4-BE49-F238E27FC236}">
                <a16:creationId xmlns:a16="http://schemas.microsoft.com/office/drawing/2014/main" id="{7A16E7DD-2999-49A6-B47A-2E4F38F01F50}"/>
              </a:ext>
            </a:extLst>
          </p:cNvPr>
          <p:cNvSpPr/>
          <p:nvPr/>
        </p:nvSpPr>
        <p:spPr>
          <a:xfrm>
            <a:off x="7300126" y="3460964"/>
            <a:ext cx="362077" cy="247091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Geschweifte Klammer rechts 24">
            <a:extLst>
              <a:ext uri="{FF2B5EF4-FFF2-40B4-BE49-F238E27FC236}">
                <a16:creationId xmlns:a16="http://schemas.microsoft.com/office/drawing/2014/main" id="{E6A31F8E-0F98-4C30-AC2B-F1AA53F30977}"/>
              </a:ext>
            </a:extLst>
          </p:cNvPr>
          <p:cNvSpPr/>
          <p:nvPr/>
        </p:nvSpPr>
        <p:spPr>
          <a:xfrm>
            <a:off x="7773071" y="2102874"/>
            <a:ext cx="362077" cy="92581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B294907-7138-4AF1-B6F6-909266970080}"/>
              </a:ext>
            </a:extLst>
          </p:cNvPr>
          <p:cNvSpPr txBox="1"/>
          <p:nvPr/>
        </p:nvSpPr>
        <p:spPr>
          <a:xfrm>
            <a:off x="8285871" y="2325858"/>
            <a:ext cx="2686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Allgemeingültiges Ergebnis für jedes Hidden Layer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15B4257-BDFA-4A19-BF45-907D571C3B90}"/>
              </a:ext>
            </a:extLst>
          </p:cNvPr>
          <p:cNvSpPr txBox="1"/>
          <p:nvPr/>
        </p:nvSpPr>
        <p:spPr>
          <a:xfrm>
            <a:off x="7843410" y="4324861"/>
            <a:ext cx="3489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Ergebnis, wenn die Aktivierungsfunktion in Layer l-1 die Sigmoid Funktion ist</a:t>
            </a:r>
          </a:p>
        </p:txBody>
      </p:sp>
    </p:spTree>
    <p:extLst>
      <p:ext uri="{BB962C8B-B14F-4D97-AF65-F5344CB8AC3E}">
        <p14:creationId xmlns:p14="http://schemas.microsoft.com/office/powerpoint/2010/main" val="4107834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403</Words>
  <Application>Microsoft Office PowerPoint</Application>
  <PresentationFormat>Breitbild</PresentationFormat>
  <Paragraphs>64</Paragraphs>
  <Slides>17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</vt:lpstr>
      <vt:lpstr>PowerPoint-Präsentation</vt:lpstr>
      <vt:lpstr>Agenda</vt:lpstr>
      <vt:lpstr>Motivation / Ziele</vt:lpstr>
      <vt:lpstr>Mathematische Herleitungen Notation</vt:lpstr>
      <vt:lpstr>Mathematische Herleitungen Forward-Propagation für ein einziges Input</vt:lpstr>
      <vt:lpstr>Mathematische Herleitungen Forward-Propagation für ein Batch an Inputs</vt:lpstr>
      <vt:lpstr>Mathematische Herleitungen Backpropagation für ein einziges Input: Zielgleichungen</vt:lpstr>
      <vt:lpstr>Mathematische Herleitungen Backward-Propagation für ein einziges Input Fehler am Output Layer</vt:lpstr>
      <vt:lpstr>Mathematische Herleitungen Backward-Propagation für ein einziges Input Fehler bei einem beliebigem Hidden Layer</vt:lpstr>
      <vt:lpstr>Mathematische Herleitungen Backward-Propagation für ein einziges Input Gewichtsgradienten </vt:lpstr>
      <vt:lpstr>Mathematische Herleitungen Backward-Propagation für ein einziges Input Bias-Gradienten </vt:lpstr>
      <vt:lpstr>Mathematische Herleitungen Backward-Propagation für Batch an Inputs Fehler am Output Layer </vt:lpstr>
      <vt:lpstr>Mathematische Herleitungen Backward-Propagation für Batch an Inputs Fehler bei einem beliebigem Hidden Layer</vt:lpstr>
      <vt:lpstr>Mathematische Herleitungen Backward-Propagation für Batch an Inputs Gewichtsgradienten</vt:lpstr>
      <vt:lpstr>Mathematische Herleitungen Backward-Propagation für Batch an Inputs Bias-Gradienten</vt:lpstr>
      <vt:lpstr>Mathematische Herleitungen Stochastic Gradient Descent</vt:lpstr>
      <vt:lpstr>Implementierung in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Kevin Suedmersen</dc:creator>
  <cp:lastModifiedBy>Kevin Suedmersen</cp:lastModifiedBy>
  <cp:revision>40</cp:revision>
  <dcterms:created xsi:type="dcterms:W3CDTF">2022-04-05T05:14:30Z</dcterms:created>
  <dcterms:modified xsi:type="dcterms:W3CDTF">2022-04-11T06:53:24Z</dcterms:modified>
</cp:coreProperties>
</file>