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64" r:id="rId11"/>
    <p:sldId id="278" r:id="rId12"/>
    <p:sldId id="267" r:id="rId13"/>
    <p:sldId id="279" r:id="rId14"/>
    <p:sldId id="273" r:id="rId15"/>
    <p:sldId id="281" r:id="rId16"/>
    <p:sldId id="280" r:id="rId17"/>
    <p:sldId id="276" r:id="rId18"/>
    <p:sldId id="282" r:id="rId19"/>
    <p:sldId id="274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33" autoAdjust="0"/>
  </p:normalViewPr>
  <p:slideViewPr>
    <p:cSldViewPr snapToGrid="0">
      <p:cViewPr varScale="1">
        <p:scale>
          <a:sx n="131" d="100"/>
          <a:sy n="131" d="100"/>
        </p:scale>
        <p:origin x="872" y="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49EC5-088D-473F-9BFC-E2740B5DA688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12A24-BF94-4906-B274-F5BF4D611E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56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256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Wiederum Stapelung von M Fehlern entlang </a:t>
            </a:r>
            <a:r>
              <a:rPr lang="de-DE" dirty="0" err="1"/>
              <a:t>axis</a:t>
            </a:r>
            <a:r>
              <a:rPr lang="de-DE" dirty="0"/>
              <a:t>=0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Gewichtsmatrix W und Bias Vektor b wird M mal </a:t>
            </a:r>
            <a:r>
              <a:rPr lang="de-DE" dirty="0" err="1"/>
              <a:t>ge-broadcasted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439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257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 = Anzahl an Batches = Anzahl an Gradient Descent </a:t>
            </a:r>
            <a:r>
              <a:rPr lang="de-DE"/>
              <a:t>Stjeps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119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Übergeordnetes Ziel: Tiefgehendes Verständnis was „unter der Haube“ von neuronalen Netzen passiert, um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Neueste Forschungen besser verstehen zu können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Ein besserer Anwender von gängigen Deep Learning Bibliotheken zu werden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Selbst neue Netzwerkarchitekturen entwickeln zu können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Projektziel: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Herleitung generischer, mathematischer Gleichungen für Forward- und Backpropagation Algorithmus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Effiziente Implementierung hergeleiteter Gleichungen für </a:t>
            </a:r>
            <a:r>
              <a:rPr lang="de-DE" i="1" dirty="0"/>
              <a:t>willkürliche Netzwerkarchitekturen</a:t>
            </a:r>
            <a:r>
              <a:rPr lang="de-DE" dirty="0"/>
              <a:t> von Multi-Layer-</a:t>
            </a:r>
            <a:r>
              <a:rPr lang="de-DE" dirty="0" err="1"/>
              <a:t>Perceptrons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Beispielhafte Anwendung und Performance Evaluierung auf MNIST Digit Datensatz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302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780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889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Einführung einer neuen Dimension (</a:t>
            </a:r>
            <a:r>
              <a:rPr lang="de-DE" dirty="0" err="1"/>
              <a:t>axis</a:t>
            </a:r>
            <a:r>
              <a:rPr lang="de-DE" dirty="0"/>
              <a:t>=0, hier gezeichnet als Tiefendimension) für alle Daten eines Batches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Gewichte und Biases werden batch-size mal </a:t>
            </a:r>
            <a:r>
              <a:rPr lang="de-DE" dirty="0" err="1"/>
              <a:t>ge-broadcasted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 mathematischen Operationen jedes Elements der Tiefendimension werden „parallel“ ausgeführt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352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Vor der Herleitung der Gleichungen für ein Batch von Daten habe ich den Fehler (\</a:t>
            </a:r>
            <a:r>
              <a:rPr lang="de-DE" dirty="0" err="1"/>
              <a:t>delta^l</a:t>
            </a:r>
            <a:r>
              <a:rPr lang="de-DE" dirty="0"/>
              <a:t>)^T in \</a:t>
            </a:r>
            <a:r>
              <a:rPr lang="de-DE" dirty="0" err="1"/>
              <a:t>delta^l</a:t>
            </a:r>
            <a:r>
              <a:rPr lang="de-DE" dirty="0"/>
              <a:t> transponiert um mit der Notation der Forwardpropagation konform zu bleiben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881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Auf die Dimensionen eingehen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442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Stapeln von M Fehlersignalen jedes Datums entlang </a:t>
            </a:r>
            <a:r>
              <a:rPr lang="de-DE" sz="1200" dirty="0" err="1"/>
              <a:t>axis</a:t>
            </a:r>
            <a:r>
              <a:rPr lang="de-DE" sz="1200" dirty="0"/>
              <a:t>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„Gleichzeitige“ Berechnung von batch-size Fehlersignalen ohne explizite </a:t>
            </a:r>
            <a:r>
              <a:rPr lang="de-DE" sz="1200" dirty="0" err="1"/>
              <a:t>for</a:t>
            </a:r>
            <a:r>
              <a:rPr lang="de-DE" sz="1200" dirty="0"/>
              <a:t>-loop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403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/>
              <a:t>Für jede Aktivierungsfunktion muss Forward Pass und Jacobi Matrix implementiert werden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/>
              <a:t>Erklären wie das Fehlersignal zurück-propagiert wird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55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B99B2-9748-440C-AEDF-AB7FF04DF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6534A0-5824-4767-BACA-A69899D28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7ABEA3-4382-46B2-A393-3DC3803A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57102F-05B9-45F5-8779-A1C5D6A0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B09E34-2147-4D1B-A8AC-C0E99E84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5E495-BF27-4B1F-91E5-D42EEE7D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AD8B3C-8733-415C-998B-05F09F3A0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77CAEF-7876-4DEA-A6F5-2B6AAEE8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E5FDB3-7EE7-41C8-8B39-8D2E5C94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4FFA76-CBFA-4A89-8FB5-8D8E01B6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22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5D3969-08EB-486E-B947-7CDAE3731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4246C6-D45D-46AC-B311-C6D56B1A6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6332DA-A23A-4F2D-92DD-7F244F21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D7410F-6C21-4875-BEE4-657BA306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1255E6-C85B-4AC9-BE4F-D0F2C454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11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778C6-C825-4F05-A5DF-FDB86F16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2058C6-3A3B-4A78-9677-FA89CEB2E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984E37-DB1B-489F-904B-F426771F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6E9CEC-3173-4619-85D6-59436A8B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6B4CE2-577D-432A-BDFA-B7EF1C30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84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3B52E-7448-4B7B-AB47-CDF8E3FB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CE65FC-034C-48AF-9378-FB68DB237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788D13-374C-47C0-A523-217CFF7E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5F3039-A066-41B0-B809-6F759395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8B935D-06CA-4549-BE5C-D4DB6D10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73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83D8A-B6D9-4143-80E8-4D5AFE1B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A87B78-D22B-4A3D-B939-35E7962BB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783C37-B3B8-4542-95EA-F3ABD9C7C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A1A7F9-F088-437B-A7CD-68BEF8E5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7CB79D-A8FF-4C88-A5FB-D68816172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134663-F737-4000-ABD9-95F57A22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73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E3495-EF0A-4226-B81C-66F544EF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532757-6F1D-4A13-8224-B2BF32681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EEA314-6A54-4A38-BA28-FB559E8FA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B96C92-0F6F-48F8-9900-2F5B755D3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FA2B91-CC28-41D6-975F-5D8E00DE7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49836A-1E9D-49BB-BB99-7BF58B66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0FF709-DED2-4A4C-B3CB-87BCDA1A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09ACB5-CE00-47E8-9420-9817E5DF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94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CE885-05DA-4F1B-9F78-F2EAC120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46AFC5-8DCB-4A13-A7D4-C332ABDF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24A359-6C5D-4B7A-B1E0-71913C81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253F68-B338-4FCA-BEF5-D4DC9A9C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89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44D369-BC1B-4E99-A18B-DF2359A8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A84BAF-416C-4B88-B57F-08C1BF9F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B84A8D-4022-4B14-9EF8-648E90F7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05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1DD66-7A84-44F1-9D14-9F5F4D92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444F80-3251-4C44-987B-95679283F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4899F7-9167-4042-81B6-7F13A0884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F681BE-E9E2-4033-932D-FC7A830F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D46CED-D90A-4ABD-807B-6DE1EDA4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FC9C2A-DAD2-4471-AF77-73AD4CDA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08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8EBAD-74A8-4FAB-8385-F7570908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183F36-A978-4B57-9D64-0D204D883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E93F54-1DFE-49A1-AA75-E1EE3F98A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D9D735-1848-4B45-AC35-FA6EA8EF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D3D789-E42E-4103-80EE-20376BD7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E3D130-6F9E-4370-AD34-1B6299B5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30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965473-C151-4BF4-82BE-AD03EF98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9DAC6C-FB81-49BD-A49C-50D604A4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D9C403-8C77-4898-8B64-77BEAABDC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F9164-12F9-48A6-9622-CDF71CB57A75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0C7489-B708-4D05-98F7-60DCF3CFD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742BD5-3417-41BF-8520-54B6B14AF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21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4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79.png"/><Relationship Id="rId5" Type="http://schemas.openxmlformats.org/officeDocument/2006/relationships/image" Target="../media/image5.png"/><Relationship Id="rId10" Type="http://schemas.openxmlformats.org/officeDocument/2006/relationships/image" Target="../media/image78.png"/><Relationship Id="rId4" Type="http://schemas.openxmlformats.org/officeDocument/2006/relationships/image" Target="../media/image4.png"/><Relationship Id="rId9" Type="http://schemas.openxmlformats.org/officeDocument/2006/relationships/image" Target="../media/image7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vinsuedmersen/neural_networks_from_scratch/tree/master/src/lib" TargetMode="External"/><Relationship Id="rId2" Type="http://schemas.openxmlformats.org/officeDocument/2006/relationships/hyperlink" Target="https://github.com/kevinsuedmersen/neural_networks_from_scratch/blob/master/src/lib/models/sequential.p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evinsuedmersen/neural_networks_from_scratch/blob/master/tests/test_model.py" TargetMode="External"/><Relationship Id="rId5" Type="http://schemas.openxmlformats.org/officeDocument/2006/relationships/hyperlink" Target="https://github.com/kevinsuedmersen/neural_networks_from_scratch/tree/master/src/lib/activation_functions" TargetMode="External"/><Relationship Id="rId4" Type="http://schemas.openxmlformats.org/officeDocument/2006/relationships/hyperlink" Target="https://github.com/kevinsuedmersen/neural_networks_from_scratch/blob/master/src/lib/layers/dense.p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CCFEED47-18E9-41D0-8618-353F95482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0451"/>
            <a:ext cx="9144000" cy="642791"/>
          </a:xfrm>
        </p:spPr>
        <p:txBody>
          <a:bodyPr/>
          <a:lstStyle/>
          <a:p>
            <a:r>
              <a:rPr lang="de-DE" dirty="0"/>
              <a:t>40200 Seminararbeit Abschlusspräsentation</a:t>
            </a:r>
          </a:p>
        </p:txBody>
      </p:sp>
      <p:pic>
        <p:nvPicPr>
          <p:cNvPr id="5" name="Picture 2" descr="Hochschule Albstadt-Sigmaringen – Wikipedia">
            <a:extLst>
              <a:ext uri="{FF2B5EF4-FFF2-40B4-BE49-F238E27FC236}">
                <a16:creationId xmlns:a16="http://schemas.microsoft.com/office/drawing/2014/main" id="{C9EFEB68-10CC-4256-9905-AE944AC18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44060"/>
            <a:ext cx="11430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20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2">
            <a:extLst>
              <a:ext uri="{FF2B5EF4-FFF2-40B4-BE49-F238E27FC236}">
                <a16:creationId xmlns:a16="http://schemas.microsoft.com/office/drawing/2014/main" id="{42D617A7-6DFF-4BD1-9EF7-498FCBF279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60"/>
          <a:stretch/>
        </p:blipFill>
        <p:spPr>
          <a:xfrm>
            <a:off x="8487940" y="365125"/>
            <a:ext cx="3320701" cy="212690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Fehlersignal an einem beliebigem Hidden Layer für ein Datum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6D84905-5699-45F5-99AD-F3AA611AAD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093"/>
          <a:stretch/>
        </p:blipFill>
        <p:spPr>
          <a:xfrm>
            <a:off x="838200" y="1949469"/>
            <a:ext cx="1520483" cy="62022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D536E9C-8FF4-43AD-AC5A-261C3A8E28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307"/>
          <a:stretch/>
        </p:blipFill>
        <p:spPr>
          <a:xfrm>
            <a:off x="838200" y="6041384"/>
            <a:ext cx="2495843" cy="5124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79613B-07BE-4517-A5A8-DFBA2394997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886" t="16011" r="4425" b="14589"/>
          <a:stretch/>
        </p:blipFill>
        <p:spPr>
          <a:xfrm>
            <a:off x="838200" y="3174137"/>
            <a:ext cx="2808841" cy="5124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930C0C-1E3D-442A-809D-7061C53F2AC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718" t="10977" r="1798"/>
          <a:stretch/>
        </p:blipFill>
        <p:spPr>
          <a:xfrm>
            <a:off x="838200" y="4005845"/>
            <a:ext cx="5403602" cy="16963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0F73AB-5607-43A3-87CA-73763647CE6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880" r="7878" b="8127"/>
          <a:stretch/>
        </p:blipFill>
        <p:spPr>
          <a:xfrm>
            <a:off x="7165140" y="4005845"/>
            <a:ext cx="3798927" cy="1738464"/>
          </a:xfrm>
          <a:prstGeom prst="rect">
            <a:avLst/>
          </a:prstGeom>
        </p:spPr>
      </p:pic>
      <p:pic>
        <p:nvPicPr>
          <p:cNvPr id="18" name="Grafik 3">
            <a:extLst>
              <a:ext uri="{FF2B5EF4-FFF2-40B4-BE49-F238E27FC236}">
                <a16:creationId xmlns:a16="http://schemas.microsoft.com/office/drawing/2014/main" id="{43525829-4285-4196-A3E1-C06F9F6F64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719"/>
          <a:stretch/>
        </p:blipFill>
        <p:spPr>
          <a:xfrm>
            <a:off x="5223794" y="1949469"/>
            <a:ext cx="1797868" cy="6202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FA7E43-1D08-405F-9BA4-7DF8D07FD2F3}"/>
              </a:ext>
            </a:extLst>
          </p:cNvPr>
          <p:cNvSpPr txBox="1"/>
          <p:nvPr/>
        </p:nvSpPr>
        <p:spPr>
          <a:xfrm>
            <a:off x="4009292" y="3134087"/>
            <a:ext cx="4581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Fehlersignal am vorigen Layer (Output Layer im Beispiel) ist bereits vorigen Schritt berechnet!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66535-E1CE-4C8D-B4F2-9A73366DC6F4}"/>
              </a:ext>
            </a:extLst>
          </p:cNvPr>
          <p:cNvSpPr txBox="1"/>
          <p:nvPr/>
        </p:nvSpPr>
        <p:spPr>
          <a:xfrm>
            <a:off x="7165140" y="5726738"/>
            <a:ext cx="49143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Wiederum die Ableitung der Aktivierungen nach den dendritischen Potenzialen </a:t>
            </a:r>
            <a:r>
              <a:rPr lang="de-DE" sz="1400" dirty="0">
                <a:sym typeface="Wingdings" panose="05000000000000000000" pitchFamily="2" charset="2"/>
              </a:rPr>
              <a:t>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Lediglich Forward Pass und Jacobi Matrix muss für jede Aktivierungsfunktion implementiert werden um Fehlersignal an jedem Layer zu berechnen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FA226D-DDB5-4514-AA2B-71390FFAB519}"/>
              </a:ext>
            </a:extLst>
          </p:cNvPr>
          <p:cNvSpPr txBox="1"/>
          <p:nvPr/>
        </p:nvSpPr>
        <p:spPr>
          <a:xfrm>
            <a:off x="3488789" y="5820576"/>
            <a:ext cx="33118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Wenn Fehlersignal am Output Layer berechnet wurde, kann das Fehlersignal bis zum 1. Hidden Layer zurück-propagiert werden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09ABE-A349-40B7-9F88-189D1062A853}"/>
              </a:ext>
            </a:extLst>
          </p:cNvPr>
          <p:cNvSpPr txBox="1"/>
          <p:nvPr/>
        </p:nvSpPr>
        <p:spPr>
          <a:xfrm>
            <a:off x="2719754" y="1936416"/>
            <a:ext cx="2278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Fehlersignale im Hidden Layer l-1, bzw. die Ableitung des Fehlers nach den dendritischen Potenzialen</a:t>
            </a:r>
          </a:p>
        </p:txBody>
      </p:sp>
    </p:spTree>
    <p:extLst>
      <p:ext uri="{BB962C8B-B14F-4D97-AF65-F5344CB8AC3E}">
        <p14:creationId xmlns:p14="http://schemas.microsoft.com/office/powerpoint/2010/main" val="410783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9604-497A-4863-A958-D569666F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Mathematische Herleitungen</a:t>
            </a:r>
            <a:br>
              <a:rPr kumimoji="0" lang="de-DE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Fehlersignal an einem beliebigem Hidden Layer für ein Batch von Daten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218E5-5798-7A1D-1130-37111F1D2C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0" r="2192" b="17273"/>
          <a:stretch/>
        </p:blipFill>
        <p:spPr>
          <a:xfrm>
            <a:off x="168815" y="1680880"/>
            <a:ext cx="10728959" cy="2377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B3F011-AEA6-6515-75F8-6165E6EA2C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44" r="1115" b="13573"/>
          <a:stretch/>
        </p:blipFill>
        <p:spPr>
          <a:xfrm>
            <a:off x="168815" y="4377692"/>
            <a:ext cx="10728959" cy="22493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3E9498-2E47-6DE2-3871-BE3E19CDBFFA}"/>
              </a:ext>
            </a:extLst>
          </p:cNvPr>
          <p:cNvSpPr txBox="1"/>
          <p:nvPr/>
        </p:nvSpPr>
        <p:spPr>
          <a:xfrm>
            <a:off x="11029072" y="2664858"/>
            <a:ext cx="10597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Allgemein-</a:t>
            </a:r>
          </a:p>
          <a:p>
            <a:r>
              <a:rPr lang="de-DE" sz="1400" dirty="0"/>
              <a:t>gültige Lösung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D52D75-3BC5-83FB-D4B7-3D31BE9C66C8}"/>
              </a:ext>
            </a:extLst>
          </p:cNvPr>
          <p:cNvSpPr txBox="1"/>
          <p:nvPr/>
        </p:nvSpPr>
        <p:spPr>
          <a:xfrm>
            <a:off x="11029072" y="4897902"/>
            <a:ext cx="11629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Lösung bei Sigmoid Aktivierungs-</a:t>
            </a:r>
          </a:p>
          <a:p>
            <a:r>
              <a:rPr lang="de-DE" sz="1400" dirty="0" err="1"/>
              <a:t>funktion</a:t>
            </a:r>
            <a:r>
              <a:rPr lang="de-DE" sz="1400" dirty="0"/>
              <a:t> im Hidden Layer</a:t>
            </a:r>
          </a:p>
        </p:txBody>
      </p:sp>
    </p:spTree>
    <p:extLst>
      <p:ext uri="{BB962C8B-B14F-4D97-AF65-F5344CB8AC3E}">
        <p14:creationId xmlns:p14="http://schemas.microsoft.com/office/powerpoint/2010/main" val="4843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Gewichtsgradient für ein einziges Datum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2FEEC-2807-DD71-9644-0C3EED1080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5" t="6972" r="80842" b="18197"/>
          <a:stretch/>
        </p:blipFill>
        <p:spPr>
          <a:xfrm>
            <a:off x="538094" y="1778749"/>
            <a:ext cx="592527" cy="6006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41BB62-6839-E9FC-C560-D8B06B8FD4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6" t="16011" r="4425" b="14589"/>
          <a:stretch/>
        </p:blipFill>
        <p:spPr>
          <a:xfrm>
            <a:off x="4852186" y="1828178"/>
            <a:ext cx="2808841" cy="5124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FABEC1-0527-93F9-7816-B86E97FEA3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22"/>
          <a:stretch/>
        </p:blipFill>
        <p:spPr>
          <a:xfrm>
            <a:off x="1402599" y="2855832"/>
            <a:ext cx="5284249" cy="12334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FAACA7-3148-5A74-5DAD-3EB0627E2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88" t="6972" r="43583" b="18197"/>
          <a:stretch/>
        </p:blipFill>
        <p:spPr>
          <a:xfrm>
            <a:off x="538094" y="3172266"/>
            <a:ext cx="764346" cy="6006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070412-9EB8-6F6C-CA81-38D2B0935347}"/>
              </a:ext>
            </a:extLst>
          </p:cNvPr>
          <p:cNvSpPr txBox="1"/>
          <p:nvPr/>
        </p:nvSpPr>
        <p:spPr>
          <a:xfrm>
            <a:off x="7924808" y="1822813"/>
            <a:ext cx="3191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Fehlersignal in Layer 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Bereits berechnet im Schritt zuvor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BED6A3-EFE1-98EA-8D12-6E6312289583}"/>
                  </a:ext>
                </a:extLst>
              </p:cNvPr>
              <p:cNvSpPr txBox="1"/>
              <p:nvPr/>
            </p:nvSpPr>
            <p:spPr>
              <a:xfrm>
                <a:off x="6928349" y="3094043"/>
                <a:ext cx="4518069" cy="757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Ableitung der dendritischen Potenziale nach jedem Gewicht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×(</m:t>
                    </m:r>
                    <m:sSup>
                      <m:s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BED6A3-EFE1-98EA-8D12-6E6312289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49" y="3094043"/>
                <a:ext cx="4518069" cy="757067"/>
              </a:xfrm>
              <a:prstGeom prst="rect">
                <a:avLst/>
              </a:prstGeom>
              <a:blipFill>
                <a:blip r:embed="rId5"/>
                <a:stretch>
                  <a:fillRect l="-270" t="-1613" b="-56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1AE840F-A68D-E4C3-949F-608A1C581BAB}"/>
              </a:ext>
            </a:extLst>
          </p:cNvPr>
          <p:cNvSpPr txBox="1"/>
          <p:nvPr/>
        </p:nvSpPr>
        <p:spPr>
          <a:xfrm>
            <a:off x="1218030" y="1751795"/>
            <a:ext cx="1941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Ableitung der </a:t>
            </a:r>
            <a:r>
              <a:rPr lang="de-DE" sz="1400" i="1" dirty="0"/>
              <a:t>Fehlerfunktion</a:t>
            </a:r>
            <a:r>
              <a:rPr lang="de-DE" sz="1400" dirty="0"/>
              <a:t> nach den Gewichten in Layer 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182EBA-3F39-387D-1706-35B2C49EC4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37" t="6972" r="49341" b="18197"/>
          <a:stretch/>
        </p:blipFill>
        <p:spPr>
          <a:xfrm>
            <a:off x="3159758" y="1778749"/>
            <a:ext cx="1167874" cy="6006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8DCBA8-6157-12F6-ED9D-6B423CA4EB8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437"/>
          <a:stretch/>
        </p:blipFill>
        <p:spPr>
          <a:xfrm>
            <a:off x="1714160" y="4923887"/>
            <a:ext cx="2252934" cy="12334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4E504F-FC96-F0C9-88BE-5E0D6644A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17" t="6972" r="43680" b="18197"/>
          <a:stretch/>
        </p:blipFill>
        <p:spPr>
          <a:xfrm>
            <a:off x="538094" y="5240321"/>
            <a:ext cx="1130104" cy="6006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21AEF11-5715-10AA-CE1A-2AE1F5FCA82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455"/>
          <a:stretch/>
        </p:blipFill>
        <p:spPr>
          <a:xfrm>
            <a:off x="6081711" y="4997991"/>
            <a:ext cx="3052912" cy="10852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EB0EEDB-EE6B-7B18-2693-DC8B986840EF}"/>
              </a:ext>
            </a:extLst>
          </p:cNvPr>
          <p:cNvSpPr txBox="1"/>
          <p:nvPr/>
        </p:nvSpPr>
        <p:spPr>
          <a:xfrm>
            <a:off x="4145289" y="5171299"/>
            <a:ext cx="19413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Ergebnis kann folgendermaßen zerlegt werden </a:t>
            </a:r>
            <a:r>
              <a:rPr lang="de-DE" sz="1400" dirty="0">
                <a:sym typeface="Wingdings" panose="05000000000000000000" pitchFamily="2" charset="2"/>
              </a:rPr>
              <a:t> </a:t>
            </a:r>
            <a:endParaRPr lang="de-DE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507B3C-7CF5-F24C-3F1C-94084AA5A974}"/>
              </a:ext>
            </a:extLst>
          </p:cNvPr>
          <p:cNvSpPr txBox="1"/>
          <p:nvPr/>
        </p:nvSpPr>
        <p:spPr>
          <a:xfrm>
            <a:off x="9399335" y="4740412"/>
            <a:ext cx="25675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Äußeres Vektorprodukt zwischen Fehlersignalen in Layer l und Aktivierungen in Layer l-1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Beider Terme wurden bereits in vorigen Schritten berechnet</a:t>
            </a:r>
          </a:p>
        </p:txBody>
      </p:sp>
    </p:spTree>
    <p:extLst>
      <p:ext uri="{BB962C8B-B14F-4D97-AF65-F5344CB8AC3E}">
        <p14:creationId xmlns:p14="http://schemas.microsoft.com/office/powerpoint/2010/main" val="421800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Gewichtsgradient für ein Batch von Daten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53E6F4-87F0-8C2B-35BB-954B7EF3CD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910"/>
          <a:stretch/>
        </p:blipFill>
        <p:spPr>
          <a:xfrm>
            <a:off x="767200" y="1881462"/>
            <a:ext cx="672392" cy="8187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3A0C33C-7B55-C0C6-B6FF-5A7D72AC2C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55" r="6119"/>
          <a:stretch/>
        </p:blipFill>
        <p:spPr>
          <a:xfrm>
            <a:off x="3887371" y="1881462"/>
            <a:ext cx="1570893" cy="8187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80DD6B-6BDA-850F-0ECB-C4C38B1D5B5C}"/>
              </a:ext>
            </a:extLst>
          </p:cNvPr>
          <p:cNvSpPr txBox="1"/>
          <p:nvPr/>
        </p:nvSpPr>
        <p:spPr>
          <a:xfrm>
            <a:off x="1749080" y="1921485"/>
            <a:ext cx="1992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Ableitung der </a:t>
            </a:r>
            <a:r>
              <a:rPr lang="de-DE" sz="1400" i="1" dirty="0"/>
              <a:t>Kostenfunktion</a:t>
            </a:r>
            <a:r>
              <a:rPr lang="de-DE" sz="1400" dirty="0"/>
              <a:t> nach den Gewichten in Layer 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22C224D-4A77-684B-AEEB-72AE526343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982" r="6119"/>
          <a:stretch/>
        </p:blipFill>
        <p:spPr>
          <a:xfrm>
            <a:off x="7122934" y="1893388"/>
            <a:ext cx="572084" cy="8187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036A2CA-74BE-9FF5-A152-2315D5937E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55" r="62048"/>
          <a:stretch/>
        </p:blipFill>
        <p:spPr>
          <a:xfrm>
            <a:off x="9180053" y="1893388"/>
            <a:ext cx="232117" cy="81871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4251BA3-6F7D-44FA-5435-2857511AF3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77"/>
          <a:stretch/>
        </p:blipFill>
        <p:spPr>
          <a:xfrm>
            <a:off x="464232" y="3329041"/>
            <a:ext cx="8097446" cy="303893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858C0D2-14B3-A43D-8DD4-B37BFBCF2AEE}"/>
              </a:ext>
            </a:extLst>
          </p:cNvPr>
          <p:cNvSpPr txBox="1"/>
          <p:nvPr/>
        </p:nvSpPr>
        <p:spPr>
          <a:xfrm>
            <a:off x="8932984" y="4496200"/>
            <a:ext cx="2739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Das Mittel wird über alle Elemente entlang der Tiefendimension (</a:t>
            </a:r>
            <a:r>
              <a:rPr lang="de-DE" sz="1400" dirty="0" err="1"/>
              <a:t>axis</a:t>
            </a:r>
            <a:r>
              <a:rPr lang="de-DE" sz="1400" dirty="0"/>
              <a:t>=0) gebildet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7C521E-6009-8637-EF60-4004ECC8DD20}"/>
              </a:ext>
            </a:extLst>
          </p:cNvPr>
          <p:cNvSpPr txBox="1"/>
          <p:nvPr/>
        </p:nvSpPr>
        <p:spPr>
          <a:xfrm>
            <a:off x="7764929" y="1933411"/>
            <a:ext cx="1378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Gewichts-</a:t>
            </a:r>
          </a:p>
          <a:p>
            <a:r>
              <a:rPr lang="de-DE" sz="1400" dirty="0"/>
              <a:t>gradient eines einzelnen Datums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69FB9EB-483B-C7D8-71BA-AA30A8AC21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37"/>
          <a:stretch/>
        </p:blipFill>
        <p:spPr>
          <a:xfrm>
            <a:off x="9470147" y="1685999"/>
            <a:ext cx="2252934" cy="123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8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Biasgradient für ein einziges Datum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5657D7-0D2E-ABEE-19BB-DD13E7BDAF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724"/>
          <a:stretch/>
        </p:blipFill>
        <p:spPr>
          <a:xfrm>
            <a:off x="831531" y="1845437"/>
            <a:ext cx="456105" cy="6907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1F0F3A-D581-35D0-2E70-34B4D62E86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87"/>
          <a:stretch/>
        </p:blipFill>
        <p:spPr>
          <a:xfrm>
            <a:off x="3396343" y="1825994"/>
            <a:ext cx="1026136" cy="7296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C09BF9-642F-E08C-72CE-A990CD7F71D7}"/>
              </a:ext>
            </a:extLst>
          </p:cNvPr>
          <p:cNvSpPr txBox="1"/>
          <p:nvPr/>
        </p:nvSpPr>
        <p:spPr>
          <a:xfrm>
            <a:off x="1523161" y="1821502"/>
            <a:ext cx="1817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Ableitung des Fehlers nach den Biases in Layer l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9F9E84-0810-13B9-1121-68219594C6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6" t="16011" r="4425" b="14589"/>
          <a:stretch/>
        </p:blipFill>
        <p:spPr>
          <a:xfrm>
            <a:off x="5624796" y="1934589"/>
            <a:ext cx="2808841" cy="5124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9A835D-90FD-8AC8-0AA2-274FA0CDF9CD}"/>
              </a:ext>
            </a:extLst>
          </p:cNvPr>
          <p:cNvSpPr txBox="1"/>
          <p:nvPr/>
        </p:nvSpPr>
        <p:spPr>
          <a:xfrm>
            <a:off x="8697418" y="1929224"/>
            <a:ext cx="3191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Fehlersignal in Layer 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Bereits berechnet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1290D8-7602-F2AF-1EA6-FD5D72AAD8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91"/>
          <a:stretch/>
        </p:blipFill>
        <p:spPr>
          <a:xfrm>
            <a:off x="838200" y="3294802"/>
            <a:ext cx="456106" cy="7296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B05042-3F86-2FD9-9E9A-A98158860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56" r="52844"/>
          <a:stretch/>
        </p:blipFill>
        <p:spPr>
          <a:xfrm>
            <a:off x="1413164" y="3294802"/>
            <a:ext cx="237216" cy="7296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AF65D8-F9CC-A514-1991-A8C6F477C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486" y="3049994"/>
            <a:ext cx="1238250" cy="12192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4B27849-B38C-27EF-9984-28318EF44E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272" r="1614"/>
          <a:stretch/>
        </p:blipFill>
        <p:spPr>
          <a:xfrm>
            <a:off x="2056333" y="4789104"/>
            <a:ext cx="3136613" cy="13255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5F94E9-3113-1CE1-8A2B-D80C78CF00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32"/>
          <a:stretch/>
        </p:blipFill>
        <p:spPr>
          <a:xfrm>
            <a:off x="831531" y="5106489"/>
            <a:ext cx="778293" cy="6907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C5183E1-CAEA-884B-C787-705121A6D9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82" r="52844"/>
          <a:stretch/>
        </p:blipFill>
        <p:spPr>
          <a:xfrm>
            <a:off x="1643539" y="5087046"/>
            <a:ext cx="267629" cy="7296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D885032-5521-BCD8-9DE6-E3F9BD5D4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82" r="52844"/>
          <a:stretch/>
        </p:blipFill>
        <p:spPr>
          <a:xfrm>
            <a:off x="5299538" y="5087046"/>
            <a:ext cx="267629" cy="7296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7565577-DF47-3F50-BC1E-902B0BAAD9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62" t="16011" r="4425" b="14589"/>
          <a:stretch/>
        </p:blipFill>
        <p:spPr>
          <a:xfrm>
            <a:off x="5713433" y="5195641"/>
            <a:ext cx="2129481" cy="5124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3A17EC-79BA-206C-AC91-970AF1F9B677}"/>
              </a:ext>
            </a:extLst>
          </p:cNvPr>
          <p:cNvSpPr txBox="1"/>
          <p:nvPr/>
        </p:nvSpPr>
        <p:spPr>
          <a:xfrm>
            <a:off x="8138566" y="5190276"/>
            <a:ext cx="3372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Der Biasgradient ist schlichtweg gleich dem Fehlersignal!</a:t>
            </a:r>
          </a:p>
        </p:txBody>
      </p:sp>
    </p:spTree>
    <p:extLst>
      <p:ext uri="{BB962C8B-B14F-4D97-AF65-F5344CB8AC3E}">
        <p14:creationId xmlns:p14="http://schemas.microsoft.com/office/powerpoint/2010/main" val="37138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Biasgradient für ein Batch von Daten</a:t>
            </a: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7B690B-9781-2337-E8AA-EEB1C64C5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0" r="75959"/>
          <a:stretch/>
        </p:blipFill>
        <p:spPr>
          <a:xfrm>
            <a:off x="712519" y="1829526"/>
            <a:ext cx="447304" cy="7594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77ED3F-9166-0C40-9AC4-9B4C256883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29" r="7128"/>
          <a:stretch/>
        </p:blipFill>
        <p:spPr>
          <a:xfrm>
            <a:off x="3903024" y="1829526"/>
            <a:ext cx="1409205" cy="7594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77D65E-A316-A457-867A-A80F0E3E75C2}"/>
              </a:ext>
            </a:extLst>
          </p:cNvPr>
          <p:cNvSpPr txBox="1"/>
          <p:nvPr/>
        </p:nvSpPr>
        <p:spPr>
          <a:xfrm>
            <a:off x="1421081" y="1947648"/>
            <a:ext cx="2379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Ableitung der Kostenfunktion nach den Biases in Layer 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A4C117-15AD-43B7-B9EA-8BAA32DC04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049" r="7128"/>
          <a:stretch/>
        </p:blipFill>
        <p:spPr>
          <a:xfrm>
            <a:off x="6954981" y="1829526"/>
            <a:ext cx="500744" cy="759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CF055E-D7C9-B872-5D9C-0FF020BDD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29" r="65226"/>
          <a:stretch/>
        </p:blipFill>
        <p:spPr>
          <a:xfrm>
            <a:off x="9258380" y="1829526"/>
            <a:ext cx="188026" cy="759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D8D8CA-6C5B-4BD4-1BA4-29D0951AB1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02" t="2085" b="4097"/>
          <a:stretch/>
        </p:blipFill>
        <p:spPr>
          <a:xfrm>
            <a:off x="9588907" y="1662993"/>
            <a:ext cx="374488" cy="10925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257153-4CA9-FC98-3011-392780C5ECFC}"/>
              </a:ext>
            </a:extLst>
          </p:cNvPr>
          <p:cNvSpPr txBox="1"/>
          <p:nvPr/>
        </p:nvSpPr>
        <p:spPr>
          <a:xfrm>
            <a:off x="7675415" y="1732205"/>
            <a:ext cx="1440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Biasgradient eines einzelnen Datums</a:t>
            </a:r>
          </a:p>
          <a:p>
            <a:pPr algn="l"/>
            <a:endParaRPr lang="de-DE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D22BFF-2DA5-F4E1-D154-8D01D5F4B7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0" r="63812"/>
          <a:stretch/>
        </p:blipFill>
        <p:spPr>
          <a:xfrm>
            <a:off x="712519" y="4058562"/>
            <a:ext cx="702624" cy="7594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34EDAA-27D2-3D64-9AF1-3F6FD6166F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286" t="3447" r="7575" b="15100"/>
          <a:stretch/>
        </p:blipFill>
        <p:spPr>
          <a:xfrm>
            <a:off x="1666510" y="3429000"/>
            <a:ext cx="4372130" cy="20185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348F16-B21B-5A4E-7781-60F0B49F6B71}"/>
              </a:ext>
            </a:extLst>
          </p:cNvPr>
          <p:cNvSpPr txBox="1"/>
          <p:nvPr/>
        </p:nvSpPr>
        <p:spPr>
          <a:xfrm>
            <a:off x="6263463" y="4068962"/>
            <a:ext cx="2739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Das Mittel wird über alle Elemente entlang der Tiefendimension (</a:t>
            </a:r>
            <a:r>
              <a:rPr lang="de-DE" sz="1400" dirty="0" err="1"/>
              <a:t>axis</a:t>
            </a:r>
            <a:r>
              <a:rPr lang="de-DE" sz="1400" dirty="0"/>
              <a:t>=0) gebildet</a:t>
            </a:r>
          </a:p>
        </p:txBody>
      </p:sp>
    </p:spTree>
    <p:extLst>
      <p:ext uri="{BB962C8B-B14F-4D97-AF65-F5344CB8AC3E}">
        <p14:creationId xmlns:p14="http://schemas.microsoft.com/office/powerpoint/2010/main" val="83862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Lernen mittels Stochastic Gradient Descent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CFA9DCD-B3B1-4DC7-A13A-4C641E717D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" t="20561" r="5254"/>
          <a:stretch/>
        </p:blipFill>
        <p:spPr>
          <a:xfrm>
            <a:off x="560876" y="2358517"/>
            <a:ext cx="2755075" cy="72873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3DA9959-9EFA-45F9-B953-50E180E9E7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48"/>
          <a:stretch/>
        </p:blipFill>
        <p:spPr>
          <a:xfrm>
            <a:off x="560876" y="5761395"/>
            <a:ext cx="1822106" cy="3974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F18588-FA14-9E6A-5264-83F5231F1997}"/>
                  </a:ext>
                </a:extLst>
              </p:cNvPr>
              <p:cNvSpPr txBox="1"/>
              <p:nvPr/>
            </p:nvSpPr>
            <p:spPr>
              <a:xfrm>
                <a:off x="5767444" y="2245832"/>
                <a:ext cx="623181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Parameter und Gradienten zum Schritt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sz="1400" dirty="0"/>
                  <a:t> sind die „aktuellen“ Parameter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Parameter und Gradienten zum Schritt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1400" dirty="0"/>
                  <a:t> sind die „neuen“ Parameter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Negative Gradienten zeigen in die Richtung des stärksten Gefälles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de-DE" sz="1400" dirty="0"/>
                  <a:t> bestimmt die Schrittgröße in Richtung des stärksten Gefälles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F18588-FA14-9E6A-5264-83F5231F1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444" y="2245832"/>
                <a:ext cx="6231813" cy="954107"/>
              </a:xfrm>
              <a:prstGeom prst="rect">
                <a:avLst/>
              </a:prstGeom>
              <a:blipFill>
                <a:blip r:embed="rId4"/>
                <a:stretch>
                  <a:fillRect l="-98" t="-637" b="-57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B3450F5-73BA-2141-B1BF-C97F121806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05" t="8530" r="6194" b="11279"/>
          <a:stretch/>
        </p:blipFill>
        <p:spPr>
          <a:xfrm>
            <a:off x="560876" y="3891697"/>
            <a:ext cx="2177142" cy="658675"/>
          </a:xfrm>
          <a:prstGeom prst="rect">
            <a:avLst/>
          </a:prstGeom>
        </p:spPr>
      </p:pic>
      <p:pic>
        <p:nvPicPr>
          <p:cNvPr id="10" name="Picture 9" descr="Chart, surface chart&#10;&#10;Description automatically generated">
            <a:extLst>
              <a:ext uri="{FF2B5EF4-FFF2-40B4-BE49-F238E27FC236}">
                <a16:creationId xmlns:a16="http://schemas.microsoft.com/office/drawing/2014/main" id="{2613F875-1776-C0BA-878F-17C862BAF8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444" y="3355470"/>
            <a:ext cx="2596692" cy="17311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D676D6-ED1B-5C42-9D08-E0DA04371718}"/>
                  </a:ext>
                </a:extLst>
              </p:cNvPr>
              <p:cNvSpPr txBox="1"/>
              <p:nvPr/>
            </p:nvSpPr>
            <p:spPr>
              <a:xfrm>
                <a:off x="5767444" y="5375326"/>
                <a:ext cx="373281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Die Anzahl an Gradient Descent Schritten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de-DE" sz="1400" dirty="0"/>
                  <a:t> pro Epoche ist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de-DE" sz="1400" dirty="0"/>
                  <a:t> aufgerundet zum nächsten Integer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Aufrunden ist notwendig um alle Daten des Trainingsdatensatzes zu durchlaufen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D676D6-ED1B-5C42-9D08-E0DA04371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444" y="5375326"/>
                <a:ext cx="3732811" cy="1169551"/>
              </a:xfrm>
              <a:prstGeom prst="rect">
                <a:avLst/>
              </a:prstGeom>
              <a:blipFill>
                <a:blip r:embed="rId7"/>
                <a:stretch>
                  <a:fillRect l="-163" t="-1042" b="-41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E48CF80-5B41-22F0-934C-265A956DE2C3}"/>
              </a:ext>
            </a:extLst>
          </p:cNvPr>
          <p:cNvSpPr txBox="1"/>
          <p:nvPr/>
        </p:nvSpPr>
        <p:spPr>
          <a:xfrm>
            <a:off x="3546766" y="2568997"/>
            <a:ext cx="1468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Gewicht-Updates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B847CD-D812-983E-0450-07DEF8C5D20B}"/>
              </a:ext>
            </a:extLst>
          </p:cNvPr>
          <p:cNvSpPr txBox="1"/>
          <p:nvPr/>
        </p:nvSpPr>
        <p:spPr>
          <a:xfrm>
            <a:off x="3040088" y="4067146"/>
            <a:ext cx="1904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Bias-Updates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9ACA13-FEA0-AE01-77A8-C4C120A0D55B}"/>
              </a:ext>
            </a:extLst>
          </p:cNvPr>
          <p:cNvSpPr txBox="1"/>
          <p:nvPr/>
        </p:nvSpPr>
        <p:spPr>
          <a:xfrm>
            <a:off x="2652158" y="5806213"/>
            <a:ext cx="2394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Anzahl an Update-Schritten</a:t>
            </a:r>
          </a:p>
        </p:txBody>
      </p:sp>
    </p:spTree>
    <p:extLst>
      <p:ext uri="{BB962C8B-B14F-4D97-AF65-F5344CB8AC3E}">
        <p14:creationId xmlns:p14="http://schemas.microsoft.com/office/powerpoint/2010/main" val="2709567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Lern-Algorithmus für ein einzelnes Datum (1)</a:t>
            </a:r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C72AB6-F7A3-C807-9627-BB671E8D264B}"/>
              </a:ext>
            </a:extLst>
          </p:cNvPr>
          <p:cNvSpPr txBox="1"/>
          <p:nvPr/>
        </p:nvSpPr>
        <p:spPr>
          <a:xfrm>
            <a:off x="566057" y="1976712"/>
            <a:ext cx="2826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1. Forwardpropagation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FEAAC86-34B6-00DB-54DB-9F9B0CCDF4DC}"/>
              </a:ext>
            </a:extLst>
          </p:cNvPr>
          <p:cNvSpPr/>
          <p:nvPr/>
        </p:nvSpPr>
        <p:spPr>
          <a:xfrm>
            <a:off x="4876800" y="2026488"/>
            <a:ext cx="380010" cy="2082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DA6BD97-89D3-3A84-6EA9-2ACDC5D647CC}"/>
              </a:ext>
            </a:extLst>
          </p:cNvPr>
          <p:cNvSpPr/>
          <p:nvPr/>
        </p:nvSpPr>
        <p:spPr>
          <a:xfrm>
            <a:off x="6826003" y="2026488"/>
            <a:ext cx="380010" cy="2082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316188-06D0-F37C-2745-6B9403686DED}"/>
              </a:ext>
            </a:extLst>
          </p:cNvPr>
          <p:cNvSpPr txBox="1"/>
          <p:nvPr/>
        </p:nvSpPr>
        <p:spPr>
          <a:xfrm>
            <a:off x="566057" y="2723227"/>
            <a:ext cx="2565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2. Fehlersignal am Output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677E59-BFE2-AEB2-64DF-C2104BA3EA63}"/>
                  </a:ext>
                </a:extLst>
              </p:cNvPr>
              <p:cNvSpPr txBox="1"/>
              <p:nvPr/>
            </p:nvSpPr>
            <p:spPr>
              <a:xfrm>
                <a:off x="566057" y="3529891"/>
                <a:ext cx="34060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de-DE" sz="1400" dirty="0"/>
                  <a:t>3. Fehlersignal bei jedem Hidden Layer</a:t>
                </a:r>
              </a:p>
              <a:p>
                <a:pPr algn="l"/>
                <a:r>
                  <a:rPr lang="de-DE" sz="1400" dirty="0"/>
                  <a:t>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…, 1</m:t>
                    </m:r>
                  </m:oMath>
                </a14:m>
                <a:endParaRPr lang="de-DE" sz="1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677E59-BFE2-AEB2-64DF-C2104BA3E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57" y="3529891"/>
                <a:ext cx="3406092" cy="523220"/>
              </a:xfrm>
              <a:prstGeom prst="rect">
                <a:avLst/>
              </a:prstGeom>
              <a:blipFill>
                <a:blip r:embed="rId3"/>
                <a:stretch>
                  <a:fillRect l="-537" t="-23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Grafik 4">
            <a:extLst>
              <a:ext uri="{FF2B5EF4-FFF2-40B4-BE49-F238E27FC236}">
                <a16:creationId xmlns:a16="http://schemas.microsoft.com/office/drawing/2014/main" id="{461009AF-67D6-0892-9522-6F88837C67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83"/>
          <a:stretch/>
        </p:blipFill>
        <p:spPr>
          <a:xfrm>
            <a:off x="2663125" y="1886296"/>
            <a:ext cx="1657407" cy="488608"/>
          </a:xfrm>
          <a:prstGeom prst="rect">
            <a:avLst/>
          </a:prstGeom>
        </p:spPr>
      </p:pic>
      <p:pic>
        <p:nvPicPr>
          <p:cNvPr id="26" name="Grafik 6">
            <a:extLst>
              <a:ext uri="{FF2B5EF4-FFF2-40B4-BE49-F238E27FC236}">
                <a16:creationId xmlns:a16="http://schemas.microsoft.com/office/drawing/2014/main" id="{8273B41C-C302-930F-5E08-C7205A5E41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907" t="21114" r="14626" b="15767"/>
          <a:stretch/>
        </p:blipFill>
        <p:spPr>
          <a:xfrm>
            <a:off x="5517441" y="1915121"/>
            <a:ext cx="900159" cy="430959"/>
          </a:xfrm>
          <a:prstGeom prst="rect">
            <a:avLst/>
          </a:prstGeom>
        </p:spPr>
      </p:pic>
      <p:pic>
        <p:nvPicPr>
          <p:cNvPr id="27" name="Grafik 5">
            <a:extLst>
              <a:ext uri="{FF2B5EF4-FFF2-40B4-BE49-F238E27FC236}">
                <a16:creationId xmlns:a16="http://schemas.microsoft.com/office/drawing/2014/main" id="{F87AA52B-4F54-D479-31E6-3CDBA58BFF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641" b="6710"/>
          <a:stretch/>
        </p:blipFill>
        <p:spPr>
          <a:xfrm>
            <a:off x="7614416" y="1859851"/>
            <a:ext cx="3293204" cy="5414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9C3E7D-D379-E456-7F35-3C7B74F0CA4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817" t="6753" r="3056" b="11784"/>
          <a:stretch/>
        </p:blipFill>
        <p:spPr>
          <a:xfrm>
            <a:off x="3589699" y="2575263"/>
            <a:ext cx="3709483" cy="60370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2D6A0BA-209C-2C23-5D6F-71BDE13A079F}"/>
              </a:ext>
            </a:extLst>
          </p:cNvPr>
          <p:cNvSpPr txBox="1"/>
          <p:nvPr/>
        </p:nvSpPr>
        <p:spPr>
          <a:xfrm>
            <a:off x="3522842" y="5592823"/>
            <a:ext cx="345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…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EAD32F-7BC3-FA85-84E6-DF5712E9ADA6}"/>
              </a:ext>
            </a:extLst>
          </p:cNvPr>
          <p:cNvGrpSpPr/>
          <p:nvPr/>
        </p:nvGrpSpPr>
        <p:grpSpPr>
          <a:xfrm>
            <a:off x="3522842" y="4323459"/>
            <a:ext cx="4934986" cy="321435"/>
            <a:chOff x="3522842" y="4360252"/>
            <a:chExt cx="4934986" cy="3214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25F96BA-7FC0-DBA3-4252-186B11913F6C}"/>
                    </a:ext>
                  </a:extLst>
                </p:cNvPr>
                <p:cNvSpPr txBox="1"/>
                <p:nvPr/>
              </p:nvSpPr>
              <p:spPr>
                <a:xfrm>
                  <a:off x="3522842" y="4360252"/>
                  <a:ext cx="2573158" cy="321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4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p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de-DE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4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p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4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sSub>
                          <m:sSubPr>
                            <m:ctrlPr>
                              <a:rPr lang="de-DE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1" i="1" smtClean="0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sSup>
                              <m:sSup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de-DE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de-DE" sz="140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25F96BA-7FC0-DBA3-4252-186B11913F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2842" y="4360252"/>
                  <a:ext cx="2573158" cy="321435"/>
                </a:xfrm>
                <a:prstGeom prst="rect">
                  <a:avLst/>
                </a:prstGeom>
                <a:blipFill>
                  <a:blip r:embed="rId8"/>
                  <a:stretch>
                    <a:fillRect b="-377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09EB431-21BC-ECBC-0AF4-966860A10B84}"/>
                </a:ext>
              </a:extLst>
            </p:cNvPr>
            <p:cNvSpPr txBox="1"/>
            <p:nvPr/>
          </p:nvSpPr>
          <p:spPr>
            <a:xfrm>
              <a:off x="6361517" y="4371945"/>
              <a:ext cx="20963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1400" dirty="0"/>
                <a:t>Fehler am Layer L-1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37835EB-4BBC-265C-23D8-598564954538}"/>
              </a:ext>
            </a:extLst>
          </p:cNvPr>
          <p:cNvGrpSpPr/>
          <p:nvPr/>
        </p:nvGrpSpPr>
        <p:grpSpPr>
          <a:xfrm>
            <a:off x="3522842" y="4958141"/>
            <a:ext cx="4553723" cy="321435"/>
            <a:chOff x="3583095" y="5192996"/>
            <a:chExt cx="4553723" cy="3214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E95529D-7B56-E5D3-3B5F-FBD835DE3604}"/>
                    </a:ext>
                  </a:extLst>
                </p:cNvPr>
                <p:cNvSpPr txBox="1"/>
                <p:nvPr/>
              </p:nvSpPr>
              <p:spPr>
                <a:xfrm>
                  <a:off x="3583095" y="5192996"/>
                  <a:ext cx="2910754" cy="321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4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p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de-DE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4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p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4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de-DE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1" i="1" smtClean="0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sSup>
                              <m:sSup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de-DE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de-DE" sz="1400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E95529D-7B56-E5D3-3B5F-FBD835DE36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3095" y="5192996"/>
                  <a:ext cx="2910754" cy="321435"/>
                </a:xfrm>
                <a:prstGeom prst="rect">
                  <a:avLst/>
                </a:prstGeom>
                <a:blipFill>
                  <a:blip r:embed="rId9"/>
                  <a:stretch>
                    <a:fillRect b="-377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5BBD252-14EE-295C-0CA3-BF7D27E44F3B}"/>
                </a:ext>
              </a:extLst>
            </p:cNvPr>
            <p:cNvSpPr txBox="1"/>
            <p:nvPr/>
          </p:nvSpPr>
          <p:spPr>
            <a:xfrm>
              <a:off x="6444205" y="5199825"/>
              <a:ext cx="1692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1400" dirty="0"/>
                <a:t>Fehler am Layer L-2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A67A754-7512-7241-A3C4-EF916CB6524E}"/>
              </a:ext>
            </a:extLst>
          </p:cNvPr>
          <p:cNvGrpSpPr/>
          <p:nvPr/>
        </p:nvGrpSpPr>
        <p:grpSpPr>
          <a:xfrm>
            <a:off x="3522842" y="6213849"/>
            <a:ext cx="4456446" cy="314253"/>
            <a:chOff x="3583095" y="6029021"/>
            <a:chExt cx="4456446" cy="31425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F39B06B-485D-733B-905A-1A76E96F72D8}"/>
                    </a:ext>
                  </a:extLst>
                </p:cNvPr>
                <p:cNvSpPr txBox="1"/>
                <p:nvPr/>
              </p:nvSpPr>
              <p:spPr>
                <a:xfrm>
                  <a:off x="3583095" y="6029021"/>
                  <a:ext cx="2108506" cy="314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4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p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de-DE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4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p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4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de-DE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1" i="1" smtClean="0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sSup>
                              <m:sSup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de-DE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de-DE" sz="14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F39B06B-485D-733B-905A-1A76E96F72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3095" y="6029021"/>
                  <a:ext cx="2108506" cy="314253"/>
                </a:xfrm>
                <a:prstGeom prst="rect">
                  <a:avLst/>
                </a:prstGeom>
                <a:blipFill>
                  <a:blip r:embed="rId10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E61D890-8D17-766A-8A4A-2E61B03CA79A}"/>
                </a:ext>
              </a:extLst>
            </p:cNvPr>
            <p:cNvSpPr txBox="1"/>
            <p:nvPr/>
          </p:nvSpPr>
          <p:spPr>
            <a:xfrm>
              <a:off x="6483116" y="6032259"/>
              <a:ext cx="15564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1400" dirty="0"/>
                <a:t>Fehler am Layer 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C05E74F-8923-3D9A-3072-581A29D99477}"/>
              </a:ext>
            </a:extLst>
          </p:cNvPr>
          <p:cNvGrpSpPr/>
          <p:nvPr/>
        </p:nvGrpSpPr>
        <p:grpSpPr>
          <a:xfrm>
            <a:off x="3522842" y="3572791"/>
            <a:ext cx="6006637" cy="437421"/>
            <a:chOff x="3589699" y="3572791"/>
            <a:chExt cx="6006637" cy="43742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63BCACA-AF3D-DA99-CA9B-D5ABC93F84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5044" t="18777" r="6990" b="15877"/>
            <a:stretch/>
          </p:blipFill>
          <p:spPr>
            <a:xfrm>
              <a:off x="3589699" y="3572791"/>
              <a:ext cx="2720896" cy="437421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979B7B7-115D-58E2-7121-E5A9A7025B49}"/>
                </a:ext>
              </a:extLst>
            </p:cNvPr>
            <p:cNvSpPr txBox="1"/>
            <p:nvPr/>
          </p:nvSpPr>
          <p:spPr>
            <a:xfrm>
              <a:off x="6417600" y="3637613"/>
              <a:ext cx="31787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1400" dirty="0"/>
                <a:t>Fehler an beliebigem Layer</a:t>
              </a:r>
            </a:p>
          </p:txBody>
        </p:sp>
      </p:grpSp>
      <p:sp>
        <p:nvSpPr>
          <p:cNvPr id="59" name="Right Brace 58">
            <a:extLst>
              <a:ext uri="{FF2B5EF4-FFF2-40B4-BE49-F238E27FC236}">
                <a16:creationId xmlns:a16="http://schemas.microsoft.com/office/drawing/2014/main" id="{EBE94231-BF14-113C-AF32-00B6D6D0E68C}"/>
              </a:ext>
            </a:extLst>
          </p:cNvPr>
          <p:cNvSpPr/>
          <p:nvPr/>
        </p:nvSpPr>
        <p:spPr>
          <a:xfrm>
            <a:off x="8020454" y="4275306"/>
            <a:ext cx="360000" cy="230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56BFFA-C9EA-610A-BC23-E552ECC556C5}"/>
              </a:ext>
            </a:extLst>
          </p:cNvPr>
          <p:cNvSpPr txBox="1"/>
          <p:nvPr/>
        </p:nvSpPr>
        <p:spPr>
          <a:xfrm>
            <a:off x="8530708" y="4649237"/>
            <a:ext cx="265919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de-DE" sz="1400" dirty="0"/>
              <a:t>Fehler von Layer l+1 einsetzten</a:t>
            </a:r>
          </a:p>
          <a:p>
            <a:pPr marL="342900" indent="-342900" algn="l">
              <a:buAutoNum type="arabicPeriod"/>
            </a:pPr>
            <a:r>
              <a:rPr lang="de-DE" sz="1400" dirty="0"/>
              <a:t>Fehler am Layer l ausrechen</a:t>
            </a:r>
          </a:p>
          <a:p>
            <a:pPr marL="342900" indent="-342900" algn="l">
              <a:buAutoNum type="arabicPeriod"/>
            </a:pPr>
            <a:r>
              <a:rPr lang="de-DE" sz="1400" dirty="0"/>
              <a:t>Ein Layer zurückiterieren</a:t>
            </a:r>
          </a:p>
          <a:p>
            <a:pPr marL="342900" indent="-342900" algn="l">
              <a:buAutoNum type="arabicPeriod"/>
            </a:pPr>
            <a:r>
              <a:rPr lang="de-DE" sz="1400" dirty="0"/>
              <a:t>Obige 3 Schritte bis zum Layer 1 wiederholden</a:t>
            </a:r>
          </a:p>
          <a:p>
            <a:pPr marL="342900" indent="-342900" algn="l">
              <a:buAutoNum type="arabicPeriod"/>
            </a:pPr>
            <a:endParaRPr lang="de-DE" sz="14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76BE73C-B85E-F27D-5319-1258D8CDA9BA}"/>
              </a:ext>
            </a:extLst>
          </p:cNvPr>
          <p:cNvCxnSpPr/>
          <p:nvPr/>
        </p:nvCxnSpPr>
        <p:spPr>
          <a:xfrm>
            <a:off x="3929974" y="4642929"/>
            <a:ext cx="647121" cy="322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57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6" grpId="0" animBg="1"/>
      <p:bldP spid="20" grpId="0"/>
      <p:bldP spid="21" grpId="0"/>
      <p:bldP spid="38" grpId="0"/>
      <p:bldP spid="59" grpId="0" animBg="1"/>
      <p:bldP spid="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Lern-Algorithmus für ein einzelnes Datum (2)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1ACD2D-9CC3-D8DF-49EE-C773B3DB0CC3}"/>
                  </a:ext>
                </a:extLst>
              </p:cNvPr>
              <p:cNvSpPr txBox="1"/>
              <p:nvPr/>
            </p:nvSpPr>
            <p:spPr>
              <a:xfrm>
                <a:off x="407951" y="2194042"/>
                <a:ext cx="32058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de-DE" sz="1400" dirty="0"/>
                  <a:t>4.1. Gewichtsgradienten bei jedem Layer</a:t>
                </a:r>
              </a:p>
              <a:p>
                <a:pPr algn="l"/>
                <a:r>
                  <a:rPr lang="de-DE" sz="1400" dirty="0"/>
                  <a:t>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…, 1</m:t>
                    </m:r>
                  </m:oMath>
                </a14:m>
                <a:endParaRPr lang="de-DE" sz="1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1ACD2D-9CC3-D8DF-49EE-C773B3DB0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51" y="2194042"/>
                <a:ext cx="3205875" cy="523220"/>
              </a:xfrm>
              <a:prstGeom prst="rect">
                <a:avLst/>
              </a:prstGeom>
              <a:blipFill>
                <a:blip r:embed="rId3"/>
                <a:stretch>
                  <a:fillRect l="-570" t="-23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6FF1B49-A230-4FEA-27B9-0B64D2AAAA56}"/>
                  </a:ext>
                </a:extLst>
              </p:cNvPr>
              <p:cNvSpPr txBox="1"/>
              <p:nvPr/>
            </p:nvSpPr>
            <p:spPr>
              <a:xfrm>
                <a:off x="407952" y="5197503"/>
                <a:ext cx="31718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de-DE" sz="1400" dirty="0"/>
                  <a:t>5. Parameter Updates bei jedem Layer</a:t>
                </a:r>
              </a:p>
              <a:p>
                <a:pPr algn="l"/>
                <a:r>
                  <a:rPr lang="de-DE" sz="1400" dirty="0"/>
                  <a:t>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…, 1</m:t>
                    </m:r>
                  </m:oMath>
                </a14:m>
                <a:endParaRPr lang="de-DE" sz="1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6FF1B49-A230-4FEA-27B9-0B64D2AAA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52" y="5197503"/>
                <a:ext cx="3171827" cy="523220"/>
              </a:xfrm>
              <a:prstGeom prst="rect">
                <a:avLst/>
              </a:prstGeom>
              <a:blipFill>
                <a:blip r:embed="rId4"/>
                <a:stretch>
                  <a:fillRect l="-577" t="-23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8065177-A066-652E-F804-66C57BD473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72" t="6363" r="43916" b="15577"/>
          <a:stretch/>
        </p:blipFill>
        <p:spPr>
          <a:xfrm>
            <a:off x="4078758" y="2144063"/>
            <a:ext cx="1940667" cy="6231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E73A13-408C-FDA8-E1F8-2CEE48E9DC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16" t="5868" r="4792" b="6792"/>
          <a:stretch/>
        </p:blipFill>
        <p:spPr>
          <a:xfrm>
            <a:off x="6162471" y="1864291"/>
            <a:ext cx="3035029" cy="11827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7E24FB6-E554-18F9-3005-44A4E28706A2}"/>
                  </a:ext>
                </a:extLst>
              </p:cNvPr>
              <p:cNvSpPr txBox="1"/>
              <p:nvPr/>
            </p:nvSpPr>
            <p:spPr>
              <a:xfrm>
                <a:off x="407951" y="3674088"/>
                <a:ext cx="29772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de-DE" sz="1400" dirty="0"/>
                  <a:t>4.2. Biasgradienten bei jedem Layer</a:t>
                </a:r>
              </a:p>
              <a:p>
                <a:pPr algn="l"/>
                <a:r>
                  <a:rPr lang="de-DE" sz="1400" dirty="0"/>
                  <a:t>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…, 1</m:t>
                    </m:r>
                  </m:oMath>
                </a14:m>
                <a:endParaRPr lang="de-DE" sz="14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7E24FB6-E554-18F9-3005-44A4E2870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51" y="3674088"/>
                <a:ext cx="2977275" cy="523220"/>
              </a:xfrm>
              <a:prstGeom prst="rect">
                <a:avLst/>
              </a:prstGeom>
              <a:blipFill>
                <a:blip r:embed="rId7"/>
                <a:stretch>
                  <a:fillRect l="-615" t="-23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51148CC9-0554-55F7-DEF4-589C932B6EC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72" t="6386" r="44615" b="14433"/>
          <a:stretch/>
        </p:blipFill>
        <p:spPr>
          <a:xfrm>
            <a:off x="4078758" y="3638557"/>
            <a:ext cx="1712070" cy="5942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E4762C-AC83-3993-6EF0-EDAAAC319F0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0812" t="21693" r="15339" b="20028"/>
          <a:stretch/>
        </p:blipFill>
        <p:spPr>
          <a:xfrm>
            <a:off x="5907119" y="3680347"/>
            <a:ext cx="564202" cy="5107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0A442E-D4B1-A564-2C6D-1B38D95EE36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174" t="17109" r="12487" b="13708"/>
          <a:stretch/>
        </p:blipFill>
        <p:spPr>
          <a:xfrm>
            <a:off x="4078758" y="5088222"/>
            <a:ext cx="2968931" cy="7417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2D24650-0DF6-53EB-D2F9-D43A86B6110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944" t="13649" r="10094" b="12313"/>
          <a:stretch/>
        </p:blipFill>
        <p:spPr>
          <a:xfrm>
            <a:off x="7631349" y="5079191"/>
            <a:ext cx="2607012" cy="75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2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5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A37A3-FF5A-44AB-8DF3-1148A58E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in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D4F1E2-9CD7-4555-B49C-35818449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Beispielanwendung MNIST Digit Classification</a:t>
            </a:r>
            <a:endParaRPr lang="de-DE" dirty="0"/>
          </a:p>
          <a:p>
            <a:r>
              <a:rPr lang="de-DE" dirty="0"/>
              <a:t>Aufbau von </a:t>
            </a:r>
            <a:r>
              <a:rPr lang="de-DE" dirty="0" err="1">
                <a:hlinkClick r:id="rId3"/>
              </a:rPr>
              <a:t>src</a:t>
            </a:r>
            <a:r>
              <a:rPr lang="de-DE" dirty="0">
                <a:hlinkClick r:id="rId3"/>
              </a:rPr>
              <a:t>/</a:t>
            </a:r>
            <a:r>
              <a:rPr lang="de-DE" dirty="0" err="1">
                <a:hlinkClick r:id="rId3"/>
              </a:rPr>
              <a:t>lib</a:t>
            </a:r>
            <a:endParaRPr lang="de-DE" dirty="0"/>
          </a:p>
          <a:p>
            <a:r>
              <a:rPr lang="de-DE" dirty="0"/>
              <a:t>Erklärung von </a:t>
            </a:r>
            <a:r>
              <a:rPr lang="de-DE" dirty="0" err="1">
                <a:hlinkClick r:id="rId2"/>
              </a:rPr>
              <a:t>SequentialModel</a:t>
            </a:r>
            <a:r>
              <a:rPr lang="de-DE" dirty="0"/>
              <a:t> Klasse</a:t>
            </a:r>
          </a:p>
          <a:p>
            <a:r>
              <a:rPr lang="de-DE" dirty="0"/>
              <a:t>Erklärung von </a:t>
            </a:r>
            <a:r>
              <a:rPr lang="de-DE" dirty="0" err="1">
                <a:hlinkClick r:id="rId4"/>
              </a:rPr>
              <a:t>Dense</a:t>
            </a:r>
            <a:r>
              <a:rPr lang="de-DE" dirty="0">
                <a:hlinkClick r:id="rId4"/>
              </a:rPr>
              <a:t> Layer</a:t>
            </a:r>
            <a:r>
              <a:rPr lang="de-DE" dirty="0"/>
              <a:t> Klasse</a:t>
            </a:r>
          </a:p>
          <a:p>
            <a:r>
              <a:rPr lang="de-DE" dirty="0"/>
              <a:t>Erklärung von </a:t>
            </a:r>
            <a:r>
              <a:rPr lang="de-DE" dirty="0">
                <a:hlinkClick r:id="rId5"/>
              </a:rPr>
              <a:t>Aktivierungsfunktionen</a:t>
            </a:r>
            <a:r>
              <a:rPr lang="de-DE" dirty="0"/>
              <a:t>, insbesondere die Anpassungen für numerische Stabilität </a:t>
            </a:r>
          </a:p>
          <a:p>
            <a:r>
              <a:rPr lang="de-DE" dirty="0"/>
              <a:t>Tests erklären, insbesondere </a:t>
            </a:r>
            <a:r>
              <a:rPr lang="de-DE" dirty="0" err="1">
                <a:hlinkClick r:id="rId6"/>
              </a:rPr>
              <a:t>test_model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695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0774A-2DDD-4FA8-B131-51F732C0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6545D7-1FF3-4160-9D50-9AED5FDA1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Motivation / Ziele</a:t>
            </a:r>
          </a:p>
          <a:p>
            <a:r>
              <a:rPr lang="de-DE" dirty="0"/>
              <a:t>Ergebnisse der mathematischen Herleitungen</a:t>
            </a:r>
          </a:p>
          <a:p>
            <a:pPr lvl="1"/>
            <a:r>
              <a:rPr lang="de-DE" dirty="0"/>
              <a:t>Forwardpropagation für ein einzelnes Datum und ein Batch von Daten</a:t>
            </a:r>
          </a:p>
          <a:p>
            <a:pPr lvl="1"/>
            <a:r>
              <a:rPr lang="de-DE" dirty="0"/>
              <a:t>Backpropagation für ein einzelnes Datum und ein Batch von Daten</a:t>
            </a:r>
          </a:p>
          <a:p>
            <a:pPr lvl="1"/>
            <a:r>
              <a:rPr lang="de-DE" dirty="0"/>
              <a:t>Lern-Algorithmus</a:t>
            </a:r>
          </a:p>
          <a:p>
            <a:r>
              <a:rPr lang="de-DE" dirty="0"/>
              <a:t>Implementierung in Python</a:t>
            </a:r>
          </a:p>
          <a:p>
            <a:pPr lvl="1"/>
            <a:r>
              <a:rPr lang="de-DE" dirty="0"/>
              <a:t>Demo Anwendung</a:t>
            </a:r>
          </a:p>
          <a:p>
            <a:pPr lvl="1"/>
            <a:r>
              <a:rPr lang="de-DE" dirty="0"/>
              <a:t>Common </a:t>
            </a:r>
            <a:r>
              <a:rPr lang="de-DE" dirty="0" err="1"/>
              <a:t>Pitfalls</a:t>
            </a:r>
            <a:endParaRPr lang="de-DE" dirty="0"/>
          </a:p>
          <a:p>
            <a:pPr lvl="1"/>
            <a:r>
              <a:rPr lang="de-DE" dirty="0"/>
              <a:t>Tipps &amp; Tricks</a:t>
            </a:r>
          </a:p>
          <a:p>
            <a:r>
              <a:rPr lang="de-DE" dirty="0"/>
              <a:t>Verbesserungsmöglichkeiten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232657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54ED7-BEFD-40E3-B078-48D85B0B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/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02182-4412-4492-B45A-299CC690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Übergeordnetes Ziel: Tiefgehendes Verständnis</a:t>
            </a:r>
          </a:p>
          <a:p>
            <a:pPr lvl="1"/>
            <a:r>
              <a:rPr lang="de-DE" dirty="0"/>
              <a:t>Neueste Forschungen besser verstehen</a:t>
            </a:r>
          </a:p>
          <a:p>
            <a:pPr lvl="1"/>
            <a:r>
              <a:rPr lang="de-DE" dirty="0"/>
              <a:t>Deep Learning Bibliotheken besser anwenden</a:t>
            </a:r>
          </a:p>
          <a:p>
            <a:pPr lvl="1"/>
            <a:r>
              <a:rPr lang="de-DE" dirty="0"/>
              <a:t>Neue Netzwerkarchitekturen selbst entwickeln</a:t>
            </a:r>
          </a:p>
          <a:p>
            <a:r>
              <a:rPr lang="de-DE" dirty="0"/>
              <a:t>Projektziel: </a:t>
            </a:r>
          </a:p>
          <a:p>
            <a:pPr lvl="1"/>
            <a:r>
              <a:rPr lang="de-DE" dirty="0"/>
              <a:t>Herleitung generischer, mathematischer Gleichungen</a:t>
            </a:r>
          </a:p>
          <a:p>
            <a:pPr lvl="1"/>
            <a:r>
              <a:rPr lang="de-DE" dirty="0"/>
              <a:t>Effiziente Implementierung hergeleiteter Gleichungen</a:t>
            </a:r>
          </a:p>
          <a:p>
            <a:pPr lvl="1"/>
            <a:r>
              <a:rPr lang="de-DE" dirty="0"/>
              <a:t>Beispielhafte Anwendung</a:t>
            </a:r>
          </a:p>
        </p:txBody>
      </p:sp>
    </p:spTree>
    <p:extLst>
      <p:ext uri="{BB962C8B-B14F-4D97-AF65-F5344CB8AC3E}">
        <p14:creationId xmlns:p14="http://schemas.microsoft.com/office/powerpoint/2010/main" val="138215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Notation</a:t>
            </a: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7FA032D-9553-4170-85D9-FE8DD6224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60"/>
          <a:stretch/>
        </p:blipFill>
        <p:spPr>
          <a:xfrm>
            <a:off x="411559" y="1840184"/>
            <a:ext cx="6578644" cy="42136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6EE6F43-131D-4F55-AF5C-F1CDDA934584}"/>
                  </a:ext>
                </a:extLst>
              </p:cNvPr>
              <p:cNvSpPr txBox="1"/>
              <p:nvPr/>
            </p:nvSpPr>
            <p:spPr>
              <a:xfrm>
                <a:off x="7287064" y="1957415"/>
                <a:ext cx="4559025" cy="1331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de-DE" sz="1400" dirty="0"/>
                  <a:t> = j-</a:t>
                </a:r>
                <a:r>
                  <a:rPr lang="de-DE" sz="1400" dirty="0" err="1"/>
                  <a:t>te</a:t>
                </a:r>
                <a:r>
                  <a:rPr lang="de-DE" sz="1400" dirty="0"/>
                  <a:t> Input Element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de-DE" sz="1400" dirty="0"/>
                  <a:t> = j-</a:t>
                </a:r>
                <a:r>
                  <a:rPr lang="de-DE" sz="1400" dirty="0" err="1"/>
                  <a:t>te</a:t>
                </a:r>
                <a:r>
                  <a:rPr lang="de-DE" sz="1400" dirty="0"/>
                  <a:t> dendritische Potential in Layer 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de-DE" sz="1400" dirty="0"/>
                  <a:t> = j-</a:t>
                </a:r>
                <a:r>
                  <a:rPr lang="de-DE" sz="1400" dirty="0" err="1"/>
                  <a:t>te</a:t>
                </a:r>
                <a:r>
                  <a:rPr lang="de-DE" sz="1400" dirty="0"/>
                  <a:t> Aktivierung in Layer 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de-DE" sz="1400" dirty="0"/>
                  <a:t> =  Gewicht welches Neuron j in Layer l mit Neuron k in Layer l-1 verbindet</a:t>
                </a: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6EE6F43-131D-4F55-AF5C-F1CDDA934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064" y="1957415"/>
                <a:ext cx="4559025" cy="1331711"/>
              </a:xfrm>
              <a:prstGeom prst="rect">
                <a:avLst/>
              </a:prstGeom>
              <a:blipFill>
                <a:blip r:embed="rId4"/>
                <a:stretch>
                  <a:fillRect l="-134" r="-401" b="-41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95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Forward-Propagation für ein einziges Datum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89DE59-E9C5-4EFE-9E04-41EF716F7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3"/>
          <a:stretch/>
        </p:blipFill>
        <p:spPr>
          <a:xfrm>
            <a:off x="1195754" y="2239537"/>
            <a:ext cx="2003205" cy="590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547BB27-E64C-4717-B8D5-6BD72AB052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07"/>
          <a:stretch/>
        </p:blipFill>
        <p:spPr>
          <a:xfrm>
            <a:off x="1195754" y="4073186"/>
            <a:ext cx="1252635" cy="7905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F5B3EEF-F3C7-4411-A82C-D1EC0B062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730" y="1774774"/>
            <a:ext cx="4413362" cy="152007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0AF9F79-1430-40F6-A6B3-53198F6017C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949"/>
          <a:stretch/>
        </p:blipFill>
        <p:spPr>
          <a:xfrm>
            <a:off x="4515730" y="3797359"/>
            <a:ext cx="1439593" cy="1342228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D5F5D0E-5D18-40F2-BF4E-25B2F56063A5}"/>
              </a:ext>
            </a:extLst>
          </p:cNvPr>
          <p:cNvSpPr/>
          <p:nvPr/>
        </p:nvSpPr>
        <p:spPr>
          <a:xfrm>
            <a:off x="3435292" y="2329282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C51EDFB-0FAB-483C-93F5-2C9E84567791}"/>
              </a:ext>
            </a:extLst>
          </p:cNvPr>
          <p:cNvSpPr/>
          <p:nvPr/>
        </p:nvSpPr>
        <p:spPr>
          <a:xfrm>
            <a:off x="3435292" y="4262943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B08A80C-4C76-4DB4-B51F-5C88BB98722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641" b="6710"/>
          <a:stretch/>
        </p:blipFill>
        <p:spPr>
          <a:xfrm>
            <a:off x="1195754" y="5631370"/>
            <a:ext cx="3591519" cy="590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72B4E58-E019-402D-9D1E-08B80E65C066}"/>
                  </a:ext>
                </a:extLst>
              </p:cNvPr>
              <p:cNvSpPr txBox="1"/>
              <p:nvPr/>
            </p:nvSpPr>
            <p:spPr>
              <a:xfrm>
                <a:off x="4543864" y="3310810"/>
                <a:ext cx="64711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72B4E58-E019-402D-9D1E-08B80E65C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864" y="3310810"/>
                <a:ext cx="647114" cy="2803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4A9DD3F-67DE-450C-BE83-5CFE1889665B}"/>
                  </a:ext>
                </a:extLst>
              </p:cNvPr>
              <p:cNvSpPr txBox="1"/>
              <p:nvPr/>
            </p:nvSpPr>
            <p:spPr>
              <a:xfrm>
                <a:off x="6114762" y="3310810"/>
                <a:ext cx="802319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4A9DD3F-67DE-450C-BE83-5CFE18896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762" y="3310810"/>
                <a:ext cx="802319" cy="2803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481A1BE-0DF5-47A2-A991-A44404B69EE5}"/>
                  </a:ext>
                </a:extLst>
              </p:cNvPr>
              <p:cNvSpPr txBox="1"/>
              <p:nvPr/>
            </p:nvSpPr>
            <p:spPr>
              <a:xfrm>
                <a:off x="7475810" y="3310810"/>
                <a:ext cx="802319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481A1BE-0DF5-47A2-A991-A44404B69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810" y="3310810"/>
                <a:ext cx="802319" cy="2803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286C1D5-6AA4-45C4-AE9C-851598102E16}"/>
                  </a:ext>
                </a:extLst>
              </p:cNvPr>
              <p:cNvSpPr txBox="1"/>
              <p:nvPr/>
            </p:nvSpPr>
            <p:spPr>
              <a:xfrm>
                <a:off x="8330418" y="3310810"/>
                <a:ext cx="584607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286C1D5-6AA4-45C4-AE9C-851598102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418" y="3310810"/>
                <a:ext cx="584607" cy="2803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787C449-758B-462C-BCCB-3AE79AF62796}"/>
                  </a:ext>
                </a:extLst>
              </p:cNvPr>
              <p:cNvSpPr txBox="1"/>
              <p:nvPr/>
            </p:nvSpPr>
            <p:spPr>
              <a:xfrm>
                <a:off x="4511041" y="5137272"/>
                <a:ext cx="64711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787C449-758B-462C-BCCB-3AE79AF62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041" y="5137272"/>
                <a:ext cx="647114" cy="28033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F182E11-3A79-4692-9E63-4104E3CEFF8E}"/>
                  </a:ext>
                </a:extLst>
              </p:cNvPr>
              <p:cNvSpPr txBox="1"/>
              <p:nvPr/>
            </p:nvSpPr>
            <p:spPr>
              <a:xfrm>
                <a:off x="1195754" y="6189097"/>
                <a:ext cx="6471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F182E11-3A79-4692-9E63-4104E3CEF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754" y="6189097"/>
                <a:ext cx="647114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45F4D46-CE03-423E-BF95-72078B43CBB2}"/>
              </a:ext>
            </a:extLst>
          </p:cNvPr>
          <p:cNvSpPr txBox="1"/>
          <p:nvPr/>
        </p:nvSpPr>
        <p:spPr>
          <a:xfrm>
            <a:off x="9570716" y="2273202"/>
            <a:ext cx="2035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Dendritische Potentiale in Layer 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4C4A5D-A397-4131-94A6-296ED4E77BB1}"/>
              </a:ext>
            </a:extLst>
          </p:cNvPr>
          <p:cNvSpPr txBox="1"/>
          <p:nvPr/>
        </p:nvSpPr>
        <p:spPr>
          <a:xfrm>
            <a:off x="6527425" y="4314584"/>
            <a:ext cx="203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Aktivierungen in Layer 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ED2A51-D455-4D70-B6AB-A9BBFB545678}"/>
              </a:ext>
            </a:extLst>
          </p:cNvPr>
          <p:cNvSpPr txBox="1"/>
          <p:nvPr/>
        </p:nvSpPr>
        <p:spPr>
          <a:xfrm>
            <a:off x="5322298" y="5772756"/>
            <a:ext cx="203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Fehler</a:t>
            </a:r>
          </a:p>
        </p:txBody>
      </p:sp>
      <p:sp>
        <p:nvSpPr>
          <p:cNvPr id="22" name="Geschweifte Klammer rechts 13">
            <a:extLst>
              <a:ext uri="{FF2B5EF4-FFF2-40B4-BE49-F238E27FC236}">
                <a16:creationId xmlns:a16="http://schemas.microsoft.com/office/drawing/2014/main" id="{5000F785-08E9-4C59-ACB8-7F7650FA346C}"/>
              </a:ext>
            </a:extLst>
          </p:cNvPr>
          <p:cNvSpPr/>
          <p:nvPr/>
        </p:nvSpPr>
        <p:spPr>
          <a:xfrm>
            <a:off x="8986544" y="1866314"/>
            <a:ext cx="360000" cy="132556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Geschweifte Klammer rechts 13">
            <a:extLst>
              <a:ext uri="{FF2B5EF4-FFF2-40B4-BE49-F238E27FC236}">
                <a16:creationId xmlns:a16="http://schemas.microsoft.com/office/drawing/2014/main" id="{44A43A47-03E9-41CC-A073-F797351D51D4}"/>
              </a:ext>
            </a:extLst>
          </p:cNvPr>
          <p:cNvSpPr/>
          <p:nvPr/>
        </p:nvSpPr>
        <p:spPr>
          <a:xfrm>
            <a:off x="6054976" y="3863926"/>
            <a:ext cx="360000" cy="119106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Geschweifte Klammer rechts 13">
            <a:extLst>
              <a:ext uri="{FF2B5EF4-FFF2-40B4-BE49-F238E27FC236}">
                <a16:creationId xmlns:a16="http://schemas.microsoft.com/office/drawing/2014/main" id="{026FA704-D73D-4375-85BD-71BC7062EE5A}"/>
              </a:ext>
            </a:extLst>
          </p:cNvPr>
          <p:cNvSpPr/>
          <p:nvPr/>
        </p:nvSpPr>
        <p:spPr>
          <a:xfrm>
            <a:off x="4867421" y="5533292"/>
            <a:ext cx="360000" cy="77841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28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/>
      <p:bldP spid="14" grpId="0"/>
      <p:bldP spid="15" grpId="0"/>
      <p:bldP spid="16" grpId="0"/>
      <p:bldP spid="17" grpId="0"/>
      <p:bldP spid="18" grpId="0"/>
      <p:bldP spid="4" grpId="0"/>
      <p:bldP spid="20" grpId="0"/>
      <p:bldP spid="21" grpId="0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Forward-Propagation für ein Batch von Daten</a:t>
            </a:r>
            <a:endParaRPr lang="de-DE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D5F5D0E-5D18-40F2-BF4E-25B2F56063A5}"/>
              </a:ext>
            </a:extLst>
          </p:cNvPr>
          <p:cNvSpPr/>
          <p:nvPr/>
        </p:nvSpPr>
        <p:spPr>
          <a:xfrm>
            <a:off x="2870518" y="2154131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C51EDFB-0FAB-483C-93F5-2C9E84567791}"/>
              </a:ext>
            </a:extLst>
          </p:cNvPr>
          <p:cNvSpPr/>
          <p:nvPr/>
        </p:nvSpPr>
        <p:spPr>
          <a:xfrm>
            <a:off x="2895010" y="4290771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156101-0FC3-4237-924C-5EF6D2F165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38"/>
          <a:stretch/>
        </p:blipFill>
        <p:spPr>
          <a:xfrm>
            <a:off x="265781" y="2035811"/>
            <a:ext cx="2181997" cy="6477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94F7087-C513-4C8C-9984-A309614C1B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994"/>
          <a:stretch/>
        </p:blipFill>
        <p:spPr>
          <a:xfrm>
            <a:off x="4094872" y="1429879"/>
            <a:ext cx="7631972" cy="185956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A2EC9E8-E17F-4C71-8933-1CC8552EEA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083"/>
          <a:stretch/>
        </p:blipFill>
        <p:spPr>
          <a:xfrm>
            <a:off x="518064" y="4205789"/>
            <a:ext cx="1216952" cy="58102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3371CB1-B78E-4910-8BF5-9C1043A1A5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0864" y="3733289"/>
            <a:ext cx="4474719" cy="152602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B396746-AFCC-4F2F-80BD-964EA47996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254266"/>
            <a:ext cx="2984776" cy="1346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31F2CCD-3F14-4753-B4A3-47935D35612B}"/>
                  </a:ext>
                </a:extLst>
              </p:cNvPr>
              <p:cNvSpPr txBox="1"/>
              <p:nvPr/>
            </p:nvSpPr>
            <p:spPr>
              <a:xfrm>
                <a:off x="3907393" y="3190155"/>
                <a:ext cx="931892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31F2CCD-3F14-4753-B4A3-47935D356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393" y="3190155"/>
                <a:ext cx="931892" cy="2803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BFD32DA-BB2E-48CA-86CD-0A428FBAF5FF}"/>
                  </a:ext>
                </a:extLst>
              </p:cNvPr>
              <p:cNvSpPr txBox="1"/>
              <p:nvPr/>
            </p:nvSpPr>
            <p:spPr>
              <a:xfrm>
                <a:off x="6008282" y="3190155"/>
                <a:ext cx="1161548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BFD32DA-BB2E-48CA-86CD-0A428FBAF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282" y="3190155"/>
                <a:ext cx="1161548" cy="2803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42CEFC2C-4DFD-4D2E-8A04-2093F413CE27}"/>
                  </a:ext>
                </a:extLst>
              </p:cNvPr>
              <p:cNvSpPr txBox="1"/>
              <p:nvPr/>
            </p:nvSpPr>
            <p:spPr>
              <a:xfrm>
                <a:off x="8749393" y="3190155"/>
                <a:ext cx="1060477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42CEFC2C-4DFD-4D2E-8A04-2093F413C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393" y="3190155"/>
                <a:ext cx="1060477" cy="2803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9E8B238-E3E1-406F-874F-069E8D103B25}"/>
                  </a:ext>
                </a:extLst>
              </p:cNvPr>
              <p:cNvSpPr txBox="1"/>
              <p:nvPr/>
            </p:nvSpPr>
            <p:spPr>
              <a:xfrm>
                <a:off x="10510914" y="3190155"/>
                <a:ext cx="91205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9E8B238-E3E1-406F-874F-069E8D103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914" y="3190155"/>
                <a:ext cx="912054" cy="2803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A072912-D28E-42E4-9C74-319B754BABB8}"/>
                  </a:ext>
                </a:extLst>
              </p:cNvPr>
              <p:cNvSpPr txBox="1"/>
              <p:nvPr/>
            </p:nvSpPr>
            <p:spPr>
              <a:xfrm>
                <a:off x="4399487" y="5312936"/>
                <a:ext cx="931892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A072912-D28E-42E4-9C74-319B754BA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487" y="5312936"/>
                <a:ext cx="931892" cy="28033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D0EF696-C1F6-401A-978C-464DA96A1177}"/>
                  </a:ext>
                </a:extLst>
              </p:cNvPr>
              <p:cNvSpPr txBox="1"/>
              <p:nvPr/>
            </p:nvSpPr>
            <p:spPr>
              <a:xfrm>
                <a:off x="771265" y="6354375"/>
                <a:ext cx="9168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D0EF696-C1F6-401A-978C-464DA96A1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65" y="6354375"/>
                <a:ext cx="916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C563200-51AC-DCE2-88FB-0AD1E58C626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52338"/>
          <a:stretch/>
        </p:blipFill>
        <p:spPr>
          <a:xfrm>
            <a:off x="4965969" y="5834503"/>
            <a:ext cx="1913060" cy="713090"/>
          </a:xfrm>
          <a:prstGeom prst="rect">
            <a:avLst/>
          </a:prstGeom>
        </p:spPr>
      </p:pic>
      <p:sp>
        <p:nvSpPr>
          <p:cNvPr id="20" name="Pfeil: nach rechts 7">
            <a:extLst>
              <a:ext uri="{FF2B5EF4-FFF2-40B4-BE49-F238E27FC236}">
                <a16:creationId xmlns:a16="http://schemas.microsoft.com/office/drawing/2014/main" id="{119B4F46-0EE8-633C-3314-4433571B793D}"/>
              </a:ext>
            </a:extLst>
          </p:cNvPr>
          <p:cNvSpPr/>
          <p:nvPr/>
        </p:nvSpPr>
        <p:spPr>
          <a:xfrm>
            <a:off x="3991375" y="5985518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C5B37-60C5-8547-0AF8-001629D5A783}"/>
              </a:ext>
            </a:extLst>
          </p:cNvPr>
          <p:cNvSpPr txBox="1"/>
          <p:nvPr/>
        </p:nvSpPr>
        <p:spPr>
          <a:xfrm>
            <a:off x="7268304" y="5929438"/>
            <a:ext cx="373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Der Wert der Kostenfunktion ist der gemittelte Fehler</a:t>
            </a:r>
          </a:p>
        </p:txBody>
      </p:sp>
    </p:spTree>
    <p:extLst>
      <p:ext uri="{BB962C8B-B14F-4D97-AF65-F5344CB8AC3E}">
        <p14:creationId xmlns:p14="http://schemas.microsoft.com/office/powerpoint/2010/main" val="425002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9" grpId="0"/>
      <p:bldP spid="21" grpId="0"/>
      <p:bldP spid="23" grpId="0"/>
      <p:bldP spid="24" grpId="0"/>
      <p:bldP spid="25" grpId="0"/>
      <p:bldP spid="26" grpId="0"/>
      <p:bldP spid="20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Zielgleichungen</a:t>
            </a:r>
            <a:endParaRPr lang="de-DE" dirty="0"/>
          </a:p>
        </p:txBody>
      </p:sp>
      <p:pic>
        <p:nvPicPr>
          <p:cNvPr id="20" name="Grafik 3">
            <a:extLst>
              <a:ext uri="{FF2B5EF4-FFF2-40B4-BE49-F238E27FC236}">
                <a16:creationId xmlns:a16="http://schemas.microsoft.com/office/drawing/2014/main" id="{501B04D5-6EDC-478B-9655-5AEE83268A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62" t="25375" r="6248" b="12408"/>
          <a:stretch/>
        </p:blipFill>
        <p:spPr>
          <a:xfrm>
            <a:off x="891329" y="2179418"/>
            <a:ext cx="1284849" cy="567397"/>
          </a:xfrm>
          <a:prstGeom prst="rect">
            <a:avLst/>
          </a:prstGeom>
        </p:spPr>
      </p:pic>
      <p:pic>
        <p:nvPicPr>
          <p:cNvPr id="21" name="Grafik 5">
            <a:extLst>
              <a:ext uri="{FF2B5EF4-FFF2-40B4-BE49-F238E27FC236}">
                <a16:creationId xmlns:a16="http://schemas.microsoft.com/office/drawing/2014/main" id="{E852B3C4-BEF4-404F-B7EA-E95245F5C8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87" t="15409" b="20729"/>
          <a:stretch/>
        </p:blipFill>
        <p:spPr>
          <a:xfrm>
            <a:off x="838200" y="3521812"/>
            <a:ext cx="1391106" cy="471609"/>
          </a:xfrm>
          <a:prstGeom prst="rect">
            <a:avLst/>
          </a:prstGeom>
        </p:spPr>
      </p:pic>
      <p:pic>
        <p:nvPicPr>
          <p:cNvPr id="22" name="Grafik 7">
            <a:extLst>
              <a:ext uri="{FF2B5EF4-FFF2-40B4-BE49-F238E27FC236}">
                <a16:creationId xmlns:a16="http://schemas.microsoft.com/office/drawing/2014/main" id="{5E4C6B0D-F417-47BD-889F-39DF2A10E9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85"/>
          <a:stretch/>
        </p:blipFill>
        <p:spPr>
          <a:xfrm>
            <a:off x="1271592" y="4481938"/>
            <a:ext cx="524322" cy="624693"/>
          </a:xfrm>
          <a:prstGeom prst="rect">
            <a:avLst/>
          </a:prstGeom>
        </p:spPr>
      </p:pic>
      <p:pic>
        <p:nvPicPr>
          <p:cNvPr id="23" name="Grafik 9">
            <a:extLst>
              <a:ext uri="{FF2B5EF4-FFF2-40B4-BE49-F238E27FC236}">
                <a16:creationId xmlns:a16="http://schemas.microsoft.com/office/drawing/2014/main" id="{9C65D7F4-9EC9-43C1-AA8B-793E41CE8CE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934"/>
          <a:stretch/>
        </p:blipFill>
        <p:spPr>
          <a:xfrm>
            <a:off x="1300258" y="5669207"/>
            <a:ext cx="466991" cy="738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98B12A-4F5E-4D47-A4B0-1E0E3839A5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4880" y="2296992"/>
            <a:ext cx="384163" cy="3322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3E61B0-0CBD-4A02-B6CD-A535BD451FDE}"/>
              </a:ext>
            </a:extLst>
          </p:cNvPr>
          <p:cNvSpPr txBox="1"/>
          <p:nvPr/>
        </p:nvSpPr>
        <p:spPr>
          <a:xfrm>
            <a:off x="838200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Einziges Datum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BCF776-A7D1-4AC7-8EAC-3F5D3F215144}"/>
              </a:ext>
            </a:extLst>
          </p:cNvPr>
          <p:cNvSpPr txBox="1"/>
          <p:nvPr/>
        </p:nvSpPr>
        <p:spPr>
          <a:xfrm>
            <a:off x="2862780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Dimensionen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50D4C2-A4D2-49F7-B9D6-AE91597CB90A}"/>
              </a:ext>
            </a:extLst>
          </p:cNvPr>
          <p:cNvSpPr txBox="1"/>
          <p:nvPr/>
        </p:nvSpPr>
        <p:spPr>
          <a:xfrm>
            <a:off x="5071408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Batch von Daten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FC4505-B528-442E-94BD-2A865019C4A4}"/>
              </a:ext>
            </a:extLst>
          </p:cNvPr>
          <p:cNvSpPr txBox="1"/>
          <p:nvPr/>
        </p:nvSpPr>
        <p:spPr>
          <a:xfrm>
            <a:off x="7165149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Dimensionen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74602E-E441-425E-BCB5-0D53F745065D}"/>
              </a:ext>
            </a:extLst>
          </p:cNvPr>
          <p:cNvSpPr txBox="1"/>
          <p:nvPr/>
        </p:nvSpPr>
        <p:spPr>
          <a:xfrm>
            <a:off x="9773605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Notizen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BECE1BE-3C62-48EE-9C02-D7FDD73B1EDF}"/>
                  </a:ext>
                </a:extLst>
              </p:cNvPr>
              <p:cNvSpPr txBox="1"/>
              <p:nvPr/>
            </p:nvSpPr>
            <p:spPr>
              <a:xfrm>
                <a:off x="2862780" y="2309228"/>
                <a:ext cx="13911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BECE1BE-3C62-48EE-9C02-D7FDD73B1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0" y="2309228"/>
                <a:ext cx="139110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19445D-ADDB-4F54-8EB2-0CBF8FF44352}"/>
                  </a:ext>
                </a:extLst>
              </p:cNvPr>
              <p:cNvSpPr txBox="1"/>
              <p:nvPr/>
            </p:nvSpPr>
            <p:spPr>
              <a:xfrm>
                <a:off x="2862780" y="3601836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19445D-ADDB-4F54-8EB2-0CBF8FF44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0" y="3601836"/>
                <a:ext cx="1391106" cy="3115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FCEB963-6C47-470F-A0A7-1D1FDF625EF3}"/>
                  </a:ext>
                </a:extLst>
              </p:cNvPr>
              <p:cNvSpPr txBox="1"/>
              <p:nvPr/>
            </p:nvSpPr>
            <p:spPr>
              <a:xfrm>
                <a:off x="2862780" y="4638504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FCEB963-6C47-470F-A0A7-1D1FDF625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0" y="4638504"/>
                <a:ext cx="1391106" cy="3115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C28701C-5522-4749-B13A-58A7F87D9D09}"/>
                  </a:ext>
                </a:extLst>
              </p:cNvPr>
              <p:cNvSpPr txBox="1"/>
              <p:nvPr/>
            </p:nvSpPr>
            <p:spPr>
              <a:xfrm>
                <a:off x="2862780" y="5882667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C28701C-5522-4749-B13A-58A7F87D9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0" y="5882667"/>
                <a:ext cx="1391106" cy="3115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A3CC5549-B149-4075-9CF5-14DC6006F6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31914" y="3622464"/>
            <a:ext cx="470095" cy="27030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E5E6E73-2360-4644-B809-60E9A91112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57225" y="4565262"/>
            <a:ext cx="419472" cy="45804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8F798D0-E2F5-4C2B-A48A-6539015B92E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74793" y="5809425"/>
            <a:ext cx="384336" cy="4580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1EB77C-8CFF-430C-AF31-2EFF9D0353D2}"/>
                  </a:ext>
                </a:extLst>
              </p:cNvPr>
              <p:cNvSpPr txBox="1"/>
              <p:nvPr/>
            </p:nvSpPr>
            <p:spPr>
              <a:xfrm>
                <a:off x="7165149" y="2309228"/>
                <a:ext cx="13911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1EB77C-8CFF-430C-AF31-2EFF9D035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49" y="2309228"/>
                <a:ext cx="139110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69DC92-EADA-405C-AA2C-849C1BA47B32}"/>
                  </a:ext>
                </a:extLst>
              </p:cNvPr>
              <p:cNvSpPr txBox="1"/>
              <p:nvPr/>
            </p:nvSpPr>
            <p:spPr>
              <a:xfrm>
                <a:off x="7165149" y="3601836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69DC92-EADA-405C-AA2C-849C1BA47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49" y="3601836"/>
                <a:ext cx="1391106" cy="31156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F172CC-A1E8-4E1A-BF5D-88D8550AE497}"/>
                  </a:ext>
                </a:extLst>
              </p:cNvPr>
              <p:cNvSpPr txBox="1"/>
              <p:nvPr/>
            </p:nvSpPr>
            <p:spPr>
              <a:xfrm>
                <a:off x="7165149" y="4638504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F172CC-A1E8-4E1A-BF5D-88D8550AE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49" y="4638504"/>
                <a:ext cx="1391106" cy="31156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282741-5E1A-4A05-A102-06B99F1BEFDB}"/>
                  </a:ext>
                </a:extLst>
              </p:cNvPr>
              <p:cNvSpPr txBox="1"/>
              <p:nvPr/>
            </p:nvSpPr>
            <p:spPr>
              <a:xfrm>
                <a:off x="7165149" y="5882667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282741-5E1A-4A05-A102-06B99F1BE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49" y="5882667"/>
                <a:ext cx="1391106" cy="31156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D8B8CE4F-1F8B-4D9A-B273-9AEBF9A2ACAA}"/>
              </a:ext>
            </a:extLst>
          </p:cNvPr>
          <p:cNvSpPr txBox="1"/>
          <p:nvPr/>
        </p:nvSpPr>
        <p:spPr>
          <a:xfrm>
            <a:off x="8999085" y="2201506"/>
            <a:ext cx="2940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Fehlersignal am Output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Initialisiert 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CFCCD52-A598-49CE-9ED4-DED8A9B513D8}"/>
                  </a:ext>
                </a:extLst>
              </p:cNvPr>
              <p:cNvSpPr txBox="1"/>
              <p:nvPr/>
            </p:nvSpPr>
            <p:spPr>
              <a:xfrm>
                <a:off x="9088180" y="3280563"/>
                <a:ext cx="276195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Fehlersignal am Hidden Layer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…, 1</m:t>
                    </m:r>
                  </m:oMath>
                </a14:m>
                <a:endParaRPr lang="de-DE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Propagiert Fehler zum vorherigen Layer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CFCCD52-A598-49CE-9ED4-DED8A9B51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180" y="3280563"/>
                <a:ext cx="2761957" cy="954107"/>
              </a:xfrm>
              <a:prstGeom prst="rect">
                <a:avLst/>
              </a:prstGeom>
              <a:blipFill>
                <a:blip r:embed="rId19"/>
                <a:stretch>
                  <a:fillRect l="-442" t="-1274" b="-57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391AAC06-9851-44B2-9CD9-4B3EA716CDAD}"/>
              </a:ext>
            </a:extLst>
          </p:cNvPr>
          <p:cNvSpPr txBox="1"/>
          <p:nvPr/>
        </p:nvSpPr>
        <p:spPr>
          <a:xfrm>
            <a:off x="9088180" y="4424952"/>
            <a:ext cx="2761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Gewichtsgradienten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Benötigt zum „Erlernen“ von Gewichten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59517A-5E84-4C25-B079-29DEA982EA50}"/>
              </a:ext>
            </a:extLst>
          </p:cNvPr>
          <p:cNvSpPr txBox="1"/>
          <p:nvPr/>
        </p:nvSpPr>
        <p:spPr>
          <a:xfrm>
            <a:off x="9088180" y="5669115"/>
            <a:ext cx="2761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Biasgradienten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Benötigt zum „Erlernen“ von Biases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38A99A9-EB15-4383-A981-66825F762128}"/>
              </a:ext>
            </a:extLst>
          </p:cNvPr>
          <p:cNvCxnSpPr>
            <a:cxnSpLocks/>
          </p:cNvCxnSpPr>
          <p:nvPr/>
        </p:nvCxnSpPr>
        <p:spPr>
          <a:xfrm>
            <a:off x="905032" y="2077329"/>
            <a:ext cx="105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AA4DF31-9C92-4791-A01B-E0B4C79E4BA0}"/>
              </a:ext>
            </a:extLst>
          </p:cNvPr>
          <p:cNvCxnSpPr>
            <a:cxnSpLocks/>
          </p:cNvCxnSpPr>
          <p:nvPr/>
        </p:nvCxnSpPr>
        <p:spPr>
          <a:xfrm>
            <a:off x="905032" y="3073787"/>
            <a:ext cx="105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BB77238-E859-4016-8CE8-65C5AA4B03E8}"/>
              </a:ext>
            </a:extLst>
          </p:cNvPr>
          <p:cNvCxnSpPr>
            <a:cxnSpLocks/>
          </p:cNvCxnSpPr>
          <p:nvPr/>
        </p:nvCxnSpPr>
        <p:spPr>
          <a:xfrm>
            <a:off x="905032" y="4314083"/>
            <a:ext cx="105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74DB0D-06F7-4300-85F7-FF698AEB4AD3}"/>
              </a:ext>
            </a:extLst>
          </p:cNvPr>
          <p:cNvCxnSpPr>
            <a:cxnSpLocks/>
          </p:cNvCxnSpPr>
          <p:nvPr/>
        </p:nvCxnSpPr>
        <p:spPr>
          <a:xfrm>
            <a:off x="905032" y="5441839"/>
            <a:ext cx="105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47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40" grpId="0"/>
      <p:bldP spid="41" grpId="0"/>
      <p:bldP spid="42" grpId="0"/>
      <p:bldP spid="43" grpId="0"/>
      <p:bldP spid="44" grpId="0"/>
      <p:bldP spid="45" grpId="0"/>
      <p:bldP spid="47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Fehlersignal am Output Layer für ein einziges Datum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443AA0-6EDA-47FA-B155-20A5CAD462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3" r="67630"/>
          <a:stretch/>
        </p:blipFill>
        <p:spPr>
          <a:xfrm>
            <a:off x="838200" y="1681571"/>
            <a:ext cx="1253197" cy="86735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B9BCB24-EB8E-469C-95CA-BC531010D1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689" t="36478" r="37333" b="35013"/>
          <a:stretch/>
        </p:blipFill>
        <p:spPr>
          <a:xfrm>
            <a:off x="1689307" y="2899803"/>
            <a:ext cx="1885072" cy="50398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5A057F8-CDA7-484D-BF6D-A8ACCD2C44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044" r="4102"/>
          <a:stretch/>
        </p:blipFill>
        <p:spPr>
          <a:xfrm>
            <a:off x="2379796" y="5540347"/>
            <a:ext cx="4249603" cy="80709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BC24B7C9-C95B-4115-9947-2F92849CAAD7}"/>
              </a:ext>
            </a:extLst>
          </p:cNvPr>
          <p:cNvSpPr txBox="1"/>
          <p:nvPr/>
        </p:nvSpPr>
        <p:spPr>
          <a:xfrm>
            <a:off x="6949457" y="5536702"/>
            <a:ext cx="42496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Ergebnis für eine Multi Class Klassifikation mit Categorical-Crossentropy und Softmax Aktivierungsfunktion</a:t>
            </a:r>
          </a:p>
        </p:txBody>
      </p:sp>
      <p:pic>
        <p:nvPicPr>
          <p:cNvPr id="10" name="Grafik 12">
            <a:extLst>
              <a:ext uri="{FF2B5EF4-FFF2-40B4-BE49-F238E27FC236}">
                <a16:creationId xmlns:a16="http://schemas.microsoft.com/office/drawing/2014/main" id="{DD9A7A2A-84DA-4964-A953-9C8FD677C4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160"/>
          <a:stretch/>
        </p:blipFill>
        <p:spPr>
          <a:xfrm>
            <a:off x="8492641" y="365125"/>
            <a:ext cx="3320701" cy="2126905"/>
          </a:xfrm>
          <a:prstGeom prst="rect">
            <a:avLst/>
          </a:prstGeom>
        </p:spPr>
      </p:pic>
      <p:pic>
        <p:nvPicPr>
          <p:cNvPr id="16" name="Grafik 4">
            <a:extLst>
              <a:ext uri="{FF2B5EF4-FFF2-40B4-BE49-F238E27FC236}">
                <a16:creationId xmlns:a16="http://schemas.microsoft.com/office/drawing/2014/main" id="{51B4E1B3-29CF-481A-B998-DDE6497E24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49" r="41569"/>
          <a:stretch/>
        </p:blipFill>
        <p:spPr>
          <a:xfrm>
            <a:off x="2114263" y="1681571"/>
            <a:ext cx="1116617" cy="867359"/>
          </a:xfrm>
          <a:prstGeom prst="rect">
            <a:avLst/>
          </a:prstGeom>
        </p:spPr>
      </p:pic>
      <p:pic>
        <p:nvPicPr>
          <p:cNvPr id="18" name="Grafik 6">
            <a:extLst>
              <a:ext uri="{FF2B5EF4-FFF2-40B4-BE49-F238E27FC236}">
                <a16:creationId xmlns:a16="http://schemas.microsoft.com/office/drawing/2014/main" id="{C182DD97-11AA-41AD-8F08-C09971F2C4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949" r="3068"/>
          <a:stretch/>
        </p:blipFill>
        <p:spPr>
          <a:xfrm>
            <a:off x="1534004" y="3700615"/>
            <a:ext cx="1838737" cy="1576268"/>
          </a:xfrm>
          <a:prstGeom prst="rect">
            <a:avLst/>
          </a:prstGeom>
        </p:spPr>
      </p:pic>
      <p:pic>
        <p:nvPicPr>
          <p:cNvPr id="19" name="Grafik 4">
            <a:extLst>
              <a:ext uri="{FF2B5EF4-FFF2-40B4-BE49-F238E27FC236}">
                <a16:creationId xmlns:a16="http://schemas.microsoft.com/office/drawing/2014/main" id="{24D20412-E6D9-4C23-929E-E6D0C0B6DE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64" t="8543" r="52523" b="11241"/>
          <a:stretch/>
        </p:blipFill>
        <p:spPr>
          <a:xfrm>
            <a:off x="838200" y="2803911"/>
            <a:ext cx="446649" cy="695764"/>
          </a:xfrm>
          <a:prstGeom prst="rect">
            <a:avLst/>
          </a:prstGeom>
        </p:spPr>
      </p:pic>
      <p:pic>
        <p:nvPicPr>
          <p:cNvPr id="20" name="Grafik 4">
            <a:extLst>
              <a:ext uri="{FF2B5EF4-FFF2-40B4-BE49-F238E27FC236}">
                <a16:creationId xmlns:a16="http://schemas.microsoft.com/office/drawing/2014/main" id="{C4016A3C-C42A-435B-92A9-11BB598B02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864" t="8543" r="36326" b="11241"/>
          <a:stretch/>
        </p:blipFill>
        <p:spPr>
          <a:xfrm>
            <a:off x="838200" y="4140867"/>
            <a:ext cx="671701" cy="695764"/>
          </a:xfrm>
          <a:prstGeom prst="rect">
            <a:avLst/>
          </a:prstGeom>
        </p:spPr>
      </p:pic>
      <p:pic>
        <p:nvPicPr>
          <p:cNvPr id="21" name="Grafik 4">
            <a:extLst>
              <a:ext uri="{FF2B5EF4-FFF2-40B4-BE49-F238E27FC236}">
                <a16:creationId xmlns:a16="http://schemas.microsoft.com/office/drawing/2014/main" id="{7B3B7A6E-857C-4C7A-BA13-386907D9D4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521" t="8543" r="36327" b="11241"/>
          <a:stretch/>
        </p:blipFill>
        <p:spPr>
          <a:xfrm>
            <a:off x="1400997" y="2756981"/>
            <a:ext cx="218903" cy="695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0B4A73-0499-4BF1-93BD-D51D23E60EDF}"/>
              </a:ext>
            </a:extLst>
          </p:cNvPr>
          <p:cNvSpPr txBox="1"/>
          <p:nvPr/>
        </p:nvSpPr>
        <p:spPr>
          <a:xfrm>
            <a:off x="3647037" y="2782461"/>
            <a:ext cx="66223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Ableitung des Fehlers nach den Aktivierungen im Output Layer (i.e. Vorhersagen)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Werte sind abhängig von der Wahl der Fehlerfunktion und der Aktivierungsfunktion im Output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6B865-21B3-40B3-97AF-5E00E1D8A9C0}"/>
              </a:ext>
            </a:extLst>
          </p:cNvPr>
          <p:cNvSpPr txBox="1"/>
          <p:nvPr/>
        </p:nvSpPr>
        <p:spPr>
          <a:xfrm>
            <a:off x="3647037" y="4227139"/>
            <a:ext cx="653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Ableitung der Aktivierungen nach den dendritischen Potenzialen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Werte sind abhängig von der Wahl der Aktivierungsfunktion </a:t>
            </a:r>
          </a:p>
        </p:txBody>
      </p:sp>
      <p:pic>
        <p:nvPicPr>
          <p:cNvPr id="17" name="Grafik 4">
            <a:extLst>
              <a:ext uri="{FF2B5EF4-FFF2-40B4-BE49-F238E27FC236}">
                <a16:creationId xmlns:a16="http://schemas.microsoft.com/office/drawing/2014/main" id="{9663960F-8A7E-F8E4-BC50-AF615E2B08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17" r="41569"/>
          <a:stretch/>
        </p:blipFill>
        <p:spPr>
          <a:xfrm>
            <a:off x="1448156" y="5510216"/>
            <a:ext cx="863077" cy="86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4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Fehlersignal am Output Layer für ein Batch von Daten</a:t>
            </a:r>
            <a:endParaRPr lang="de-DE" dirty="0"/>
          </a:p>
        </p:txBody>
      </p:sp>
      <p:pic>
        <p:nvPicPr>
          <p:cNvPr id="10" name="Grafik 3">
            <a:extLst>
              <a:ext uri="{FF2B5EF4-FFF2-40B4-BE49-F238E27FC236}">
                <a16:creationId xmlns:a16="http://schemas.microsoft.com/office/drawing/2014/main" id="{270180D9-74EB-4B3B-A5CB-C04EEE1F5A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9" t="12473" r="5436" b="25533"/>
          <a:stretch/>
        </p:blipFill>
        <p:spPr>
          <a:xfrm>
            <a:off x="838200" y="1690688"/>
            <a:ext cx="8534400" cy="2337361"/>
          </a:xfrm>
          <a:prstGeom prst="rect">
            <a:avLst/>
          </a:prstGeom>
        </p:spPr>
      </p:pic>
      <p:pic>
        <p:nvPicPr>
          <p:cNvPr id="16" name="Grafik 6">
            <a:extLst>
              <a:ext uri="{FF2B5EF4-FFF2-40B4-BE49-F238E27FC236}">
                <a16:creationId xmlns:a16="http://schemas.microsoft.com/office/drawing/2014/main" id="{DE093D5E-BD4C-445E-B64B-33F41D34F4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42" t="1974" r="3002" b="3782"/>
          <a:stretch/>
        </p:blipFill>
        <p:spPr>
          <a:xfrm>
            <a:off x="838200" y="4494723"/>
            <a:ext cx="5336344" cy="16434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7F4E52-9F09-7D04-CD35-AF0BA6A1AAA0}"/>
              </a:ext>
            </a:extLst>
          </p:cNvPr>
          <p:cNvSpPr txBox="1"/>
          <p:nvPr/>
        </p:nvSpPr>
        <p:spPr>
          <a:xfrm>
            <a:off x="9576581" y="3121223"/>
            <a:ext cx="222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Allgemeingültige Lösung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A8B8AE-7704-0A2F-EBD1-B7F7C8C43993}"/>
              </a:ext>
            </a:extLst>
          </p:cNvPr>
          <p:cNvSpPr txBox="1"/>
          <p:nvPr/>
        </p:nvSpPr>
        <p:spPr>
          <a:xfrm>
            <a:off x="6695050" y="5054855"/>
            <a:ext cx="3358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Lösung für eine Multi-Class Klassifikation mit Kreuzentropie Kostenfunktion</a:t>
            </a:r>
          </a:p>
        </p:txBody>
      </p:sp>
    </p:spTree>
    <p:extLst>
      <p:ext uri="{BB962C8B-B14F-4D97-AF65-F5344CB8AC3E}">
        <p14:creationId xmlns:p14="http://schemas.microsoft.com/office/powerpoint/2010/main" val="47446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1157</Words>
  <Application>Microsoft Office PowerPoint</Application>
  <PresentationFormat>Widescreen</PresentationFormat>
  <Paragraphs>182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</vt:lpstr>
      <vt:lpstr>PowerPoint Presentation</vt:lpstr>
      <vt:lpstr>Agenda</vt:lpstr>
      <vt:lpstr>Motivation / Ziele</vt:lpstr>
      <vt:lpstr>Mathematische Herleitungen Notation</vt:lpstr>
      <vt:lpstr>Mathematische Herleitungen Forward-Propagation für ein einziges Datum</vt:lpstr>
      <vt:lpstr>Mathematische Herleitungen Forward-Propagation für ein Batch von Daten</vt:lpstr>
      <vt:lpstr>Mathematische Herleitungen Zielgleichungen</vt:lpstr>
      <vt:lpstr>Mathematische Herleitungen Fehlersignal am Output Layer für ein einziges Datum</vt:lpstr>
      <vt:lpstr>Mathematische Herleitungen Fehlersignal am Output Layer für ein Batch von Daten</vt:lpstr>
      <vt:lpstr>Mathematische Herleitungen Fehlersignal an einem beliebigem Hidden Layer für ein Datum</vt:lpstr>
      <vt:lpstr>Mathematische Herleitungen Fehlersignal an einem beliebigem Hidden Layer für ein Batch von Daten</vt:lpstr>
      <vt:lpstr>Mathematische Herleitungen Gewichtsgradient für ein einziges Datum</vt:lpstr>
      <vt:lpstr>Mathematische Herleitungen Gewichtsgradient für ein Batch von Daten</vt:lpstr>
      <vt:lpstr>Mathematische Herleitungen Biasgradient für ein einziges Datum</vt:lpstr>
      <vt:lpstr>Mathematische Herleitungen Biasgradient für ein Batch von Daten</vt:lpstr>
      <vt:lpstr>Mathematische Herleitungen Lernen mittels Stochastic Gradient Descent</vt:lpstr>
      <vt:lpstr>Mathematische Herleitungen Lern-Algorithmus für ein einzelnes Datum (1)</vt:lpstr>
      <vt:lpstr>Mathematische Herleitungen Lern-Algorithmus für ein einzelnes Datum (2)</vt:lpstr>
      <vt:lpstr>Implementierung in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Kevin Suedmersen</dc:creator>
  <cp:lastModifiedBy>Kevin Suedmersen</cp:lastModifiedBy>
  <cp:revision>104</cp:revision>
  <dcterms:created xsi:type="dcterms:W3CDTF">2022-04-05T05:14:30Z</dcterms:created>
  <dcterms:modified xsi:type="dcterms:W3CDTF">2022-05-08T14:05:43Z</dcterms:modified>
</cp:coreProperties>
</file>