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34" autoAdjust="0"/>
  </p:normalViewPr>
  <p:slideViewPr>
    <p:cSldViewPr snapToGrid="0">
      <p:cViewPr varScale="1">
        <p:scale>
          <a:sx n="136" d="100"/>
          <a:sy n="136" d="100"/>
        </p:scale>
        <p:origin x="46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9EC5-088D-473F-9BFC-E2740B5DA68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12A24-BF94-4906-B274-F5BF4D611E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5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5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Übergeordnetes Ziel: Tiefgehendes Verständnis was „unter der Haube“ von neuronalen Netzen passiert, um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Neueste Forschungen besser verstehen zu können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Ein besserer Anwender von gängigen Deep Learning Bibliotheken zu werden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Selbst neue Netzwerkarchitekturen entwickeln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Projektziel: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Herleitung generischer, mathematischer Gleichungen für Forward- und Backpropagation Algorithmus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Effiziente Implementierung hergeleiteter Gleichungen für </a:t>
            </a:r>
            <a:r>
              <a:rPr lang="de-DE" i="1" dirty="0"/>
              <a:t>willkürliche Netzwerkarchitekturen</a:t>
            </a:r>
            <a:r>
              <a:rPr lang="de-DE" dirty="0"/>
              <a:t> von Multi-Layer-</a:t>
            </a:r>
            <a:r>
              <a:rPr lang="de-DE" dirty="0" err="1"/>
              <a:t>Perceptrons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Beispielhafte Anwendung und Performance Evaluierung auf MNIST Digit Datensatz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30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8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8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Einführung einer neuen Dimension (</a:t>
            </a:r>
            <a:r>
              <a:rPr lang="de-DE" dirty="0" err="1"/>
              <a:t>axis</a:t>
            </a:r>
            <a:r>
              <a:rPr lang="de-DE" dirty="0"/>
              <a:t>=0, hier gezeichnet als Tiefendimension) für alle Daten eines Batches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Gewichte und Biases werden batch-size mal </a:t>
            </a:r>
            <a:r>
              <a:rPr lang="de-DE" dirty="0" err="1"/>
              <a:t>ge-broadcasted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mathematischen Operationen jedes Elements der Tiefendimension werden „parallel“ ausgeführt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35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Vor der Herleitung der Gleichungen für ein Batch von Daten habe ich den Fehler (\</a:t>
            </a:r>
            <a:r>
              <a:rPr lang="de-DE" dirty="0" err="1"/>
              <a:t>delta^l</a:t>
            </a:r>
            <a:r>
              <a:rPr lang="de-DE" dirty="0"/>
              <a:t>)^T in \</a:t>
            </a:r>
            <a:r>
              <a:rPr lang="de-DE" dirty="0" err="1"/>
              <a:t>delta^l</a:t>
            </a:r>
            <a:r>
              <a:rPr lang="de-DE" dirty="0"/>
              <a:t> transponiert um mit der Notation der Forwardpropagation konform zu bleiben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81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die Dimensionen eingehen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4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die Dimensionen eingehen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40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Kurz erklären, wie der Backpropagation Algorithmus abläuft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25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B99B2-9748-440C-AEDF-AB7FF04DF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6534A0-5824-4767-BACA-A69899D28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ABEA3-4382-46B2-A393-3DC3803A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7102F-05B9-45F5-8779-A1C5D6A0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09E34-2147-4D1B-A8AC-C0E99E8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5E495-BF27-4B1F-91E5-D42EEE7D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AD8B3C-8733-415C-998B-05F09F3A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7CAEF-7876-4DEA-A6F5-2B6AAEE8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5FDB3-7EE7-41C8-8B39-8D2E5C94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FFA76-CBFA-4A89-8FB5-8D8E01B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5D3969-08EB-486E-B947-7CDAE3731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4246C6-D45D-46AC-B311-C6D56B1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332DA-A23A-4F2D-92DD-7F244F21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7410F-6C21-4875-BEE4-657BA306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1255E6-C85B-4AC9-BE4F-D0F2C45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778C6-C825-4F05-A5DF-FDB86F1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058C6-3A3B-4A78-9677-FA89CEB2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84E37-DB1B-489F-904B-F426771F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E9CEC-3173-4619-85D6-59436A8B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6B4CE2-577D-432A-BDFA-B7EF1C30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4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3B52E-7448-4B7B-AB47-CDF8E3FB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E65FC-034C-48AF-9378-FB68DB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88D13-374C-47C0-A523-217CFF7E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F3039-A066-41B0-B809-6F759395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B935D-06CA-4549-BE5C-D4DB6D10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83D8A-B6D9-4143-80E8-4D5AFE1B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87B78-D22B-4A3D-B939-35E7962BB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783C37-B3B8-4542-95EA-F3ABD9C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1A7F9-F088-437B-A7CD-68BEF8E5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7CB79D-A8FF-4C88-A5FB-D6881617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34663-F737-4000-ABD9-95F57A22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73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E3495-EF0A-4226-B81C-66F544EF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532757-6F1D-4A13-8224-B2BF3268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EA314-6A54-4A38-BA28-FB559E8FA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B96C92-0F6F-48F8-9900-2F5B755D3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FA2B91-CC28-41D6-975F-5D8E00DE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49836A-1E9D-49BB-BB99-7BF58B6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0FF709-DED2-4A4C-B3CB-87BCDA1A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09ACB5-CE00-47E8-9420-9817E5DF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9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CE885-05DA-4F1B-9F78-F2EAC120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6AFC5-8DCB-4A13-A7D4-C332ABD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4A359-6C5D-4B7A-B1E0-71913C8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53F68-B338-4FCA-BEF5-D4DC9A9C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44D369-BC1B-4E99-A18B-DF2359A8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A84BAF-416C-4B88-B57F-08C1BF9F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84A8D-4022-4B14-9EF8-648E90F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1DD66-7A84-44F1-9D14-9F5F4D92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44F80-3251-4C44-987B-95679283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4899F7-9167-4042-81B6-7F13A088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681BE-E9E2-4033-932D-FC7A830F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D46CED-D90A-4ABD-807B-6DE1EDA4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FC9C2A-DAD2-4471-AF77-73AD4CDA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8EBAD-74A8-4FAB-8385-F757090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183F36-A978-4B57-9D64-0D204D8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E93F54-1DFE-49A1-AA75-E1EE3F98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9D735-1848-4B45-AC35-FA6EA8EF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3D789-E42E-4103-80EE-20376BD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3D130-6F9E-4370-AD34-1B6299B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3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965473-C151-4BF4-82BE-AD03EF9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DAC6C-FB81-49BD-A49C-50D604A4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9C403-8C77-4898-8B64-77BEAABDC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C7489-B708-4D05-98F7-60DCF3CF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42BD5-3417-41BF-8520-54B6B14A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2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suedmersen/neural_networks_from_scratch/tree/master/src/lib" TargetMode="External"/><Relationship Id="rId2" Type="http://schemas.openxmlformats.org/officeDocument/2006/relationships/hyperlink" Target="https://github.com/kevinsuedmersen/neural_networks_from_scratch/blob/master/src/lib/models/sequential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vinsuedmersen/neural_networks_from_scratch/blob/master/tests/test_model.py" TargetMode="External"/><Relationship Id="rId5" Type="http://schemas.openxmlformats.org/officeDocument/2006/relationships/hyperlink" Target="https://github.com/kevinsuedmersen/neural_networks_from_scratch/tree/master/src/lib/activation_functions" TargetMode="External"/><Relationship Id="rId4" Type="http://schemas.openxmlformats.org/officeDocument/2006/relationships/hyperlink" Target="https://github.com/kevinsuedmersen/neural_networks_from_scratch/blob/master/src/lib/layers/dense.p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CFEED47-18E9-41D0-8618-353F9548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0451"/>
            <a:ext cx="9144000" cy="642791"/>
          </a:xfrm>
        </p:spPr>
        <p:txBody>
          <a:bodyPr/>
          <a:lstStyle/>
          <a:p>
            <a:r>
              <a:rPr lang="de-DE" dirty="0"/>
              <a:t>40200 Seminararbeit Abschlusspräsentation</a:t>
            </a:r>
          </a:p>
        </p:txBody>
      </p:sp>
      <p:pic>
        <p:nvPicPr>
          <p:cNvPr id="5" name="Picture 2" descr="Hochschule Albstadt-Sigmaringen – Wikipedia">
            <a:extLst>
              <a:ext uri="{FF2B5EF4-FFF2-40B4-BE49-F238E27FC236}">
                <a16:creationId xmlns:a16="http://schemas.microsoft.com/office/drawing/2014/main" id="{C9EFEB68-10CC-4256-9905-AE944AC1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44060"/>
            <a:ext cx="1143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 bei einem beliebigem Hidden Layer für ein Datum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D84905-5699-45F5-99AD-F3AA611AA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98" y="2195850"/>
            <a:ext cx="3312129" cy="6202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D536E9C-8FF4-43AD-AC5A-261C3A8E2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552" y="2249716"/>
            <a:ext cx="2581203" cy="5124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5B9432D-5B2E-45E9-B433-BC2917CE1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35" y="3460964"/>
            <a:ext cx="6413860" cy="132556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533EA64-7F53-4E6F-985B-F916024058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231"/>
          <a:stretch/>
        </p:blipFill>
        <p:spPr>
          <a:xfrm>
            <a:off x="769035" y="5152588"/>
            <a:ext cx="6349884" cy="1068168"/>
          </a:xfrm>
          <a:prstGeom prst="rect">
            <a:avLst/>
          </a:prstGeom>
        </p:spPr>
      </p:pic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7A16E7DD-2999-49A6-B47A-2E4F38F01F50}"/>
              </a:ext>
            </a:extLst>
          </p:cNvPr>
          <p:cNvSpPr/>
          <p:nvPr/>
        </p:nvSpPr>
        <p:spPr>
          <a:xfrm>
            <a:off x="7300126" y="3460964"/>
            <a:ext cx="362077" cy="24709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E6A31F8E-0F98-4C30-AC2B-F1AA53F30977}"/>
              </a:ext>
            </a:extLst>
          </p:cNvPr>
          <p:cNvSpPr/>
          <p:nvPr/>
        </p:nvSpPr>
        <p:spPr>
          <a:xfrm>
            <a:off x="7773071" y="2102874"/>
            <a:ext cx="362077" cy="9258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B294907-7138-4AF1-B6F6-909266970080}"/>
              </a:ext>
            </a:extLst>
          </p:cNvPr>
          <p:cNvSpPr txBox="1"/>
          <p:nvPr/>
        </p:nvSpPr>
        <p:spPr>
          <a:xfrm>
            <a:off x="8285871" y="2325858"/>
            <a:ext cx="268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Allgemeingültiges Ergebnis für jedes Hidden Layer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15B4257-BDFA-4A19-BF45-907D571C3B90}"/>
              </a:ext>
            </a:extLst>
          </p:cNvPr>
          <p:cNvSpPr txBox="1"/>
          <p:nvPr/>
        </p:nvSpPr>
        <p:spPr>
          <a:xfrm>
            <a:off x="7843410" y="4324861"/>
            <a:ext cx="348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Ergebnis, wenn die Aktivierungsfunktion in Layer l-1 die Sigmoid Funktion ist</a:t>
            </a:r>
          </a:p>
        </p:txBody>
      </p:sp>
    </p:spTree>
    <p:extLst>
      <p:ext uri="{BB962C8B-B14F-4D97-AF65-F5344CB8AC3E}">
        <p14:creationId xmlns:p14="http://schemas.microsoft.com/office/powerpoint/2010/main" val="410783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Gewichtsgradienten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93A8CF-50C8-485F-9B4E-4CB5EB78C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49" y="2468879"/>
            <a:ext cx="3052836" cy="59155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30E0B26-45C1-4F51-8A97-6334FEB59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502" y="3944361"/>
            <a:ext cx="4561309" cy="124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0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Bias-Gradienten 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CAAFE8-4AEB-4BF4-993B-8F501F8E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082" y="2488078"/>
            <a:ext cx="2961762" cy="64465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29D09E1-DBDE-474A-AFF5-A22397F77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41" y="3816082"/>
            <a:ext cx="2347399" cy="51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54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Fehler am Output Layer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FA981C8-7C1A-456C-8E38-F4C7472EB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6" t="9897" r="3577" b="19775"/>
          <a:stretch/>
        </p:blipFill>
        <p:spPr>
          <a:xfrm>
            <a:off x="1355188" y="1593594"/>
            <a:ext cx="8809892" cy="26515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C34F1A-AA3B-4589-9F44-6C34EA7343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6" t="1974" r="3002" b="3782"/>
          <a:stretch/>
        </p:blipFill>
        <p:spPr>
          <a:xfrm>
            <a:off x="2822917" y="4490029"/>
            <a:ext cx="5397304" cy="164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34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Fehler bei einem beliebigem Hidden Layer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6D72F6-900E-40E6-B0A5-B639F425B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89" y="1624163"/>
            <a:ext cx="10193699" cy="246184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8DB1B72-D143-4B97-A1C5-EE4672805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" t="4037" r="1577" b="4284"/>
          <a:stretch/>
        </p:blipFill>
        <p:spPr>
          <a:xfrm>
            <a:off x="1143482" y="4311092"/>
            <a:ext cx="9106486" cy="198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1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Gewichtsgradienten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0E76EBF-D195-4778-ACCE-AE9F8695D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" r="2038"/>
          <a:stretch/>
        </p:blipFill>
        <p:spPr>
          <a:xfrm>
            <a:off x="1594337" y="2462617"/>
            <a:ext cx="7765367" cy="31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70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Bias-Gradienten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99D83A-6A7B-4E1B-9481-6FA653F3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921" y="2443089"/>
            <a:ext cx="7042454" cy="27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78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Stochastic</a:t>
            </a:r>
            <a:r>
              <a:rPr lang="de-DE" sz="2400" dirty="0"/>
              <a:t> Gradient Descent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FA9DCD-B3B1-4DC7-A13A-4C641E71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445" y="2245832"/>
            <a:ext cx="2942566" cy="91734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F08FC7-1ECB-489E-ADD8-DB00419A9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140" y="4091720"/>
            <a:ext cx="2456205" cy="70839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DA9959-9EFA-45F9-B953-50E180E9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337" y="5529948"/>
            <a:ext cx="1931174" cy="3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29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Backpropagation Algorithmus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578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A37A3-FF5A-44AB-8DF3-1148A58E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4F1E2-9CD7-4555-B49C-35818449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Beispielanwendung MNIST Digit Classification</a:t>
            </a:r>
            <a:endParaRPr lang="de-DE" dirty="0"/>
          </a:p>
          <a:p>
            <a:r>
              <a:rPr lang="de-DE" dirty="0"/>
              <a:t>Aufbau von </a:t>
            </a:r>
            <a:r>
              <a:rPr lang="de-DE" dirty="0" err="1">
                <a:hlinkClick r:id="rId3"/>
              </a:rPr>
              <a:t>src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lib</a:t>
            </a:r>
            <a:endParaRPr lang="de-DE" dirty="0"/>
          </a:p>
          <a:p>
            <a:r>
              <a:rPr lang="de-DE" dirty="0"/>
              <a:t>Erklärung von </a:t>
            </a:r>
            <a:r>
              <a:rPr lang="de-DE" dirty="0" err="1">
                <a:hlinkClick r:id="rId2"/>
              </a:rPr>
              <a:t>SequentialModel</a:t>
            </a:r>
            <a:r>
              <a:rPr lang="de-DE" dirty="0"/>
              <a:t> Klasse</a:t>
            </a:r>
          </a:p>
          <a:p>
            <a:r>
              <a:rPr lang="de-DE" dirty="0"/>
              <a:t>Erklärung von </a:t>
            </a:r>
            <a:r>
              <a:rPr lang="de-DE" dirty="0" err="1">
                <a:hlinkClick r:id="rId4"/>
              </a:rPr>
              <a:t>Dense</a:t>
            </a:r>
            <a:r>
              <a:rPr lang="de-DE" dirty="0">
                <a:hlinkClick r:id="rId4"/>
              </a:rPr>
              <a:t> Layer</a:t>
            </a:r>
            <a:r>
              <a:rPr lang="de-DE" dirty="0"/>
              <a:t> Klasse</a:t>
            </a:r>
          </a:p>
          <a:p>
            <a:r>
              <a:rPr lang="de-DE" dirty="0"/>
              <a:t>Erklärung von </a:t>
            </a:r>
            <a:r>
              <a:rPr lang="de-DE" dirty="0">
                <a:hlinkClick r:id="rId5"/>
              </a:rPr>
              <a:t>Aktivierungsfunktionen</a:t>
            </a:r>
            <a:r>
              <a:rPr lang="de-DE" dirty="0"/>
              <a:t>, insbesondere die Anpassungen für numerische Stabilität </a:t>
            </a:r>
          </a:p>
          <a:p>
            <a:r>
              <a:rPr lang="de-DE" dirty="0"/>
              <a:t>Tests erklären, insbesondere </a:t>
            </a:r>
            <a:r>
              <a:rPr lang="de-DE" dirty="0" err="1">
                <a:hlinkClick r:id="rId6"/>
              </a:rPr>
              <a:t>test_model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95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0774A-2DDD-4FA8-B131-51F732C0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545D7-1FF3-4160-9D50-9AED5FDA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Motivation / Ziele</a:t>
            </a:r>
          </a:p>
          <a:p>
            <a:r>
              <a:rPr lang="de-DE" dirty="0"/>
              <a:t>Ergebnisse der mathematischen Herleitungen</a:t>
            </a:r>
          </a:p>
          <a:p>
            <a:pPr lvl="1"/>
            <a:r>
              <a:rPr lang="de-DE" dirty="0"/>
              <a:t>Forwardpropagation für ein einzelnes Datum und ein Batch von Daten</a:t>
            </a:r>
          </a:p>
          <a:p>
            <a:pPr lvl="1"/>
            <a:r>
              <a:rPr lang="de-DE" dirty="0"/>
              <a:t>Backpropagation für ein einzelnes Datum und ein Batch von Daten</a:t>
            </a:r>
          </a:p>
          <a:p>
            <a:pPr lvl="1"/>
            <a:r>
              <a:rPr lang="de-DE" dirty="0"/>
              <a:t>Backpropagation Algorithmus</a:t>
            </a:r>
          </a:p>
          <a:p>
            <a:r>
              <a:rPr lang="de-DE" dirty="0"/>
              <a:t>Implementierung in Python</a:t>
            </a:r>
          </a:p>
          <a:p>
            <a:pPr lvl="1"/>
            <a:r>
              <a:rPr lang="de-DE" dirty="0"/>
              <a:t>Demo Anwendung</a:t>
            </a:r>
          </a:p>
          <a:p>
            <a:pPr lvl="1"/>
            <a:r>
              <a:rPr lang="de-DE" dirty="0"/>
              <a:t>Common </a:t>
            </a:r>
            <a:r>
              <a:rPr lang="de-DE" dirty="0" err="1"/>
              <a:t>Pitfalls</a:t>
            </a:r>
            <a:endParaRPr lang="de-DE" dirty="0"/>
          </a:p>
          <a:p>
            <a:pPr lvl="1"/>
            <a:r>
              <a:rPr lang="de-DE" dirty="0"/>
              <a:t>Tipps &amp; Tricks</a:t>
            </a:r>
          </a:p>
          <a:p>
            <a:r>
              <a:rPr lang="de-DE" dirty="0"/>
              <a:t>Verbesserungsmöglichkeiten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32657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54ED7-BEFD-40E3-B078-48D85B0B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02182-4412-4492-B45A-299CC69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Übergeordnetes Ziel: Tiefgehendes Verständnis</a:t>
            </a:r>
          </a:p>
          <a:p>
            <a:pPr lvl="1"/>
            <a:r>
              <a:rPr lang="de-DE" dirty="0"/>
              <a:t>Neueste Forschungen besser verstehen</a:t>
            </a:r>
          </a:p>
          <a:p>
            <a:pPr lvl="1"/>
            <a:r>
              <a:rPr lang="de-DE" dirty="0"/>
              <a:t>Deep Learning Bibliotheken besser anwenden</a:t>
            </a:r>
          </a:p>
          <a:p>
            <a:pPr lvl="1"/>
            <a:r>
              <a:rPr lang="de-DE" dirty="0"/>
              <a:t>Neue Netzwerkarchitekturen selbst entwickeln</a:t>
            </a:r>
          </a:p>
          <a:p>
            <a:r>
              <a:rPr lang="de-DE" dirty="0"/>
              <a:t>Projektziel: </a:t>
            </a:r>
          </a:p>
          <a:p>
            <a:pPr lvl="1"/>
            <a:r>
              <a:rPr lang="de-DE" dirty="0"/>
              <a:t>Herleitung generischer, mathematischer Gleichungen</a:t>
            </a:r>
          </a:p>
          <a:p>
            <a:pPr lvl="1"/>
            <a:r>
              <a:rPr lang="de-DE" dirty="0"/>
              <a:t>Effiziente Implementierung hergeleiteter Gleichungen</a:t>
            </a:r>
          </a:p>
          <a:p>
            <a:pPr lvl="1"/>
            <a:r>
              <a:rPr lang="de-DE" dirty="0"/>
              <a:t>Beispielhafte Anwendung</a:t>
            </a:r>
          </a:p>
        </p:txBody>
      </p:sp>
    </p:spTree>
    <p:extLst>
      <p:ext uri="{BB962C8B-B14F-4D97-AF65-F5344CB8AC3E}">
        <p14:creationId xmlns:p14="http://schemas.microsoft.com/office/powerpoint/2010/main" val="13821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Notation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7FA032D-9553-4170-85D9-FE8DD6224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411559" y="1840184"/>
            <a:ext cx="6578644" cy="42136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/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Input Element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dendritische Potential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Aktivierung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 Gewicht welches Neuron j in Layer l mit Neuron k in Layer l-1 verbindet</a:t>
                </a: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blipFill>
                <a:blip r:embed="rId4"/>
                <a:stretch>
                  <a:fillRect l="-134" r="-401" b="-41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89DE59-E9C5-4EFE-9E04-41EF716F7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"/>
          <a:stretch/>
        </p:blipFill>
        <p:spPr>
          <a:xfrm>
            <a:off x="1195754" y="2239537"/>
            <a:ext cx="20032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47BB27-E64C-4717-B8D5-6BD72AB05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7"/>
          <a:stretch/>
        </p:blipFill>
        <p:spPr>
          <a:xfrm>
            <a:off x="1195754" y="4073186"/>
            <a:ext cx="1252635" cy="7905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5B3EEF-F3C7-4411-A82C-D1EC0B062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730" y="1774774"/>
            <a:ext cx="4413362" cy="15200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AF9F79-1430-40F6-A6B3-53198F6017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949"/>
          <a:stretch/>
        </p:blipFill>
        <p:spPr>
          <a:xfrm>
            <a:off x="4515730" y="3797359"/>
            <a:ext cx="1439593" cy="1342228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3435292" y="2329282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3435292" y="4262943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08A80C-4C76-4DB4-B51F-5C88BB9872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641" b="6710"/>
          <a:stretch/>
        </p:blipFill>
        <p:spPr>
          <a:xfrm>
            <a:off x="1195754" y="5631370"/>
            <a:ext cx="3591519" cy="590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/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/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/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/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/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/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45F4D46-CE03-423E-BF95-72078B43CBB2}"/>
              </a:ext>
            </a:extLst>
          </p:cNvPr>
          <p:cNvSpPr txBox="1"/>
          <p:nvPr/>
        </p:nvSpPr>
        <p:spPr>
          <a:xfrm>
            <a:off x="9570716" y="2273202"/>
            <a:ext cx="2035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Dendritische Potentiale in Layer 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C4A5D-A397-4131-94A6-296ED4E77BB1}"/>
              </a:ext>
            </a:extLst>
          </p:cNvPr>
          <p:cNvSpPr txBox="1"/>
          <p:nvPr/>
        </p:nvSpPr>
        <p:spPr>
          <a:xfrm>
            <a:off x="6527425" y="4314584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Aktivierungen in Layer 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ED2A51-D455-4D70-B6AB-A9BBFB545678}"/>
              </a:ext>
            </a:extLst>
          </p:cNvPr>
          <p:cNvSpPr txBox="1"/>
          <p:nvPr/>
        </p:nvSpPr>
        <p:spPr>
          <a:xfrm>
            <a:off x="5322298" y="5772756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Fehler</a:t>
            </a:r>
          </a:p>
        </p:txBody>
      </p:sp>
      <p:sp>
        <p:nvSpPr>
          <p:cNvPr id="22" name="Geschweifte Klammer rechts 13">
            <a:extLst>
              <a:ext uri="{FF2B5EF4-FFF2-40B4-BE49-F238E27FC236}">
                <a16:creationId xmlns:a16="http://schemas.microsoft.com/office/drawing/2014/main" id="{5000F785-08E9-4C59-ACB8-7F7650FA346C}"/>
              </a:ext>
            </a:extLst>
          </p:cNvPr>
          <p:cNvSpPr/>
          <p:nvPr/>
        </p:nvSpPr>
        <p:spPr>
          <a:xfrm>
            <a:off x="8986544" y="1866314"/>
            <a:ext cx="360000" cy="132556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rechts 13">
            <a:extLst>
              <a:ext uri="{FF2B5EF4-FFF2-40B4-BE49-F238E27FC236}">
                <a16:creationId xmlns:a16="http://schemas.microsoft.com/office/drawing/2014/main" id="{44A43A47-03E9-41CC-A073-F797351D51D4}"/>
              </a:ext>
            </a:extLst>
          </p:cNvPr>
          <p:cNvSpPr/>
          <p:nvPr/>
        </p:nvSpPr>
        <p:spPr>
          <a:xfrm>
            <a:off x="6054976" y="3863926"/>
            <a:ext cx="360000" cy="11910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chweifte Klammer rechts 13">
            <a:extLst>
              <a:ext uri="{FF2B5EF4-FFF2-40B4-BE49-F238E27FC236}">
                <a16:creationId xmlns:a16="http://schemas.microsoft.com/office/drawing/2014/main" id="{026FA704-D73D-4375-85BD-71BC7062EE5A}"/>
              </a:ext>
            </a:extLst>
          </p:cNvPr>
          <p:cNvSpPr/>
          <p:nvPr/>
        </p:nvSpPr>
        <p:spPr>
          <a:xfrm>
            <a:off x="4867421" y="5533292"/>
            <a:ext cx="360000" cy="7784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28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/>
      <p:bldP spid="14" grpId="0"/>
      <p:bldP spid="15" grpId="0"/>
      <p:bldP spid="16" grpId="0"/>
      <p:bldP spid="17" grpId="0"/>
      <p:bldP spid="18" grpId="0"/>
      <p:bldP spid="4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Batch von Daten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2870518" y="215413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2895010" y="429077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156101-0FC3-4237-924C-5EF6D2F16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1" y="2035811"/>
            <a:ext cx="2305050" cy="6477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94F7087-C513-4C8C-9984-A309614C1B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94"/>
          <a:stretch/>
        </p:blipFill>
        <p:spPr>
          <a:xfrm>
            <a:off x="4094872" y="1429879"/>
            <a:ext cx="7631972" cy="18595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A2EC9E8-E17F-4C71-8933-1CC8552EE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63" y="4205789"/>
            <a:ext cx="1323975" cy="5810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3371CB1-B78E-4910-8BF5-9C1043A1A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864" y="3733289"/>
            <a:ext cx="4474719" cy="15260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B396746-AFCC-4F2F-80BD-964EA4799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254266"/>
            <a:ext cx="2984776" cy="13461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/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/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/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/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/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/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0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/>
      <p:bldP spid="21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Zielgleichungen</a:t>
            </a:r>
            <a:endParaRPr lang="de-DE" dirty="0"/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501B04D5-6EDC-478B-9655-5AEE83268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2" t="25375" r="6248" b="12408"/>
          <a:stretch/>
        </p:blipFill>
        <p:spPr>
          <a:xfrm>
            <a:off x="891329" y="2179418"/>
            <a:ext cx="1284849" cy="567397"/>
          </a:xfrm>
          <a:prstGeom prst="rect">
            <a:avLst/>
          </a:prstGeom>
        </p:spPr>
      </p:pic>
      <p:pic>
        <p:nvPicPr>
          <p:cNvPr id="21" name="Grafik 5">
            <a:extLst>
              <a:ext uri="{FF2B5EF4-FFF2-40B4-BE49-F238E27FC236}">
                <a16:creationId xmlns:a16="http://schemas.microsoft.com/office/drawing/2014/main" id="{E852B3C4-BEF4-404F-B7EA-E95245F5C8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7" t="15409" b="20729"/>
          <a:stretch/>
        </p:blipFill>
        <p:spPr>
          <a:xfrm>
            <a:off x="838200" y="3521812"/>
            <a:ext cx="1391106" cy="471609"/>
          </a:xfrm>
          <a:prstGeom prst="rect">
            <a:avLst/>
          </a:prstGeom>
        </p:spPr>
      </p:pic>
      <p:pic>
        <p:nvPicPr>
          <p:cNvPr id="22" name="Grafik 7">
            <a:extLst>
              <a:ext uri="{FF2B5EF4-FFF2-40B4-BE49-F238E27FC236}">
                <a16:creationId xmlns:a16="http://schemas.microsoft.com/office/drawing/2014/main" id="{5E4C6B0D-F417-47BD-889F-39DF2A10E9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85"/>
          <a:stretch/>
        </p:blipFill>
        <p:spPr>
          <a:xfrm>
            <a:off x="1271592" y="4481938"/>
            <a:ext cx="524322" cy="624693"/>
          </a:xfrm>
          <a:prstGeom prst="rect">
            <a:avLst/>
          </a:prstGeom>
        </p:spPr>
      </p:pic>
      <p:pic>
        <p:nvPicPr>
          <p:cNvPr id="23" name="Grafik 9">
            <a:extLst>
              <a:ext uri="{FF2B5EF4-FFF2-40B4-BE49-F238E27FC236}">
                <a16:creationId xmlns:a16="http://schemas.microsoft.com/office/drawing/2014/main" id="{9C65D7F4-9EC9-43C1-AA8B-793E41CE8C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34"/>
          <a:stretch/>
        </p:blipFill>
        <p:spPr>
          <a:xfrm>
            <a:off x="1300258" y="5669207"/>
            <a:ext cx="466991" cy="738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98B12A-4F5E-4D47-A4B0-1E0E3839A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4880" y="2296992"/>
            <a:ext cx="384163" cy="332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3E61B0-0CBD-4A02-B6CD-A535BD451FDE}"/>
              </a:ext>
            </a:extLst>
          </p:cNvPr>
          <p:cNvSpPr txBox="1"/>
          <p:nvPr/>
        </p:nvSpPr>
        <p:spPr>
          <a:xfrm>
            <a:off x="838200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Einziges Datum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CF776-A7D1-4AC7-8EAC-3F5D3F215144}"/>
              </a:ext>
            </a:extLst>
          </p:cNvPr>
          <p:cNvSpPr txBox="1"/>
          <p:nvPr/>
        </p:nvSpPr>
        <p:spPr>
          <a:xfrm>
            <a:off x="2862780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Dimensionen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50D4C2-A4D2-49F7-B9D6-AE91597CB90A}"/>
              </a:ext>
            </a:extLst>
          </p:cNvPr>
          <p:cNvSpPr txBox="1"/>
          <p:nvPr/>
        </p:nvSpPr>
        <p:spPr>
          <a:xfrm>
            <a:off x="5071408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Batch von Daten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C4505-B528-442E-94BD-2A865019C4A4}"/>
              </a:ext>
            </a:extLst>
          </p:cNvPr>
          <p:cNvSpPr txBox="1"/>
          <p:nvPr/>
        </p:nvSpPr>
        <p:spPr>
          <a:xfrm>
            <a:off x="7165149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Dimensionen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74602E-E441-425E-BCB5-0D53F745065D}"/>
              </a:ext>
            </a:extLst>
          </p:cNvPr>
          <p:cNvSpPr txBox="1"/>
          <p:nvPr/>
        </p:nvSpPr>
        <p:spPr>
          <a:xfrm>
            <a:off x="9773605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Notizen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CE1BE-3C62-48EE-9C02-D7FDD73B1EDF}"/>
                  </a:ext>
                </a:extLst>
              </p:cNvPr>
              <p:cNvSpPr txBox="1"/>
              <p:nvPr/>
            </p:nvSpPr>
            <p:spPr>
              <a:xfrm>
                <a:off x="2862780" y="2309228"/>
                <a:ext cx="1391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CE1BE-3C62-48EE-9C02-D7FDD73B1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2309228"/>
                <a:ext cx="139110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19445D-ADDB-4F54-8EB2-0CBF8FF44352}"/>
                  </a:ext>
                </a:extLst>
              </p:cNvPr>
              <p:cNvSpPr txBox="1"/>
              <p:nvPr/>
            </p:nvSpPr>
            <p:spPr>
              <a:xfrm>
                <a:off x="2862780" y="3601836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19445D-ADDB-4F54-8EB2-0CBF8FF4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3601836"/>
                <a:ext cx="1391106" cy="3115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CEB963-6C47-470F-A0A7-1D1FDF625EF3}"/>
                  </a:ext>
                </a:extLst>
              </p:cNvPr>
              <p:cNvSpPr txBox="1"/>
              <p:nvPr/>
            </p:nvSpPr>
            <p:spPr>
              <a:xfrm>
                <a:off x="2862780" y="4638504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CEB963-6C47-470F-A0A7-1D1FDF625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4638504"/>
                <a:ext cx="1391106" cy="3115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8701C-5522-4749-B13A-58A7F87D9D09}"/>
                  </a:ext>
                </a:extLst>
              </p:cNvPr>
              <p:cNvSpPr txBox="1"/>
              <p:nvPr/>
            </p:nvSpPr>
            <p:spPr>
              <a:xfrm>
                <a:off x="2862780" y="5882667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8701C-5522-4749-B13A-58A7F87D9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5882667"/>
                <a:ext cx="1391106" cy="3115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A3CC5549-B149-4075-9CF5-14DC6006F6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31914" y="3622464"/>
            <a:ext cx="470095" cy="27030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5E6E73-2360-4644-B809-60E9A91112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57225" y="4565262"/>
            <a:ext cx="419472" cy="4580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8F798D0-E2F5-4C2B-A48A-6539015B92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4793" y="5809425"/>
            <a:ext cx="384336" cy="4580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B77C-8CFF-430C-AF31-2EFF9D0353D2}"/>
                  </a:ext>
                </a:extLst>
              </p:cNvPr>
              <p:cNvSpPr txBox="1"/>
              <p:nvPr/>
            </p:nvSpPr>
            <p:spPr>
              <a:xfrm>
                <a:off x="7165149" y="2309228"/>
                <a:ext cx="1391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B77C-8CFF-430C-AF31-2EFF9D035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2309228"/>
                <a:ext cx="139110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69DC92-EADA-405C-AA2C-849C1BA47B32}"/>
                  </a:ext>
                </a:extLst>
              </p:cNvPr>
              <p:cNvSpPr txBox="1"/>
              <p:nvPr/>
            </p:nvSpPr>
            <p:spPr>
              <a:xfrm>
                <a:off x="7165149" y="3601836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69DC92-EADA-405C-AA2C-849C1BA47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3601836"/>
                <a:ext cx="1391106" cy="3115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F172CC-A1E8-4E1A-BF5D-88D8550AE497}"/>
                  </a:ext>
                </a:extLst>
              </p:cNvPr>
              <p:cNvSpPr txBox="1"/>
              <p:nvPr/>
            </p:nvSpPr>
            <p:spPr>
              <a:xfrm>
                <a:off x="7165149" y="4638504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F172CC-A1E8-4E1A-BF5D-88D8550AE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4638504"/>
                <a:ext cx="1391106" cy="3115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82741-5E1A-4A05-A102-06B99F1BEFDB}"/>
                  </a:ext>
                </a:extLst>
              </p:cNvPr>
              <p:cNvSpPr txBox="1"/>
              <p:nvPr/>
            </p:nvSpPr>
            <p:spPr>
              <a:xfrm>
                <a:off x="7165149" y="5882667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82741-5E1A-4A05-A102-06B99F1BE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5882667"/>
                <a:ext cx="1391106" cy="3115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8B8CE4F-1F8B-4D9A-B273-9AEBF9A2ACAA}"/>
              </a:ext>
            </a:extLst>
          </p:cNvPr>
          <p:cNvSpPr txBox="1"/>
          <p:nvPr/>
        </p:nvSpPr>
        <p:spPr>
          <a:xfrm>
            <a:off x="8999085" y="2201506"/>
            <a:ext cx="294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 am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Initialisiert 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FCCD52-A598-49CE-9ED4-DED8A9B513D8}"/>
                  </a:ext>
                </a:extLst>
              </p:cNvPr>
              <p:cNvSpPr txBox="1"/>
              <p:nvPr/>
            </p:nvSpPr>
            <p:spPr>
              <a:xfrm>
                <a:off x="9088180" y="3280563"/>
                <a:ext cx="27619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Fehler am Hidden Layer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Propagiert Fehler zum vorherigen Layer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FCCD52-A598-49CE-9ED4-DED8A9B51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180" y="3280563"/>
                <a:ext cx="2761957" cy="954107"/>
              </a:xfrm>
              <a:prstGeom prst="rect">
                <a:avLst/>
              </a:prstGeom>
              <a:blipFill>
                <a:blip r:embed="rId19"/>
                <a:stretch>
                  <a:fillRect l="-442" t="-1274" b="-57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91AAC06-9851-44B2-9CD9-4B3EA716CDAD}"/>
              </a:ext>
            </a:extLst>
          </p:cNvPr>
          <p:cNvSpPr txBox="1"/>
          <p:nvPr/>
        </p:nvSpPr>
        <p:spPr>
          <a:xfrm>
            <a:off x="9088180" y="4424952"/>
            <a:ext cx="276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Gewichtsgradienten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Benötigt zum „Erlernen“ von Gewichten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59517A-5E84-4C25-B079-29DEA982EA50}"/>
              </a:ext>
            </a:extLst>
          </p:cNvPr>
          <p:cNvSpPr txBox="1"/>
          <p:nvPr/>
        </p:nvSpPr>
        <p:spPr>
          <a:xfrm>
            <a:off x="9088180" y="5669115"/>
            <a:ext cx="276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Biasgradienten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Benötigt zum „Erlernen“ von Biases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8A99A9-EB15-4383-A981-66825F762128}"/>
              </a:ext>
            </a:extLst>
          </p:cNvPr>
          <p:cNvCxnSpPr>
            <a:cxnSpLocks/>
          </p:cNvCxnSpPr>
          <p:nvPr/>
        </p:nvCxnSpPr>
        <p:spPr>
          <a:xfrm>
            <a:off x="905032" y="2077329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A4DF31-9C92-4791-A01B-E0B4C79E4BA0}"/>
              </a:ext>
            </a:extLst>
          </p:cNvPr>
          <p:cNvCxnSpPr>
            <a:cxnSpLocks/>
          </p:cNvCxnSpPr>
          <p:nvPr/>
        </p:nvCxnSpPr>
        <p:spPr>
          <a:xfrm>
            <a:off x="905032" y="3073787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B77238-E859-4016-8CE8-65C5AA4B03E8}"/>
              </a:ext>
            </a:extLst>
          </p:cNvPr>
          <p:cNvCxnSpPr>
            <a:cxnSpLocks/>
          </p:cNvCxnSpPr>
          <p:nvPr/>
        </p:nvCxnSpPr>
        <p:spPr>
          <a:xfrm>
            <a:off x="905032" y="4314083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74DB0D-06F7-4300-85F7-FF698AEB4AD3}"/>
              </a:ext>
            </a:extLst>
          </p:cNvPr>
          <p:cNvCxnSpPr>
            <a:cxnSpLocks/>
          </p:cNvCxnSpPr>
          <p:nvPr/>
        </p:nvCxnSpPr>
        <p:spPr>
          <a:xfrm>
            <a:off x="905032" y="5441839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47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 am Output Layer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443AA0-6EDA-47FA-B155-20A5CAD46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3" r="3532"/>
          <a:stretch/>
        </p:blipFill>
        <p:spPr>
          <a:xfrm>
            <a:off x="838200" y="2108287"/>
            <a:ext cx="3976468" cy="8673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9BCB24-EB8E-469C-95CA-BC531010D1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96" r="3068"/>
          <a:stretch/>
        </p:blipFill>
        <p:spPr>
          <a:xfrm>
            <a:off x="838200" y="3301220"/>
            <a:ext cx="5425440" cy="176784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5A057F8-CDA7-484D-BF6D-A8ACCD2C44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6" r="4102"/>
          <a:stretch/>
        </p:blipFill>
        <p:spPr>
          <a:xfrm>
            <a:off x="838200" y="5502486"/>
            <a:ext cx="5791200" cy="807096"/>
          </a:xfrm>
          <a:prstGeom prst="rect">
            <a:avLst/>
          </a:prstGeom>
        </p:spPr>
      </p:pic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6635DDC2-4A8C-4A68-BD22-99BE979A5EEF}"/>
              </a:ext>
            </a:extLst>
          </p:cNvPr>
          <p:cNvSpPr/>
          <p:nvPr/>
        </p:nvSpPr>
        <p:spPr>
          <a:xfrm>
            <a:off x="6522726" y="2006992"/>
            <a:ext cx="360000" cy="31089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5C0FA8-7CFF-472A-8A96-3CC30436E834}"/>
              </a:ext>
            </a:extLst>
          </p:cNvPr>
          <p:cNvSpPr txBox="1"/>
          <p:nvPr/>
        </p:nvSpPr>
        <p:spPr>
          <a:xfrm>
            <a:off x="7104197" y="3207436"/>
            <a:ext cx="3062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Allgemeingültiges Ergebnis unabhängig von Fehlerfunktion und Aktivierungsfunktion im Output Layer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A12528F-5BC4-46A9-8D24-1631E951C474}"/>
              </a:ext>
            </a:extLst>
          </p:cNvPr>
          <p:cNvSpPr/>
          <p:nvPr/>
        </p:nvSpPr>
        <p:spPr>
          <a:xfrm>
            <a:off x="6696229" y="5502486"/>
            <a:ext cx="360000" cy="81178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C24B7C9-C95B-4115-9947-2F92849CAAD7}"/>
              </a:ext>
            </a:extLst>
          </p:cNvPr>
          <p:cNvSpPr txBox="1"/>
          <p:nvPr/>
        </p:nvSpPr>
        <p:spPr>
          <a:xfrm>
            <a:off x="7197980" y="5547357"/>
            <a:ext cx="3677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Ergebnis für eine Multi Class Klassifikation mit Categorical-Crossentropy und Softmax Aktivierungsfunktion</a:t>
            </a:r>
          </a:p>
        </p:txBody>
      </p:sp>
    </p:spTree>
    <p:extLst>
      <p:ext uri="{BB962C8B-B14F-4D97-AF65-F5344CB8AC3E}">
        <p14:creationId xmlns:p14="http://schemas.microsoft.com/office/powerpoint/2010/main" val="415104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 am Output Layer für ein Batch von Daten</a:t>
            </a:r>
            <a:endParaRPr lang="de-DE" dirty="0"/>
          </a:p>
        </p:txBody>
      </p:sp>
      <p:pic>
        <p:nvPicPr>
          <p:cNvPr id="10" name="Grafik 3">
            <a:extLst>
              <a:ext uri="{FF2B5EF4-FFF2-40B4-BE49-F238E27FC236}">
                <a16:creationId xmlns:a16="http://schemas.microsoft.com/office/drawing/2014/main" id="{270180D9-74EB-4B3B-A5CB-C04EEE1F5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9" t="12473" r="5436" b="25533"/>
          <a:stretch/>
        </p:blipFill>
        <p:spPr>
          <a:xfrm>
            <a:off x="838200" y="1690688"/>
            <a:ext cx="8534400" cy="2337361"/>
          </a:xfrm>
          <a:prstGeom prst="rect">
            <a:avLst/>
          </a:prstGeom>
        </p:spPr>
      </p:pic>
      <p:pic>
        <p:nvPicPr>
          <p:cNvPr id="16" name="Grafik 6">
            <a:extLst>
              <a:ext uri="{FF2B5EF4-FFF2-40B4-BE49-F238E27FC236}">
                <a16:creationId xmlns:a16="http://schemas.microsoft.com/office/drawing/2014/main" id="{DE093D5E-BD4C-445E-B64B-33F41D34F4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2" t="1974" r="3002" b="3782"/>
          <a:stretch/>
        </p:blipFill>
        <p:spPr>
          <a:xfrm>
            <a:off x="838200" y="4494723"/>
            <a:ext cx="5336344" cy="1643484"/>
          </a:xfrm>
          <a:prstGeom prst="rect">
            <a:avLst/>
          </a:prstGeom>
        </p:spPr>
      </p:pic>
      <p:sp>
        <p:nvSpPr>
          <p:cNvPr id="17" name="Geschweifte Klammer rechts 11">
            <a:extLst>
              <a:ext uri="{FF2B5EF4-FFF2-40B4-BE49-F238E27FC236}">
                <a16:creationId xmlns:a16="http://schemas.microsoft.com/office/drawing/2014/main" id="{B20FF8CF-BE93-4CFE-B335-DDE06D454FA2}"/>
              </a:ext>
            </a:extLst>
          </p:cNvPr>
          <p:cNvSpPr/>
          <p:nvPr/>
        </p:nvSpPr>
        <p:spPr>
          <a:xfrm>
            <a:off x="9372600" y="1690688"/>
            <a:ext cx="360000" cy="44475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02AA4-5FF2-4368-A859-0C80D3B8081E}"/>
              </a:ext>
            </a:extLst>
          </p:cNvPr>
          <p:cNvSpPr txBox="1"/>
          <p:nvPr/>
        </p:nvSpPr>
        <p:spPr>
          <a:xfrm>
            <a:off x="9779442" y="3221950"/>
            <a:ext cx="2384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Stapeln der Fehler jedes Datums bei </a:t>
            </a:r>
            <a:r>
              <a:rPr lang="de-DE" sz="1400" dirty="0" err="1"/>
              <a:t>axis</a:t>
            </a:r>
            <a:r>
              <a:rPr lang="de-DE" sz="1400" dirty="0"/>
              <a:t>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„Gleichzeitige“ Berechnung von batch-size Fehlern ohne explizite </a:t>
            </a:r>
            <a:r>
              <a:rPr lang="de-DE" sz="1400" dirty="0" err="1"/>
              <a:t>for</a:t>
            </a:r>
            <a:r>
              <a:rPr lang="de-DE" sz="1400" dirty="0"/>
              <a:t>-loop</a:t>
            </a:r>
          </a:p>
        </p:txBody>
      </p:sp>
    </p:spTree>
    <p:extLst>
      <p:ext uri="{BB962C8B-B14F-4D97-AF65-F5344CB8AC3E}">
        <p14:creationId xmlns:p14="http://schemas.microsoft.com/office/powerpoint/2010/main" val="47446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Widescreen</PresentationFormat>
  <Paragraphs>113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</vt:lpstr>
      <vt:lpstr>PowerPoint Presentation</vt:lpstr>
      <vt:lpstr>Agenda</vt:lpstr>
      <vt:lpstr>Motivation / Ziele</vt:lpstr>
      <vt:lpstr>Mathematische Herleitungen Notation</vt:lpstr>
      <vt:lpstr>Mathematische Herleitungen Forward-Propagation für ein einziges Datum</vt:lpstr>
      <vt:lpstr>Mathematische Herleitungen Forward-Propagation für ein Batch von Daten</vt:lpstr>
      <vt:lpstr>Mathematische Herleitungen Zielgleichungen</vt:lpstr>
      <vt:lpstr>Mathematische Herleitungen Fehler am Output Layer für ein einziges Datum</vt:lpstr>
      <vt:lpstr>Mathematische Herleitungen Fehler am Output Layer für ein Batch von Daten</vt:lpstr>
      <vt:lpstr>Mathematische Herleitungen Fehler bei einem beliebigem Hidden Layer für ein Datum</vt:lpstr>
      <vt:lpstr>Mathematische Herleitungen Backward-Propagation für ein einziges Input Gewichtsgradienten </vt:lpstr>
      <vt:lpstr>Mathematische Herleitungen Backward-Propagation für ein einziges Input Bias-Gradienten </vt:lpstr>
      <vt:lpstr>Mathematische Herleitungen Backward-Propagation für Batch an Inputs Fehler am Output Layer </vt:lpstr>
      <vt:lpstr>Mathematische Herleitungen Backward-Propagation für Batch an Inputs Fehler bei einem beliebigem Hidden Layer</vt:lpstr>
      <vt:lpstr>Mathematische Herleitungen Backward-Propagation für Batch an Inputs Gewichtsgradienten</vt:lpstr>
      <vt:lpstr>Mathematische Herleitungen Backward-Propagation für Batch an Inputs Bias-Gradienten</vt:lpstr>
      <vt:lpstr>Mathematische Herleitungen Stochastic Gradient Descent</vt:lpstr>
      <vt:lpstr>Mathematische Herleitungen Backpropagation Algorithmus</vt:lpstr>
      <vt:lpstr>Implementierung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Suedmersen</dc:creator>
  <cp:lastModifiedBy>Kevin Suedmersen</cp:lastModifiedBy>
  <cp:revision>57</cp:revision>
  <dcterms:created xsi:type="dcterms:W3CDTF">2022-04-05T05:14:30Z</dcterms:created>
  <dcterms:modified xsi:type="dcterms:W3CDTF">2022-05-01T12:20:05Z</dcterms:modified>
</cp:coreProperties>
</file>