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79" r:id="rId14"/>
    <p:sldId id="273" r:id="rId15"/>
    <p:sldId id="281" r:id="rId16"/>
    <p:sldId id="280" r:id="rId17"/>
    <p:sldId id="276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533" autoAdjust="0"/>
  </p:normalViewPr>
  <p:slideViewPr>
    <p:cSldViewPr snapToGrid="0">
      <p:cViewPr varScale="1">
        <p:scale>
          <a:sx n="161" d="100"/>
          <a:sy n="161" d="100"/>
        </p:scale>
        <p:origin x="1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Wiederum Stapelung von M Fehlern entlang </a:t>
            </a:r>
            <a:r>
              <a:rPr lang="de-DE" dirty="0" err="1"/>
              <a:t>axis</a:t>
            </a:r>
            <a:r>
              <a:rPr lang="de-DE" dirty="0"/>
              <a:t>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Gewichtsmatrix W und Bias Vektor b wird M mal </a:t>
            </a:r>
            <a:r>
              <a:rPr lang="de-DE" dirty="0" err="1"/>
              <a:t>ge-broadcasted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 erklären, wie der Backpropagation Algorithmus abläuft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Stapeln von M Fehlersignalen jedes Datums entlang </a:t>
            </a:r>
            <a:r>
              <a:rPr lang="de-DE" sz="1200" dirty="0" err="1"/>
              <a:t>axis</a:t>
            </a:r>
            <a:r>
              <a:rPr lang="de-DE" sz="12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„Gleichzeitige“ Berechnung von batch-size Fehlersignalen ohne explizite </a:t>
            </a:r>
            <a:r>
              <a:rPr lang="de-DE" sz="1200" dirty="0" err="1"/>
              <a:t>for</a:t>
            </a:r>
            <a:r>
              <a:rPr lang="de-DE" sz="1200" dirty="0"/>
              <a:t>-loop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Auf Dimensionen eingehen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5934519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6086630"/>
            <a:ext cx="228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Alle Terme zusammengefasst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Mathematische Herleitungen</a:t>
            </a:r>
            <a:b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Fehlersignal an einem beliebigem Hidden Layer für ein Batch von Daten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18E5-5798-7A1D-1130-37111F1D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" r="2192" b="17273"/>
          <a:stretch/>
        </p:blipFill>
        <p:spPr>
          <a:xfrm>
            <a:off x="168815" y="1680880"/>
            <a:ext cx="10728959" cy="23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F011-AEA6-6515-75F8-6165E6EA2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r="1115" b="13573"/>
          <a:stretch/>
        </p:blipFill>
        <p:spPr>
          <a:xfrm>
            <a:off x="168815" y="4377692"/>
            <a:ext cx="10728959" cy="224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E9498-2E47-6DE2-3871-BE3E19CDBFFA}"/>
              </a:ext>
            </a:extLst>
          </p:cNvPr>
          <p:cNvSpPr txBox="1"/>
          <p:nvPr/>
        </p:nvSpPr>
        <p:spPr>
          <a:xfrm>
            <a:off x="11029072" y="2664858"/>
            <a:ext cx="1059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Allgemein-</a:t>
            </a:r>
          </a:p>
          <a:p>
            <a:r>
              <a:rPr lang="de-DE" sz="1400" dirty="0"/>
              <a:t>gültige Lösung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52D75-3BC5-83FB-D4B7-3D31BE9C66C8}"/>
              </a:ext>
            </a:extLst>
          </p:cNvPr>
          <p:cNvSpPr txBox="1"/>
          <p:nvPr/>
        </p:nvSpPr>
        <p:spPr>
          <a:xfrm>
            <a:off x="11029072" y="4897902"/>
            <a:ext cx="116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bei Sigmoid Aktivierungs-</a:t>
            </a:r>
          </a:p>
          <a:p>
            <a:r>
              <a:rPr lang="de-DE" sz="1400" dirty="0" err="1"/>
              <a:t>funktion</a:t>
            </a:r>
            <a:r>
              <a:rPr lang="de-DE" sz="1400" dirty="0"/>
              <a:t> im Hidden Layer</a:t>
            </a:r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2FEEC-2807-DD71-9644-0C3EED10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6972" r="80842" b="18197"/>
          <a:stretch/>
        </p:blipFill>
        <p:spPr>
          <a:xfrm>
            <a:off x="538094" y="1778749"/>
            <a:ext cx="592527" cy="60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BB62-6839-E9FC-C560-D8B06B8F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4852186" y="1828178"/>
            <a:ext cx="2808841" cy="512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ABEC1-0527-93F9-7816-B86E97FEA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2"/>
          <a:stretch/>
        </p:blipFill>
        <p:spPr>
          <a:xfrm>
            <a:off x="1402599" y="2855832"/>
            <a:ext cx="5284249" cy="123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AACA7-3148-5A74-5DAD-3EB0627E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8" t="6972" r="43583" b="18197"/>
          <a:stretch/>
        </p:blipFill>
        <p:spPr>
          <a:xfrm>
            <a:off x="538094" y="3172266"/>
            <a:ext cx="764346" cy="60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70412-9EB8-6F6C-CA81-38D2B0935347}"/>
              </a:ext>
            </a:extLst>
          </p:cNvPr>
          <p:cNvSpPr txBox="1"/>
          <p:nvPr/>
        </p:nvSpPr>
        <p:spPr>
          <a:xfrm>
            <a:off x="7924808" y="1822813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 im Schritt zuvor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/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Ableitung der dendritischen Potenziale nach jedem Gewicht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blipFill>
                <a:blip r:embed="rId5"/>
                <a:stretch>
                  <a:fillRect l="-270" t="-1613" b="-5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AE840F-A68D-E4C3-949F-608A1C581BAB}"/>
              </a:ext>
            </a:extLst>
          </p:cNvPr>
          <p:cNvSpPr txBox="1"/>
          <p:nvPr/>
        </p:nvSpPr>
        <p:spPr>
          <a:xfrm>
            <a:off x="1218030" y="1751795"/>
            <a:ext cx="1941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Fehlerfunktion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2EBA-3F39-387D-1706-35B2C49E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7" t="6972" r="49341" b="18197"/>
          <a:stretch/>
        </p:blipFill>
        <p:spPr>
          <a:xfrm>
            <a:off x="3159758" y="1778749"/>
            <a:ext cx="1167874" cy="600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8DCBA8-6157-12F6-ED9D-6B423CA4E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37"/>
          <a:stretch/>
        </p:blipFill>
        <p:spPr>
          <a:xfrm>
            <a:off x="1714160" y="4923887"/>
            <a:ext cx="2252934" cy="123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E504F-FC96-F0C9-88BE-5E0D6644A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7" t="6972" r="43680" b="18197"/>
          <a:stretch/>
        </p:blipFill>
        <p:spPr>
          <a:xfrm>
            <a:off x="538094" y="5240321"/>
            <a:ext cx="1130104" cy="600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1AEF11-5715-10AA-CE1A-2AE1F5FCA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55"/>
          <a:stretch/>
        </p:blipFill>
        <p:spPr>
          <a:xfrm>
            <a:off x="6081711" y="4997991"/>
            <a:ext cx="3052912" cy="1085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B0EEDB-EE6B-7B18-2693-DC8B986840EF}"/>
              </a:ext>
            </a:extLst>
          </p:cNvPr>
          <p:cNvSpPr txBox="1"/>
          <p:nvPr/>
        </p:nvSpPr>
        <p:spPr>
          <a:xfrm>
            <a:off x="4145289" y="5171299"/>
            <a:ext cx="1941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kann folgendermaßen zerlegt werden </a:t>
            </a:r>
            <a:r>
              <a:rPr lang="de-DE" sz="1400" dirty="0">
                <a:sym typeface="Wingdings" panose="05000000000000000000" pitchFamily="2" charset="2"/>
              </a:rPr>
              <a:t> 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07B3C-7CF5-F24C-3F1C-94084AA5A974}"/>
              </a:ext>
            </a:extLst>
          </p:cNvPr>
          <p:cNvSpPr txBox="1"/>
          <p:nvPr/>
        </p:nvSpPr>
        <p:spPr>
          <a:xfrm>
            <a:off x="9399335" y="4740412"/>
            <a:ext cx="2567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Äußeres Vektorprodukt zwischen Fehlersignalen in Layer l und Aktivierungen in Layer l-1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Beider Terme wurden bereits in vorigen Schritten berechnet</a:t>
            </a:r>
          </a:p>
        </p:txBody>
      </p:sp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Batch von Daten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3E6F4-87F0-8C2B-35BB-954B7EF3C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10"/>
          <a:stretch/>
        </p:blipFill>
        <p:spPr>
          <a:xfrm>
            <a:off x="767200" y="1881462"/>
            <a:ext cx="672392" cy="818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0C33C-7B55-C0C6-B6FF-5A7D72AC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119"/>
          <a:stretch/>
        </p:blipFill>
        <p:spPr>
          <a:xfrm>
            <a:off x="3887371" y="1881462"/>
            <a:ext cx="1570893" cy="81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0DD6B-6BDA-850F-0ECB-C4C38B1D5B5C}"/>
              </a:ext>
            </a:extLst>
          </p:cNvPr>
          <p:cNvSpPr txBox="1"/>
          <p:nvPr/>
        </p:nvSpPr>
        <p:spPr>
          <a:xfrm>
            <a:off x="1749080" y="1921485"/>
            <a:ext cx="199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Kostenfunktion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2C224D-4A77-684B-AEEB-72AE5263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82" r="6119"/>
          <a:stretch/>
        </p:blipFill>
        <p:spPr>
          <a:xfrm>
            <a:off x="7122934" y="1893388"/>
            <a:ext cx="572084" cy="818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A2CA-74BE-9FF5-A152-2315D5937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2048"/>
          <a:stretch/>
        </p:blipFill>
        <p:spPr>
          <a:xfrm>
            <a:off x="9180053" y="1893388"/>
            <a:ext cx="232117" cy="8187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251BA3-6F7D-44FA-5435-2857511AF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77"/>
          <a:stretch/>
        </p:blipFill>
        <p:spPr>
          <a:xfrm>
            <a:off x="464232" y="3329041"/>
            <a:ext cx="8097446" cy="3038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58C0D2-14B3-A43D-8DD4-B37BFBCF2AEE}"/>
              </a:ext>
            </a:extLst>
          </p:cNvPr>
          <p:cNvSpPr txBox="1"/>
          <p:nvPr/>
        </p:nvSpPr>
        <p:spPr>
          <a:xfrm>
            <a:off x="8932984" y="4496200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C521E-6009-8637-EF60-4004ECC8DD20}"/>
              </a:ext>
            </a:extLst>
          </p:cNvPr>
          <p:cNvSpPr txBox="1"/>
          <p:nvPr/>
        </p:nvSpPr>
        <p:spPr>
          <a:xfrm>
            <a:off x="7764929" y="1933411"/>
            <a:ext cx="1378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Gewichts-</a:t>
            </a:r>
          </a:p>
          <a:p>
            <a:r>
              <a:rPr lang="de-DE" sz="1400" dirty="0"/>
              <a:t>gradient eines einzelnen Datums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9FB9EB-483B-C7D8-71BA-AA30A8AC2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7"/>
          <a:stretch/>
        </p:blipFill>
        <p:spPr>
          <a:xfrm>
            <a:off x="9470147" y="1685999"/>
            <a:ext cx="2252934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657D7-0D2E-ABEE-19BB-DD13E7BDA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24"/>
          <a:stretch/>
        </p:blipFill>
        <p:spPr>
          <a:xfrm>
            <a:off x="831531" y="1845437"/>
            <a:ext cx="456105" cy="690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F0F3A-D581-35D0-2E70-34B4D62E8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7"/>
          <a:stretch/>
        </p:blipFill>
        <p:spPr>
          <a:xfrm>
            <a:off x="3396343" y="1825994"/>
            <a:ext cx="1026136" cy="72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09BF9-642F-E08C-72CE-A990CD7F71D7}"/>
              </a:ext>
            </a:extLst>
          </p:cNvPr>
          <p:cNvSpPr txBox="1"/>
          <p:nvPr/>
        </p:nvSpPr>
        <p:spPr>
          <a:xfrm>
            <a:off x="1523161" y="1821502"/>
            <a:ext cx="1817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des Fehlers nach den Biases in Layer 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F9E84-0810-13B9-1121-68219594C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5624796" y="1934589"/>
            <a:ext cx="2808841" cy="512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A835D-90FD-8AC8-0AA2-274FA0CDF9CD}"/>
              </a:ext>
            </a:extLst>
          </p:cNvPr>
          <p:cNvSpPr txBox="1"/>
          <p:nvPr/>
        </p:nvSpPr>
        <p:spPr>
          <a:xfrm>
            <a:off x="8697418" y="1929224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1290D8-7602-F2AF-1EA6-FD5D72AA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1"/>
          <a:stretch/>
        </p:blipFill>
        <p:spPr>
          <a:xfrm>
            <a:off x="838200" y="3294802"/>
            <a:ext cx="456106" cy="729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05042-3F86-2FD9-9E9A-A98158860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6" r="52844"/>
          <a:stretch/>
        </p:blipFill>
        <p:spPr>
          <a:xfrm>
            <a:off x="1413164" y="3294802"/>
            <a:ext cx="237216" cy="72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AF65D8-F9CC-A514-1991-A8C6F477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86" y="3049994"/>
            <a:ext cx="1238250" cy="1219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B27849-B38C-27EF-9984-28318EF44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72" r="1614"/>
          <a:stretch/>
        </p:blipFill>
        <p:spPr>
          <a:xfrm>
            <a:off x="2056333" y="4789104"/>
            <a:ext cx="3136613" cy="1325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F94E9-3113-1CE1-8A2B-D80C78CF0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2"/>
          <a:stretch/>
        </p:blipFill>
        <p:spPr>
          <a:xfrm>
            <a:off x="831531" y="5106489"/>
            <a:ext cx="778293" cy="690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5183E1-CAEA-884B-C787-705121A6D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1643539" y="5087046"/>
            <a:ext cx="267629" cy="729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885032-5521-BCD8-9DE6-E3F9BD5D4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5299538" y="5087046"/>
            <a:ext cx="267629" cy="729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565577-DF47-3F50-BC1E-902B0BAAD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2" t="16011" r="4425" b="14589"/>
          <a:stretch/>
        </p:blipFill>
        <p:spPr>
          <a:xfrm>
            <a:off x="5713433" y="5195641"/>
            <a:ext cx="2129481" cy="512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A17EC-79BA-206C-AC91-970AF1F9B677}"/>
              </a:ext>
            </a:extLst>
          </p:cNvPr>
          <p:cNvSpPr txBox="1"/>
          <p:nvPr/>
        </p:nvSpPr>
        <p:spPr>
          <a:xfrm>
            <a:off x="8138566" y="5190276"/>
            <a:ext cx="337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Biasgradient ist schlichtweg gleich dem Fehlersignal!</a:t>
            </a:r>
          </a:p>
        </p:txBody>
      </p:sp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Batch von Daten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B690B-9781-2337-E8AA-EEB1C64C5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75959"/>
          <a:stretch/>
        </p:blipFill>
        <p:spPr>
          <a:xfrm>
            <a:off x="712519" y="1829526"/>
            <a:ext cx="447304" cy="759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7ED3F-9166-0C40-9AC4-9B4C2568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7128"/>
          <a:stretch/>
        </p:blipFill>
        <p:spPr>
          <a:xfrm>
            <a:off x="3903024" y="1829526"/>
            <a:ext cx="1409205" cy="759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7D65E-A316-A457-867A-A80F0E3E75C2}"/>
              </a:ext>
            </a:extLst>
          </p:cNvPr>
          <p:cNvSpPr txBox="1"/>
          <p:nvPr/>
        </p:nvSpPr>
        <p:spPr>
          <a:xfrm>
            <a:off x="1421081" y="1947648"/>
            <a:ext cx="237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Kostenfunktion nach den Biases in Layer 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4C117-15AD-43B7-B9EA-8BAA32DC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49" r="7128"/>
          <a:stretch/>
        </p:blipFill>
        <p:spPr>
          <a:xfrm>
            <a:off x="6954981" y="1829526"/>
            <a:ext cx="500744" cy="75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F055E-D7C9-B872-5D9C-0FF020BD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65226"/>
          <a:stretch/>
        </p:blipFill>
        <p:spPr>
          <a:xfrm>
            <a:off x="9258380" y="1829526"/>
            <a:ext cx="188026" cy="759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8D8CA-6C5B-4BD4-1BA4-29D0951AB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2" t="2085" b="4097"/>
          <a:stretch/>
        </p:blipFill>
        <p:spPr>
          <a:xfrm>
            <a:off x="9588907" y="1662993"/>
            <a:ext cx="374488" cy="109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57153-4CA9-FC98-3011-392780C5ECFC}"/>
              </a:ext>
            </a:extLst>
          </p:cNvPr>
          <p:cNvSpPr txBox="1"/>
          <p:nvPr/>
        </p:nvSpPr>
        <p:spPr>
          <a:xfrm>
            <a:off x="7675415" y="1732205"/>
            <a:ext cx="144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 eines einzelnen Datums</a:t>
            </a:r>
          </a:p>
          <a:p>
            <a:pPr algn="l"/>
            <a:endParaRPr lang="de-D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22BFF-2DA5-F4E1-D154-8D01D5F4B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63812"/>
          <a:stretch/>
        </p:blipFill>
        <p:spPr>
          <a:xfrm>
            <a:off x="712519" y="4058562"/>
            <a:ext cx="702624" cy="759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4EDAA-27D2-3D64-9AF1-3F6FD6166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6" t="3447" r="7575" b="15100"/>
          <a:stretch/>
        </p:blipFill>
        <p:spPr>
          <a:xfrm>
            <a:off x="1666510" y="3429000"/>
            <a:ext cx="4372130" cy="2018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48F16-B21B-5A4E-7781-60F0B49F6B71}"/>
              </a:ext>
            </a:extLst>
          </p:cNvPr>
          <p:cNvSpPr txBox="1"/>
          <p:nvPr/>
        </p:nvSpPr>
        <p:spPr>
          <a:xfrm>
            <a:off x="6263463" y="4068962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</p:spTree>
    <p:extLst>
      <p:ext uri="{BB962C8B-B14F-4D97-AF65-F5344CB8AC3E}">
        <p14:creationId xmlns:p14="http://schemas.microsoft.com/office/powerpoint/2010/main" val="8386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Lernen mittels Stochastic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t="20561" r="5254"/>
          <a:stretch/>
        </p:blipFill>
        <p:spPr>
          <a:xfrm>
            <a:off x="560876" y="2358517"/>
            <a:ext cx="2755075" cy="7287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560876" y="5761395"/>
            <a:ext cx="1822106" cy="397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/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400" dirty="0"/>
                  <a:t> sind die „aktuellen“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400" dirty="0"/>
                  <a:t> sind die „neuen“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Negative Gradienten zeigen in die Richtung des stärksten Gefälles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400" dirty="0"/>
                  <a:t> bestimmt die Schrittgröße in Richtung des stärksten Gefälles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blipFill>
                <a:blip r:embed="rId4"/>
                <a:stretch>
                  <a:fillRect l="-98" t="-637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3450F5-73BA-2141-B1BF-C97F121806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5" t="8530" r="6194" b="11279"/>
          <a:stretch/>
        </p:blipFill>
        <p:spPr>
          <a:xfrm>
            <a:off x="560876" y="3891697"/>
            <a:ext cx="2177142" cy="658675"/>
          </a:xfrm>
          <a:prstGeom prst="rect">
            <a:avLst/>
          </a:prstGeom>
        </p:spPr>
      </p:pic>
      <p:pic>
        <p:nvPicPr>
          <p:cNvPr id="10" name="Picture 9" descr="Chart, surface chart&#10;&#10;Description automatically generated">
            <a:extLst>
              <a:ext uri="{FF2B5EF4-FFF2-40B4-BE49-F238E27FC236}">
                <a16:creationId xmlns:a16="http://schemas.microsoft.com/office/drawing/2014/main" id="{2613F875-1776-C0BA-878F-17C862BAF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4" y="3355470"/>
            <a:ext cx="2596692" cy="17311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/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 Anzahl an Gradient Descent Schritten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1400" dirty="0"/>
                  <a:t> pro Epoche ist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400" dirty="0"/>
                  <a:t> aufgerundet zum nächsten Integer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Aufrunden ist notwendig um alle Daten des Trainingsdatensatzes zu durchlaufen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blipFill>
                <a:blip r:embed="rId7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48CF80-5B41-22F0-934C-265A956DE2C3}"/>
              </a:ext>
            </a:extLst>
          </p:cNvPr>
          <p:cNvSpPr txBox="1"/>
          <p:nvPr/>
        </p:nvSpPr>
        <p:spPr>
          <a:xfrm>
            <a:off x="3546766" y="2568997"/>
            <a:ext cx="146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Gewicht-Updates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847CD-D812-983E-0450-07DEF8C5D20B}"/>
              </a:ext>
            </a:extLst>
          </p:cNvPr>
          <p:cNvSpPr txBox="1"/>
          <p:nvPr/>
        </p:nvSpPr>
        <p:spPr>
          <a:xfrm>
            <a:off x="3040088" y="4067146"/>
            <a:ext cx="190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Bias-Updates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ACA13-FEA0-AE01-77A8-C4C120A0D55B}"/>
              </a:ext>
            </a:extLst>
          </p:cNvPr>
          <p:cNvSpPr txBox="1"/>
          <p:nvPr/>
        </p:nvSpPr>
        <p:spPr>
          <a:xfrm>
            <a:off x="2652158" y="5806213"/>
            <a:ext cx="239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Anzahl an Update-Schritten</a:t>
            </a:r>
          </a:p>
        </p:txBody>
      </p:sp>
    </p:spTree>
    <p:extLst>
      <p:ext uri="{BB962C8B-B14F-4D97-AF65-F5344CB8AC3E}">
        <p14:creationId xmlns:p14="http://schemas.microsoft.com/office/powerpoint/2010/main" val="270956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Backpropagation 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Pitfalls</a:t>
            </a:r>
            <a:endParaRPr lang="de-DE" dirty="0"/>
          </a:p>
          <a:p>
            <a:pPr lvl="1"/>
            <a:r>
              <a:rPr lang="de-DE" dirty="0"/>
              <a:t>Tipps &amp; Tricks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265781" y="2035811"/>
            <a:ext cx="2181997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83"/>
          <a:stretch/>
        </p:blipFill>
        <p:spPr>
          <a:xfrm>
            <a:off x="518064" y="4205789"/>
            <a:ext cx="1216952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563200-51AC-DCE2-88FB-0AD1E58C626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2338"/>
          <a:stretch/>
        </p:blipFill>
        <p:spPr>
          <a:xfrm>
            <a:off x="4965969" y="5834503"/>
            <a:ext cx="1913060" cy="713090"/>
          </a:xfrm>
          <a:prstGeom prst="rect">
            <a:avLst/>
          </a:prstGeom>
        </p:spPr>
      </p:pic>
      <p:sp>
        <p:nvSpPr>
          <p:cNvPr id="20" name="Pfeil: nach rechts 7">
            <a:extLst>
              <a:ext uri="{FF2B5EF4-FFF2-40B4-BE49-F238E27FC236}">
                <a16:creationId xmlns:a16="http://schemas.microsoft.com/office/drawing/2014/main" id="{119B4F46-0EE8-633C-3314-4433571B793D}"/>
              </a:ext>
            </a:extLst>
          </p:cNvPr>
          <p:cNvSpPr/>
          <p:nvPr/>
        </p:nvSpPr>
        <p:spPr>
          <a:xfrm>
            <a:off x="3991375" y="5985518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C5B37-60C5-8547-0AF8-001629D5A783}"/>
              </a:ext>
            </a:extLst>
          </p:cNvPr>
          <p:cNvSpPr txBox="1"/>
          <p:nvPr/>
        </p:nvSpPr>
        <p:spPr>
          <a:xfrm>
            <a:off x="7268304" y="5929438"/>
            <a:ext cx="373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Wert der Kostenfunktion ist der gemittelte Fehler</a:t>
            </a:r>
          </a:p>
        </p:txBody>
      </p:sp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  <p:bldP spid="2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44" r="4102"/>
          <a:stretch/>
        </p:blipFill>
        <p:spPr>
          <a:xfrm>
            <a:off x="2379796" y="5540347"/>
            <a:ext cx="4249603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41569"/>
          <a:stretch/>
        </p:blipFill>
        <p:spPr>
          <a:xfrm>
            <a:off x="2114263" y="1681571"/>
            <a:ext cx="1116617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9663960F-8A7E-F8E4-BC50-AF615E2B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7" r="41569"/>
          <a:stretch/>
        </p:blipFill>
        <p:spPr>
          <a:xfrm>
            <a:off x="1448156" y="5510216"/>
            <a:ext cx="863077" cy="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E52-9F09-7D04-CD35-AF0BA6A1AAA0}"/>
              </a:ext>
            </a:extLst>
          </p:cNvPr>
          <p:cNvSpPr txBox="1"/>
          <p:nvPr/>
        </p:nvSpPr>
        <p:spPr>
          <a:xfrm>
            <a:off x="9576581" y="3121223"/>
            <a:ext cx="22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 Lösung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B8AE-7704-0A2F-EBD1-B7F7C8C43993}"/>
              </a:ext>
            </a:extLst>
          </p:cNvPr>
          <p:cNvSpPr txBox="1"/>
          <p:nvPr/>
        </p:nvSpPr>
        <p:spPr>
          <a:xfrm>
            <a:off x="6695050" y="5054855"/>
            <a:ext cx="335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für eine Multi-Class Klassifikation mit Kreuzentropie Kostenfunktion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Microsoft Office PowerPoint</Application>
  <PresentationFormat>Widescreen</PresentationFormat>
  <Paragraphs>158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Mathematische Herleitungen Fehlersignal an einem beliebigem Hidden Layer für ein Batch von Daten</vt:lpstr>
      <vt:lpstr>Mathematische Herleitungen Gewichtsgradient für ein einziges Datum</vt:lpstr>
      <vt:lpstr>Mathematische Herleitungen Gewichtsgradient für ein Batch von Daten</vt:lpstr>
      <vt:lpstr>Mathematische Herleitungen Biasgradient für ein einziges Datum</vt:lpstr>
      <vt:lpstr>Mathematische Herleitungen Biasgradient für ein Batch von Daten</vt:lpstr>
      <vt:lpstr>Mathematische Herleitungen Lernen mittels Stochastic Gradient Descent</vt:lpstr>
      <vt:lpstr>Mathematische Herleitungen Backpropagation Algorithmus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87</cp:revision>
  <dcterms:created xsi:type="dcterms:W3CDTF">2022-04-05T05:14:30Z</dcterms:created>
  <dcterms:modified xsi:type="dcterms:W3CDTF">2022-05-03T18:50:17Z</dcterms:modified>
</cp:coreProperties>
</file>