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78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34" autoAdjust="0"/>
  </p:normalViewPr>
  <p:slideViewPr>
    <p:cSldViewPr snapToGrid="0">
      <p:cViewPr varScale="1">
        <p:scale>
          <a:sx n="136" d="100"/>
          <a:sy n="136" d="100"/>
        </p:scale>
        <p:origin x="684" y="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49EC5-088D-473F-9BFC-E2740B5DA688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12A24-BF94-4906-B274-F5BF4D611E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56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56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Wiederum Stapelung von M Fehlern entlang </a:t>
            </a:r>
            <a:r>
              <a:rPr lang="de-DE" dirty="0" err="1"/>
              <a:t>axis</a:t>
            </a:r>
            <a:r>
              <a:rPr lang="de-DE" dirty="0"/>
              <a:t>=0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Gewichtsmatrix W und Bias Vektor b wird M mal </a:t>
            </a:r>
            <a:r>
              <a:rPr lang="de-DE" dirty="0" err="1"/>
              <a:t>ge-broadcasted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439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Kurz erklären, wie der Backpropagation Algorithmus abläuft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257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Übergeordnetes Ziel: Tiefgehendes Verständnis was „unter der Haube“ von neuronalen Netzen passiert, um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Neueste Forschungen besser verstehen zu können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Ein besserer Anwender von gängigen Deep Learning Bibliotheken zu werden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Selbst neue Netzwerkarchitekturen entwickeln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Projektziel: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Herleitung generischer, mathematischer Gleichungen für Forward- und Backpropagation Algorithmus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Effiziente Implementierung hergeleiteter Gleichungen für </a:t>
            </a:r>
            <a:r>
              <a:rPr lang="de-DE" i="1" dirty="0"/>
              <a:t>willkürliche Netzwerkarchitekturen</a:t>
            </a:r>
            <a:r>
              <a:rPr lang="de-DE" dirty="0"/>
              <a:t> von Multi-Layer-</a:t>
            </a:r>
            <a:r>
              <a:rPr lang="de-DE" dirty="0" err="1"/>
              <a:t>Perceptrons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Beispielhafte Anwendung und Performance Evaluierung auf MNIST Digit Datensatz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30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8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88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Einführung einer neuen Dimension (</a:t>
            </a:r>
            <a:r>
              <a:rPr lang="de-DE" dirty="0" err="1"/>
              <a:t>axis</a:t>
            </a:r>
            <a:r>
              <a:rPr lang="de-DE" dirty="0"/>
              <a:t>=0, hier gezeichnet als Tiefendimension) für alle Daten eines Batches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Gewichte und Biases werden batch-size mal </a:t>
            </a:r>
            <a:r>
              <a:rPr lang="de-DE" dirty="0" err="1"/>
              <a:t>ge-broadcasted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mathematischen Operationen jedes Elements der Tiefendimension werden „parallel“ ausgeführt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352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Vor der Herleitung der Gleichungen für ein Batch von Daten habe ich den Fehler (\</a:t>
            </a:r>
            <a:r>
              <a:rPr lang="de-DE" dirty="0" err="1"/>
              <a:t>delta^l</a:t>
            </a:r>
            <a:r>
              <a:rPr lang="de-DE" dirty="0"/>
              <a:t>)^T in \</a:t>
            </a:r>
            <a:r>
              <a:rPr lang="de-DE" dirty="0" err="1"/>
              <a:t>delta^l</a:t>
            </a:r>
            <a:r>
              <a:rPr lang="de-DE" dirty="0"/>
              <a:t> transponiert um mit der Notation der Forwardpropagation konform zu bleiben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81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 die Dimensionen eingehen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42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Stapeln von M Fehlersignalen jedes Datums entlang </a:t>
            </a:r>
            <a:r>
              <a:rPr lang="de-DE" sz="1200" dirty="0" err="1"/>
              <a:t>axis</a:t>
            </a:r>
            <a:r>
              <a:rPr lang="de-DE" sz="1200" dirty="0"/>
              <a:t>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„Gleichzeitige“ Berechnung von batch-size Fehlersignalen ohne explizite </a:t>
            </a:r>
            <a:r>
              <a:rPr lang="de-DE" sz="1200" dirty="0" err="1"/>
              <a:t>for</a:t>
            </a:r>
            <a:r>
              <a:rPr lang="de-DE" sz="1200" dirty="0"/>
              <a:t>-loop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40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/>
              <a:t>Für jede Aktivierungsfunktion muss Forward Pass und Jacobi Matrix implementiert werden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/>
              <a:t>Auf Dimensionen eingehen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5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B99B2-9748-440C-AEDF-AB7FF04DF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6534A0-5824-4767-BACA-A69899D28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ABEA3-4382-46B2-A393-3DC3803A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57102F-05B9-45F5-8779-A1C5D6A0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B09E34-2147-4D1B-A8AC-C0E99E84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5E495-BF27-4B1F-91E5-D42EEE7D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AD8B3C-8733-415C-998B-05F09F3A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7CAEF-7876-4DEA-A6F5-2B6AAEE8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E5FDB3-7EE7-41C8-8B39-8D2E5C94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4FFA76-CBFA-4A89-8FB5-8D8E01B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22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5D3969-08EB-486E-B947-7CDAE3731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4246C6-D45D-46AC-B311-C6D56B1A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332DA-A23A-4F2D-92DD-7F244F21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7410F-6C21-4875-BEE4-657BA306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1255E6-C85B-4AC9-BE4F-D0F2C454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11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778C6-C825-4F05-A5DF-FDB86F16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2058C6-3A3B-4A78-9677-FA89CEB2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84E37-DB1B-489F-904B-F426771F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E9CEC-3173-4619-85D6-59436A8B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6B4CE2-577D-432A-BDFA-B7EF1C30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4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3B52E-7448-4B7B-AB47-CDF8E3FB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CE65FC-034C-48AF-9378-FB68DB23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788D13-374C-47C0-A523-217CFF7E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5F3039-A066-41B0-B809-6F759395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8B935D-06CA-4549-BE5C-D4DB6D10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73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83D8A-B6D9-4143-80E8-4D5AFE1B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A87B78-D22B-4A3D-B939-35E7962BB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783C37-B3B8-4542-95EA-F3ABD9C7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1A7F9-F088-437B-A7CD-68BEF8E5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7CB79D-A8FF-4C88-A5FB-D6881617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134663-F737-4000-ABD9-95F57A22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73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E3495-EF0A-4226-B81C-66F544EF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532757-6F1D-4A13-8224-B2BF32681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EEA314-6A54-4A38-BA28-FB559E8FA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B96C92-0F6F-48F8-9900-2F5B755D3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FA2B91-CC28-41D6-975F-5D8E00DE7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49836A-1E9D-49BB-BB99-7BF58B66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0FF709-DED2-4A4C-B3CB-87BCDA1A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09ACB5-CE00-47E8-9420-9817E5DF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94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CE885-05DA-4F1B-9F78-F2EAC120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6AFC5-8DCB-4A13-A7D4-C332ABDF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24A359-6C5D-4B7A-B1E0-71913C81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253F68-B338-4FCA-BEF5-D4DC9A9C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89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44D369-BC1B-4E99-A18B-DF2359A8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A84BAF-416C-4B88-B57F-08C1BF9F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B84A8D-4022-4B14-9EF8-648E90F7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05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1DD66-7A84-44F1-9D14-9F5F4D92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44F80-3251-4C44-987B-95679283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4899F7-9167-4042-81B6-7F13A088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F681BE-E9E2-4033-932D-FC7A830F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D46CED-D90A-4ABD-807B-6DE1EDA4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FC9C2A-DAD2-4471-AF77-73AD4CDA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08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8EBAD-74A8-4FAB-8385-F7570908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183F36-A978-4B57-9D64-0D204D883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E93F54-1DFE-49A1-AA75-E1EE3F98A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D9D735-1848-4B45-AC35-FA6EA8EF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D3D789-E42E-4103-80EE-20376BD7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E3D130-6F9E-4370-AD34-1B6299B5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3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965473-C151-4BF4-82BE-AD03EF98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9DAC6C-FB81-49BD-A49C-50D604A4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D9C403-8C77-4898-8B64-77BEAABDC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C7489-B708-4D05-98F7-60DCF3CFD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742BD5-3417-41BF-8520-54B6B14AF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2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insuedmersen/neural_networks_from_scratch/tree/master/src/lib" TargetMode="External"/><Relationship Id="rId2" Type="http://schemas.openxmlformats.org/officeDocument/2006/relationships/hyperlink" Target="https://github.com/kevinsuedmersen/neural_networks_from_scratch/blob/master/src/lib/models/sequential.p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evinsuedmersen/neural_networks_from_scratch/blob/master/tests/test_model.py" TargetMode="External"/><Relationship Id="rId5" Type="http://schemas.openxmlformats.org/officeDocument/2006/relationships/hyperlink" Target="https://github.com/kevinsuedmersen/neural_networks_from_scratch/tree/master/src/lib/activation_functions" TargetMode="External"/><Relationship Id="rId4" Type="http://schemas.openxmlformats.org/officeDocument/2006/relationships/hyperlink" Target="https://github.com/kevinsuedmersen/neural_networks_from_scratch/blob/master/src/lib/layers/dense.p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CFEED47-18E9-41D0-8618-353F9548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0451"/>
            <a:ext cx="9144000" cy="642791"/>
          </a:xfrm>
        </p:spPr>
        <p:txBody>
          <a:bodyPr/>
          <a:lstStyle/>
          <a:p>
            <a:r>
              <a:rPr lang="de-DE" dirty="0"/>
              <a:t>40200 Seminararbeit Abschlusspräsentation</a:t>
            </a:r>
          </a:p>
        </p:txBody>
      </p:sp>
      <p:pic>
        <p:nvPicPr>
          <p:cNvPr id="5" name="Picture 2" descr="Hochschule Albstadt-Sigmaringen – Wikipedia">
            <a:extLst>
              <a:ext uri="{FF2B5EF4-FFF2-40B4-BE49-F238E27FC236}">
                <a16:creationId xmlns:a16="http://schemas.microsoft.com/office/drawing/2014/main" id="{C9EFEB68-10CC-4256-9905-AE944AC18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44060"/>
            <a:ext cx="1143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0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2">
            <a:extLst>
              <a:ext uri="{FF2B5EF4-FFF2-40B4-BE49-F238E27FC236}">
                <a16:creationId xmlns:a16="http://schemas.microsoft.com/office/drawing/2014/main" id="{42D617A7-6DFF-4BD1-9EF7-498FCBF27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0"/>
          <a:stretch/>
        </p:blipFill>
        <p:spPr>
          <a:xfrm>
            <a:off x="8487940" y="365125"/>
            <a:ext cx="3320701" cy="212690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an einem beliebigem Hidden Layer für ein Datum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D84905-5699-45F5-99AD-F3AA611AAD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093"/>
          <a:stretch/>
        </p:blipFill>
        <p:spPr>
          <a:xfrm>
            <a:off x="838200" y="1949469"/>
            <a:ext cx="1520483" cy="62022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D536E9C-8FF4-43AD-AC5A-261C3A8E28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07"/>
          <a:stretch/>
        </p:blipFill>
        <p:spPr>
          <a:xfrm>
            <a:off x="838200" y="5934519"/>
            <a:ext cx="2495843" cy="512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79613B-07BE-4517-A5A8-DFBA239499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86" t="16011" r="4425" b="14589"/>
          <a:stretch/>
        </p:blipFill>
        <p:spPr>
          <a:xfrm>
            <a:off x="838200" y="3174137"/>
            <a:ext cx="2808841" cy="512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930C0C-1E3D-442A-809D-7061C53F2A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718" t="10977" r="1798"/>
          <a:stretch/>
        </p:blipFill>
        <p:spPr>
          <a:xfrm>
            <a:off x="838200" y="4005845"/>
            <a:ext cx="5403602" cy="1696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0F73AB-5607-43A3-87CA-73763647CE6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880" r="7878" b="8127"/>
          <a:stretch/>
        </p:blipFill>
        <p:spPr>
          <a:xfrm>
            <a:off x="7165140" y="4005845"/>
            <a:ext cx="3798927" cy="1738464"/>
          </a:xfrm>
          <a:prstGeom prst="rect">
            <a:avLst/>
          </a:prstGeom>
        </p:spPr>
      </p:pic>
      <p:pic>
        <p:nvPicPr>
          <p:cNvPr id="18" name="Grafik 3">
            <a:extLst>
              <a:ext uri="{FF2B5EF4-FFF2-40B4-BE49-F238E27FC236}">
                <a16:creationId xmlns:a16="http://schemas.microsoft.com/office/drawing/2014/main" id="{43525829-4285-4196-A3E1-C06F9F6F64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719"/>
          <a:stretch/>
        </p:blipFill>
        <p:spPr>
          <a:xfrm>
            <a:off x="5223794" y="1949469"/>
            <a:ext cx="1797868" cy="620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FA7E43-1D08-405F-9BA4-7DF8D07FD2F3}"/>
              </a:ext>
            </a:extLst>
          </p:cNvPr>
          <p:cNvSpPr txBox="1"/>
          <p:nvPr/>
        </p:nvSpPr>
        <p:spPr>
          <a:xfrm>
            <a:off x="4009292" y="3134087"/>
            <a:ext cx="4581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Fehlersignal am vorigen Layer (Output Layer im Beispiel) ist bereits vorigen Schritt berechnet!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66535-E1CE-4C8D-B4F2-9A73366DC6F4}"/>
              </a:ext>
            </a:extLst>
          </p:cNvPr>
          <p:cNvSpPr txBox="1"/>
          <p:nvPr/>
        </p:nvSpPr>
        <p:spPr>
          <a:xfrm>
            <a:off x="7165140" y="5726738"/>
            <a:ext cx="49143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Wiederum die Ableitung der Aktivierungen nach den dendritischen Potenzialen </a:t>
            </a:r>
            <a:r>
              <a:rPr lang="de-DE" sz="1400" dirty="0">
                <a:sym typeface="Wingdings" panose="05000000000000000000" pitchFamily="2" charset="2"/>
              </a:rPr>
              <a:t>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Lediglich Forward Pass und Jacobi Matrix muss für jede Aktivierungsfunktion implementiert werden um Fehlersignal an jedem Layer zu berechnen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FA226D-DDB5-4514-AA2B-71390FFAB519}"/>
              </a:ext>
            </a:extLst>
          </p:cNvPr>
          <p:cNvSpPr txBox="1"/>
          <p:nvPr/>
        </p:nvSpPr>
        <p:spPr>
          <a:xfrm>
            <a:off x="3488789" y="6086630"/>
            <a:ext cx="2288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Alle Terme zusammengefasst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09ABE-A349-40B7-9F88-189D1062A853}"/>
              </a:ext>
            </a:extLst>
          </p:cNvPr>
          <p:cNvSpPr txBox="1"/>
          <p:nvPr/>
        </p:nvSpPr>
        <p:spPr>
          <a:xfrm>
            <a:off x="2719754" y="1936416"/>
            <a:ext cx="2278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Fehlersignale im Hidden Layer l-1, bzw. die Ableitung des Fehlers nach den dendritischen Potenzialen</a:t>
            </a:r>
          </a:p>
        </p:txBody>
      </p:sp>
    </p:spTree>
    <p:extLst>
      <p:ext uri="{BB962C8B-B14F-4D97-AF65-F5344CB8AC3E}">
        <p14:creationId xmlns:p14="http://schemas.microsoft.com/office/powerpoint/2010/main" val="410783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9604-497A-4863-A958-D569666F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Mathematische Herleitungen</a:t>
            </a:r>
            <a:b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Fehlersignal an einem beliebigem Hidden Layer für ein Batch von Daten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218E5-5798-7A1D-1130-37111F1D2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0" r="2192" b="17273"/>
          <a:stretch/>
        </p:blipFill>
        <p:spPr>
          <a:xfrm>
            <a:off x="168815" y="1680880"/>
            <a:ext cx="10728959" cy="2377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3F011-AEA6-6515-75F8-6165E6EA2C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44" r="1115" b="13573"/>
          <a:stretch/>
        </p:blipFill>
        <p:spPr>
          <a:xfrm>
            <a:off x="168815" y="4377692"/>
            <a:ext cx="10728959" cy="2249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3E9498-2E47-6DE2-3871-BE3E19CDBFFA}"/>
              </a:ext>
            </a:extLst>
          </p:cNvPr>
          <p:cNvSpPr txBox="1"/>
          <p:nvPr/>
        </p:nvSpPr>
        <p:spPr>
          <a:xfrm>
            <a:off x="11029072" y="2664858"/>
            <a:ext cx="10597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Allgemein-</a:t>
            </a:r>
          </a:p>
          <a:p>
            <a:r>
              <a:rPr lang="de-DE" sz="1400" dirty="0"/>
              <a:t>gültige Lösung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52D75-3BC5-83FB-D4B7-3D31BE9C66C8}"/>
              </a:ext>
            </a:extLst>
          </p:cNvPr>
          <p:cNvSpPr txBox="1"/>
          <p:nvPr/>
        </p:nvSpPr>
        <p:spPr>
          <a:xfrm>
            <a:off x="11029072" y="4897902"/>
            <a:ext cx="11629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Lösung bei Sigmoid Aktivierungs-</a:t>
            </a:r>
          </a:p>
          <a:p>
            <a:r>
              <a:rPr lang="de-DE" sz="1400" dirty="0" err="1"/>
              <a:t>funktion</a:t>
            </a:r>
            <a:r>
              <a:rPr lang="de-DE" sz="1400" dirty="0"/>
              <a:t> im Hidden Layer</a:t>
            </a:r>
          </a:p>
        </p:txBody>
      </p:sp>
    </p:spTree>
    <p:extLst>
      <p:ext uri="{BB962C8B-B14F-4D97-AF65-F5344CB8AC3E}">
        <p14:creationId xmlns:p14="http://schemas.microsoft.com/office/powerpoint/2010/main" val="4843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Gewichtsgradient für ein einziges Datum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2FEEC-2807-DD71-9644-0C3EED108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5" t="6972" r="80842" b="18197"/>
          <a:stretch/>
        </p:blipFill>
        <p:spPr>
          <a:xfrm>
            <a:off x="538094" y="1778749"/>
            <a:ext cx="592527" cy="600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41BB62-6839-E9FC-C560-D8B06B8FD4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6" t="16011" r="4425" b="14589"/>
          <a:stretch/>
        </p:blipFill>
        <p:spPr>
          <a:xfrm>
            <a:off x="4852186" y="1828178"/>
            <a:ext cx="2808841" cy="5124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FABEC1-0527-93F9-7816-B86E97FEA3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22"/>
          <a:stretch/>
        </p:blipFill>
        <p:spPr>
          <a:xfrm>
            <a:off x="1402599" y="2855832"/>
            <a:ext cx="5284249" cy="12334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FAACA7-3148-5A74-5DAD-3EB0627E2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88" t="6972" r="43583" b="18197"/>
          <a:stretch/>
        </p:blipFill>
        <p:spPr>
          <a:xfrm>
            <a:off x="538094" y="3172266"/>
            <a:ext cx="764346" cy="6006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070412-9EB8-6F6C-CA81-38D2B0935347}"/>
              </a:ext>
            </a:extLst>
          </p:cNvPr>
          <p:cNvSpPr txBox="1"/>
          <p:nvPr/>
        </p:nvSpPr>
        <p:spPr>
          <a:xfrm>
            <a:off x="7924808" y="1822813"/>
            <a:ext cx="3191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Fehlersignal in Layer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Bereits berechnet im Schritt zuvor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BED6A3-EFE1-98EA-8D12-6E6312289583}"/>
                  </a:ext>
                </a:extLst>
              </p:cNvPr>
              <p:cNvSpPr txBox="1"/>
              <p:nvPr/>
            </p:nvSpPr>
            <p:spPr>
              <a:xfrm>
                <a:off x="6928349" y="3094043"/>
                <a:ext cx="4518069" cy="757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Ableitung der dendritischen Potenziale nach jedem Gewicht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×(</m:t>
                    </m:r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BED6A3-EFE1-98EA-8D12-6E6312289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49" y="3094043"/>
                <a:ext cx="4518069" cy="757067"/>
              </a:xfrm>
              <a:prstGeom prst="rect">
                <a:avLst/>
              </a:prstGeom>
              <a:blipFill>
                <a:blip r:embed="rId5"/>
                <a:stretch>
                  <a:fillRect l="-270" t="-1613" b="-56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1AE840F-A68D-E4C3-949F-608A1C581BAB}"/>
              </a:ext>
            </a:extLst>
          </p:cNvPr>
          <p:cNvSpPr txBox="1"/>
          <p:nvPr/>
        </p:nvSpPr>
        <p:spPr>
          <a:xfrm>
            <a:off x="1218029" y="1817449"/>
            <a:ext cx="2016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Gewichtsgradient im Layer 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82EBA-3F39-387D-1706-35B2C49EC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7" t="6972" r="49341" b="18197"/>
          <a:stretch/>
        </p:blipFill>
        <p:spPr>
          <a:xfrm>
            <a:off x="2915922" y="1778749"/>
            <a:ext cx="1167874" cy="6006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8DCBA8-6157-12F6-ED9D-6B423CA4EB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437"/>
          <a:stretch/>
        </p:blipFill>
        <p:spPr>
          <a:xfrm>
            <a:off x="1714160" y="4923887"/>
            <a:ext cx="2252934" cy="1233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4E504F-FC96-F0C9-88BE-5E0D6644A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17" t="6972" r="43680" b="18197"/>
          <a:stretch/>
        </p:blipFill>
        <p:spPr>
          <a:xfrm>
            <a:off x="538094" y="5240321"/>
            <a:ext cx="1130104" cy="6006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21AEF11-5715-10AA-CE1A-2AE1F5FCA8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455"/>
          <a:stretch/>
        </p:blipFill>
        <p:spPr>
          <a:xfrm>
            <a:off x="6081711" y="4997991"/>
            <a:ext cx="3052912" cy="10852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B0EEDB-EE6B-7B18-2693-DC8B986840EF}"/>
              </a:ext>
            </a:extLst>
          </p:cNvPr>
          <p:cNvSpPr txBox="1"/>
          <p:nvPr/>
        </p:nvSpPr>
        <p:spPr>
          <a:xfrm>
            <a:off x="4145289" y="5171299"/>
            <a:ext cx="1941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Ergebnis kann folgendermaßen zerlegt werden </a:t>
            </a:r>
            <a:r>
              <a:rPr lang="de-DE" sz="1400" dirty="0">
                <a:sym typeface="Wingdings" panose="05000000000000000000" pitchFamily="2" charset="2"/>
              </a:rPr>
              <a:t> </a:t>
            </a:r>
            <a:endParaRPr lang="de-DE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507B3C-7CF5-F24C-3F1C-94084AA5A974}"/>
              </a:ext>
            </a:extLst>
          </p:cNvPr>
          <p:cNvSpPr txBox="1"/>
          <p:nvPr/>
        </p:nvSpPr>
        <p:spPr>
          <a:xfrm>
            <a:off x="9399335" y="4740412"/>
            <a:ext cx="25675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Äußeres Vektorprodukt zwischen Fehlersignalen in Layer l und Aktivierungen in Layer l-1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Beider Terme wurden bereits in vorigen Schritten berechnet</a:t>
            </a:r>
          </a:p>
        </p:txBody>
      </p:sp>
    </p:spTree>
    <p:extLst>
      <p:ext uri="{BB962C8B-B14F-4D97-AF65-F5344CB8AC3E}">
        <p14:creationId xmlns:p14="http://schemas.microsoft.com/office/powerpoint/2010/main" val="421800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ein einziges Input</a:t>
            </a:r>
            <a:br>
              <a:rPr lang="de-DE" sz="2400" dirty="0"/>
            </a:br>
            <a:r>
              <a:rPr lang="de-DE" sz="2400" dirty="0"/>
              <a:t>Bias-Gradienten 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CAAFE8-4AEB-4BF4-993B-8F501F8E2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082" y="2488078"/>
            <a:ext cx="2961762" cy="64465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29D09E1-DBDE-474A-AFF5-A22397F77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41" y="3816082"/>
            <a:ext cx="2347399" cy="51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54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Batch an Inputs</a:t>
            </a:r>
            <a:br>
              <a:rPr lang="de-DE" sz="2400" dirty="0"/>
            </a:br>
            <a:r>
              <a:rPr lang="de-DE" sz="2400" dirty="0"/>
              <a:t>Fehler am Output Layer 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FA981C8-7C1A-456C-8E38-F4C7472EB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6" t="9897" r="3577" b="19775"/>
          <a:stretch/>
        </p:blipFill>
        <p:spPr>
          <a:xfrm>
            <a:off x="1355188" y="1593594"/>
            <a:ext cx="8809892" cy="26515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FC34F1A-AA3B-4589-9F44-6C34EA7343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6" t="1974" r="3002" b="3782"/>
          <a:stretch/>
        </p:blipFill>
        <p:spPr>
          <a:xfrm>
            <a:off x="2822917" y="4490029"/>
            <a:ext cx="5397304" cy="164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34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Batch an Inputs</a:t>
            </a:r>
            <a:br>
              <a:rPr lang="de-DE" sz="2400" dirty="0"/>
            </a:br>
            <a:r>
              <a:rPr lang="de-DE" sz="2400" dirty="0"/>
              <a:t>Fehler bei einem beliebigem Hidden Layer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6D72F6-900E-40E6-B0A5-B639F425B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89" y="1624163"/>
            <a:ext cx="10193699" cy="246184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8DB1B72-D143-4B97-A1C5-EE46728055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3" t="4037" r="1577" b="4284"/>
          <a:stretch/>
        </p:blipFill>
        <p:spPr>
          <a:xfrm>
            <a:off x="1143482" y="4311092"/>
            <a:ext cx="9106486" cy="198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18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Batch an Inputs</a:t>
            </a:r>
            <a:br>
              <a:rPr lang="de-DE" sz="2400" dirty="0"/>
            </a:br>
            <a:r>
              <a:rPr lang="de-DE" sz="2400" dirty="0"/>
              <a:t>Gewichtsgradienten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0E76EBF-D195-4778-ACCE-AE9F8695D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" r="2038"/>
          <a:stretch/>
        </p:blipFill>
        <p:spPr>
          <a:xfrm>
            <a:off x="1594337" y="2462617"/>
            <a:ext cx="7765367" cy="311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70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Batch an Inputs</a:t>
            </a:r>
            <a:br>
              <a:rPr lang="de-DE" sz="2400" dirty="0"/>
            </a:br>
            <a:r>
              <a:rPr lang="de-DE" sz="2400" dirty="0"/>
              <a:t>Bias-Gradienten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A99D83A-6A7B-4E1B-9481-6FA653F3F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921" y="2443089"/>
            <a:ext cx="7042454" cy="276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78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Stochastic</a:t>
            </a:r>
            <a:r>
              <a:rPr lang="de-DE" sz="2400" dirty="0"/>
              <a:t> Gradient Descent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FA9DCD-B3B1-4DC7-A13A-4C641E717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445" y="2245832"/>
            <a:ext cx="2942566" cy="91734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AF08FC7-1ECB-489E-ADD8-DB00419A9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140" y="4091720"/>
            <a:ext cx="2456205" cy="70839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3DA9959-9EFA-45F9-B953-50E180E9E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337" y="5529948"/>
            <a:ext cx="1931174" cy="3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2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Backpropagation Algorithmus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357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0774A-2DDD-4FA8-B131-51F732C0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6545D7-1FF3-4160-9D50-9AED5FDA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Motivation / Ziele</a:t>
            </a:r>
          </a:p>
          <a:p>
            <a:r>
              <a:rPr lang="de-DE" dirty="0"/>
              <a:t>Ergebnisse der mathematischen Herleitungen</a:t>
            </a:r>
          </a:p>
          <a:p>
            <a:pPr lvl="1"/>
            <a:r>
              <a:rPr lang="de-DE" dirty="0"/>
              <a:t>Forwardpropagation für ein einzelnes Datum und ein Batch von Daten</a:t>
            </a:r>
          </a:p>
          <a:p>
            <a:pPr lvl="1"/>
            <a:r>
              <a:rPr lang="de-DE" dirty="0"/>
              <a:t>Backpropagation für ein einzelnes Datum und ein Batch von Daten</a:t>
            </a:r>
          </a:p>
          <a:p>
            <a:pPr lvl="1"/>
            <a:r>
              <a:rPr lang="de-DE" dirty="0"/>
              <a:t>Backpropagation Algorithmus</a:t>
            </a:r>
          </a:p>
          <a:p>
            <a:r>
              <a:rPr lang="de-DE" dirty="0"/>
              <a:t>Implementierung in Python</a:t>
            </a:r>
          </a:p>
          <a:p>
            <a:pPr lvl="1"/>
            <a:r>
              <a:rPr lang="de-DE" dirty="0"/>
              <a:t>Demo Anwendung</a:t>
            </a:r>
          </a:p>
          <a:p>
            <a:pPr lvl="1"/>
            <a:r>
              <a:rPr lang="de-DE" dirty="0"/>
              <a:t>Common </a:t>
            </a:r>
            <a:r>
              <a:rPr lang="de-DE" dirty="0" err="1"/>
              <a:t>Pitfalls</a:t>
            </a:r>
            <a:endParaRPr lang="de-DE" dirty="0"/>
          </a:p>
          <a:p>
            <a:pPr lvl="1"/>
            <a:r>
              <a:rPr lang="de-DE" dirty="0"/>
              <a:t>Tipps &amp; Tricks</a:t>
            </a:r>
          </a:p>
          <a:p>
            <a:r>
              <a:rPr lang="de-DE" dirty="0"/>
              <a:t>Verbesserungsmöglichkeiten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326574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A37A3-FF5A-44AB-8DF3-1148A58E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4F1E2-9CD7-4555-B49C-35818449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Beispielanwendung MNIST Digit Classification</a:t>
            </a:r>
            <a:endParaRPr lang="de-DE" dirty="0"/>
          </a:p>
          <a:p>
            <a:r>
              <a:rPr lang="de-DE" dirty="0"/>
              <a:t>Aufbau von </a:t>
            </a:r>
            <a:r>
              <a:rPr lang="de-DE" dirty="0" err="1">
                <a:hlinkClick r:id="rId3"/>
              </a:rPr>
              <a:t>src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lib</a:t>
            </a:r>
            <a:endParaRPr lang="de-DE" dirty="0"/>
          </a:p>
          <a:p>
            <a:r>
              <a:rPr lang="de-DE" dirty="0"/>
              <a:t>Erklärung von </a:t>
            </a:r>
            <a:r>
              <a:rPr lang="de-DE" dirty="0" err="1">
                <a:hlinkClick r:id="rId2"/>
              </a:rPr>
              <a:t>SequentialModel</a:t>
            </a:r>
            <a:r>
              <a:rPr lang="de-DE" dirty="0"/>
              <a:t> Klasse</a:t>
            </a:r>
          </a:p>
          <a:p>
            <a:r>
              <a:rPr lang="de-DE" dirty="0"/>
              <a:t>Erklärung von </a:t>
            </a:r>
            <a:r>
              <a:rPr lang="de-DE" dirty="0" err="1">
                <a:hlinkClick r:id="rId4"/>
              </a:rPr>
              <a:t>Dense</a:t>
            </a:r>
            <a:r>
              <a:rPr lang="de-DE" dirty="0">
                <a:hlinkClick r:id="rId4"/>
              </a:rPr>
              <a:t> Layer</a:t>
            </a:r>
            <a:r>
              <a:rPr lang="de-DE" dirty="0"/>
              <a:t> Klasse</a:t>
            </a:r>
          </a:p>
          <a:p>
            <a:r>
              <a:rPr lang="de-DE" dirty="0"/>
              <a:t>Erklärung von </a:t>
            </a:r>
            <a:r>
              <a:rPr lang="de-DE" dirty="0">
                <a:hlinkClick r:id="rId5"/>
              </a:rPr>
              <a:t>Aktivierungsfunktionen</a:t>
            </a:r>
            <a:r>
              <a:rPr lang="de-DE" dirty="0"/>
              <a:t>, insbesondere die Anpassungen für numerische Stabilität </a:t>
            </a:r>
          </a:p>
          <a:p>
            <a:r>
              <a:rPr lang="de-DE" dirty="0"/>
              <a:t>Tests erklären, insbesondere </a:t>
            </a:r>
            <a:r>
              <a:rPr lang="de-DE" dirty="0" err="1">
                <a:hlinkClick r:id="rId6"/>
              </a:rPr>
              <a:t>test_model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695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54ED7-BEFD-40E3-B078-48D85B0B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/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02182-4412-4492-B45A-299CC690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Übergeordnetes Ziel: Tiefgehendes Verständnis</a:t>
            </a:r>
          </a:p>
          <a:p>
            <a:pPr lvl="1"/>
            <a:r>
              <a:rPr lang="de-DE" dirty="0"/>
              <a:t>Neueste Forschungen besser verstehen</a:t>
            </a:r>
          </a:p>
          <a:p>
            <a:pPr lvl="1"/>
            <a:r>
              <a:rPr lang="de-DE" dirty="0"/>
              <a:t>Deep Learning Bibliotheken besser anwenden</a:t>
            </a:r>
          </a:p>
          <a:p>
            <a:pPr lvl="1"/>
            <a:r>
              <a:rPr lang="de-DE" dirty="0"/>
              <a:t>Neue Netzwerkarchitekturen selbst entwickeln</a:t>
            </a:r>
          </a:p>
          <a:p>
            <a:r>
              <a:rPr lang="de-DE" dirty="0"/>
              <a:t>Projektziel: </a:t>
            </a:r>
          </a:p>
          <a:p>
            <a:pPr lvl="1"/>
            <a:r>
              <a:rPr lang="de-DE" dirty="0"/>
              <a:t>Herleitung generischer, mathematischer Gleichungen</a:t>
            </a:r>
          </a:p>
          <a:p>
            <a:pPr lvl="1"/>
            <a:r>
              <a:rPr lang="de-DE" dirty="0"/>
              <a:t>Effiziente Implementierung hergeleiteter Gleichungen</a:t>
            </a:r>
          </a:p>
          <a:p>
            <a:pPr lvl="1"/>
            <a:r>
              <a:rPr lang="de-DE" dirty="0"/>
              <a:t>Beispielhafte Anwendung</a:t>
            </a:r>
          </a:p>
        </p:txBody>
      </p:sp>
    </p:spTree>
    <p:extLst>
      <p:ext uri="{BB962C8B-B14F-4D97-AF65-F5344CB8AC3E}">
        <p14:creationId xmlns:p14="http://schemas.microsoft.com/office/powerpoint/2010/main" val="138215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Notation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7FA032D-9553-4170-85D9-FE8DD6224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0"/>
          <a:stretch/>
        </p:blipFill>
        <p:spPr>
          <a:xfrm>
            <a:off x="411559" y="1840184"/>
            <a:ext cx="6578644" cy="4213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/>
              <p:nvPr/>
            </p:nvSpPr>
            <p:spPr>
              <a:xfrm>
                <a:off x="7287064" y="1957415"/>
                <a:ext cx="4559025" cy="1331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Input Element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dendritische Potential in Layer 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Aktivierung in Layer 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 Gewicht welches Neuron j in Layer l mit Neuron k in Layer l-1 verbindet</a:t>
                </a: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064" y="1957415"/>
                <a:ext cx="4559025" cy="1331711"/>
              </a:xfrm>
              <a:prstGeom prst="rect">
                <a:avLst/>
              </a:prstGeom>
              <a:blipFill>
                <a:blip r:embed="rId4"/>
                <a:stretch>
                  <a:fillRect l="-134" r="-401" b="-41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95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einziges Datum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89DE59-E9C5-4EFE-9E04-41EF716F7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3"/>
          <a:stretch/>
        </p:blipFill>
        <p:spPr>
          <a:xfrm>
            <a:off x="1195754" y="2239537"/>
            <a:ext cx="20032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47BB27-E64C-4717-B8D5-6BD72AB052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07"/>
          <a:stretch/>
        </p:blipFill>
        <p:spPr>
          <a:xfrm>
            <a:off x="1195754" y="4073186"/>
            <a:ext cx="1252635" cy="7905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F5B3EEF-F3C7-4411-A82C-D1EC0B062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730" y="1774774"/>
            <a:ext cx="4413362" cy="15200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0AF9F79-1430-40F6-A6B3-53198F6017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949"/>
          <a:stretch/>
        </p:blipFill>
        <p:spPr>
          <a:xfrm>
            <a:off x="4515730" y="3797359"/>
            <a:ext cx="1439593" cy="1342228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3435292" y="2329282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3435292" y="4262943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08A80C-4C76-4DB4-B51F-5C88BB98722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641" b="6710"/>
          <a:stretch/>
        </p:blipFill>
        <p:spPr>
          <a:xfrm>
            <a:off x="1195754" y="5631370"/>
            <a:ext cx="3591519" cy="590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/>
              <p:nvPr/>
            </p:nvSpPr>
            <p:spPr>
              <a:xfrm>
                <a:off x="4543864" y="3310810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864" y="3310810"/>
                <a:ext cx="647114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/>
              <p:nvPr/>
            </p:nvSpPr>
            <p:spPr>
              <a:xfrm>
                <a:off x="6114762" y="3310810"/>
                <a:ext cx="802319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762" y="3310810"/>
                <a:ext cx="802319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/>
              <p:nvPr/>
            </p:nvSpPr>
            <p:spPr>
              <a:xfrm>
                <a:off x="7475810" y="3310810"/>
                <a:ext cx="802319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810" y="3310810"/>
                <a:ext cx="802319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/>
              <p:nvPr/>
            </p:nvSpPr>
            <p:spPr>
              <a:xfrm>
                <a:off x="8330418" y="3310810"/>
                <a:ext cx="58460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418" y="3310810"/>
                <a:ext cx="584607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/>
              <p:nvPr/>
            </p:nvSpPr>
            <p:spPr>
              <a:xfrm>
                <a:off x="4511041" y="5137272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41" y="5137272"/>
                <a:ext cx="647114" cy="2803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/>
              <p:nvPr/>
            </p:nvSpPr>
            <p:spPr>
              <a:xfrm>
                <a:off x="1195754" y="6189097"/>
                <a:ext cx="6471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54" y="6189097"/>
                <a:ext cx="64711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45F4D46-CE03-423E-BF95-72078B43CBB2}"/>
              </a:ext>
            </a:extLst>
          </p:cNvPr>
          <p:cNvSpPr txBox="1"/>
          <p:nvPr/>
        </p:nvSpPr>
        <p:spPr>
          <a:xfrm>
            <a:off x="9570716" y="2273202"/>
            <a:ext cx="2035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Dendritische Potentiale in Layer 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4C4A5D-A397-4131-94A6-296ED4E77BB1}"/>
              </a:ext>
            </a:extLst>
          </p:cNvPr>
          <p:cNvSpPr txBox="1"/>
          <p:nvPr/>
        </p:nvSpPr>
        <p:spPr>
          <a:xfrm>
            <a:off x="6527425" y="4314584"/>
            <a:ext cx="203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Aktivierungen in Layer 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ED2A51-D455-4D70-B6AB-A9BBFB545678}"/>
              </a:ext>
            </a:extLst>
          </p:cNvPr>
          <p:cNvSpPr txBox="1"/>
          <p:nvPr/>
        </p:nvSpPr>
        <p:spPr>
          <a:xfrm>
            <a:off x="5322298" y="5772756"/>
            <a:ext cx="203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Fehler</a:t>
            </a:r>
          </a:p>
        </p:txBody>
      </p:sp>
      <p:sp>
        <p:nvSpPr>
          <p:cNvPr id="22" name="Geschweifte Klammer rechts 13">
            <a:extLst>
              <a:ext uri="{FF2B5EF4-FFF2-40B4-BE49-F238E27FC236}">
                <a16:creationId xmlns:a16="http://schemas.microsoft.com/office/drawing/2014/main" id="{5000F785-08E9-4C59-ACB8-7F7650FA346C}"/>
              </a:ext>
            </a:extLst>
          </p:cNvPr>
          <p:cNvSpPr/>
          <p:nvPr/>
        </p:nvSpPr>
        <p:spPr>
          <a:xfrm>
            <a:off x="8986544" y="1866314"/>
            <a:ext cx="360000" cy="132556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eschweifte Klammer rechts 13">
            <a:extLst>
              <a:ext uri="{FF2B5EF4-FFF2-40B4-BE49-F238E27FC236}">
                <a16:creationId xmlns:a16="http://schemas.microsoft.com/office/drawing/2014/main" id="{44A43A47-03E9-41CC-A073-F797351D51D4}"/>
              </a:ext>
            </a:extLst>
          </p:cNvPr>
          <p:cNvSpPr/>
          <p:nvPr/>
        </p:nvSpPr>
        <p:spPr>
          <a:xfrm>
            <a:off x="6054976" y="3863926"/>
            <a:ext cx="360000" cy="11910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eschweifte Klammer rechts 13">
            <a:extLst>
              <a:ext uri="{FF2B5EF4-FFF2-40B4-BE49-F238E27FC236}">
                <a16:creationId xmlns:a16="http://schemas.microsoft.com/office/drawing/2014/main" id="{026FA704-D73D-4375-85BD-71BC7062EE5A}"/>
              </a:ext>
            </a:extLst>
          </p:cNvPr>
          <p:cNvSpPr/>
          <p:nvPr/>
        </p:nvSpPr>
        <p:spPr>
          <a:xfrm>
            <a:off x="4867421" y="5533292"/>
            <a:ext cx="360000" cy="77841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28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/>
      <p:bldP spid="14" grpId="0"/>
      <p:bldP spid="15" grpId="0"/>
      <p:bldP spid="16" grpId="0"/>
      <p:bldP spid="17" grpId="0"/>
      <p:bldP spid="18" grpId="0"/>
      <p:bldP spid="4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Batch von Daten</a:t>
            </a:r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2870518" y="2154131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2895010" y="4290771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156101-0FC3-4237-924C-5EF6D2F16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81" y="2035811"/>
            <a:ext cx="2305050" cy="6477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94F7087-C513-4C8C-9984-A309614C1B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994"/>
          <a:stretch/>
        </p:blipFill>
        <p:spPr>
          <a:xfrm>
            <a:off x="4094872" y="1429879"/>
            <a:ext cx="7631972" cy="185956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A2EC9E8-E17F-4C71-8933-1CC8552EE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63" y="4205789"/>
            <a:ext cx="1323975" cy="5810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3371CB1-B78E-4910-8BF5-9C1043A1A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864" y="3733289"/>
            <a:ext cx="4474719" cy="152602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B396746-AFCC-4F2F-80BD-964EA4799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254266"/>
            <a:ext cx="2984776" cy="1346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/>
              <p:nvPr/>
            </p:nvSpPr>
            <p:spPr>
              <a:xfrm>
                <a:off x="3907393" y="3190155"/>
                <a:ext cx="93189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93" y="3190155"/>
                <a:ext cx="931892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/>
              <p:nvPr/>
            </p:nvSpPr>
            <p:spPr>
              <a:xfrm>
                <a:off x="6008282" y="3190155"/>
                <a:ext cx="1161548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82" y="3190155"/>
                <a:ext cx="1161548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/>
              <p:nvPr/>
            </p:nvSpPr>
            <p:spPr>
              <a:xfrm>
                <a:off x="8749393" y="3190155"/>
                <a:ext cx="106047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393" y="3190155"/>
                <a:ext cx="1060477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/>
              <p:nvPr/>
            </p:nvSpPr>
            <p:spPr>
              <a:xfrm>
                <a:off x="10510914" y="3190155"/>
                <a:ext cx="91205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14" y="3190155"/>
                <a:ext cx="912054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/>
              <p:nvPr/>
            </p:nvSpPr>
            <p:spPr>
              <a:xfrm>
                <a:off x="4399487" y="5312936"/>
                <a:ext cx="93189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487" y="5312936"/>
                <a:ext cx="931892" cy="2803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/>
              <p:nvPr/>
            </p:nvSpPr>
            <p:spPr>
              <a:xfrm>
                <a:off x="771265" y="6354375"/>
                <a:ext cx="9168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5" y="6354375"/>
                <a:ext cx="916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02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9" grpId="0"/>
      <p:bldP spid="21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Zielgleichungen</a:t>
            </a:r>
            <a:endParaRPr lang="de-DE" dirty="0"/>
          </a:p>
        </p:txBody>
      </p:sp>
      <p:pic>
        <p:nvPicPr>
          <p:cNvPr id="20" name="Grafik 3">
            <a:extLst>
              <a:ext uri="{FF2B5EF4-FFF2-40B4-BE49-F238E27FC236}">
                <a16:creationId xmlns:a16="http://schemas.microsoft.com/office/drawing/2014/main" id="{501B04D5-6EDC-478B-9655-5AEE83268A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62" t="25375" r="6248" b="12408"/>
          <a:stretch/>
        </p:blipFill>
        <p:spPr>
          <a:xfrm>
            <a:off x="891329" y="2179418"/>
            <a:ext cx="1284849" cy="567397"/>
          </a:xfrm>
          <a:prstGeom prst="rect">
            <a:avLst/>
          </a:prstGeom>
        </p:spPr>
      </p:pic>
      <p:pic>
        <p:nvPicPr>
          <p:cNvPr id="21" name="Grafik 5">
            <a:extLst>
              <a:ext uri="{FF2B5EF4-FFF2-40B4-BE49-F238E27FC236}">
                <a16:creationId xmlns:a16="http://schemas.microsoft.com/office/drawing/2014/main" id="{E852B3C4-BEF4-404F-B7EA-E95245F5C8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7" t="15409" b="20729"/>
          <a:stretch/>
        </p:blipFill>
        <p:spPr>
          <a:xfrm>
            <a:off x="838200" y="3521812"/>
            <a:ext cx="1391106" cy="471609"/>
          </a:xfrm>
          <a:prstGeom prst="rect">
            <a:avLst/>
          </a:prstGeom>
        </p:spPr>
      </p:pic>
      <p:pic>
        <p:nvPicPr>
          <p:cNvPr id="22" name="Grafik 7">
            <a:extLst>
              <a:ext uri="{FF2B5EF4-FFF2-40B4-BE49-F238E27FC236}">
                <a16:creationId xmlns:a16="http://schemas.microsoft.com/office/drawing/2014/main" id="{5E4C6B0D-F417-47BD-889F-39DF2A10E9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85"/>
          <a:stretch/>
        </p:blipFill>
        <p:spPr>
          <a:xfrm>
            <a:off x="1271592" y="4481938"/>
            <a:ext cx="524322" cy="624693"/>
          </a:xfrm>
          <a:prstGeom prst="rect">
            <a:avLst/>
          </a:prstGeom>
        </p:spPr>
      </p:pic>
      <p:pic>
        <p:nvPicPr>
          <p:cNvPr id="23" name="Grafik 9">
            <a:extLst>
              <a:ext uri="{FF2B5EF4-FFF2-40B4-BE49-F238E27FC236}">
                <a16:creationId xmlns:a16="http://schemas.microsoft.com/office/drawing/2014/main" id="{9C65D7F4-9EC9-43C1-AA8B-793E41CE8C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934"/>
          <a:stretch/>
        </p:blipFill>
        <p:spPr>
          <a:xfrm>
            <a:off x="1300258" y="5669207"/>
            <a:ext cx="466991" cy="738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98B12A-4F5E-4D47-A4B0-1E0E3839A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4880" y="2296992"/>
            <a:ext cx="384163" cy="3322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3E61B0-0CBD-4A02-B6CD-A535BD451FDE}"/>
              </a:ext>
            </a:extLst>
          </p:cNvPr>
          <p:cNvSpPr txBox="1"/>
          <p:nvPr/>
        </p:nvSpPr>
        <p:spPr>
          <a:xfrm>
            <a:off x="838200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Einziges Datum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BCF776-A7D1-4AC7-8EAC-3F5D3F215144}"/>
              </a:ext>
            </a:extLst>
          </p:cNvPr>
          <p:cNvSpPr txBox="1"/>
          <p:nvPr/>
        </p:nvSpPr>
        <p:spPr>
          <a:xfrm>
            <a:off x="2862780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Dimensionen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50D4C2-A4D2-49F7-B9D6-AE91597CB90A}"/>
              </a:ext>
            </a:extLst>
          </p:cNvPr>
          <p:cNvSpPr txBox="1"/>
          <p:nvPr/>
        </p:nvSpPr>
        <p:spPr>
          <a:xfrm>
            <a:off x="5071408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Batch von Daten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C4505-B528-442E-94BD-2A865019C4A4}"/>
              </a:ext>
            </a:extLst>
          </p:cNvPr>
          <p:cNvSpPr txBox="1"/>
          <p:nvPr/>
        </p:nvSpPr>
        <p:spPr>
          <a:xfrm>
            <a:off x="7165149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Dimensionen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74602E-E441-425E-BCB5-0D53F745065D}"/>
              </a:ext>
            </a:extLst>
          </p:cNvPr>
          <p:cNvSpPr txBox="1"/>
          <p:nvPr/>
        </p:nvSpPr>
        <p:spPr>
          <a:xfrm>
            <a:off x="9773605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Notizen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ECE1BE-3C62-48EE-9C02-D7FDD73B1EDF}"/>
                  </a:ext>
                </a:extLst>
              </p:cNvPr>
              <p:cNvSpPr txBox="1"/>
              <p:nvPr/>
            </p:nvSpPr>
            <p:spPr>
              <a:xfrm>
                <a:off x="2862780" y="2309228"/>
                <a:ext cx="13911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ECE1BE-3C62-48EE-9C02-D7FDD73B1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2309228"/>
                <a:ext cx="139110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19445D-ADDB-4F54-8EB2-0CBF8FF44352}"/>
                  </a:ext>
                </a:extLst>
              </p:cNvPr>
              <p:cNvSpPr txBox="1"/>
              <p:nvPr/>
            </p:nvSpPr>
            <p:spPr>
              <a:xfrm>
                <a:off x="2862780" y="3601836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19445D-ADDB-4F54-8EB2-0CBF8FF44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3601836"/>
                <a:ext cx="1391106" cy="3115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CEB963-6C47-470F-A0A7-1D1FDF625EF3}"/>
                  </a:ext>
                </a:extLst>
              </p:cNvPr>
              <p:cNvSpPr txBox="1"/>
              <p:nvPr/>
            </p:nvSpPr>
            <p:spPr>
              <a:xfrm>
                <a:off x="2862780" y="4638504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CEB963-6C47-470F-A0A7-1D1FDF625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4638504"/>
                <a:ext cx="1391106" cy="3115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28701C-5522-4749-B13A-58A7F87D9D09}"/>
                  </a:ext>
                </a:extLst>
              </p:cNvPr>
              <p:cNvSpPr txBox="1"/>
              <p:nvPr/>
            </p:nvSpPr>
            <p:spPr>
              <a:xfrm>
                <a:off x="2862780" y="5882667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28701C-5522-4749-B13A-58A7F87D9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5882667"/>
                <a:ext cx="1391106" cy="3115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A3CC5549-B149-4075-9CF5-14DC6006F6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31914" y="3622464"/>
            <a:ext cx="470095" cy="27030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5E6E73-2360-4644-B809-60E9A91112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57225" y="4565262"/>
            <a:ext cx="419472" cy="4580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8F798D0-E2F5-4C2B-A48A-6539015B92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4793" y="5809425"/>
            <a:ext cx="384336" cy="4580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B77C-8CFF-430C-AF31-2EFF9D0353D2}"/>
                  </a:ext>
                </a:extLst>
              </p:cNvPr>
              <p:cNvSpPr txBox="1"/>
              <p:nvPr/>
            </p:nvSpPr>
            <p:spPr>
              <a:xfrm>
                <a:off x="7165149" y="2309228"/>
                <a:ext cx="13911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B77C-8CFF-430C-AF31-2EFF9D035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2309228"/>
                <a:ext cx="139110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69DC92-EADA-405C-AA2C-849C1BA47B32}"/>
                  </a:ext>
                </a:extLst>
              </p:cNvPr>
              <p:cNvSpPr txBox="1"/>
              <p:nvPr/>
            </p:nvSpPr>
            <p:spPr>
              <a:xfrm>
                <a:off x="7165149" y="3601836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69DC92-EADA-405C-AA2C-849C1BA47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3601836"/>
                <a:ext cx="1391106" cy="3115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F172CC-A1E8-4E1A-BF5D-88D8550AE497}"/>
                  </a:ext>
                </a:extLst>
              </p:cNvPr>
              <p:cNvSpPr txBox="1"/>
              <p:nvPr/>
            </p:nvSpPr>
            <p:spPr>
              <a:xfrm>
                <a:off x="7165149" y="4638504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F172CC-A1E8-4E1A-BF5D-88D8550AE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4638504"/>
                <a:ext cx="1391106" cy="3115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82741-5E1A-4A05-A102-06B99F1BEFDB}"/>
                  </a:ext>
                </a:extLst>
              </p:cNvPr>
              <p:cNvSpPr txBox="1"/>
              <p:nvPr/>
            </p:nvSpPr>
            <p:spPr>
              <a:xfrm>
                <a:off x="7165149" y="5882667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82741-5E1A-4A05-A102-06B99F1BE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5882667"/>
                <a:ext cx="1391106" cy="31156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8B8CE4F-1F8B-4D9A-B273-9AEBF9A2ACAA}"/>
              </a:ext>
            </a:extLst>
          </p:cNvPr>
          <p:cNvSpPr txBox="1"/>
          <p:nvPr/>
        </p:nvSpPr>
        <p:spPr>
          <a:xfrm>
            <a:off x="8999085" y="2201506"/>
            <a:ext cx="2940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Fehlersignal am 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Initialisiert 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FCCD52-A598-49CE-9ED4-DED8A9B513D8}"/>
                  </a:ext>
                </a:extLst>
              </p:cNvPr>
              <p:cNvSpPr txBox="1"/>
              <p:nvPr/>
            </p:nvSpPr>
            <p:spPr>
              <a:xfrm>
                <a:off x="9088180" y="3280563"/>
                <a:ext cx="27619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Fehlersignal am Hidden Layer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…, 1</m:t>
                    </m:r>
                  </m:oMath>
                </a14:m>
                <a:endParaRPr lang="de-DE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Propagiert Fehler zum vorherigen Layer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FCCD52-A598-49CE-9ED4-DED8A9B51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180" y="3280563"/>
                <a:ext cx="2761957" cy="954107"/>
              </a:xfrm>
              <a:prstGeom prst="rect">
                <a:avLst/>
              </a:prstGeom>
              <a:blipFill>
                <a:blip r:embed="rId19"/>
                <a:stretch>
                  <a:fillRect l="-442" t="-1274" b="-57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391AAC06-9851-44B2-9CD9-4B3EA716CDAD}"/>
              </a:ext>
            </a:extLst>
          </p:cNvPr>
          <p:cNvSpPr txBox="1"/>
          <p:nvPr/>
        </p:nvSpPr>
        <p:spPr>
          <a:xfrm>
            <a:off x="9088180" y="4424952"/>
            <a:ext cx="2761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Gewichtsgradienten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Benötigt zum „Erlernen“ von Gewichten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59517A-5E84-4C25-B079-29DEA982EA50}"/>
              </a:ext>
            </a:extLst>
          </p:cNvPr>
          <p:cNvSpPr txBox="1"/>
          <p:nvPr/>
        </p:nvSpPr>
        <p:spPr>
          <a:xfrm>
            <a:off x="9088180" y="5669115"/>
            <a:ext cx="2761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Biasgradienten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Benötigt zum „Erlernen“ von Biases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8A99A9-EB15-4383-A981-66825F762128}"/>
              </a:ext>
            </a:extLst>
          </p:cNvPr>
          <p:cNvCxnSpPr>
            <a:cxnSpLocks/>
          </p:cNvCxnSpPr>
          <p:nvPr/>
        </p:nvCxnSpPr>
        <p:spPr>
          <a:xfrm>
            <a:off x="905032" y="2077329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AA4DF31-9C92-4791-A01B-E0B4C79E4BA0}"/>
              </a:ext>
            </a:extLst>
          </p:cNvPr>
          <p:cNvCxnSpPr>
            <a:cxnSpLocks/>
          </p:cNvCxnSpPr>
          <p:nvPr/>
        </p:nvCxnSpPr>
        <p:spPr>
          <a:xfrm>
            <a:off x="905032" y="3073787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BB77238-E859-4016-8CE8-65C5AA4B03E8}"/>
              </a:ext>
            </a:extLst>
          </p:cNvPr>
          <p:cNvCxnSpPr>
            <a:cxnSpLocks/>
          </p:cNvCxnSpPr>
          <p:nvPr/>
        </p:nvCxnSpPr>
        <p:spPr>
          <a:xfrm>
            <a:off x="905032" y="4314083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74DB0D-06F7-4300-85F7-FF698AEB4AD3}"/>
              </a:ext>
            </a:extLst>
          </p:cNvPr>
          <p:cNvCxnSpPr>
            <a:cxnSpLocks/>
          </p:cNvCxnSpPr>
          <p:nvPr/>
        </p:nvCxnSpPr>
        <p:spPr>
          <a:xfrm>
            <a:off x="905032" y="5441839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47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am Output Layer für ein einziges Datum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443AA0-6EDA-47FA-B155-20A5CAD46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3" r="67630"/>
          <a:stretch/>
        </p:blipFill>
        <p:spPr>
          <a:xfrm>
            <a:off x="838200" y="1681571"/>
            <a:ext cx="1253197" cy="86735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9BCB24-EB8E-469C-95CA-BC531010D1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89" t="36478" r="37333" b="35013"/>
          <a:stretch/>
        </p:blipFill>
        <p:spPr>
          <a:xfrm>
            <a:off x="1689307" y="2899803"/>
            <a:ext cx="1885072" cy="5039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5A057F8-CDA7-484D-BF6D-A8ACCD2C44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044" r="4102"/>
          <a:stretch/>
        </p:blipFill>
        <p:spPr>
          <a:xfrm>
            <a:off x="2379796" y="5540347"/>
            <a:ext cx="4249603" cy="80709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C24B7C9-C95B-4115-9947-2F92849CAAD7}"/>
              </a:ext>
            </a:extLst>
          </p:cNvPr>
          <p:cNvSpPr txBox="1"/>
          <p:nvPr/>
        </p:nvSpPr>
        <p:spPr>
          <a:xfrm>
            <a:off x="6949457" y="5536702"/>
            <a:ext cx="42496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Ergebnis für eine Multi Class Klassifikation mit Categorical-Crossentropy und Softmax Aktivierungsfunktion</a:t>
            </a:r>
          </a:p>
        </p:txBody>
      </p:sp>
      <p:pic>
        <p:nvPicPr>
          <p:cNvPr id="10" name="Grafik 12">
            <a:extLst>
              <a:ext uri="{FF2B5EF4-FFF2-40B4-BE49-F238E27FC236}">
                <a16:creationId xmlns:a16="http://schemas.microsoft.com/office/drawing/2014/main" id="{DD9A7A2A-84DA-4964-A953-9C8FD677C4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160"/>
          <a:stretch/>
        </p:blipFill>
        <p:spPr>
          <a:xfrm>
            <a:off x="8492641" y="365125"/>
            <a:ext cx="3320701" cy="2126905"/>
          </a:xfrm>
          <a:prstGeom prst="rect">
            <a:avLst/>
          </a:prstGeom>
        </p:spPr>
      </p:pic>
      <p:pic>
        <p:nvPicPr>
          <p:cNvPr id="16" name="Grafik 4">
            <a:extLst>
              <a:ext uri="{FF2B5EF4-FFF2-40B4-BE49-F238E27FC236}">
                <a16:creationId xmlns:a16="http://schemas.microsoft.com/office/drawing/2014/main" id="{51B4E1B3-29CF-481A-B998-DDE6497E24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49" r="41569"/>
          <a:stretch/>
        </p:blipFill>
        <p:spPr>
          <a:xfrm>
            <a:off x="2114263" y="1681571"/>
            <a:ext cx="1116617" cy="867359"/>
          </a:xfrm>
          <a:prstGeom prst="rect">
            <a:avLst/>
          </a:prstGeom>
        </p:spPr>
      </p:pic>
      <p:pic>
        <p:nvPicPr>
          <p:cNvPr id="18" name="Grafik 6">
            <a:extLst>
              <a:ext uri="{FF2B5EF4-FFF2-40B4-BE49-F238E27FC236}">
                <a16:creationId xmlns:a16="http://schemas.microsoft.com/office/drawing/2014/main" id="{C182DD97-11AA-41AD-8F08-C09971F2C4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949" r="3068"/>
          <a:stretch/>
        </p:blipFill>
        <p:spPr>
          <a:xfrm>
            <a:off x="1534004" y="3700615"/>
            <a:ext cx="1838737" cy="1576268"/>
          </a:xfrm>
          <a:prstGeom prst="rect">
            <a:avLst/>
          </a:prstGeom>
        </p:spPr>
      </p:pic>
      <p:pic>
        <p:nvPicPr>
          <p:cNvPr id="19" name="Grafik 4">
            <a:extLst>
              <a:ext uri="{FF2B5EF4-FFF2-40B4-BE49-F238E27FC236}">
                <a16:creationId xmlns:a16="http://schemas.microsoft.com/office/drawing/2014/main" id="{24D20412-E6D9-4C23-929E-E6D0C0B6D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64" t="8543" r="52523" b="11241"/>
          <a:stretch/>
        </p:blipFill>
        <p:spPr>
          <a:xfrm>
            <a:off x="838200" y="2803911"/>
            <a:ext cx="446649" cy="695764"/>
          </a:xfrm>
          <a:prstGeom prst="rect">
            <a:avLst/>
          </a:prstGeom>
        </p:spPr>
      </p:pic>
      <p:pic>
        <p:nvPicPr>
          <p:cNvPr id="20" name="Grafik 4">
            <a:extLst>
              <a:ext uri="{FF2B5EF4-FFF2-40B4-BE49-F238E27FC236}">
                <a16:creationId xmlns:a16="http://schemas.microsoft.com/office/drawing/2014/main" id="{C4016A3C-C42A-435B-92A9-11BB598B02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64" t="8543" r="36326" b="11241"/>
          <a:stretch/>
        </p:blipFill>
        <p:spPr>
          <a:xfrm>
            <a:off x="838200" y="4140867"/>
            <a:ext cx="671701" cy="695764"/>
          </a:xfrm>
          <a:prstGeom prst="rect">
            <a:avLst/>
          </a:prstGeom>
        </p:spPr>
      </p:pic>
      <p:pic>
        <p:nvPicPr>
          <p:cNvPr id="21" name="Grafik 4">
            <a:extLst>
              <a:ext uri="{FF2B5EF4-FFF2-40B4-BE49-F238E27FC236}">
                <a16:creationId xmlns:a16="http://schemas.microsoft.com/office/drawing/2014/main" id="{7B3B7A6E-857C-4C7A-BA13-386907D9D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21" t="8543" r="36327" b="11241"/>
          <a:stretch/>
        </p:blipFill>
        <p:spPr>
          <a:xfrm>
            <a:off x="1400997" y="2756981"/>
            <a:ext cx="218903" cy="695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0B4A73-0499-4BF1-93BD-D51D23E60EDF}"/>
              </a:ext>
            </a:extLst>
          </p:cNvPr>
          <p:cNvSpPr txBox="1"/>
          <p:nvPr/>
        </p:nvSpPr>
        <p:spPr>
          <a:xfrm>
            <a:off x="3647037" y="2782461"/>
            <a:ext cx="6622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Ableitung des Fehlers nach den Aktivierungen im Output Layer (i.e. Vorhersagen)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Werte sind abhängig von der Wahl der Fehlerfunktion und der Aktivierungsfunktion im Output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6B865-21B3-40B3-97AF-5E00E1D8A9C0}"/>
              </a:ext>
            </a:extLst>
          </p:cNvPr>
          <p:cNvSpPr txBox="1"/>
          <p:nvPr/>
        </p:nvSpPr>
        <p:spPr>
          <a:xfrm>
            <a:off x="3647037" y="4227139"/>
            <a:ext cx="653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Ableitung der Aktivierungen nach den dendritischen Potenzialen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Werte sind abhängig von der Wahl der Aktivierungsfunktion </a:t>
            </a:r>
          </a:p>
        </p:txBody>
      </p:sp>
      <p:pic>
        <p:nvPicPr>
          <p:cNvPr id="17" name="Grafik 4">
            <a:extLst>
              <a:ext uri="{FF2B5EF4-FFF2-40B4-BE49-F238E27FC236}">
                <a16:creationId xmlns:a16="http://schemas.microsoft.com/office/drawing/2014/main" id="{9663960F-8A7E-F8E4-BC50-AF615E2B0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17" r="41569"/>
          <a:stretch/>
        </p:blipFill>
        <p:spPr>
          <a:xfrm>
            <a:off x="1448156" y="5510216"/>
            <a:ext cx="863077" cy="86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4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am Output Layer für ein Batch von Daten</a:t>
            </a:r>
            <a:endParaRPr lang="de-DE" dirty="0"/>
          </a:p>
        </p:txBody>
      </p:sp>
      <p:pic>
        <p:nvPicPr>
          <p:cNvPr id="10" name="Grafik 3">
            <a:extLst>
              <a:ext uri="{FF2B5EF4-FFF2-40B4-BE49-F238E27FC236}">
                <a16:creationId xmlns:a16="http://schemas.microsoft.com/office/drawing/2014/main" id="{270180D9-74EB-4B3B-A5CB-C04EEE1F5A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9" t="12473" r="5436" b="25533"/>
          <a:stretch/>
        </p:blipFill>
        <p:spPr>
          <a:xfrm>
            <a:off x="838200" y="1690688"/>
            <a:ext cx="8534400" cy="2337361"/>
          </a:xfrm>
          <a:prstGeom prst="rect">
            <a:avLst/>
          </a:prstGeom>
        </p:spPr>
      </p:pic>
      <p:pic>
        <p:nvPicPr>
          <p:cNvPr id="16" name="Grafik 6">
            <a:extLst>
              <a:ext uri="{FF2B5EF4-FFF2-40B4-BE49-F238E27FC236}">
                <a16:creationId xmlns:a16="http://schemas.microsoft.com/office/drawing/2014/main" id="{DE093D5E-BD4C-445E-B64B-33F41D34F4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2" t="1974" r="3002" b="3782"/>
          <a:stretch/>
        </p:blipFill>
        <p:spPr>
          <a:xfrm>
            <a:off x="838200" y="4494723"/>
            <a:ext cx="5336344" cy="1643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7F4E52-9F09-7D04-CD35-AF0BA6A1AAA0}"/>
              </a:ext>
            </a:extLst>
          </p:cNvPr>
          <p:cNvSpPr txBox="1"/>
          <p:nvPr/>
        </p:nvSpPr>
        <p:spPr>
          <a:xfrm>
            <a:off x="9576581" y="3121223"/>
            <a:ext cx="222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Allgemeingültige Lösung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8B8AE-7704-0A2F-EBD1-B7F7C8C43993}"/>
              </a:ext>
            </a:extLst>
          </p:cNvPr>
          <p:cNvSpPr txBox="1"/>
          <p:nvPr/>
        </p:nvSpPr>
        <p:spPr>
          <a:xfrm>
            <a:off x="6695050" y="5054855"/>
            <a:ext cx="335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Lösung für eine Multi-Class Klassifikation mit Kreuzentropie Kostenfunktion</a:t>
            </a:r>
          </a:p>
        </p:txBody>
      </p:sp>
    </p:spTree>
    <p:extLst>
      <p:ext uri="{BB962C8B-B14F-4D97-AF65-F5344CB8AC3E}">
        <p14:creationId xmlns:p14="http://schemas.microsoft.com/office/powerpoint/2010/main" val="47446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850</Words>
  <Application>Microsoft Office PowerPoint</Application>
  <PresentationFormat>Widescreen</PresentationFormat>
  <Paragraphs>139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</vt:lpstr>
      <vt:lpstr>PowerPoint Presentation</vt:lpstr>
      <vt:lpstr>Agenda</vt:lpstr>
      <vt:lpstr>Motivation / Ziele</vt:lpstr>
      <vt:lpstr>Mathematische Herleitungen Notation</vt:lpstr>
      <vt:lpstr>Mathematische Herleitungen Forward-Propagation für ein einziges Datum</vt:lpstr>
      <vt:lpstr>Mathematische Herleitungen Forward-Propagation für ein Batch von Daten</vt:lpstr>
      <vt:lpstr>Mathematische Herleitungen Zielgleichungen</vt:lpstr>
      <vt:lpstr>Mathematische Herleitungen Fehlersignal am Output Layer für ein einziges Datum</vt:lpstr>
      <vt:lpstr>Mathematische Herleitungen Fehlersignal am Output Layer für ein Batch von Daten</vt:lpstr>
      <vt:lpstr>Mathematische Herleitungen Fehlersignal an einem beliebigem Hidden Layer für ein Datum</vt:lpstr>
      <vt:lpstr>Mathematische Herleitungen Fehlersignal an einem beliebigem Hidden Layer für ein Batch von Daten</vt:lpstr>
      <vt:lpstr>Mathematische Herleitungen Gewichtsgradient für ein einziges Datum</vt:lpstr>
      <vt:lpstr>Mathematische Herleitungen Backward-Propagation für ein einziges Input Bias-Gradienten </vt:lpstr>
      <vt:lpstr>Mathematische Herleitungen Backward-Propagation für Batch an Inputs Fehler am Output Layer </vt:lpstr>
      <vt:lpstr>Mathematische Herleitungen Backward-Propagation für Batch an Inputs Fehler bei einem beliebigem Hidden Layer</vt:lpstr>
      <vt:lpstr>Mathematische Herleitungen Backward-Propagation für Batch an Inputs Gewichtsgradienten</vt:lpstr>
      <vt:lpstr>Mathematische Herleitungen Backward-Propagation für Batch an Inputs Bias-Gradienten</vt:lpstr>
      <vt:lpstr>Mathematische Herleitungen Stochastic Gradient Descent</vt:lpstr>
      <vt:lpstr>Mathematische Herleitungen Backpropagation Algorithmus</vt:lpstr>
      <vt:lpstr>Implementierung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Suedmersen</dc:creator>
  <cp:lastModifiedBy>Kevin Suedmersen</cp:lastModifiedBy>
  <cp:revision>68</cp:revision>
  <dcterms:created xsi:type="dcterms:W3CDTF">2022-04-05T05:14:30Z</dcterms:created>
  <dcterms:modified xsi:type="dcterms:W3CDTF">2022-05-02T18:51:58Z</dcterms:modified>
</cp:coreProperties>
</file>