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79" r:id="rId14"/>
    <p:sldId id="273" r:id="rId15"/>
    <p:sldId id="281" r:id="rId16"/>
    <p:sldId id="280" r:id="rId17"/>
    <p:sldId id="276" r:id="rId18"/>
    <p:sldId id="282" r:id="rId19"/>
    <p:sldId id="283" r:id="rId20"/>
    <p:sldId id="284" r:id="rId21"/>
    <p:sldId id="285" r:id="rId22"/>
    <p:sldId id="27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33" autoAdjust="0"/>
  </p:normalViewPr>
  <p:slideViewPr>
    <p:cSldViewPr snapToGrid="0">
      <p:cViewPr varScale="1">
        <p:scale>
          <a:sx n="66" d="100"/>
          <a:sy n="66" d="100"/>
        </p:scale>
        <p:origin x="76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 = Anzahl an Batches = Anzahl an Gradient Descent </a:t>
            </a:r>
            <a:r>
              <a:rPr lang="de-DE" dirty="0" err="1"/>
              <a:t>Stjeps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1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Stochastic Gradient Descent mit Momentum heißt, dass die aktuellen Gradienten ein </a:t>
            </a:r>
            <a:r>
              <a:rPr lang="de-DE" dirty="0" err="1"/>
              <a:t>Exponential</a:t>
            </a:r>
            <a:r>
              <a:rPr lang="de-DE" dirty="0"/>
              <a:t> Moving Average aller bisherigen Gradienten ist </a:t>
            </a:r>
            <a:r>
              <a:rPr lang="de-DE" dirty="0">
                <a:sym typeface="Wingdings" panose="05000000000000000000" pitchFamily="2" charset="2"/>
              </a:rPr>
              <a:t> Glätten der Gradienten um „direkter“ zum lokalen Minimum zu konvergieren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3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Erklären wie das Fehlersignal zurück-propagiert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4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9.png"/><Relationship Id="rId5" Type="http://schemas.openxmlformats.org/officeDocument/2006/relationships/image" Target="../media/image5.png"/><Relationship Id="rId10" Type="http://schemas.openxmlformats.org/officeDocument/2006/relationships/image" Target="../media/image78.png"/><Relationship Id="rId4" Type="http://schemas.openxmlformats.org/officeDocument/2006/relationships/image" Target="../media/image4.png"/><Relationship Id="rId9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github.com/kevinsuedmersen/neural_networks_from_scratch/blob/master/tests/test_mode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6041384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5820576"/>
            <a:ext cx="3311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Wenn Fehlersignal am Output Layer berechnet wurde, kann das Fehlersignal bis zum 1. Hidden Layer zurück-propagiert werden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F011-AEA6-6515-75F8-6165E6EA2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1115" b="13573"/>
          <a:stretch/>
        </p:blipFill>
        <p:spPr>
          <a:xfrm>
            <a:off x="168815" y="4377692"/>
            <a:ext cx="10728959" cy="224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D75-3BC5-83FB-D4B7-3D31BE9C66C8}"/>
              </a:ext>
            </a:extLst>
          </p:cNvPr>
          <p:cNvSpPr txBox="1"/>
          <p:nvPr/>
        </p:nvSpPr>
        <p:spPr>
          <a:xfrm>
            <a:off x="11029072" y="4897902"/>
            <a:ext cx="116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bei Sigmoid Aktivierungs-</a:t>
            </a:r>
          </a:p>
          <a:p>
            <a:r>
              <a:rPr lang="de-DE" sz="1400" dirty="0" err="1"/>
              <a:t>funktion</a:t>
            </a:r>
            <a:r>
              <a:rPr lang="de-DE" sz="1400" dirty="0"/>
              <a:t> im Hidden Layer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2FEEC-2807-DD71-9644-0C3EED10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6972" r="80842" b="18197"/>
          <a:stretch/>
        </p:blipFill>
        <p:spPr>
          <a:xfrm>
            <a:off x="538094" y="1778749"/>
            <a:ext cx="592527" cy="60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BB62-6839-E9FC-C560-D8B06B8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4852186" y="1828178"/>
            <a:ext cx="2808841" cy="512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ABEC1-0527-93F9-7816-B86E97FE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2"/>
          <a:stretch/>
        </p:blipFill>
        <p:spPr>
          <a:xfrm>
            <a:off x="1402599" y="2855832"/>
            <a:ext cx="5284249" cy="123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ACA7-3148-5A74-5DAD-3EB0627E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8" t="6972" r="43583" b="18197"/>
          <a:stretch/>
        </p:blipFill>
        <p:spPr>
          <a:xfrm>
            <a:off x="538094" y="3172266"/>
            <a:ext cx="764346" cy="60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70412-9EB8-6F6C-CA81-38D2B0935347}"/>
              </a:ext>
            </a:extLst>
          </p:cNvPr>
          <p:cNvSpPr txBox="1"/>
          <p:nvPr/>
        </p:nvSpPr>
        <p:spPr>
          <a:xfrm>
            <a:off x="7924808" y="1822813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 im Schritt zuvor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/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Ableitung der dendritischen Potenziale nach jedem Gewicht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blipFill>
                <a:blip r:embed="rId5"/>
                <a:stretch>
                  <a:fillRect l="-270" t="-1613" b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AE840F-A68D-E4C3-949F-608A1C581BAB}"/>
              </a:ext>
            </a:extLst>
          </p:cNvPr>
          <p:cNvSpPr txBox="1"/>
          <p:nvPr/>
        </p:nvSpPr>
        <p:spPr>
          <a:xfrm>
            <a:off x="1218030" y="1751795"/>
            <a:ext cx="1941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Fehlerfunktion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2EBA-3F39-387D-1706-35B2C49E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6972" r="49341" b="18197"/>
          <a:stretch/>
        </p:blipFill>
        <p:spPr>
          <a:xfrm>
            <a:off x="3159758" y="1778749"/>
            <a:ext cx="1167874" cy="600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8DCBA8-6157-12F6-ED9D-6B423CA4E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37"/>
          <a:stretch/>
        </p:blipFill>
        <p:spPr>
          <a:xfrm>
            <a:off x="1714160" y="4923887"/>
            <a:ext cx="2252934" cy="12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E504F-FC96-F0C9-88BE-5E0D6644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7" t="6972" r="43680" b="18197"/>
          <a:stretch/>
        </p:blipFill>
        <p:spPr>
          <a:xfrm>
            <a:off x="538094" y="5240321"/>
            <a:ext cx="1130104" cy="600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1AEF11-5715-10AA-CE1A-2AE1F5FCA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55"/>
          <a:stretch/>
        </p:blipFill>
        <p:spPr>
          <a:xfrm>
            <a:off x="6081711" y="4997991"/>
            <a:ext cx="3052912" cy="1085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B0EEDB-EE6B-7B18-2693-DC8B986840EF}"/>
              </a:ext>
            </a:extLst>
          </p:cNvPr>
          <p:cNvSpPr txBox="1"/>
          <p:nvPr/>
        </p:nvSpPr>
        <p:spPr>
          <a:xfrm>
            <a:off x="4145289" y="5171299"/>
            <a:ext cx="1941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kann folgendermaßen zerlegt werden </a:t>
            </a:r>
            <a:r>
              <a:rPr lang="de-DE" sz="1400" dirty="0">
                <a:sym typeface="Wingdings" panose="05000000000000000000" pitchFamily="2" charset="2"/>
              </a:rPr>
              <a:t> 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07B3C-7CF5-F24C-3F1C-94084AA5A974}"/>
              </a:ext>
            </a:extLst>
          </p:cNvPr>
          <p:cNvSpPr txBox="1"/>
          <p:nvPr/>
        </p:nvSpPr>
        <p:spPr>
          <a:xfrm>
            <a:off x="9399335" y="4740412"/>
            <a:ext cx="2567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Äußeres Vektorprodukt zwischen Fehlersignalen in Layer l und Aktivierungen in Layer l-1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Beider Terme wurden bereits in vorigen Schritten berechnet</a:t>
            </a:r>
          </a:p>
        </p:txBody>
      </p:sp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Batch von Daten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3E6F4-87F0-8C2B-35BB-954B7EF3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10"/>
          <a:stretch/>
        </p:blipFill>
        <p:spPr>
          <a:xfrm>
            <a:off x="767200" y="1881462"/>
            <a:ext cx="672392" cy="818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0C33C-7B55-C0C6-B6FF-5A7D72AC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119"/>
          <a:stretch/>
        </p:blipFill>
        <p:spPr>
          <a:xfrm>
            <a:off x="3887371" y="1881462"/>
            <a:ext cx="1570893" cy="81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0DD6B-6BDA-850F-0ECB-C4C38B1D5B5C}"/>
              </a:ext>
            </a:extLst>
          </p:cNvPr>
          <p:cNvSpPr txBox="1"/>
          <p:nvPr/>
        </p:nvSpPr>
        <p:spPr>
          <a:xfrm>
            <a:off x="1749080" y="1921485"/>
            <a:ext cx="199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Kostenfunktion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2C224D-4A77-684B-AEEB-72AE5263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2" r="6119"/>
          <a:stretch/>
        </p:blipFill>
        <p:spPr>
          <a:xfrm>
            <a:off x="7122934" y="1893388"/>
            <a:ext cx="572084" cy="818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A2CA-74BE-9FF5-A152-2315D5937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2048"/>
          <a:stretch/>
        </p:blipFill>
        <p:spPr>
          <a:xfrm>
            <a:off x="9180053" y="1893388"/>
            <a:ext cx="232117" cy="8187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51BA3-6F7D-44FA-5435-2857511AF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77"/>
          <a:stretch/>
        </p:blipFill>
        <p:spPr>
          <a:xfrm>
            <a:off x="464232" y="3329041"/>
            <a:ext cx="8097446" cy="3038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58C0D2-14B3-A43D-8DD4-B37BFBCF2AEE}"/>
              </a:ext>
            </a:extLst>
          </p:cNvPr>
          <p:cNvSpPr txBox="1"/>
          <p:nvPr/>
        </p:nvSpPr>
        <p:spPr>
          <a:xfrm>
            <a:off x="8932984" y="4496200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C521E-6009-8637-EF60-4004ECC8DD20}"/>
              </a:ext>
            </a:extLst>
          </p:cNvPr>
          <p:cNvSpPr txBox="1"/>
          <p:nvPr/>
        </p:nvSpPr>
        <p:spPr>
          <a:xfrm>
            <a:off x="7764929" y="1933411"/>
            <a:ext cx="1378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Gewichts-</a:t>
            </a:r>
          </a:p>
          <a:p>
            <a:r>
              <a:rPr lang="de-DE" sz="1400" dirty="0"/>
              <a:t>gradient eines einzelnen Datums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9FB9EB-483B-C7D8-71BA-AA30A8AC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7"/>
          <a:stretch/>
        </p:blipFill>
        <p:spPr>
          <a:xfrm>
            <a:off x="9470147" y="1685999"/>
            <a:ext cx="2252934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657D7-0D2E-ABEE-19BB-DD13E7BDA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831531" y="1845437"/>
            <a:ext cx="456105" cy="690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F0F3A-D581-35D0-2E70-34B4D62E8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7"/>
          <a:stretch/>
        </p:blipFill>
        <p:spPr>
          <a:xfrm>
            <a:off x="3396343" y="1825994"/>
            <a:ext cx="1026136" cy="72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09BF9-642F-E08C-72CE-A990CD7F71D7}"/>
              </a:ext>
            </a:extLst>
          </p:cNvPr>
          <p:cNvSpPr txBox="1"/>
          <p:nvPr/>
        </p:nvSpPr>
        <p:spPr>
          <a:xfrm>
            <a:off x="1523161" y="1821502"/>
            <a:ext cx="1817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des Fehlers nach den Biases in Layer 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F9E84-0810-13B9-1121-68219594C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5624796" y="1934589"/>
            <a:ext cx="2808841" cy="512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A835D-90FD-8AC8-0AA2-274FA0CDF9CD}"/>
              </a:ext>
            </a:extLst>
          </p:cNvPr>
          <p:cNvSpPr txBox="1"/>
          <p:nvPr/>
        </p:nvSpPr>
        <p:spPr>
          <a:xfrm>
            <a:off x="8697418" y="1929224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1290D8-7602-F2AF-1EA6-FD5D72AA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1"/>
          <a:stretch/>
        </p:blipFill>
        <p:spPr>
          <a:xfrm>
            <a:off x="838200" y="3294802"/>
            <a:ext cx="456106" cy="729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05042-3F86-2FD9-9E9A-A98158860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6" r="52844"/>
          <a:stretch/>
        </p:blipFill>
        <p:spPr>
          <a:xfrm>
            <a:off x="1413164" y="3294802"/>
            <a:ext cx="237216" cy="72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AF65D8-F9CC-A514-1991-A8C6F477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86" y="3049994"/>
            <a:ext cx="1238250" cy="1219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B27849-B38C-27EF-9984-28318EF44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72" r="1614"/>
          <a:stretch/>
        </p:blipFill>
        <p:spPr>
          <a:xfrm>
            <a:off x="2056333" y="4789104"/>
            <a:ext cx="3136613" cy="1325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F94E9-3113-1CE1-8A2B-D80C78CF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2"/>
          <a:stretch/>
        </p:blipFill>
        <p:spPr>
          <a:xfrm>
            <a:off x="831531" y="5106489"/>
            <a:ext cx="778293" cy="690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5183E1-CAEA-884B-C787-705121A6D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1643539" y="5087046"/>
            <a:ext cx="267629" cy="729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885032-5521-BCD8-9DE6-E3F9BD5D4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5299538" y="5087046"/>
            <a:ext cx="267629" cy="729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565577-DF47-3F50-BC1E-902B0BAAD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2" t="16011" r="4425" b="14589"/>
          <a:stretch/>
        </p:blipFill>
        <p:spPr>
          <a:xfrm>
            <a:off x="5713433" y="5195641"/>
            <a:ext cx="2129481" cy="512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A17EC-79BA-206C-AC91-970AF1F9B677}"/>
              </a:ext>
            </a:extLst>
          </p:cNvPr>
          <p:cNvSpPr txBox="1"/>
          <p:nvPr/>
        </p:nvSpPr>
        <p:spPr>
          <a:xfrm>
            <a:off x="8138566" y="5190276"/>
            <a:ext cx="337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Biasgradient ist schlichtweg gleich dem Fehlersignal!</a:t>
            </a:r>
          </a:p>
        </p:txBody>
      </p:sp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Batch von Daten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B690B-9781-2337-E8AA-EEB1C64C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75959"/>
          <a:stretch/>
        </p:blipFill>
        <p:spPr>
          <a:xfrm>
            <a:off x="712519" y="1829526"/>
            <a:ext cx="447304" cy="759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7ED3F-9166-0C40-9AC4-9B4C2568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7128"/>
          <a:stretch/>
        </p:blipFill>
        <p:spPr>
          <a:xfrm>
            <a:off x="3903024" y="1829526"/>
            <a:ext cx="1409205" cy="759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7D65E-A316-A457-867A-A80F0E3E75C2}"/>
              </a:ext>
            </a:extLst>
          </p:cNvPr>
          <p:cNvSpPr txBox="1"/>
          <p:nvPr/>
        </p:nvSpPr>
        <p:spPr>
          <a:xfrm>
            <a:off x="1421081" y="1947648"/>
            <a:ext cx="237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Kostenfunktion nach den Biases in Layer 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4C117-15AD-43B7-B9EA-8BAA32DC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49" r="7128"/>
          <a:stretch/>
        </p:blipFill>
        <p:spPr>
          <a:xfrm>
            <a:off x="6954981" y="1829526"/>
            <a:ext cx="500744" cy="75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F055E-D7C9-B872-5D9C-0FF020BD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65226"/>
          <a:stretch/>
        </p:blipFill>
        <p:spPr>
          <a:xfrm>
            <a:off x="9258380" y="1829526"/>
            <a:ext cx="188026" cy="759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8D8CA-6C5B-4BD4-1BA4-29D0951A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2" t="2085" b="4097"/>
          <a:stretch/>
        </p:blipFill>
        <p:spPr>
          <a:xfrm>
            <a:off x="9588907" y="1662993"/>
            <a:ext cx="374488" cy="109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57153-4CA9-FC98-3011-392780C5ECFC}"/>
              </a:ext>
            </a:extLst>
          </p:cNvPr>
          <p:cNvSpPr txBox="1"/>
          <p:nvPr/>
        </p:nvSpPr>
        <p:spPr>
          <a:xfrm>
            <a:off x="7675415" y="1732205"/>
            <a:ext cx="144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 eines einzelnen Datums</a:t>
            </a:r>
          </a:p>
          <a:p>
            <a:pPr algn="l"/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22BFF-2DA5-F4E1-D154-8D01D5F4B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63812"/>
          <a:stretch/>
        </p:blipFill>
        <p:spPr>
          <a:xfrm>
            <a:off x="712519" y="4058562"/>
            <a:ext cx="702624" cy="759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4EDAA-27D2-3D64-9AF1-3F6FD6166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6" t="3447" r="7575" b="15100"/>
          <a:stretch/>
        </p:blipFill>
        <p:spPr>
          <a:xfrm>
            <a:off x="1666510" y="3429000"/>
            <a:ext cx="4372130" cy="2018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48F16-B21B-5A4E-7781-60F0B49F6B71}"/>
              </a:ext>
            </a:extLst>
          </p:cNvPr>
          <p:cNvSpPr txBox="1"/>
          <p:nvPr/>
        </p:nvSpPr>
        <p:spPr>
          <a:xfrm>
            <a:off x="6263463" y="4068962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</p:spTree>
    <p:extLst>
      <p:ext uri="{BB962C8B-B14F-4D97-AF65-F5344CB8AC3E}">
        <p14:creationId xmlns:p14="http://schemas.microsoft.com/office/powerpoint/2010/main" val="8386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Lernen mittels Stochastic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20561" r="5254"/>
          <a:stretch/>
        </p:blipFill>
        <p:spPr>
          <a:xfrm>
            <a:off x="560876" y="2358517"/>
            <a:ext cx="2755075" cy="7287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560876" y="5761395"/>
            <a:ext cx="1822106" cy="397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/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400" dirty="0"/>
                  <a:t> sind die „aktuellen“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400" dirty="0"/>
                  <a:t> sind die „neuen“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Negative Gradienten zeigen in die Richtung des stärksten Gefälles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400" dirty="0"/>
                  <a:t> bestimmt die Schrittgröße in Richtung des stärksten Gefälles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blipFill>
                <a:blip r:embed="rId4"/>
                <a:stretch>
                  <a:fillRect l="-98" t="-637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3450F5-73BA-2141-B1BF-C97F12180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5" t="8530" r="6194" b="11279"/>
          <a:stretch/>
        </p:blipFill>
        <p:spPr>
          <a:xfrm>
            <a:off x="560876" y="3891697"/>
            <a:ext cx="2177142" cy="658675"/>
          </a:xfrm>
          <a:prstGeom prst="rect">
            <a:avLst/>
          </a:prstGeom>
        </p:spPr>
      </p:pic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2613F875-1776-C0BA-878F-17C862BAF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4" y="3355470"/>
            <a:ext cx="2596692" cy="1731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/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 Anzahl an Gradient Descent Schritten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1400" dirty="0"/>
                  <a:t> pro Epoche ist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400" dirty="0"/>
                  <a:t> aufgerundet zum nächsten Integer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Aufrunden ist notwendig um alle Daten des Trainingsdatensatzes zu durchlaufen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blipFill>
                <a:blip r:embed="rId7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48CF80-5B41-22F0-934C-265A956DE2C3}"/>
              </a:ext>
            </a:extLst>
          </p:cNvPr>
          <p:cNvSpPr txBox="1"/>
          <p:nvPr/>
        </p:nvSpPr>
        <p:spPr>
          <a:xfrm>
            <a:off x="3546766" y="2568997"/>
            <a:ext cx="146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Gewicht-Updates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847CD-D812-983E-0450-07DEF8C5D20B}"/>
              </a:ext>
            </a:extLst>
          </p:cNvPr>
          <p:cNvSpPr txBox="1"/>
          <p:nvPr/>
        </p:nvSpPr>
        <p:spPr>
          <a:xfrm>
            <a:off x="3040088" y="4067146"/>
            <a:ext cx="190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Bias-Updates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ACA13-FEA0-AE01-77A8-C4C120A0D55B}"/>
              </a:ext>
            </a:extLst>
          </p:cNvPr>
          <p:cNvSpPr txBox="1"/>
          <p:nvPr/>
        </p:nvSpPr>
        <p:spPr>
          <a:xfrm>
            <a:off x="2652158" y="5806213"/>
            <a:ext cx="23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Anzahl an Update-Schritten</a:t>
            </a:r>
          </a:p>
        </p:txBody>
      </p:sp>
    </p:spTree>
    <p:extLst>
      <p:ext uri="{BB962C8B-B14F-4D97-AF65-F5344CB8AC3E}">
        <p14:creationId xmlns:p14="http://schemas.microsoft.com/office/powerpoint/2010/main" val="27095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Lern-Algorithmus für ein einzelnes Datum (1)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72AB6-F7A3-C807-9627-BB671E8D264B}"/>
              </a:ext>
            </a:extLst>
          </p:cNvPr>
          <p:cNvSpPr txBox="1"/>
          <p:nvPr/>
        </p:nvSpPr>
        <p:spPr>
          <a:xfrm>
            <a:off x="566057" y="1976712"/>
            <a:ext cx="282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1. Forwardpropagation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EAAC86-34B6-00DB-54DB-9F9B0CCDF4DC}"/>
              </a:ext>
            </a:extLst>
          </p:cNvPr>
          <p:cNvSpPr/>
          <p:nvPr/>
        </p:nvSpPr>
        <p:spPr>
          <a:xfrm>
            <a:off x="4876800" y="2026488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A6BD97-89D3-3A84-6EA9-2ACDC5D647CC}"/>
              </a:ext>
            </a:extLst>
          </p:cNvPr>
          <p:cNvSpPr/>
          <p:nvPr/>
        </p:nvSpPr>
        <p:spPr>
          <a:xfrm>
            <a:off x="6826003" y="2026488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6188-06D0-F37C-2745-6B9403686DED}"/>
              </a:ext>
            </a:extLst>
          </p:cNvPr>
          <p:cNvSpPr txBox="1"/>
          <p:nvPr/>
        </p:nvSpPr>
        <p:spPr>
          <a:xfrm>
            <a:off x="566057" y="2723227"/>
            <a:ext cx="256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2. Fehlersignal am 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/>
              <p:nvPr/>
            </p:nvSpPr>
            <p:spPr>
              <a:xfrm>
                <a:off x="566057" y="3529891"/>
                <a:ext cx="3406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3. Fehlersignal bei jedem Hidden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" y="3529891"/>
                <a:ext cx="3406092" cy="523220"/>
              </a:xfrm>
              <a:prstGeom prst="rect">
                <a:avLst/>
              </a:prstGeom>
              <a:blipFill>
                <a:blip r:embed="rId3"/>
                <a:stretch>
                  <a:fillRect l="-537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fik 4">
            <a:extLst>
              <a:ext uri="{FF2B5EF4-FFF2-40B4-BE49-F238E27FC236}">
                <a16:creationId xmlns:a16="http://schemas.microsoft.com/office/drawing/2014/main" id="{461009AF-67D6-0892-9522-6F88837C6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3"/>
          <a:stretch/>
        </p:blipFill>
        <p:spPr>
          <a:xfrm>
            <a:off x="2663125" y="1886296"/>
            <a:ext cx="1657407" cy="488608"/>
          </a:xfrm>
          <a:prstGeom prst="rect">
            <a:avLst/>
          </a:prstGeom>
        </p:spPr>
      </p:pic>
      <p:pic>
        <p:nvPicPr>
          <p:cNvPr id="26" name="Grafik 6">
            <a:extLst>
              <a:ext uri="{FF2B5EF4-FFF2-40B4-BE49-F238E27FC236}">
                <a16:creationId xmlns:a16="http://schemas.microsoft.com/office/drawing/2014/main" id="{8273B41C-C302-930F-5E08-C7205A5E4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07" t="21114" r="14626" b="15767"/>
          <a:stretch/>
        </p:blipFill>
        <p:spPr>
          <a:xfrm>
            <a:off x="5517441" y="1915121"/>
            <a:ext cx="900159" cy="430959"/>
          </a:xfrm>
          <a:prstGeom prst="rect">
            <a:avLst/>
          </a:prstGeom>
        </p:spPr>
      </p:pic>
      <p:pic>
        <p:nvPicPr>
          <p:cNvPr id="27" name="Grafik 5">
            <a:extLst>
              <a:ext uri="{FF2B5EF4-FFF2-40B4-BE49-F238E27FC236}">
                <a16:creationId xmlns:a16="http://schemas.microsoft.com/office/drawing/2014/main" id="{F87AA52B-4F54-D479-31E6-3CDBA58BFF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41" b="6710"/>
          <a:stretch/>
        </p:blipFill>
        <p:spPr>
          <a:xfrm>
            <a:off x="7614416" y="1859851"/>
            <a:ext cx="3293204" cy="541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C3E7D-D379-E456-7F35-3C7B74F0C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17" t="6753" r="3056" b="11784"/>
          <a:stretch/>
        </p:blipFill>
        <p:spPr>
          <a:xfrm>
            <a:off x="3589699" y="2575263"/>
            <a:ext cx="3709483" cy="6037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D6A0BA-209C-2C23-5D6F-71BDE13A079F}"/>
              </a:ext>
            </a:extLst>
          </p:cNvPr>
          <p:cNvSpPr txBox="1"/>
          <p:nvPr/>
        </p:nvSpPr>
        <p:spPr>
          <a:xfrm>
            <a:off x="3522842" y="5592823"/>
            <a:ext cx="34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…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EAD32F-7BC3-FA85-84E6-DF5712E9ADA6}"/>
              </a:ext>
            </a:extLst>
          </p:cNvPr>
          <p:cNvGrpSpPr/>
          <p:nvPr/>
        </p:nvGrpSpPr>
        <p:grpSpPr>
          <a:xfrm>
            <a:off x="3522842" y="4323459"/>
            <a:ext cx="4934986" cy="321435"/>
            <a:chOff x="3522842" y="4360252"/>
            <a:chExt cx="4934986" cy="3214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5F96BA-7FC0-DBA3-4252-186B11913F6C}"/>
                    </a:ext>
                  </a:extLst>
                </p:cNvPr>
                <p:cNvSpPr txBox="1"/>
                <p:nvPr/>
              </p:nvSpPr>
              <p:spPr>
                <a:xfrm>
                  <a:off x="3522842" y="4360252"/>
                  <a:ext cx="2573158" cy="32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5F96BA-7FC0-DBA3-4252-186B11913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842" y="4360252"/>
                  <a:ext cx="2573158" cy="321435"/>
                </a:xfrm>
                <a:prstGeom prst="rect">
                  <a:avLst/>
                </a:prstGeom>
                <a:blipFill>
                  <a:blip r:embed="rId8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09EB431-21BC-ECBC-0AF4-966860A10B84}"/>
                </a:ext>
              </a:extLst>
            </p:cNvPr>
            <p:cNvSpPr txBox="1"/>
            <p:nvPr/>
          </p:nvSpPr>
          <p:spPr>
            <a:xfrm>
              <a:off x="6361517" y="4371945"/>
              <a:ext cx="2096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L-1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7835EB-4BBC-265C-23D8-598564954538}"/>
              </a:ext>
            </a:extLst>
          </p:cNvPr>
          <p:cNvGrpSpPr/>
          <p:nvPr/>
        </p:nvGrpSpPr>
        <p:grpSpPr>
          <a:xfrm>
            <a:off x="3522842" y="4958141"/>
            <a:ext cx="4553723" cy="321435"/>
            <a:chOff x="3583095" y="5192996"/>
            <a:chExt cx="4553723" cy="3214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5529D-7B56-E5D3-3B5F-FBD835DE3604}"/>
                    </a:ext>
                  </a:extLst>
                </p:cNvPr>
                <p:cNvSpPr txBox="1"/>
                <p:nvPr/>
              </p:nvSpPr>
              <p:spPr>
                <a:xfrm>
                  <a:off x="3583095" y="5192996"/>
                  <a:ext cx="2910754" cy="32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5529D-7B56-E5D3-3B5F-FBD835DE3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095" y="5192996"/>
                  <a:ext cx="2910754" cy="321435"/>
                </a:xfrm>
                <a:prstGeom prst="rect">
                  <a:avLst/>
                </a:prstGeom>
                <a:blipFill>
                  <a:blip r:embed="rId9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BBD252-14EE-295C-0CA3-BF7D27E44F3B}"/>
                </a:ext>
              </a:extLst>
            </p:cNvPr>
            <p:cNvSpPr txBox="1"/>
            <p:nvPr/>
          </p:nvSpPr>
          <p:spPr>
            <a:xfrm>
              <a:off x="6444205" y="5199825"/>
              <a:ext cx="1692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L-2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67A754-7512-7241-A3C4-EF916CB6524E}"/>
              </a:ext>
            </a:extLst>
          </p:cNvPr>
          <p:cNvGrpSpPr/>
          <p:nvPr/>
        </p:nvGrpSpPr>
        <p:grpSpPr>
          <a:xfrm>
            <a:off x="3522842" y="6213849"/>
            <a:ext cx="4456446" cy="314253"/>
            <a:chOff x="3583095" y="6029021"/>
            <a:chExt cx="4456446" cy="3142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39B06B-485D-733B-905A-1A76E96F72D8}"/>
                    </a:ext>
                  </a:extLst>
                </p:cNvPr>
                <p:cNvSpPr txBox="1"/>
                <p:nvPr/>
              </p:nvSpPr>
              <p:spPr>
                <a:xfrm>
                  <a:off x="3583095" y="6029021"/>
                  <a:ext cx="2108506" cy="314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39B06B-485D-733B-905A-1A76E96F7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095" y="6029021"/>
                  <a:ext cx="2108506" cy="314253"/>
                </a:xfrm>
                <a:prstGeom prst="rect">
                  <a:avLst/>
                </a:prstGeom>
                <a:blipFill>
                  <a:blip r:embed="rId10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1D890-8D17-766A-8A4A-2E61B03CA79A}"/>
                </a:ext>
              </a:extLst>
            </p:cNvPr>
            <p:cNvSpPr txBox="1"/>
            <p:nvPr/>
          </p:nvSpPr>
          <p:spPr>
            <a:xfrm>
              <a:off x="6483116" y="6032259"/>
              <a:ext cx="1556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05E74F-8923-3D9A-3072-581A29D99477}"/>
              </a:ext>
            </a:extLst>
          </p:cNvPr>
          <p:cNvGrpSpPr/>
          <p:nvPr/>
        </p:nvGrpSpPr>
        <p:grpSpPr>
          <a:xfrm>
            <a:off x="3522842" y="3572791"/>
            <a:ext cx="6006637" cy="437421"/>
            <a:chOff x="3589699" y="3572791"/>
            <a:chExt cx="6006637" cy="43742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3BCACA-AF3D-DA99-CA9B-D5ABC93F8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044" t="18777" r="6990" b="15877"/>
            <a:stretch/>
          </p:blipFill>
          <p:spPr>
            <a:xfrm>
              <a:off x="3589699" y="3572791"/>
              <a:ext cx="2720896" cy="43742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79B7B7-115D-58E2-7121-E5A9A7025B49}"/>
                </a:ext>
              </a:extLst>
            </p:cNvPr>
            <p:cNvSpPr txBox="1"/>
            <p:nvPr/>
          </p:nvSpPr>
          <p:spPr>
            <a:xfrm>
              <a:off x="6417600" y="3637613"/>
              <a:ext cx="3178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an beliebigem Layer</a:t>
              </a:r>
            </a:p>
          </p:txBody>
        </p:sp>
      </p:grpSp>
      <p:sp>
        <p:nvSpPr>
          <p:cNvPr id="59" name="Right Brace 58">
            <a:extLst>
              <a:ext uri="{FF2B5EF4-FFF2-40B4-BE49-F238E27FC236}">
                <a16:creationId xmlns:a16="http://schemas.microsoft.com/office/drawing/2014/main" id="{EBE94231-BF14-113C-AF32-00B6D6D0E68C}"/>
              </a:ext>
            </a:extLst>
          </p:cNvPr>
          <p:cNvSpPr/>
          <p:nvPr/>
        </p:nvSpPr>
        <p:spPr>
          <a:xfrm>
            <a:off x="8020454" y="4275306"/>
            <a:ext cx="360000" cy="230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56BFFA-C9EA-610A-BC23-E552ECC556C5}"/>
              </a:ext>
            </a:extLst>
          </p:cNvPr>
          <p:cNvSpPr txBox="1"/>
          <p:nvPr/>
        </p:nvSpPr>
        <p:spPr>
          <a:xfrm>
            <a:off x="8530708" y="4649237"/>
            <a:ext cx="2659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de-DE" sz="1400" dirty="0"/>
              <a:t>Fehler von Layer l+1 einsetzten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Fehler am Layer l ausrechen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Ein Layer zurückiterieren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Obige 3 Schritte bis zum Layer 1 wiederholden</a:t>
            </a:r>
          </a:p>
          <a:p>
            <a:pPr marL="342900" indent="-342900" algn="l">
              <a:buAutoNum type="arabicPeriod"/>
            </a:pPr>
            <a:endParaRPr lang="de-DE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6BE73C-B85E-F27D-5319-1258D8CDA9BA}"/>
              </a:ext>
            </a:extLst>
          </p:cNvPr>
          <p:cNvCxnSpPr/>
          <p:nvPr/>
        </p:nvCxnSpPr>
        <p:spPr>
          <a:xfrm>
            <a:off x="3929974" y="4642929"/>
            <a:ext cx="647121" cy="322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20" grpId="0"/>
      <p:bldP spid="21" grpId="0"/>
      <p:bldP spid="38" grpId="0"/>
      <p:bldP spid="5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Lern-Algorithmus für ein einzelnes Datum (2)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/>
              <p:nvPr/>
            </p:nvSpPr>
            <p:spPr>
              <a:xfrm>
                <a:off x="981885" y="2194042"/>
                <a:ext cx="32058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4.1. Gewichtsgradienten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85" y="2194042"/>
                <a:ext cx="3205875" cy="523220"/>
              </a:xfrm>
              <a:prstGeom prst="rect">
                <a:avLst/>
              </a:prstGeom>
              <a:blipFill>
                <a:blip r:embed="rId3"/>
                <a:stretch>
                  <a:fillRect l="-570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FF1B49-A230-4FEA-27B9-0B64D2AAAA56}"/>
                  </a:ext>
                </a:extLst>
              </p:cNvPr>
              <p:cNvSpPr txBox="1"/>
              <p:nvPr/>
            </p:nvSpPr>
            <p:spPr>
              <a:xfrm>
                <a:off x="981886" y="5197503"/>
                <a:ext cx="3171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5. Parameter Updates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FF1B49-A230-4FEA-27B9-0B64D2AAA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86" y="5197503"/>
                <a:ext cx="3171827" cy="523220"/>
              </a:xfrm>
              <a:prstGeom prst="rect">
                <a:avLst/>
              </a:prstGeom>
              <a:blipFill>
                <a:blip r:embed="rId4"/>
                <a:stretch>
                  <a:fillRect l="-577" t="-23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065177-A066-652E-F804-66C57BD473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2" t="6363" r="43916" b="15577"/>
          <a:stretch/>
        </p:blipFill>
        <p:spPr>
          <a:xfrm>
            <a:off x="4652692" y="2144063"/>
            <a:ext cx="1940667" cy="623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73A13-408C-FDA8-E1F8-2CEE48E9DC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16" t="5868" r="4792" b="6792"/>
          <a:stretch/>
        </p:blipFill>
        <p:spPr>
          <a:xfrm>
            <a:off x="6736405" y="1864291"/>
            <a:ext cx="3035029" cy="1182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E24FB6-E554-18F9-3005-44A4E28706A2}"/>
                  </a:ext>
                </a:extLst>
              </p:cNvPr>
              <p:cNvSpPr txBox="1"/>
              <p:nvPr/>
            </p:nvSpPr>
            <p:spPr>
              <a:xfrm>
                <a:off x="981885" y="3674088"/>
                <a:ext cx="29772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4.2. Biasgradienten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E24FB6-E554-18F9-3005-44A4E2870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85" y="3674088"/>
                <a:ext cx="2977275" cy="523220"/>
              </a:xfrm>
              <a:prstGeom prst="rect">
                <a:avLst/>
              </a:prstGeom>
              <a:blipFill>
                <a:blip r:embed="rId7"/>
                <a:stretch>
                  <a:fillRect l="-615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1148CC9-0554-55F7-DEF4-589C932B6E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72" t="6386" r="44615" b="14433"/>
          <a:stretch/>
        </p:blipFill>
        <p:spPr>
          <a:xfrm>
            <a:off x="4652692" y="3638557"/>
            <a:ext cx="1712070" cy="594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4762C-AC83-3993-6EF0-EDAAAC319F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812" t="21693" r="15339" b="20028"/>
          <a:stretch/>
        </p:blipFill>
        <p:spPr>
          <a:xfrm>
            <a:off x="6481053" y="3680347"/>
            <a:ext cx="564202" cy="510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0A442E-D4B1-A564-2C6D-1B38D95EE36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74" t="17109" r="12487" b="13708"/>
          <a:stretch/>
        </p:blipFill>
        <p:spPr>
          <a:xfrm>
            <a:off x="4652692" y="5088222"/>
            <a:ext cx="2968931" cy="741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D24650-0DF6-53EB-D2F9-D43A86B611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44" t="13649" r="10094" b="12313"/>
          <a:stretch/>
        </p:blipFill>
        <p:spPr>
          <a:xfrm>
            <a:off x="8205283" y="5079191"/>
            <a:ext cx="2607012" cy="7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Backpropagation 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4823" cy="4351338"/>
          </a:xfrm>
        </p:spPr>
        <p:txBody>
          <a:bodyPr>
            <a:normAutofit/>
          </a:bodyPr>
          <a:lstStyle/>
          <a:p>
            <a:r>
              <a:rPr lang="de-DE" sz="1800" dirty="0"/>
              <a:t>Tests, dass der Backpropagation Algorithmus die partiellen Ableitungen richtig berechnet (</a:t>
            </a:r>
            <a:r>
              <a:rPr lang="de-DE" sz="1800" dirty="0" err="1">
                <a:hlinkClick r:id="rId2"/>
              </a:rPr>
              <a:t>test_model</a:t>
            </a:r>
            <a:r>
              <a:rPr lang="de-DE" sz="1800" dirty="0"/>
              <a:t>)</a:t>
            </a:r>
          </a:p>
          <a:p>
            <a:r>
              <a:rPr lang="de-DE" sz="1800" dirty="0"/>
              <a:t>Beispielnetzwerk mit folgender Architektur:</a:t>
            </a:r>
          </a:p>
          <a:p>
            <a:pPr lvl="1"/>
            <a:r>
              <a:rPr lang="de-DE" sz="1100" dirty="0"/>
              <a:t>3 Input Neuronen</a:t>
            </a:r>
          </a:p>
          <a:p>
            <a:pPr lvl="1"/>
            <a:r>
              <a:rPr lang="de-DE" sz="1100" dirty="0"/>
              <a:t>2 Neuronen im Hidden Layer</a:t>
            </a:r>
          </a:p>
          <a:p>
            <a:pPr lvl="1"/>
            <a:r>
              <a:rPr lang="de-DE" sz="1100" dirty="0"/>
              <a:t>2 Neuronen im Output Layer</a:t>
            </a:r>
            <a:endParaRPr lang="de-DE" sz="1800" dirty="0"/>
          </a:p>
          <a:p>
            <a:r>
              <a:rPr lang="de-DE" sz="1800" dirty="0"/>
              <a:t>Zufällig initialisierte Eingangsneuronen</a:t>
            </a:r>
          </a:p>
          <a:p>
            <a:r>
              <a:rPr lang="de-DE" sz="1800" dirty="0"/>
              <a:t>Gradienten manuell ausgerechnet und mit Backpropagation Ergebnissen verglichen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C3623-B834-C5F1-36F4-29CBA7552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" b="10062"/>
          <a:stretch/>
        </p:blipFill>
        <p:spPr>
          <a:xfrm>
            <a:off x="5399523" y="1760138"/>
            <a:ext cx="2803606" cy="92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EB7EF-9136-E309-4111-B3055C33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523" y="3039581"/>
            <a:ext cx="249555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87DA0-6A97-77D0-B849-3989B4EE4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523" y="4203459"/>
            <a:ext cx="3800475" cy="8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1D3227-6B57-78E9-2D41-CF42C8D61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523" y="5386388"/>
            <a:ext cx="3505200" cy="790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3CF95F-1E58-0710-F896-5A422904230D}"/>
              </a:ext>
            </a:extLst>
          </p:cNvPr>
          <p:cNvSpPr txBox="1"/>
          <p:nvPr/>
        </p:nvSpPr>
        <p:spPr>
          <a:xfrm>
            <a:off x="9514393" y="1961123"/>
            <a:ext cx="225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Gewichtsgradienten am 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15B93-7F0A-2FF8-89BD-41C718BBECA7}"/>
              </a:ext>
            </a:extLst>
          </p:cNvPr>
          <p:cNvSpPr txBox="1"/>
          <p:nvPr/>
        </p:nvSpPr>
        <p:spPr>
          <a:xfrm>
            <a:off x="9514393" y="3182783"/>
            <a:ext cx="207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Biasgradienten am Output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9D791-1838-5468-72DB-ED775F0C3215}"/>
              </a:ext>
            </a:extLst>
          </p:cNvPr>
          <p:cNvSpPr txBox="1"/>
          <p:nvPr/>
        </p:nvSpPr>
        <p:spPr>
          <a:xfrm>
            <a:off x="9514393" y="4356186"/>
            <a:ext cx="170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Gewichtsgradienten am Hidden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2221-7723-5609-4D7F-D3BB381585D4}"/>
              </a:ext>
            </a:extLst>
          </p:cNvPr>
          <p:cNvSpPr txBox="1"/>
          <p:nvPr/>
        </p:nvSpPr>
        <p:spPr>
          <a:xfrm>
            <a:off x="9514393" y="5520065"/>
            <a:ext cx="204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Biasgradienten am Hidden Layer</a:t>
            </a:r>
          </a:p>
        </p:txBody>
      </p:sp>
    </p:spTree>
    <p:extLst>
      <p:ext uri="{BB962C8B-B14F-4D97-AF65-F5344CB8AC3E}">
        <p14:creationId xmlns:p14="http://schemas.microsoft.com/office/powerpoint/2010/main" val="33578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Lern-Algorithmus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Backpropagation Tests</a:t>
            </a:r>
          </a:p>
          <a:p>
            <a:pPr lvl="1"/>
            <a:r>
              <a:rPr lang="de-DE" dirty="0"/>
              <a:t>Numerische Stabilität in Aktivierungsfunktionen</a:t>
            </a:r>
          </a:p>
          <a:p>
            <a:pPr lvl="1"/>
            <a:r>
              <a:rPr lang="de-DE" dirty="0"/>
              <a:t>Verbesserungsmöglichkeiten</a:t>
            </a:r>
          </a:p>
          <a:p>
            <a:pPr lvl="1"/>
            <a:r>
              <a:rPr lang="de-DE"/>
              <a:t>Demo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F432-0398-2860-1958-836C75D0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Numerische Stabilität in Aktivierungsfunktionen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09AB-4A21-E646-1F7B-0294BB95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6094" cy="1970871"/>
          </a:xfrm>
        </p:spPr>
        <p:txBody>
          <a:bodyPr>
            <a:normAutofit/>
          </a:bodyPr>
          <a:lstStyle/>
          <a:p>
            <a:r>
              <a:rPr lang="de-DE" sz="2000" dirty="0"/>
              <a:t>Manche Aktivierungsfunktionen konvergieren schnell gegen plus/minus unendlich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 </a:t>
            </a:r>
            <a:r>
              <a:rPr lang="de-DE" sz="1600" dirty="0" err="1">
                <a:sym typeface="Wingdings" panose="05000000000000000000" pitchFamily="2" charset="2"/>
              </a:rPr>
              <a:t>np.Inf</a:t>
            </a:r>
            <a:r>
              <a:rPr lang="de-DE" sz="1600" dirty="0">
                <a:sym typeface="Wingdings" panose="05000000000000000000" pitchFamily="2" charset="2"/>
              </a:rPr>
              <a:t> oder </a:t>
            </a:r>
            <a:r>
              <a:rPr lang="de-DE" sz="1600" dirty="0" err="1">
                <a:sym typeface="Wingdings" panose="05000000000000000000" pitchFamily="2" charset="2"/>
              </a:rPr>
              <a:t>np.nan</a:t>
            </a:r>
            <a:r>
              <a:rPr lang="de-DE" sz="1600" dirty="0">
                <a:sym typeface="Wingdings" panose="05000000000000000000" pitchFamily="2" charset="2"/>
              </a:rPr>
              <a:t> als </a:t>
            </a:r>
            <a:r>
              <a:rPr lang="de-DE" sz="1600" dirty="0" err="1">
                <a:sym typeface="Wingdings" panose="05000000000000000000" pitchFamily="2" charset="2"/>
              </a:rPr>
              <a:t>Returnwert</a:t>
            </a:r>
            <a:endParaRPr lang="de-DE" sz="1600" dirty="0">
              <a:sym typeface="Wingdings" panose="05000000000000000000" pitchFamily="2" charset="2"/>
            </a:endParaRP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 Fehler wird geworfen, Programm beendet</a:t>
            </a:r>
          </a:p>
          <a:p>
            <a:r>
              <a:rPr lang="de-DE" sz="2000" dirty="0"/>
              <a:t>Umformen der Aktivierungsfunktionen für positive/negative Inputs nötig</a:t>
            </a:r>
          </a:p>
          <a:p>
            <a:r>
              <a:rPr lang="de-DE" sz="2000" dirty="0"/>
              <a:t>Beispiel </a:t>
            </a:r>
            <a:r>
              <a:rPr lang="de-DE" sz="2000" dirty="0" err="1"/>
              <a:t>tanh</a:t>
            </a:r>
            <a:r>
              <a:rPr lang="de-DE" sz="2000" dirty="0"/>
              <a:t> Aktivierungsfunktion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AC097-B3F5-5536-CBDE-33076C374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3" t="14518" r="4493" b="7561"/>
          <a:stretch/>
        </p:blipFill>
        <p:spPr>
          <a:xfrm>
            <a:off x="4589363" y="5011840"/>
            <a:ext cx="2801073" cy="972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3AEEC-AAEB-AA12-AAFA-F99AFBECB2A0}"/>
              </a:ext>
            </a:extLst>
          </p:cNvPr>
          <p:cNvSpPr txBox="1"/>
          <p:nvPr/>
        </p:nvSpPr>
        <p:spPr>
          <a:xfrm>
            <a:off x="4479403" y="4177305"/>
            <a:ext cx="3020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Gewöhnliche Form: Wenn z &lt; 0 und |z| hoch, dann </a:t>
            </a:r>
            <a:r>
              <a:rPr lang="de-DE" sz="1400" dirty="0" err="1"/>
              <a:t>exp</a:t>
            </a:r>
            <a:r>
              <a:rPr lang="de-DE" sz="1400" dirty="0"/>
              <a:t>(-z)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unendlich. Wenn z &gt; 0 und |z| hoch, dann </a:t>
            </a:r>
            <a:r>
              <a:rPr lang="de-DE" sz="1400" dirty="0" err="1"/>
              <a:t>exp</a:t>
            </a:r>
            <a:r>
              <a:rPr lang="de-DE" sz="1400" dirty="0"/>
              <a:t>(z) </a:t>
            </a:r>
            <a:r>
              <a:rPr lang="de-DE" sz="1400" dirty="0">
                <a:sym typeface="Wingdings" panose="05000000000000000000" pitchFamily="2" charset="2"/>
              </a:rPr>
              <a:t> unendlich</a:t>
            </a:r>
            <a:endParaRPr lang="de-D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1852D-CE09-38CB-DD17-DFA9F6164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7" t="13494" b="8552"/>
          <a:stretch/>
        </p:blipFill>
        <p:spPr>
          <a:xfrm>
            <a:off x="8420581" y="5107960"/>
            <a:ext cx="2696902" cy="876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87FFF-E813-78C2-4603-836321471E94}"/>
              </a:ext>
            </a:extLst>
          </p:cNvPr>
          <p:cNvSpPr txBox="1"/>
          <p:nvPr/>
        </p:nvSpPr>
        <p:spPr>
          <a:xfrm>
            <a:off x="8507392" y="4177305"/>
            <a:ext cx="2523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Neue Version für </a:t>
            </a:r>
            <a:r>
              <a:rPr lang="de-DE" sz="1400" b="1" dirty="0"/>
              <a:t>positive</a:t>
            </a:r>
            <a:r>
              <a:rPr lang="de-DE" sz="1400" dirty="0"/>
              <a:t> z: Nun, wenn z &gt; 0 und |z| hoch, dann </a:t>
            </a:r>
            <a:r>
              <a:rPr lang="de-DE" sz="1400" dirty="0" err="1"/>
              <a:t>exp</a:t>
            </a:r>
            <a:r>
              <a:rPr lang="de-DE" sz="1400" dirty="0"/>
              <a:t>(-z) </a:t>
            </a:r>
            <a:r>
              <a:rPr lang="de-DE" sz="1400" dirty="0">
                <a:sym typeface="Wingdings" panose="05000000000000000000" pitchFamily="2" charset="2"/>
              </a:rPr>
              <a:t> 0</a:t>
            </a:r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B5D5C5-E232-F24B-B011-E324CBFAA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8" t="9664" r="5665" b="14939"/>
          <a:stretch/>
        </p:blipFill>
        <p:spPr>
          <a:xfrm>
            <a:off x="1120815" y="5107960"/>
            <a:ext cx="2392102" cy="876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B9700-5DF7-DCC5-1FA6-48137B098037}"/>
              </a:ext>
            </a:extLst>
          </p:cNvPr>
          <p:cNvSpPr txBox="1"/>
          <p:nvPr/>
        </p:nvSpPr>
        <p:spPr>
          <a:xfrm>
            <a:off x="987706" y="4177305"/>
            <a:ext cx="2658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Neue Version für </a:t>
            </a:r>
            <a:r>
              <a:rPr lang="de-DE" sz="1400" b="1" dirty="0"/>
              <a:t>negative</a:t>
            </a:r>
            <a:r>
              <a:rPr lang="de-DE" sz="1400" dirty="0"/>
              <a:t> z: Nun, wenn z &lt; 0 und |z| hoch, dann </a:t>
            </a:r>
            <a:r>
              <a:rPr lang="de-DE" sz="1400" dirty="0" err="1"/>
              <a:t>exp</a:t>
            </a:r>
            <a:r>
              <a:rPr lang="de-DE" sz="1400" dirty="0"/>
              <a:t>(-z) </a:t>
            </a:r>
            <a:r>
              <a:rPr lang="de-DE" sz="1400" dirty="0">
                <a:sym typeface="Wingdings" panose="05000000000000000000" pitchFamily="2" charset="2"/>
              </a:rPr>
              <a:t> 0</a:t>
            </a:r>
            <a:endParaRPr lang="de-DE" sz="1400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647AAB3-CB26-5216-DDA7-B594D2ACC08B}"/>
              </a:ext>
            </a:extLst>
          </p:cNvPr>
          <p:cNvSpPr/>
          <p:nvPr/>
        </p:nvSpPr>
        <p:spPr>
          <a:xfrm>
            <a:off x="4479403" y="3651814"/>
            <a:ext cx="2801073" cy="2720051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5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F432-0398-2860-1958-836C75D0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Verbesserungsmöglichkeiten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09AB-4A21-E646-1F7B-0294BB95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Schlauere Initialisierung der Gewichte um Training zu beschleunigen</a:t>
            </a:r>
          </a:p>
          <a:p>
            <a:r>
              <a:rPr lang="de-DE" dirty="0"/>
              <a:t>Schlauere Anpassung der Gewichte und Biases um Training zu beschleunigen</a:t>
            </a:r>
          </a:p>
          <a:p>
            <a:pPr lvl="1"/>
            <a:r>
              <a:rPr lang="de-DE" dirty="0"/>
              <a:t>Stochastic Gradient Descent mit Momentum</a:t>
            </a:r>
          </a:p>
          <a:p>
            <a:pPr lvl="1"/>
            <a:r>
              <a:rPr lang="de-DE" dirty="0"/>
              <a:t>Learning Rate Decay</a:t>
            </a:r>
          </a:p>
          <a:p>
            <a:pPr lvl="1"/>
            <a:r>
              <a:rPr lang="de-DE" dirty="0" err="1"/>
              <a:t>RMSProp</a:t>
            </a:r>
            <a:r>
              <a:rPr lang="de-DE" dirty="0"/>
              <a:t> Optimierer</a:t>
            </a:r>
          </a:p>
          <a:p>
            <a:pPr lvl="1"/>
            <a:r>
              <a:rPr lang="de-DE" dirty="0"/>
              <a:t>Adam Optimierer</a:t>
            </a:r>
          </a:p>
          <a:p>
            <a:r>
              <a:rPr lang="de-DE" dirty="0"/>
              <a:t>CNN und RNN Layer</a:t>
            </a:r>
          </a:p>
          <a:p>
            <a:r>
              <a:rPr lang="de-DE" dirty="0"/>
              <a:t>Loggen / Darstellen der Gradienten während des Trainings</a:t>
            </a:r>
          </a:p>
        </p:txBody>
      </p:sp>
    </p:spTree>
    <p:extLst>
      <p:ext uri="{BB962C8B-B14F-4D97-AF65-F5344CB8AC3E}">
        <p14:creationId xmlns:p14="http://schemas.microsoft.com/office/powerpoint/2010/main" val="156772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Demoanwendung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265781" y="2035811"/>
            <a:ext cx="2181997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83"/>
          <a:stretch/>
        </p:blipFill>
        <p:spPr>
          <a:xfrm>
            <a:off x="518064" y="4205789"/>
            <a:ext cx="1216952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563200-51AC-DCE2-88FB-0AD1E58C626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2338"/>
          <a:stretch/>
        </p:blipFill>
        <p:spPr>
          <a:xfrm>
            <a:off x="4965969" y="5834503"/>
            <a:ext cx="1913060" cy="713090"/>
          </a:xfrm>
          <a:prstGeom prst="rect">
            <a:avLst/>
          </a:prstGeom>
        </p:spPr>
      </p:pic>
      <p:sp>
        <p:nvSpPr>
          <p:cNvPr id="20" name="Pfeil: nach rechts 7">
            <a:extLst>
              <a:ext uri="{FF2B5EF4-FFF2-40B4-BE49-F238E27FC236}">
                <a16:creationId xmlns:a16="http://schemas.microsoft.com/office/drawing/2014/main" id="{119B4F46-0EE8-633C-3314-4433571B793D}"/>
              </a:ext>
            </a:extLst>
          </p:cNvPr>
          <p:cNvSpPr/>
          <p:nvPr/>
        </p:nvSpPr>
        <p:spPr>
          <a:xfrm>
            <a:off x="3991375" y="5985518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C5B37-60C5-8547-0AF8-001629D5A783}"/>
              </a:ext>
            </a:extLst>
          </p:cNvPr>
          <p:cNvSpPr txBox="1"/>
          <p:nvPr/>
        </p:nvSpPr>
        <p:spPr>
          <a:xfrm>
            <a:off x="7268304" y="5929438"/>
            <a:ext cx="373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Wert der Kostenfunktion ist der gemittelte Fehler</a:t>
            </a:r>
          </a:p>
        </p:txBody>
      </p:sp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  <p:bldP spid="2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4" r="4102"/>
          <a:stretch/>
        </p:blipFill>
        <p:spPr>
          <a:xfrm>
            <a:off x="2379796" y="5540347"/>
            <a:ext cx="4249603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41569"/>
          <a:stretch/>
        </p:blipFill>
        <p:spPr>
          <a:xfrm>
            <a:off x="2114263" y="1681571"/>
            <a:ext cx="1116617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9663960F-8A7E-F8E4-BC50-AF615E2B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7" r="41569"/>
          <a:stretch/>
        </p:blipFill>
        <p:spPr>
          <a:xfrm>
            <a:off x="1448156" y="5510216"/>
            <a:ext cx="863077" cy="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Microsoft Office PowerPoint</Application>
  <PresentationFormat>Widescreen</PresentationFormat>
  <Paragraphs>209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Gewichtsgradient für ein einziges Datum</vt:lpstr>
      <vt:lpstr>Mathematische Herleitungen Gewichtsgradient für ein Batch von Daten</vt:lpstr>
      <vt:lpstr>Mathematische Herleitungen Biasgradient für ein einziges Datum</vt:lpstr>
      <vt:lpstr>Mathematische Herleitungen Biasgradient für ein Batch von Daten</vt:lpstr>
      <vt:lpstr>Mathematische Herleitungen Lernen mittels Stochastic Gradient Descent</vt:lpstr>
      <vt:lpstr>Mathematische Herleitungen Lern-Algorithmus für ein einzelnes Datum (1)</vt:lpstr>
      <vt:lpstr>Mathematische Herleitungen Lern-Algorithmus für ein einzelnes Datum (2)</vt:lpstr>
      <vt:lpstr>Implementierung in Python Backpropagation Test</vt:lpstr>
      <vt:lpstr>Implementierung in Python Numerische Stabilität in Aktivierungsfunktionen</vt:lpstr>
      <vt:lpstr>Implementierung in Python Verbesserungsmöglichkeiten</vt:lpstr>
      <vt:lpstr>Implementierung in Python Demoanwendung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121</cp:revision>
  <dcterms:created xsi:type="dcterms:W3CDTF">2022-04-05T05:14:30Z</dcterms:created>
  <dcterms:modified xsi:type="dcterms:W3CDTF">2022-05-08T16:02:00Z</dcterms:modified>
</cp:coreProperties>
</file>