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34" autoAdjust="0"/>
  </p:normalViewPr>
  <p:slideViewPr>
    <p:cSldViewPr snapToGrid="0">
      <p:cViewPr varScale="1">
        <p:scale>
          <a:sx n="136" d="100"/>
          <a:sy n="136" d="100"/>
        </p:scale>
        <p:origin x="1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9EC5-088D-473F-9BFC-E2740B5DA688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2A24-BF94-4906-B274-F5BF4D611E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5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Übergeordnetes Ziel: Tiefgehendes Verständnis was „unter der Haube“ von neuronalen Netzen passiert, um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Neueste Forschungen besser verstehen zu können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Ein besserer Anwender von gängigen Deep Learning Bibliotheken zu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Selbst neue Netzwerkarchitekturen entwickeln zu können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Projektziel: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Herleitung generischer, mathematischer Gleichungen für Forward- und Backpropagation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Effiziente Implementierung hergeleiteter Gleichungen für </a:t>
            </a:r>
            <a:r>
              <a:rPr lang="de-DE" i="1" dirty="0"/>
              <a:t>willkürliche Netzwerkarchitekturen</a:t>
            </a:r>
            <a:r>
              <a:rPr lang="de-DE" dirty="0"/>
              <a:t> von Multi-Layer-</a:t>
            </a:r>
            <a:r>
              <a:rPr lang="de-DE" dirty="0" err="1"/>
              <a:t>Perceptrons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Beispielhafte Anwendung und Performance Evaluierung auf MNIST Digit Datensatz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30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8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8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Einführung einer neuen Dimension (</a:t>
            </a:r>
            <a:r>
              <a:rPr lang="de-DE" dirty="0" err="1"/>
              <a:t>axis</a:t>
            </a:r>
            <a:r>
              <a:rPr lang="de-DE" dirty="0"/>
              <a:t>=0, hier gezeichnet als Tiefendimension) für alle Daten eines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Gewichte und </a:t>
            </a:r>
            <a:r>
              <a:rPr lang="de-DE" dirty="0" err="1"/>
              <a:t>Biases</a:t>
            </a:r>
            <a:r>
              <a:rPr lang="de-DE" dirty="0"/>
              <a:t> werden batch-size mal </a:t>
            </a:r>
            <a:r>
              <a:rPr lang="de-DE" dirty="0" err="1"/>
              <a:t>ge-broadcasted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mathematischen Operationen jedes Elements der Tiefendimension werden „parallel“ ausgeführt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12A24-BF94-4906-B274-F5BF4D611E2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35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B99B2-9748-440C-AEDF-AB7FF04DF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6534A0-5824-4767-BACA-A69899D2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ABEA3-4382-46B2-A393-3DC3803A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57102F-05B9-45F5-8779-A1C5D6A0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09E34-2147-4D1B-A8AC-C0E99E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5E495-BF27-4B1F-91E5-D42EEE7D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AD8B3C-8733-415C-998B-05F09F3A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7CAEF-7876-4DEA-A6F5-2B6AAEE8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5FDB3-7EE7-41C8-8B39-8D2E5C94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FFA76-CBFA-4A89-8FB5-8D8E01B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2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5D3969-08EB-486E-B947-7CDAE3731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246C6-D45D-46AC-B311-C6D56B1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332DA-A23A-4F2D-92DD-7F244F21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7410F-6C21-4875-BEE4-657BA30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1255E6-C85B-4AC9-BE4F-D0F2C45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78C6-C825-4F05-A5DF-FDB86F16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058C6-3A3B-4A78-9677-FA89CEB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84E37-DB1B-489F-904B-F426771F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E9CEC-3173-4619-85D6-59436A8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6B4CE2-577D-432A-BDFA-B7EF1C30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3B52E-7448-4B7B-AB47-CDF8E3F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E65FC-034C-48AF-9378-FB68DB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88D13-374C-47C0-A523-217CFF7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F3039-A066-41B0-B809-6F759395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B935D-06CA-4549-BE5C-D4DB6D1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83D8A-B6D9-4143-80E8-4D5AFE1B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A87B78-D22B-4A3D-B939-35E7962BB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783C37-B3B8-4542-95EA-F3ABD9C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1A7F9-F088-437B-A7CD-68BEF8E5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7CB79D-A8FF-4C88-A5FB-D688161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34663-F737-4000-ABD9-95F57A22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7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3495-EF0A-4226-B81C-66F544EF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32757-6F1D-4A13-8224-B2BF3268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EEA314-6A54-4A38-BA28-FB559E8F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B96C92-0F6F-48F8-9900-2F5B755D3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FA2B91-CC28-41D6-975F-5D8E00D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49836A-1E9D-49BB-BB99-7BF58B6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FF709-DED2-4A4C-B3CB-87BCDA1A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09ACB5-CE00-47E8-9420-9817E5DF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CE885-05DA-4F1B-9F78-F2EAC120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46AFC5-8DCB-4A13-A7D4-C332ABD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24A359-6C5D-4B7A-B1E0-71913C8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253F68-B338-4FCA-BEF5-D4DC9A9C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44D369-BC1B-4E99-A18B-DF2359A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A84BAF-416C-4B88-B57F-08C1BF9F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84A8D-4022-4B14-9EF8-648E90F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1DD66-7A84-44F1-9D14-9F5F4D9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44F80-3251-4C44-987B-95679283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899F7-9167-4042-81B6-7F13A088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681BE-E9E2-4033-932D-FC7A830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D46CED-D90A-4ABD-807B-6DE1EDA4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C9C2A-DAD2-4471-AF77-73AD4CDA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08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8EBAD-74A8-4FAB-8385-F757090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183F36-A978-4B57-9D64-0D204D883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E93F54-1DFE-49A1-AA75-E1EE3F98A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9D735-1848-4B45-AC35-FA6EA8E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D789-E42E-4103-80EE-20376BD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3D130-6F9E-4370-AD34-1B6299B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3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965473-C151-4BF4-82BE-AD03EF9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DAC6C-FB81-49BD-A49C-50D604A4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9C403-8C77-4898-8B64-77BEAABD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9164-12F9-48A6-9622-CDF71CB57A75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7489-B708-4D05-98F7-60DCF3CF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42BD5-3417-41BF-8520-54B6B14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BCE4-D3C2-445C-97B6-0529B3CADD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uedmersen/neural_networks_from_scratch/tree/master/src/lib" TargetMode="External"/><Relationship Id="rId2" Type="http://schemas.openxmlformats.org/officeDocument/2006/relationships/hyperlink" Target="https://github.com/kevinsuedmersen/neural_networks_from_scratch/blob/master/src/lib/models/sequential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vinsuedmersen/neural_networks_from_scratch/blob/master/tests/test_model.py" TargetMode="External"/><Relationship Id="rId5" Type="http://schemas.openxmlformats.org/officeDocument/2006/relationships/hyperlink" Target="https://github.com/kevinsuedmersen/neural_networks_from_scratch/tree/master/src/lib/activation_functions" TargetMode="External"/><Relationship Id="rId4" Type="http://schemas.openxmlformats.org/officeDocument/2006/relationships/hyperlink" Target="https://github.com/kevinsuedmersen/neural_networks_from_scratch/blob/master/src/lib/layers/dense.p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CFEED47-18E9-41D0-8618-353F9548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0451"/>
            <a:ext cx="9144000" cy="642791"/>
          </a:xfrm>
        </p:spPr>
        <p:txBody>
          <a:bodyPr/>
          <a:lstStyle/>
          <a:p>
            <a:r>
              <a:rPr lang="de-DE" dirty="0"/>
              <a:t>40200 Seminararbeit Abschlusspräsentation</a:t>
            </a:r>
          </a:p>
        </p:txBody>
      </p:sp>
      <p:pic>
        <p:nvPicPr>
          <p:cNvPr id="5" name="Picture 2" descr="Hochschule Albstadt-Sigmaringen – Wikipedia">
            <a:extLst>
              <a:ext uri="{FF2B5EF4-FFF2-40B4-BE49-F238E27FC236}">
                <a16:creationId xmlns:a16="http://schemas.microsoft.com/office/drawing/2014/main" id="{C9EFEB68-10CC-4256-9905-AE944AC1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4060"/>
            <a:ext cx="1143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Gewichtsgradienten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93A8CF-50C8-485F-9B4E-4CB5EB78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49" y="2468879"/>
            <a:ext cx="3052836" cy="59155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0E0B26-45C1-4F51-8A97-6334FEB5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02" y="3944361"/>
            <a:ext cx="4561309" cy="12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0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Bias-Gradienten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CAAFE8-4AEB-4BF4-993B-8F501F8E2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82" y="2488078"/>
            <a:ext cx="2961762" cy="64465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29D09E1-DBDE-474A-AFF5-A22397F7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41" y="3816082"/>
            <a:ext cx="2347399" cy="5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am Output Layer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A981C8-7C1A-456C-8E38-F4C7472EB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" t="9897" r="3577" b="19775"/>
          <a:stretch/>
        </p:blipFill>
        <p:spPr>
          <a:xfrm>
            <a:off x="1355188" y="1593594"/>
            <a:ext cx="8809892" cy="26515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C34F1A-AA3B-4589-9F44-6C34EA734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1974" r="3002" b="3782"/>
          <a:stretch/>
        </p:blipFill>
        <p:spPr>
          <a:xfrm>
            <a:off x="2822917" y="4490029"/>
            <a:ext cx="5397304" cy="16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6D72F6-900E-40E6-B0A5-B639F425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89" y="1624163"/>
            <a:ext cx="10193699" cy="24618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DB1B72-D143-4B97-A1C5-EE4672805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" t="4037" r="1577" b="4284"/>
          <a:stretch/>
        </p:blipFill>
        <p:spPr>
          <a:xfrm>
            <a:off x="1143482" y="4311092"/>
            <a:ext cx="9106486" cy="19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Gewichtsgradienten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E76EBF-D195-4778-ACCE-AE9F8695D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 r="2038"/>
          <a:stretch/>
        </p:blipFill>
        <p:spPr>
          <a:xfrm>
            <a:off x="1594337" y="2462617"/>
            <a:ext cx="7765367" cy="3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7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Batch an Inputs</a:t>
            </a:r>
            <a:br>
              <a:rPr lang="de-DE" sz="2400" dirty="0"/>
            </a:br>
            <a:r>
              <a:rPr lang="de-DE" sz="2400" dirty="0"/>
              <a:t>Bias-Gradienten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99D83A-6A7B-4E1B-9481-6FA653F3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21" y="2443089"/>
            <a:ext cx="7042454" cy="27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Stochastic</a:t>
            </a:r>
            <a:r>
              <a:rPr lang="de-DE" sz="2400" dirty="0"/>
              <a:t> Gradient Descent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FA9DCD-B3B1-4DC7-A13A-4C641E71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45" y="2245832"/>
            <a:ext cx="2942566" cy="917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F08FC7-1ECB-489E-ADD8-DB00419A9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40" y="4091720"/>
            <a:ext cx="2456205" cy="7083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A9959-9EFA-45F9-B953-50E180E9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37" y="5529948"/>
            <a:ext cx="1931174" cy="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A37A3-FF5A-44AB-8DF3-1148A58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4F1E2-9CD7-4555-B49C-35818449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Beispielanwendung MNIST Digit Classification</a:t>
            </a:r>
            <a:endParaRPr lang="de-DE" dirty="0"/>
          </a:p>
          <a:p>
            <a:r>
              <a:rPr lang="de-DE" dirty="0"/>
              <a:t>Aufbau von </a:t>
            </a:r>
            <a:r>
              <a:rPr lang="de-DE" dirty="0" err="1">
                <a:hlinkClick r:id="rId3"/>
              </a:rPr>
              <a:t>src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lib</a:t>
            </a:r>
            <a:endParaRPr lang="de-DE" dirty="0"/>
          </a:p>
          <a:p>
            <a:r>
              <a:rPr lang="de-DE" dirty="0"/>
              <a:t>Erklärung von </a:t>
            </a:r>
            <a:r>
              <a:rPr lang="de-DE" dirty="0" err="1">
                <a:hlinkClick r:id="rId2"/>
              </a:rPr>
              <a:t>SequentialModel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 err="1">
                <a:hlinkClick r:id="rId4"/>
              </a:rPr>
              <a:t>Dense</a:t>
            </a:r>
            <a:r>
              <a:rPr lang="de-DE" dirty="0">
                <a:hlinkClick r:id="rId4"/>
              </a:rPr>
              <a:t> Layer</a:t>
            </a:r>
            <a:r>
              <a:rPr lang="de-DE" dirty="0"/>
              <a:t> Klasse</a:t>
            </a:r>
          </a:p>
          <a:p>
            <a:r>
              <a:rPr lang="de-DE" dirty="0"/>
              <a:t>Erklärung von </a:t>
            </a:r>
            <a:r>
              <a:rPr lang="de-DE" dirty="0">
                <a:hlinkClick r:id="rId5"/>
              </a:rPr>
              <a:t>Aktivierungsfunktionen</a:t>
            </a:r>
            <a:r>
              <a:rPr lang="de-DE" dirty="0"/>
              <a:t>, insbesondere die Anpassungen für numerische Stabilität </a:t>
            </a:r>
          </a:p>
          <a:p>
            <a:r>
              <a:rPr lang="de-DE" dirty="0"/>
              <a:t>Tests erklären, insbesondere </a:t>
            </a:r>
            <a:r>
              <a:rPr lang="de-DE" dirty="0" err="1">
                <a:hlinkClick r:id="rId6"/>
              </a:rPr>
              <a:t>test_model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9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0774A-2DDD-4FA8-B131-51F732C0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45D7-1FF3-4160-9D50-9AED5FDA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  <a:p>
            <a:r>
              <a:rPr lang="de-DE" dirty="0"/>
              <a:t>Mathematische Herleitungen</a:t>
            </a:r>
          </a:p>
          <a:p>
            <a:pPr lvl="1"/>
            <a:r>
              <a:rPr lang="de-DE" dirty="0"/>
              <a:t>Forwardpropagation für ein einzelnes Datum und ein Batch von Daten</a:t>
            </a:r>
          </a:p>
          <a:p>
            <a:pPr lvl="1"/>
            <a:r>
              <a:rPr lang="de-DE" dirty="0"/>
              <a:t>Backpropagation für ein einzelnes Datum und ein Batch von Daten</a:t>
            </a:r>
          </a:p>
          <a:p>
            <a:r>
              <a:rPr lang="de-DE" dirty="0"/>
              <a:t>Implementierung in Python</a:t>
            </a:r>
          </a:p>
          <a:p>
            <a:pPr lvl="1"/>
            <a:r>
              <a:rPr lang="de-DE" dirty="0"/>
              <a:t>Demo Anwendung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Pitfalls</a:t>
            </a:r>
            <a:endParaRPr lang="de-DE" dirty="0"/>
          </a:p>
          <a:p>
            <a:pPr lvl="1"/>
            <a:r>
              <a:rPr lang="de-DE" dirty="0"/>
              <a:t>Tipps &amp; Tricks</a:t>
            </a:r>
          </a:p>
          <a:p>
            <a:r>
              <a:rPr lang="de-DE" dirty="0"/>
              <a:t>Verbesserungsmöglichkeiten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3265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54ED7-BEFD-40E3-B078-48D85B0B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02182-4412-4492-B45A-299CC69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Übergeordnetes Ziel: Tiefgehendes Verständnis</a:t>
            </a:r>
          </a:p>
          <a:p>
            <a:pPr lvl="1"/>
            <a:r>
              <a:rPr lang="de-DE" dirty="0"/>
              <a:t>Neueste Forschungen besser verstehen</a:t>
            </a:r>
          </a:p>
          <a:p>
            <a:pPr lvl="1"/>
            <a:r>
              <a:rPr lang="de-DE" dirty="0"/>
              <a:t>Deep Learning Bibliotheken besser anwenden</a:t>
            </a:r>
          </a:p>
          <a:p>
            <a:pPr lvl="1"/>
            <a:r>
              <a:rPr lang="de-DE" dirty="0"/>
              <a:t>Neue Netzwerkarchitekturen selbst entwickeln</a:t>
            </a:r>
          </a:p>
          <a:p>
            <a:r>
              <a:rPr lang="de-DE" dirty="0"/>
              <a:t>Projektziel: </a:t>
            </a:r>
          </a:p>
          <a:p>
            <a:pPr lvl="1"/>
            <a:r>
              <a:rPr lang="de-DE" dirty="0"/>
              <a:t>Herleitung generischer, mathematischer Gleichungen</a:t>
            </a:r>
          </a:p>
          <a:p>
            <a:pPr lvl="1"/>
            <a:r>
              <a:rPr lang="de-DE" dirty="0"/>
              <a:t>Effiziente Implementierung hergeleiteter Gleichungen</a:t>
            </a:r>
          </a:p>
          <a:p>
            <a:pPr lvl="1"/>
            <a:r>
              <a:rPr lang="de-DE" dirty="0"/>
              <a:t>Beispielhafte Anwendung</a:t>
            </a:r>
          </a:p>
        </p:txBody>
      </p:sp>
    </p:spTree>
    <p:extLst>
      <p:ext uri="{BB962C8B-B14F-4D97-AF65-F5344CB8AC3E}">
        <p14:creationId xmlns:p14="http://schemas.microsoft.com/office/powerpoint/2010/main" val="1382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Notation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7FA032D-9553-4170-85D9-FE8DD6224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0"/>
          <a:stretch/>
        </p:blipFill>
        <p:spPr>
          <a:xfrm>
            <a:off x="411559" y="1840184"/>
            <a:ext cx="6578644" cy="4213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/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Input Element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dendritische Potential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j-</a:t>
                </a:r>
                <a:r>
                  <a:rPr lang="de-DE" sz="1400" dirty="0" err="1"/>
                  <a:t>te</a:t>
                </a:r>
                <a:r>
                  <a:rPr lang="de-DE" sz="1400" dirty="0"/>
                  <a:t> Aktivierung in Layer 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de-DE" sz="1400" dirty="0"/>
                  <a:t> =  Gewicht welches Neuron j in Layer l mit Neuron k in Layer l-1 verbindet</a:t>
                </a: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6EE6F43-131D-4F55-AF5C-F1CDDA93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064" y="1957415"/>
                <a:ext cx="4559025" cy="1331711"/>
              </a:xfrm>
              <a:prstGeom prst="rect">
                <a:avLst/>
              </a:prstGeom>
              <a:blipFill>
                <a:blip r:embed="rId4"/>
                <a:stretch>
                  <a:fillRect l="-134" r="-401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5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einziges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89DE59-E9C5-4EFE-9E04-41EF716F7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"/>
          <a:stretch/>
        </p:blipFill>
        <p:spPr>
          <a:xfrm>
            <a:off x="1195754" y="2239537"/>
            <a:ext cx="20032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47BB27-E64C-4717-B8D5-6BD72AB05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7"/>
          <a:stretch/>
        </p:blipFill>
        <p:spPr>
          <a:xfrm>
            <a:off x="1195754" y="4073186"/>
            <a:ext cx="1252635" cy="7905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5B3EEF-F3C7-4411-A82C-D1EC0B062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30" y="1774774"/>
            <a:ext cx="4413362" cy="15200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AF9F79-1430-40F6-A6B3-53198F6017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949"/>
          <a:stretch/>
        </p:blipFill>
        <p:spPr>
          <a:xfrm>
            <a:off x="4515730" y="3797359"/>
            <a:ext cx="1439593" cy="134222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3435292" y="2329282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3435292" y="4262943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8A80C-4C76-4DB4-B51F-5C88BB9872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41" b="6710"/>
          <a:stretch/>
        </p:blipFill>
        <p:spPr>
          <a:xfrm>
            <a:off x="1195754" y="5631370"/>
            <a:ext cx="3591519" cy="590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/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72B4E58-E019-402D-9D1E-08B80E65C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64" y="3310810"/>
                <a:ext cx="647114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/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4A9DD3F-67DE-450C-BE83-5CFE1889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62" y="3310810"/>
                <a:ext cx="802319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/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481A1BE-0DF5-47A2-A991-A44404B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10" y="3310810"/>
                <a:ext cx="802319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/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286C1D5-6AA4-45C4-AE9C-85159810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18" y="3310810"/>
                <a:ext cx="584607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/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787C449-758B-462C-BCCB-3AE79AF6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41" y="5137272"/>
                <a:ext cx="647114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/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F182E11-3A79-4692-9E63-4104E3CE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6189097"/>
                <a:ext cx="64711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5F4D46-CE03-423E-BF95-72078B43CBB2}"/>
              </a:ext>
            </a:extLst>
          </p:cNvPr>
          <p:cNvSpPr txBox="1"/>
          <p:nvPr/>
        </p:nvSpPr>
        <p:spPr>
          <a:xfrm>
            <a:off x="9570716" y="2273202"/>
            <a:ext cx="203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Dendritische Potentiale in Layer 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C4A5D-A397-4131-94A6-296ED4E77BB1}"/>
              </a:ext>
            </a:extLst>
          </p:cNvPr>
          <p:cNvSpPr txBox="1"/>
          <p:nvPr/>
        </p:nvSpPr>
        <p:spPr>
          <a:xfrm>
            <a:off x="9570716" y="4314584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Aktivierungen in Layer 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D2A51-D455-4D70-B6AB-A9BBFB545678}"/>
              </a:ext>
            </a:extLst>
          </p:cNvPr>
          <p:cNvSpPr txBox="1"/>
          <p:nvPr/>
        </p:nvSpPr>
        <p:spPr>
          <a:xfrm>
            <a:off x="9570716" y="5772756"/>
            <a:ext cx="20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Fehler</a:t>
            </a:r>
          </a:p>
        </p:txBody>
      </p:sp>
    </p:spTree>
    <p:extLst>
      <p:ext uri="{BB962C8B-B14F-4D97-AF65-F5344CB8AC3E}">
        <p14:creationId xmlns:p14="http://schemas.microsoft.com/office/powerpoint/2010/main" val="17832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4" grpId="0"/>
      <p:bldP spid="15" grpId="0"/>
      <p:bldP spid="16" grpId="0"/>
      <p:bldP spid="17" grpId="0"/>
      <p:bldP spid="18" grpId="0"/>
      <p:bldP spid="4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Forward-Propagation für ein Batch von Daten</a:t>
            </a:r>
            <a:endParaRPr lang="de-DE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D5F5D0E-5D18-40F2-BF4E-25B2F56063A5}"/>
              </a:ext>
            </a:extLst>
          </p:cNvPr>
          <p:cNvSpPr/>
          <p:nvPr/>
        </p:nvSpPr>
        <p:spPr>
          <a:xfrm>
            <a:off x="2870518" y="215413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C51EDFB-0FAB-483C-93F5-2C9E84567791}"/>
              </a:ext>
            </a:extLst>
          </p:cNvPr>
          <p:cNvSpPr/>
          <p:nvPr/>
        </p:nvSpPr>
        <p:spPr>
          <a:xfrm>
            <a:off x="2895010" y="4290771"/>
            <a:ext cx="620785" cy="4110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156101-0FC3-4237-924C-5EF6D2F16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1" y="2035811"/>
            <a:ext cx="2305050" cy="6477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94F7087-C513-4C8C-9984-A309614C1B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94"/>
          <a:stretch/>
        </p:blipFill>
        <p:spPr>
          <a:xfrm>
            <a:off x="4094872" y="1429879"/>
            <a:ext cx="7631972" cy="1859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A2EC9E8-E17F-4C71-8933-1CC8552E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3" y="4205789"/>
            <a:ext cx="1323975" cy="58102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371CB1-B78E-4910-8BF5-9C1043A1A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864" y="3733289"/>
            <a:ext cx="4474719" cy="152602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B396746-AFCC-4F2F-80BD-964EA4799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254266"/>
            <a:ext cx="2984776" cy="1346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/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31F2CCD-3F14-4753-B4A3-47935D35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393" y="3190155"/>
                <a:ext cx="931892" cy="280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/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BFD32DA-BB2E-48CA-86CD-0A428FBA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2" y="3190155"/>
                <a:ext cx="1161548" cy="280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/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2CEFC2C-4DFD-4D2E-8A04-2093F413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393" y="3190155"/>
                <a:ext cx="1060477" cy="280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/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9E8B238-E3E1-406F-874F-069E8D10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4" y="3190155"/>
                <a:ext cx="912054" cy="2803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/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072912-D28E-42E4-9C74-319B754B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87" y="5312936"/>
                <a:ext cx="931892" cy="2803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/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D0EF696-C1F6-401A-978C-464DA96A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5" y="6354375"/>
                <a:ext cx="916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/>
      <p:bldP spid="21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/>
              <a:t>Backpropagation für ein einziges Datum: Zielgleichungen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EF9F20-1B25-4A59-B166-08CF5106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36" y="1855297"/>
            <a:ext cx="1463553" cy="9119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9D6C4A-8FE8-470C-AA3F-82A2F75A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02" y="3161299"/>
            <a:ext cx="1470309" cy="7384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BACD64-85A0-4EEB-B182-4EFD71DD9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13" y="4151588"/>
            <a:ext cx="544945" cy="6246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F19C30-5E4F-4085-B66C-490CB850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505" y="5121912"/>
            <a:ext cx="524322" cy="73848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20AE31-8AC9-4BB7-B6D6-0994B45365CA}"/>
              </a:ext>
            </a:extLst>
          </p:cNvPr>
          <p:cNvSpPr txBox="1"/>
          <p:nvPr/>
        </p:nvSpPr>
        <p:spPr>
          <a:xfrm>
            <a:off x="5702105" y="2138290"/>
            <a:ext cx="252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am Output Layer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291A51-A687-402F-BF28-8D7E11B053B9}"/>
              </a:ext>
            </a:extLst>
          </p:cNvPr>
          <p:cNvSpPr txBox="1"/>
          <p:nvPr/>
        </p:nvSpPr>
        <p:spPr>
          <a:xfrm>
            <a:off x="5641145" y="3240258"/>
            <a:ext cx="326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Fehler an jedem Layer außer dem Output Layer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1441DC-8C1C-4A3B-8A83-00902CF82CCF}"/>
              </a:ext>
            </a:extLst>
          </p:cNvPr>
          <p:cNvSpPr txBox="1"/>
          <p:nvPr/>
        </p:nvSpPr>
        <p:spPr>
          <a:xfrm>
            <a:off x="5814646" y="4326208"/>
            <a:ext cx="350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Gewichte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DC41D43-802F-452F-8EFB-0A579E926E4D}"/>
              </a:ext>
            </a:extLst>
          </p:cNvPr>
          <p:cNvSpPr txBox="1"/>
          <p:nvPr/>
        </p:nvSpPr>
        <p:spPr>
          <a:xfrm>
            <a:off x="5814646" y="5306486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Gradienten der </a:t>
            </a:r>
            <a:r>
              <a:rPr lang="de-DE" dirty="0" err="1"/>
              <a:t>Biases</a:t>
            </a:r>
            <a:endParaRPr lang="de-DE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3D0B83A5-4497-4FAE-B164-39CD2771793E}"/>
              </a:ext>
            </a:extLst>
          </p:cNvPr>
          <p:cNvSpPr/>
          <p:nvPr/>
        </p:nvSpPr>
        <p:spPr>
          <a:xfrm>
            <a:off x="8267114" y="4326208"/>
            <a:ext cx="332935" cy="14134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32BD1B-0A68-4C70-A04C-D67CB7D4A7D2}"/>
              </a:ext>
            </a:extLst>
          </p:cNvPr>
          <p:cNvSpPr txBox="1"/>
          <p:nvPr/>
        </p:nvSpPr>
        <p:spPr>
          <a:xfrm>
            <a:off x="8904849" y="4848247"/>
            <a:ext cx="273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Benötigt für „Lernen“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8FDBFE4-6E61-40B7-B840-FBC4C77F4B4A}"/>
              </a:ext>
            </a:extLst>
          </p:cNvPr>
          <p:cNvSpPr/>
          <p:nvPr/>
        </p:nvSpPr>
        <p:spPr>
          <a:xfrm>
            <a:off x="8616461" y="2067951"/>
            <a:ext cx="332935" cy="15735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B3751A-7A2B-4E50-A72C-9E126D8ABDDD}"/>
              </a:ext>
            </a:extLst>
          </p:cNvPr>
          <p:cNvSpPr txBox="1"/>
          <p:nvPr/>
        </p:nvSpPr>
        <p:spPr>
          <a:xfrm>
            <a:off x="9092417" y="2710375"/>
            <a:ext cx="243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„Zwischenergebnisse“</a:t>
            </a:r>
          </a:p>
        </p:txBody>
      </p:sp>
    </p:spTree>
    <p:extLst>
      <p:ext uri="{BB962C8B-B14F-4D97-AF65-F5344CB8AC3E}">
        <p14:creationId xmlns:p14="http://schemas.microsoft.com/office/powerpoint/2010/main" val="71347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am Output Layer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443AA0-6EDA-47FA-B155-20A5CAD4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1" y="2108287"/>
            <a:ext cx="4248589" cy="8673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9BCB24-EB8E-469C-95CA-BC531010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" y="3301220"/>
            <a:ext cx="5895016" cy="17678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A057F8-CDA7-484D-BF6D-A8ACCD2C4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94" y="5502486"/>
            <a:ext cx="6171907" cy="807096"/>
          </a:xfrm>
          <a:prstGeom prst="rect">
            <a:avLst/>
          </a:prstGeom>
        </p:spPr>
      </p:pic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6635DDC2-4A8C-4A68-BD22-99BE979A5EEF}"/>
              </a:ext>
            </a:extLst>
          </p:cNvPr>
          <p:cNvSpPr/>
          <p:nvPr/>
        </p:nvSpPr>
        <p:spPr>
          <a:xfrm>
            <a:off x="6747803" y="2006991"/>
            <a:ext cx="375139" cy="32590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5C0FA8-7CFF-472A-8A96-3CC30436E834}"/>
              </a:ext>
            </a:extLst>
          </p:cNvPr>
          <p:cNvSpPr txBox="1"/>
          <p:nvPr/>
        </p:nvSpPr>
        <p:spPr>
          <a:xfrm>
            <a:off x="7469945" y="3019864"/>
            <a:ext cx="3062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Allgemeingültiges Ergebnis unabhängig von Fehlerfunktion und Aktivierungsfunktion im Output Layer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A12528F-5BC4-46A9-8D24-1631E951C474}"/>
              </a:ext>
            </a:extLst>
          </p:cNvPr>
          <p:cNvSpPr/>
          <p:nvPr/>
        </p:nvSpPr>
        <p:spPr>
          <a:xfrm>
            <a:off x="7183901" y="5502486"/>
            <a:ext cx="239151" cy="9264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24B7C9-C95B-4115-9947-2F92849CAAD7}"/>
              </a:ext>
            </a:extLst>
          </p:cNvPr>
          <p:cNvSpPr txBox="1"/>
          <p:nvPr/>
        </p:nvSpPr>
        <p:spPr>
          <a:xfrm>
            <a:off x="7676271" y="5416061"/>
            <a:ext cx="367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 für eine Multi Class Klassifikation mit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Crossentropy</a:t>
            </a:r>
            <a:r>
              <a:rPr lang="de-DE" dirty="0"/>
              <a:t> und </a:t>
            </a:r>
            <a:r>
              <a:rPr lang="de-DE" dirty="0" err="1"/>
              <a:t>Softmax</a:t>
            </a:r>
            <a:r>
              <a:rPr lang="de-DE" dirty="0"/>
              <a:t> Aktivierungsfunktion</a:t>
            </a:r>
          </a:p>
        </p:txBody>
      </p:sp>
    </p:spTree>
    <p:extLst>
      <p:ext uri="{BB962C8B-B14F-4D97-AF65-F5344CB8AC3E}">
        <p14:creationId xmlns:p14="http://schemas.microsoft.com/office/powerpoint/2010/main" val="415104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1F67F-327B-4C51-B9E3-A1D3BCC7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Mathematische Herleitungen</a:t>
            </a:r>
            <a:br>
              <a:rPr lang="de-DE" dirty="0"/>
            </a:br>
            <a:r>
              <a:rPr lang="de-DE" sz="2400" dirty="0" err="1"/>
              <a:t>Backward</a:t>
            </a:r>
            <a:r>
              <a:rPr lang="de-DE" sz="2400" dirty="0"/>
              <a:t>-Propagation für ein einziges Input</a:t>
            </a:r>
            <a:br>
              <a:rPr lang="de-DE" sz="2400" dirty="0"/>
            </a:br>
            <a:r>
              <a:rPr lang="de-DE" sz="2400" dirty="0"/>
              <a:t>Fehler bei einem beliebigem Hidden Layer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D84905-5699-45F5-99AD-F3AA611A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98" y="2195850"/>
            <a:ext cx="3312129" cy="6202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536E9C-8FF4-43AD-AC5A-261C3A8E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52" y="2249716"/>
            <a:ext cx="2581203" cy="5124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5B9432D-5B2E-45E9-B433-BC2917CE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35" y="3460964"/>
            <a:ext cx="6413860" cy="132556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533EA64-7F53-4E6F-985B-F91602405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231"/>
          <a:stretch/>
        </p:blipFill>
        <p:spPr>
          <a:xfrm>
            <a:off x="769035" y="5152588"/>
            <a:ext cx="6349884" cy="1068168"/>
          </a:xfrm>
          <a:prstGeom prst="rect">
            <a:avLst/>
          </a:prstGeom>
        </p:spPr>
      </p:pic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7A16E7DD-2999-49A6-B47A-2E4F38F01F50}"/>
              </a:ext>
            </a:extLst>
          </p:cNvPr>
          <p:cNvSpPr/>
          <p:nvPr/>
        </p:nvSpPr>
        <p:spPr>
          <a:xfrm>
            <a:off x="7300126" y="3460964"/>
            <a:ext cx="362077" cy="24709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E6A31F8E-0F98-4C30-AC2B-F1AA53F30977}"/>
              </a:ext>
            </a:extLst>
          </p:cNvPr>
          <p:cNvSpPr/>
          <p:nvPr/>
        </p:nvSpPr>
        <p:spPr>
          <a:xfrm>
            <a:off x="7773071" y="2102874"/>
            <a:ext cx="362077" cy="9258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B294907-7138-4AF1-B6F6-909266970080}"/>
              </a:ext>
            </a:extLst>
          </p:cNvPr>
          <p:cNvSpPr txBox="1"/>
          <p:nvPr/>
        </p:nvSpPr>
        <p:spPr>
          <a:xfrm>
            <a:off x="8285871" y="2325858"/>
            <a:ext cx="268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Allgemeingültiges Ergebnis für jedes Hidden Layer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5B4257-BDFA-4A19-BF45-907D571C3B90}"/>
              </a:ext>
            </a:extLst>
          </p:cNvPr>
          <p:cNvSpPr txBox="1"/>
          <p:nvPr/>
        </p:nvSpPr>
        <p:spPr>
          <a:xfrm>
            <a:off x="7843410" y="4324861"/>
            <a:ext cx="348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Ergebnis, wenn die Aktivierungsfunktion in Layer l-1 die Sigmoid Funktion ist</a:t>
            </a:r>
          </a:p>
        </p:txBody>
      </p:sp>
    </p:spTree>
    <p:extLst>
      <p:ext uri="{BB962C8B-B14F-4D97-AF65-F5344CB8AC3E}">
        <p14:creationId xmlns:p14="http://schemas.microsoft.com/office/powerpoint/2010/main" val="410783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85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PowerPoint Presentation</vt:lpstr>
      <vt:lpstr>Agenda</vt:lpstr>
      <vt:lpstr>Motivation / Ziele</vt:lpstr>
      <vt:lpstr>Mathematische Herleitungen Notation</vt:lpstr>
      <vt:lpstr>Mathematische Herleitungen Forward-Propagation für ein einziges Datum</vt:lpstr>
      <vt:lpstr>Mathematische Herleitungen Forward-Propagation für ein Batch von Daten</vt:lpstr>
      <vt:lpstr>Mathematische Herleitungen Backpropagation für ein einziges Datum: Zielgleichungen</vt:lpstr>
      <vt:lpstr>Mathematische Herleitungen Backward-Propagation für ein einziges Input Fehler am Output Layer</vt:lpstr>
      <vt:lpstr>Mathematische Herleitungen Backward-Propagation für ein einziges Input Fehler bei einem beliebigem Hidden Layer</vt:lpstr>
      <vt:lpstr>Mathematische Herleitungen Backward-Propagation für ein einziges Input Gewichtsgradienten </vt:lpstr>
      <vt:lpstr>Mathematische Herleitungen Backward-Propagation für ein einziges Input Bias-Gradienten </vt:lpstr>
      <vt:lpstr>Mathematische Herleitungen Backward-Propagation für Batch an Inputs Fehler am Output Layer </vt:lpstr>
      <vt:lpstr>Mathematische Herleitungen Backward-Propagation für Batch an Inputs Fehler bei einem beliebigem Hidden Layer</vt:lpstr>
      <vt:lpstr>Mathematische Herleitungen Backward-Propagation für Batch an Inputs Gewichtsgradienten</vt:lpstr>
      <vt:lpstr>Mathematische Herleitungen Backward-Propagation für Batch an Inputs Bias-Gradienten</vt:lpstr>
      <vt:lpstr>Mathematische Herleitungen Stochastic Gradient Descent</vt:lpstr>
      <vt:lpstr>Implementierung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Suedmersen</dc:creator>
  <cp:lastModifiedBy>Kevin Suedmersen</cp:lastModifiedBy>
  <cp:revision>48</cp:revision>
  <dcterms:created xsi:type="dcterms:W3CDTF">2022-04-05T05:14:30Z</dcterms:created>
  <dcterms:modified xsi:type="dcterms:W3CDTF">2022-05-01T10:17:12Z</dcterms:modified>
</cp:coreProperties>
</file>