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56" r:id="rId3"/>
    <p:sldId id="357" r:id="rId4"/>
    <p:sldId id="358" r:id="rId5"/>
    <p:sldId id="359" r:id="rId6"/>
    <p:sldId id="360" r:id="rId7"/>
    <p:sldId id="369" r:id="rId8"/>
    <p:sldId id="366" r:id="rId9"/>
    <p:sldId id="361" r:id="rId10"/>
    <p:sldId id="362" r:id="rId11"/>
    <p:sldId id="363" r:id="rId12"/>
    <p:sldId id="365" r:id="rId13"/>
    <p:sldId id="368" r:id="rId14"/>
    <p:sldId id="364" r:id="rId15"/>
    <p:sldId id="36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83" autoAdjust="0"/>
    <p:restoredTop sz="85773" autoAdjust="0"/>
  </p:normalViewPr>
  <p:slideViewPr>
    <p:cSldViewPr snapToGrid="0">
      <p:cViewPr varScale="1">
        <p:scale>
          <a:sx n="107" d="100"/>
          <a:sy n="107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6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1A396-ADAF-C049-ABC6-C32D7D1CCAD8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75737-3B4B-C743-819D-3D7767301481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7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EA0-28A6-2A4C-A0DF-F463B4716CF4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3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ADCAF-FE79-6D4A-8F0C-FF6B2DC49B87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70EC-B8E8-F84E-B40B-4CA40E87F0F1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9A180-BBB6-AB44-9EC6-613957D9BC21}" type="datetime1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669B0-2692-6042-A028-87F920E9CE7A}" type="datetime1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5280F-B487-C54A-8A7A-C35A806AF023}" type="datetime1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216B-9CF3-A14B-9A92-B9DABF79BFCE}" type="datetime1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9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13A5-7B70-2548-B20A-4534B630AB6C}" type="datetime1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8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8226-EDE2-0A4C-81FC-AFBDD145D237}" type="datetime1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4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1F3-586E-4B46-9B9A-D49AC241EEC9}" type="datetime1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2CBF5-17B8-4387-88A6-ABF9F8C64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99980-CEA1-B743-A030-0DA049C2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583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F924-3CDE-4C4C-B303-90249158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as sets of 2-tuples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40C9-D27B-FC4B-94FC-F46839BC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Conceptually, we can also think of a relation as a set of 2-tuples</a:t>
            </a:r>
          </a:p>
          <a:p>
            <a:r>
              <a:rPr lang="en-US" dirty="0"/>
              <a:t>Why does this make sense?</a:t>
            </a:r>
          </a:p>
          <a:p>
            <a:r>
              <a:rPr lang="en-US" dirty="0"/>
              <a:t>What is a set?</a:t>
            </a:r>
          </a:p>
          <a:p>
            <a:pPr lvl="1"/>
            <a:r>
              <a:rPr lang="en-US" dirty="0"/>
              <a:t>A set is a proposition about a value</a:t>
            </a:r>
          </a:p>
          <a:p>
            <a:pPr lvl="2"/>
            <a:r>
              <a:rPr lang="en-US" dirty="0"/>
              <a:t>Conceptually, the proposition is about whether that value is in the set</a:t>
            </a:r>
          </a:p>
          <a:p>
            <a:r>
              <a:rPr lang="en-US" dirty="0"/>
              <a:t>What is a relation?</a:t>
            </a:r>
          </a:p>
          <a:p>
            <a:pPr lvl="1"/>
            <a:r>
              <a:rPr lang="en-US" dirty="0"/>
              <a:t>A relation is a proposition about two values</a:t>
            </a:r>
          </a:p>
          <a:p>
            <a:pPr lvl="2"/>
            <a:r>
              <a:rPr lang="en-US" dirty="0"/>
              <a:t>Conceptually, whether the relation holds for those two values</a:t>
            </a:r>
          </a:p>
          <a:p>
            <a:r>
              <a:rPr lang="en-US" i="1" dirty="0"/>
              <a:t>Note, however, that the syntax is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DC6CB-ECE4-364A-AB4C-82FA39BA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4C-2BF4-1442-A6D3-4A3F9949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5549-A922-674E-A6A8-67B8CAB6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85110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us define a relation R as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For example imagine the relation “is one or two less than” as defined over the naturals</a:t>
            </a:r>
          </a:p>
          <a:p>
            <a:pPr lvl="2"/>
            <a:r>
              <a:rPr lang="en-US" dirty="0"/>
              <a:t>It contains the 2-tuples {(0, 1), (0, 2), (1, 2), (1, 3), (2, 3), (2, 4), (3, 4), (3, 5), etc.}</a:t>
            </a:r>
          </a:p>
          <a:p>
            <a:r>
              <a:rPr lang="en-US" dirty="0"/>
              <a:t>Now let us define R</a:t>
            </a:r>
            <a:r>
              <a:rPr lang="en-US" baseline="30000" dirty="0"/>
              <a:t>2</a:t>
            </a:r>
            <a:r>
              <a:rPr lang="en-US" dirty="0"/>
              <a:t> (or R ◦ R) as the relation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E.g., from above this would be “is two, three, or four less than”</a:t>
            </a:r>
          </a:p>
          <a:p>
            <a:pPr lvl="2"/>
            <a:r>
              <a:rPr lang="en-US" dirty="0"/>
              <a:t>It contains the 2-tuples {(0, 2), (0, 3), (0, 4), (1, 3), (1, 4), (1, 5), </a:t>
            </a:r>
            <a:r>
              <a:rPr lang="en-US"/>
              <a:t>etc.}</a:t>
            </a:r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(or R ◦ R</a:t>
            </a:r>
            <a:r>
              <a:rPr lang="en-US" baseline="30000" dirty="0"/>
              <a:t>2</a:t>
            </a:r>
            <a:r>
              <a:rPr lang="en-US" dirty="0"/>
              <a:t>) is the relation having left-hand elements having left-hand elements equal to the left-hand elements of the tuples in R</a:t>
            </a:r>
            <a:r>
              <a:rPr lang="en-US" baseline="30000" dirty="0"/>
              <a:t>1</a:t>
            </a:r>
            <a:r>
              <a:rPr lang="en-US" dirty="0"/>
              <a:t>, and right-hand elements equal to the corresponding right-hand elements of the right-hand elements in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E.g., from the above this would be “is three, four, five, or six less than”</a:t>
            </a:r>
          </a:p>
          <a:p>
            <a:pPr lvl="2"/>
            <a:r>
              <a:rPr lang="en-US" dirty="0"/>
              <a:t>It contains the 2-tuples {(0, 3), (0, 4), (0, 5), (0, 6), (1, 4), (1, 5), (1, 6), (1, 7), etc.}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CD92-4CA0-E543-9B98-16CB3E3C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D0F7B-4DFF-B344-8CEB-24A06208AFCA}"/>
              </a:ext>
            </a:extLst>
          </p:cNvPr>
          <p:cNvSpPr txBox="1"/>
          <p:nvPr/>
        </p:nvSpPr>
        <p:spPr>
          <a:xfrm>
            <a:off x="-5303520" y="-2067951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3855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7FC6-297F-2043-BC3F-E400592E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Relation in 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E586-8B4B-9348-9966-6E0690A5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successor: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→ (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assume r,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exact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λ(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y: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∃(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β),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 x b) ∧ (r b y)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F7B50-6C69-1A48-B617-2408CA5F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2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9966-CB8F-1646-A6A7-089D19A5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20FF-3EB4-3745-817A-412158256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16"/>
            <a:ext cx="10515600" cy="4727991"/>
          </a:xfrm>
        </p:spPr>
        <p:txBody>
          <a:bodyPr/>
          <a:lstStyle/>
          <a:p>
            <a:r>
              <a:rPr lang="en-US" dirty="0"/>
              <a:t>Provide R</a:t>
            </a:r>
            <a:r>
              <a:rPr lang="en-US" baseline="30000" dirty="0"/>
              <a:t>2</a:t>
            </a:r>
            <a:r>
              <a:rPr lang="en-US" dirty="0"/>
              <a:t> given the following R</a:t>
            </a:r>
            <a:r>
              <a:rPr lang="en-US" baseline="30000" dirty="0"/>
              <a:t>1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two less than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twice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four times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or three times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“LHS is four, six, or nine times the RHS”</a:t>
            </a:r>
          </a:p>
          <a:p>
            <a:r>
              <a:rPr lang="en-US" dirty="0"/>
              <a:t>Provide R</a:t>
            </a:r>
            <a:r>
              <a:rPr lang="en-US" baseline="30000" dirty="0"/>
              <a:t>3</a:t>
            </a:r>
            <a:r>
              <a:rPr lang="en-US" dirty="0"/>
              <a:t> given the following R</a:t>
            </a:r>
            <a:r>
              <a:rPr lang="en-US" baseline="30000" dirty="0"/>
              <a:t>1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= “LHS is three less than RHS”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or three times the RHS”</a:t>
            </a:r>
          </a:p>
          <a:p>
            <a:pPr lvl="2"/>
            <a:r>
              <a:rPr lang="en-US" dirty="0"/>
              <a:t>R</a:t>
            </a:r>
            <a:r>
              <a:rPr lang="en-US" baseline="30000" dirty="0"/>
              <a:t>3</a:t>
            </a:r>
            <a:r>
              <a:rPr lang="en-US" dirty="0"/>
              <a:t> = “LHS is 8, 12, 18, or 27 times the RHS”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CA53F-F47F-174D-ADBA-99CCE91A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053C-1A6A-C145-B186-F24B16F5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Closure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Transitive closure is the union of R and all of its successor relations</a:t>
                </a:r>
              </a:p>
              <a:p>
                <a:pPr lvl="1"/>
                <a:r>
                  <a:rPr lang="en-US" dirty="0"/>
                  <a:t>I.e.,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transitive closure of “is one or two less than” is the relation “&lt;”</a:t>
                </a:r>
              </a:p>
              <a:p>
                <a:r>
                  <a:rPr lang="en-US" dirty="0"/>
                  <a:t>The transitive closure of a transitive closure is itself</a:t>
                </a:r>
              </a:p>
              <a:p>
                <a:pPr lvl="1"/>
                <a:r>
                  <a:rPr lang="en-US" dirty="0"/>
                  <a:t>E.g., the transitive closure of “&lt;“ is “&lt;“</a:t>
                </a:r>
              </a:p>
              <a:p>
                <a:r>
                  <a:rPr lang="en-US" dirty="0"/>
                  <a:t>Teaser: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inductive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{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Type} (r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Prop) : </a:t>
                </a:r>
                <a:r>
                  <a:rPr lang="el-GR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α → α →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base : ∀ a b, r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| trans : ∀ a b c,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b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b c →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tc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 c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AC91F6-4CFC-4C44-BA0D-DCF693AFD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842C2-0E60-5C49-B86F-A828A2A1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5279-3EBC-1C44-A05D-78182A42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09E0-4887-F840-91C2-3D708AF3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transitive closure of the following: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one less than RHS”</a:t>
            </a:r>
          </a:p>
          <a:p>
            <a:pPr lvl="2"/>
            <a:r>
              <a:rPr lang="en-US" dirty="0"/>
              <a:t>TC = &lt;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zero or one less than RHS”</a:t>
            </a:r>
          </a:p>
          <a:p>
            <a:pPr lvl="2"/>
            <a:r>
              <a:rPr lang="en-US" dirty="0"/>
              <a:t>TC = ≤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more than RHS”</a:t>
            </a:r>
          </a:p>
          <a:p>
            <a:pPr lvl="2"/>
            <a:r>
              <a:rPr lang="en-US" dirty="0"/>
              <a:t>TC = ∃n: </a:t>
            </a:r>
            <a:r>
              <a:rPr lang="en-US" dirty="0" err="1"/>
              <a:t>ℕ</a:t>
            </a:r>
            <a:r>
              <a:rPr lang="en-US" dirty="0"/>
              <a:t>, n &gt; 0 ∧ LHS = 2n + RHS</a:t>
            </a:r>
          </a:p>
          <a:p>
            <a:pPr lvl="1"/>
            <a:r>
              <a:rPr lang="en-US" dirty="0"/>
              <a:t>R</a:t>
            </a:r>
            <a:r>
              <a:rPr lang="en-US" baseline="30000" dirty="0"/>
              <a:t>1</a:t>
            </a:r>
            <a:r>
              <a:rPr lang="en-US" dirty="0"/>
              <a:t> = “LHS is two more or two less than RHS”</a:t>
            </a:r>
          </a:p>
          <a:p>
            <a:pPr lvl="2"/>
            <a:r>
              <a:rPr lang="en-US" dirty="0"/>
              <a:t>TC = “LHS has same parity </a:t>
            </a:r>
            <a:r>
              <a:rPr lang="en-US"/>
              <a:t>as RHS”</a:t>
            </a:r>
            <a:br>
              <a:rPr lang="en-US" dirty="0"/>
            </a:br>
            <a:r>
              <a:rPr lang="en-US" dirty="0"/>
              <a:t>AKA “LHS is even </a:t>
            </a:r>
            <a:r>
              <a:rPr lang="en-US" dirty="0" err="1"/>
              <a:t>iff</a:t>
            </a:r>
            <a:r>
              <a:rPr lang="en-US" dirty="0"/>
              <a:t> RHS is even and LHS is odd </a:t>
            </a:r>
            <a:r>
              <a:rPr lang="en-US" dirty="0" err="1"/>
              <a:t>iff</a:t>
            </a:r>
            <a:r>
              <a:rPr lang="en-US" dirty="0"/>
              <a:t> RHS is odd</a:t>
            </a:r>
            <a:br>
              <a:rPr lang="en-US" dirty="0"/>
            </a:br>
            <a:r>
              <a:rPr lang="en-US" dirty="0"/>
              <a:t>AKA ∃n: </a:t>
            </a:r>
            <a:r>
              <a:rPr lang="en-US" dirty="0" err="1"/>
              <a:t>ℤ</a:t>
            </a:r>
            <a:r>
              <a:rPr lang="en-US" dirty="0"/>
              <a:t>, LHS = 2i + RHS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DE7C-970B-0447-991A-BEBC0062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4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F5CC1-6533-6043-9D5F-34650670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9016-63A1-804E-A64E-506D76FD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A817-3AC3-E444-8ACB-8FC21F690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A relation is proposition about two values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= is the proposition that two values are equal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&lt; is the proposition that the first value is less than the second value</a:t>
            </a:r>
            <a:endParaRPr lang="en-US" dirty="0"/>
          </a:p>
          <a:p>
            <a:r>
              <a:rPr lang="en-US" dirty="0"/>
              <a:t>Let β be an arbitrary type, and r be a binary relation on elements of type, β.</a:t>
            </a:r>
          </a:p>
          <a:p>
            <a:r>
              <a:rPr lang="en-US" dirty="0">
                <a:cs typeface="Courier New" panose="02070309020205020404" pitchFamily="49" charset="0"/>
              </a:rPr>
              <a:t>In Lean: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{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Type}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 (r : </a:t>
            </a:r>
            <a:r>
              <a:rPr lang="el-G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Prop)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 x y : β </a:t>
            </a:r>
            <a:b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 x y </a:t>
            </a:r>
          </a:p>
          <a:p>
            <a:r>
              <a:rPr lang="en-US" dirty="0">
                <a:cs typeface="Courier New" panose="02070309020205020404" pitchFamily="49" charset="0"/>
              </a:rPr>
              <a:t>This is </a:t>
            </a:r>
            <a:r>
              <a:rPr lang="en-US" i="1" dirty="0">
                <a:cs typeface="Courier New" panose="02070309020205020404" pitchFamily="49" charset="0"/>
              </a:rPr>
              <a:t>prefix</a:t>
            </a:r>
            <a:r>
              <a:rPr lang="en-US" dirty="0">
                <a:cs typeface="Courier New" panose="02070309020205020404" pitchFamily="49" charset="0"/>
              </a:rPr>
              <a:t> notation</a:t>
            </a:r>
            <a:endParaRPr lang="en-US" sz="2400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586D8-2005-074F-AA33-A27B1604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9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54CF-3067-8144-A7CD-35BB0D0A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3E8F-75C2-0747-8C11-D0E98351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Infix notation is when the relation can be used between the two values instead of before them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`R`:50 := 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local infix `≺`:50 := r</a:t>
            </a:r>
          </a:p>
          <a:p>
            <a:r>
              <a:rPr lang="en-US" dirty="0"/>
              <a:t>The number 50 defines the precedence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R y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#check x ≺ y</a:t>
            </a:r>
          </a:p>
          <a:p>
            <a:r>
              <a:rPr lang="en-US" dirty="0"/>
              <a:t>See equality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0816D-9D12-6144-97DE-3AA99949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21F5-6F65-1D42-A365-99B8CBDE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properties that relations can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B07E-D594-BA4E-B4C9-DC1F65AF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 (e.g., x = x)</a:t>
            </a:r>
          </a:p>
          <a:p>
            <a:r>
              <a:rPr lang="en-US" dirty="0"/>
              <a:t>Symmetric (e.g., x = y → y = x)</a:t>
            </a:r>
          </a:p>
          <a:p>
            <a:r>
              <a:rPr lang="en-US" dirty="0"/>
              <a:t>Transitive (e.g., x = y ∧ y = z → x = z)</a:t>
            </a:r>
          </a:p>
          <a:p>
            <a:r>
              <a:rPr lang="en-US" dirty="0"/>
              <a:t>See Lean proofs for equality</a:t>
            </a:r>
          </a:p>
          <a:p>
            <a:r>
              <a:rPr lang="en-US" dirty="0"/>
              <a:t>Any relation that has all 3 of the above is an equivalence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7612-C3AC-0645-A69A-945C008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1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648C-AEF6-1F4A-83A3-08ADD749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equivalence mean equal?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1124-DE45-B84F-9E51-3386306D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relations that are equivalent besides equal?</a:t>
            </a:r>
          </a:p>
          <a:p>
            <a:r>
              <a:rPr lang="en-US" dirty="0"/>
              <a:t>Consider mod 12 equivalence:</a:t>
            </a:r>
          </a:p>
          <a:p>
            <a:pPr marL="0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mod_12_equiv :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ℕ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</a:t>
            </a:r>
          </a:p>
          <a:p>
            <a:pPr marL="0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λ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y, x % 12 = y % 12</a:t>
            </a:r>
          </a:p>
          <a:p>
            <a:r>
              <a:rPr lang="en-US" dirty="0"/>
              <a:t>See proofs of that it is an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3FF10-A5C7-3C44-9663-80B1E903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9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7A7DE-B0DF-FC43-A4DE-94273E2F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possible relation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5AEF-2E8E-3C48-8DE6-70960FDA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(e.g., x ≤ y ∨ y ≤ x)</a:t>
            </a:r>
          </a:p>
          <a:p>
            <a:r>
              <a:rPr lang="en-US" dirty="0"/>
              <a:t>Irreflexive (e.g., ¬(x &lt; x))</a:t>
            </a:r>
          </a:p>
          <a:p>
            <a:r>
              <a:rPr lang="en-US" dirty="0"/>
              <a:t>Anti-symmetric (e.g., x ≤ y ∧ y ≤ x → x = y)</a:t>
            </a:r>
          </a:p>
          <a:p>
            <a:r>
              <a:rPr lang="en-US" dirty="0"/>
              <a:t>Connected (e.g., x ≠ y → x &lt; y ∨ y &lt; x)</a:t>
            </a:r>
          </a:p>
          <a:p>
            <a:r>
              <a:rPr lang="en-US" dirty="0"/>
              <a:t>Empty relation (e.g., x ∞ y, where ∞ is the relation that the first argument is both less than and greater than the second argument)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4012E-06C3-5E43-8F8F-6753A31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4089-925C-3848-A3DD-46562FB8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properties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A296-3FCB-3642-A44A-4E9BE1B5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Reflexive: ∀x, x R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Symmetric: ∀ x y, x R y → y R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Transitive: ∀ x y z, x R y ∧ y R z → x R z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Total: ∀ x y, x R y ∨ y R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Irreflexive: ∀x, x R x → false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Anti-symmetric: ∀ x y, x R y ∧ y R x → x = y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Connected: ∀ x y, x ≠ y → x R y ∨ y R x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Empty: ∀ x y, x R y →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36F93-C882-A342-9E45-90AF33D8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BB3C-BF52-BF40-810F-CF9A1360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BB11-93C4-3F44-BE67-FCB0336D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Which properties do the following relations hold of: (a) reflexive, (b) symmetric, (c) transitive, (d) total, (e) irreflexive, (f) anti-symmetric, (g) connected, (h) empty</a:t>
            </a:r>
          </a:p>
          <a:p>
            <a:r>
              <a:rPr lang="en-US" dirty="0"/>
              <a:t>=</a:t>
            </a:r>
          </a:p>
          <a:p>
            <a:pPr lvl="1"/>
            <a:r>
              <a:rPr lang="en-US" dirty="0"/>
              <a:t>a, b, c</a:t>
            </a:r>
          </a:p>
          <a:p>
            <a:r>
              <a:rPr lang="en-US" dirty="0"/>
              <a:t>&lt;</a:t>
            </a:r>
          </a:p>
          <a:p>
            <a:pPr lvl="1"/>
            <a:r>
              <a:rPr lang="en-US" dirty="0"/>
              <a:t>c, e, f</a:t>
            </a:r>
            <a:r>
              <a:rPr lang="en-US" baseline="30000" dirty="0"/>
              <a:t>*</a:t>
            </a:r>
            <a:r>
              <a:rPr lang="en-US" dirty="0"/>
              <a:t>, g  (</a:t>
            </a:r>
            <a:r>
              <a:rPr lang="en-US" baseline="30000" dirty="0"/>
              <a:t>*</a:t>
            </a:r>
            <a:r>
              <a:rPr lang="en-US" dirty="0"/>
              <a:t> indicates a proof from false elimination, AKA a “vacuous” proof)</a:t>
            </a:r>
          </a:p>
          <a:p>
            <a:r>
              <a:rPr lang="en-US" dirty="0"/>
              <a:t>≤</a:t>
            </a:r>
          </a:p>
          <a:p>
            <a:pPr lvl="1"/>
            <a:r>
              <a:rPr lang="en-US" dirty="0"/>
              <a:t>a, c, d, f, g</a:t>
            </a:r>
          </a:p>
          <a:p>
            <a:r>
              <a:rPr lang="en-US" dirty="0"/>
              <a:t>≠</a:t>
            </a:r>
          </a:p>
          <a:p>
            <a:pPr lvl="1"/>
            <a:r>
              <a:rPr lang="en-US" dirty="0"/>
              <a:t>b, e, g</a:t>
            </a:r>
          </a:p>
          <a:p>
            <a:r>
              <a:rPr lang="en-US" dirty="0"/>
              <a:t>“left-hand side (LHS) equals 0 * right-hand side (RHS)”</a:t>
            </a:r>
          </a:p>
          <a:p>
            <a:pPr lvl="1"/>
            <a:r>
              <a:rPr lang="en-US" dirty="0"/>
              <a:t>c, f</a:t>
            </a:r>
          </a:p>
          <a:p>
            <a:r>
              <a:rPr lang="en-US" dirty="0"/>
              <a:t>“LHS equals 1 + RHS”</a:t>
            </a:r>
          </a:p>
          <a:p>
            <a:pPr lvl="1"/>
            <a:r>
              <a:rPr lang="en-US" dirty="0"/>
              <a:t>e, f</a:t>
            </a:r>
            <a:r>
              <a:rPr lang="en-US" baseline="30000" dirty="0"/>
              <a:t>*</a:t>
            </a:r>
            <a:endParaRPr lang="en-US" dirty="0"/>
          </a:p>
          <a:p>
            <a:r>
              <a:rPr lang="en-US" dirty="0"/>
              <a:t>“LHS &lt; RHS and RHS &lt; LHS”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*</a:t>
            </a:r>
            <a:r>
              <a:rPr lang="en-US" dirty="0"/>
              <a:t>, c</a:t>
            </a:r>
            <a:r>
              <a:rPr lang="en-US" baseline="30000" dirty="0"/>
              <a:t>*</a:t>
            </a:r>
            <a:r>
              <a:rPr lang="en-US" dirty="0"/>
              <a:t>, e</a:t>
            </a:r>
            <a:r>
              <a:rPr lang="en-US" baseline="30000" dirty="0"/>
              <a:t>*</a:t>
            </a:r>
            <a:r>
              <a:rPr lang="en-US" dirty="0"/>
              <a:t>, f</a:t>
            </a:r>
            <a:r>
              <a:rPr lang="en-US" baseline="30000" dirty="0"/>
              <a:t>*</a:t>
            </a:r>
            <a:r>
              <a:rPr lang="en-US" dirty="0"/>
              <a:t>, 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A4CC0-B2E6-5C43-973F-14AD7A45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6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CA33-4434-BE4E-97E4-A0CCB7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A3D67-F698-ED41-864E-77500B8B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Subrelation</a:t>
            </a:r>
            <a:r>
              <a:rPr lang="en-US" dirty="0"/>
              <a:t> is a property between two relations</a:t>
            </a:r>
          </a:p>
          <a:p>
            <a:r>
              <a:rPr lang="en-US" dirty="0"/>
              <a:t>For example, &lt; is a </a:t>
            </a:r>
            <a:r>
              <a:rPr lang="en-US" dirty="0" err="1"/>
              <a:t>subrelation</a:t>
            </a:r>
            <a:r>
              <a:rPr lang="en-US" dirty="0"/>
              <a:t> of ≤, because x &lt; y → x ≤ y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subrelation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(q r : </a:t>
            </a:r>
            <a:r>
              <a:rPr lang="el-G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β → β →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Prop) := ∀ ⦃x y⦄, q x y → r x y</a:t>
            </a:r>
          </a:p>
          <a:p>
            <a:r>
              <a:rPr lang="en-US" dirty="0"/>
              <a:t>Is &lt; a </a:t>
            </a:r>
            <a:r>
              <a:rPr lang="en-US" dirty="0" err="1"/>
              <a:t>subrelation</a:t>
            </a:r>
            <a:r>
              <a:rPr lang="en-US" dirty="0"/>
              <a:t> of &lt;?</a:t>
            </a:r>
          </a:p>
          <a:p>
            <a:pPr lvl="1"/>
            <a:r>
              <a:rPr lang="en-US" dirty="0"/>
              <a:t>Yes!</a:t>
            </a:r>
          </a:p>
          <a:p>
            <a:r>
              <a:rPr lang="en-US" dirty="0"/>
              <a:t>All relations are </a:t>
            </a:r>
            <a:r>
              <a:rPr lang="en-US" dirty="0" err="1"/>
              <a:t>subrelations</a:t>
            </a:r>
            <a:r>
              <a:rPr lang="en-US" dirty="0"/>
              <a:t> of themselves</a:t>
            </a:r>
          </a:p>
          <a:p>
            <a:r>
              <a:rPr lang="en-US" dirty="0"/>
              <a:t>All empty relations are </a:t>
            </a:r>
            <a:r>
              <a:rPr lang="en-US" dirty="0" err="1"/>
              <a:t>subrelations</a:t>
            </a:r>
            <a:r>
              <a:rPr lang="en-US" dirty="0"/>
              <a:t> of any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AEE64-C215-D741-8F93-FB054828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2CBF5-17B8-4387-88A6-ABF9F8C64D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79290</TotalTime>
  <Words>1421</Words>
  <Application>Microsoft Macintosh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Relations</vt:lpstr>
      <vt:lpstr>What is a relation?</vt:lpstr>
      <vt:lpstr>Infix notation</vt:lpstr>
      <vt:lpstr>Possible properties that relations can have</vt:lpstr>
      <vt:lpstr>Does equivalence mean equal?</vt:lpstr>
      <vt:lpstr>Other possible relation properties</vt:lpstr>
      <vt:lpstr>Relation properties summary</vt:lpstr>
      <vt:lpstr>Exercises</vt:lpstr>
      <vt:lpstr>Subrelation</vt:lpstr>
      <vt:lpstr>Relations as sets of 2-tuples</vt:lpstr>
      <vt:lpstr>Successor Relation</vt:lpstr>
      <vt:lpstr>Successor Relation in Lean</vt:lpstr>
      <vt:lpstr>Exercises</vt:lpstr>
      <vt:lpstr>Transitive Closure</vt:lpstr>
      <vt:lpstr>Exercises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Equality</dc:title>
  <dc:creator>Ben Hocking</dc:creator>
  <cp:lastModifiedBy>Ben Hocking</cp:lastModifiedBy>
  <cp:revision>767</cp:revision>
  <dcterms:created xsi:type="dcterms:W3CDTF">2018-09-03T20:17:44Z</dcterms:created>
  <dcterms:modified xsi:type="dcterms:W3CDTF">2018-11-27T15:47:40Z</dcterms:modified>
</cp:coreProperties>
</file>