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338" r:id="rId3"/>
    <p:sldId id="339" r:id="rId4"/>
    <p:sldId id="335" r:id="rId5"/>
    <p:sldId id="328" r:id="rId6"/>
    <p:sldId id="327" r:id="rId7"/>
    <p:sldId id="329" r:id="rId8"/>
    <p:sldId id="330" r:id="rId9"/>
    <p:sldId id="336" r:id="rId10"/>
    <p:sldId id="331" r:id="rId11"/>
    <p:sldId id="333" r:id="rId12"/>
    <p:sldId id="332" r:id="rId13"/>
    <p:sldId id="334" r:id="rId14"/>
    <p:sldId id="356" r:id="rId15"/>
    <p:sldId id="337" r:id="rId16"/>
    <p:sldId id="340" r:id="rId17"/>
    <p:sldId id="360" r:id="rId18"/>
    <p:sldId id="361" r:id="rId19"/>
    <p:sldId id="362" r:id="rId20"/>
    <p:sldId id="364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50" autoAdjust="0"/>
    <p:restoredTop sz="85676" autoAdjust="0"/>
  </p:normalViewPr>
  <p:slideViewPr>
    <p:cSldViewPr snapToGrid="0">
      <p:cViewPr varScale="1">
        <p:scale>
          <a:sx n="89" d="100"/>
          <a:sy n="89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 fontScale="90000"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Propositions, Functions, and Predicates</a:t>
            </a:r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69B3-AAF2-7142-A500-F9AF8798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functions as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1FF9-637F-384A-B1FF-404ED48AE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compose (f: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(g: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(x: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f (g x)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compose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compose double double 3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compose square double 3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square (double 3)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(f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(x: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f (f x)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square 3</a:t>
            </a:r>
          </a:p>
        </p:txBody>
      </p:sp>
    </p:spTree>
    <p:extLst>
      <p:ext uri="{BB962C8B-B14F-4D97-AF65-F5344CB8AC3E}">
        <p14:creationId xmlns:p14="http://schemas.microsoft.com/office/powerpoint/2010/main" val="342126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C65E-B4E0-E642-905D-44B2CEC1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</a:t>
            </a:r>
            <a:r>
              <a:rPr lang="en-US" dirty="0" err="1"/>
              <a:t>do_twice</a:t>
            </a:r>
            <a:r>
              <a:rPr lang="en-US" dirty="0"/>
              <a:t>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EE1C-47A2-904C-99E9-E5861C20E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(f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(x: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f (f 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: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 x, f (f x)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'' :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 :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f (f x)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dt_eq_dt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''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7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A612-1621-6649-B73C-B6FEEAB2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37C8-F2C0-1E4E-B68F-0FC33B87C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(f: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(x: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 :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:= f (f x)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do_twice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square 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Why not #reduce?</a:t>
            </a:r>
          </a:p>
        </p:txBody>
      </p:sp>
    </p:spTree>
    <p:extLst>
      <p:ext uri="{BB962C8B-B14F-4D97-AF65-F5344CB8AC3E}">
        <p14:creationId xmlns:p14="http://schemas.microsoft.com/office/powerpoint/2010/main" val="135627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F433-D9C6-F044-8D78-654A114D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0EBA-56C5-D049-BF28-E5E2F7CA9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12034" cy="4351338"/>
          </a:xfrm>
        </p:spPr>
        <p:txBody>
          <a:bodyPr/>
          <a:lstStyle/>
          <a:p>
            <a:r>
              <a:rPr lang="en-US" dirty="0"/>
              <a:t>It’s important to get your functions correct</a:t>
            </a:r>
          </a:p>
          <a:p>
            <a:r>
              <a:rPr lang="en-US" dirty="0"/>
              <a:t>Omitting an “overbar” from an equation in the Mariner 1 software (1962) caused the guidance system to interpret normal movement in the spacecraft as something that needed to be compensated for</a:t>
            </a:r>
          </a:p>
          <a:p>
            <a:r>
              <a:rPr lang="en-US" dirty="0"/>
              <a:t>Mariner 1 had to be destroyed 293 seconds into its mission</a:t>
            </a:r>
          </a:p>
          <a:p>
            <a:r>
              <a:rPr lang="en-US" dirty="0"/>
              <a:t>How could this have been prevented?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62BC5-ADE0-484E-93D4-86738BD2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228286" y="2148223"/>
            <a:ext cx="5633264" cy="26177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115F4B-1D26-8643-A00C-379C35F23DDC}"/>
              </a:ext>
            </a:extLst>
          </p:cNvPr>
          <p:cNvSpPr txBox="1"/>
          <p:nvPr/>
        </p:nvSpPr>
        <p:spPr>
          <a:xfrm>
            <a:off x="4821884" y="6270174"/>
            <a:ext cx="6531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courtesy Wikimedia commons: https://</a:t>
            </a:r>
            <a:r>
              <a:rPr lang="en-US" sz="1200" dirty="0" err="1"/>
              <a:t>commons.wikimedia.org</a:t>
            </a:r>
            <a:r>
              <a:rPr lang="en-US" sz="1200" dirty="0"/>
              <a:t>/wiki/</a:t>
            </a:r>
            <a:r>
              <a:rPr lang="en-US" sz="1200" dirty="0" err="1"/>
              <a:t>File:Punch-card-cobol.jpg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527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predicate?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A predicate is a </a:t>
            </a:r>
            <a:r>
              <a:rPr lang="en-US" i="1" dirty="0"/>
              <a:t>function</a:t>
            </a:r>
            <a:r>
              <a:rPr lang="en-US" dirty="0"/>
              <a:t> that returns a </a:t>
            </a:r>
            <a:r>
              <a:rPr lang="en-US" i="1" dirty="0"/>
              <a:t>proposition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fromCharlottesville</a:t>
            </a:r>
            <a:r>
              <a:rPr lang="en-US" dirty="0"/>
              <a:t>(p: Person): Prop := …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onSegment</a:t>
            </a:r>
            <a:r>
              <a:rPr lang="en-US" dirty="0"/>
              <a:t>(s: Segment)(p: Point): Prop := …</a:t>
            </a:r>
          </a:p>
          <a:p>
            <a:r>
              <a:rPr lang="en-US" dirty="0"/>
              <a:t>Note that in Lean, predicates have a return type of Prop and not bool</a:t>
            </a:r>
          </a:p>
          <a:p>
            <a:pPr lvl="1"/>
            <a:r>
              <a:rPr lang="en-US" dirty="0"/>
              <a:t>In other languages (e.g., PVS), this distinction is not meaningful</a:t>
            </a:r>
          </a:p>
          <a:p>
            <a:r>
              <a:rPr lang="en-US" dirty="0"/>
              <a:t>Consider the example </a:t>
            </a:r>
            <a:r>
              <a:rPr lang="en-US" dirty="0" err="1"/>
              <a:t>fromCharlottesville</a:t>
            </a:r>
            <a:r>
              <a:rPr lang="en-US" dirty="0"/>
              <a:t>(p: Person)</a:t>
            </a:r>
          </a:p>
          <a:p>
            <a:pPr lvl="1"/>
            <a:r>
              <a:rPr lang="en-US" dirty="0" err="1"/>
              <a:t>fromCharlottesville</a:t>
            </a:r>
            <a:r>
              <a:rPr lang="en-US" dirty="0"/>
              <a:t>(Maya) is the proposition that Maya is from Charlottesville</a:t>
            </a:r>
          </a:p>
          <a:p>
            <a:pPr lvl="1"/>
            <a:r>
              <a:rPr lang="en-US" dirty="0" err="1"/>
              <a:t>fromCharlottesville</a:t>
            </a:r>
            <a:r>
              <a:rPr lang="en-US" dirty="0"/>
              <a:t>(Jamal) is the proposition that Jamal is from Charlottesville</a:t>
            </a:r>
          </a:p>
          <a:p>
            <a:pPr lvl="1"/>
            <a:r>
              <a:rPr lang="en-US" dirty="0" err="1"/>
              <a:t>fromCharlottesville</a:t>
            </a:r>
            <a:r>
              <a:rPr lang="en-US" dirty="0"/>
              <a:t>(Bao) is the proposition that Bao is from Charlottesville</a:t>
            </a:r>
          </a:p>
          <a:p>
            <a:pPr lvl="1"/>
            <a:r>
              <a:rPr lang="en-US" dirty="0"/>
              <a:t>Not every proposition derived from a predicate will be true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85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5A1C-7F62-0943-9090-AC9ADD09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031C-1091-B743-995A-3D5160B94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predicates have we already seen in these slides?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 Prop := n % 2 = 0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 Prop := ¬(∃(m: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m &gt; 1 ∧ n % m = 0)</a:t>
            </a:r>
          </a:p>
          <a:p>
            <a:endParaRPr lang="en-US" dirty="0"/>
          </a:p>
          <a:p>
            <a:r>
              <a:rPr lang="en-US" dirty="0"/>
              <a:t>Technically, these are not predicates: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positive(n: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 bool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uint32(n: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 bool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 &gt;= 0 ∧ n &lt; 2^32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48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10C8-E090-F84D-9052-262164B4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A85D-43C1-F342-9515-D0061A824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predicate that takes a number </a:t>
            </a:r>
            <a:r>
              <a:rPr lang="en-US" i="1" dirty="0"/>
              <a:t>n</a:t>
            </a:r>
            <a:r>
              <a:rPr lang="en-US" dirty="0"/>
              <a:t>, and returns the proposition that </a:t>
            </a:r>
            <a:r>
              <a:rPr lang="en-US" i="1" dirty="0"/>
              <a:t>n</a:t>
            </a:r>
            <a:r>
              <a:rPr lang="en-US" dirty="0"/>
              <a:t> is positive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positive(n: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 Prop :=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n &gt; 0 then true else false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positive'(n: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 Prop := n &gt; 0</a:t>
            </a:r>
          </a:p>
          <a:p>
            <a:r>
              <a:rPr lang="en-US" dirty="0"/>
              <a:t>Write a predicate that takes two numbers,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m</a:t>
            </a:r>
            <a:r>
              <a:rPr lang="en-US" dirty="0"/>
              <a:t>, and returns the proposition that </a:t>
            </a:r>
            <a:r>
              <a:rPr lang="en-US" i="1" dirty="0"/>
              <a:t>n</a:t>
            </a:r>
            <a:r>
              <a:rPr lang="en-US" dirty="0"/>
              <a:t> is evenly divisible by </a:t>
            </a:r>
            <a:r>
              <a:rPr lang="en-US" i="1" dirty="0"/>
              <a:t>m</a:t>
            </a:r>
            <a:r>
              <a:rPr lang="en-US" dirty="0"/>
              <a:t> (i.e., that </a:t>
            </a:r>
            <a:r>
              <a:rPr lang="en-US" i="1" dirty="0"/>
              <a:t>m</a:t>
            </a:r>
            <a:r>
              <a:rPr lang="en-US" dirty="0"/>
              <a:t> divides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p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isDivisible</a:t>
            </a:r>
            <a:r>
              <a:rPr lang="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m: </a:t>
            </a:r>
            <a:r>
              <a:rPr lang="p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p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p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 m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3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6051-13AB-D448-8F31-E5900070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3546-08A8-1149-8604-AE6411010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other properties of natural numbers that could be expressed as predicates?</a:t>
            </a:r>
          </a:p>
          <a:p>
            <a:r>
              <a:rPr lang="en-US" dirty="0"/>
              <a:t>Define a predicate that is true for every natural number (i.e., is </a:t>
            </a:r>
            <a:r>
              <a:rPr lang="en-US" i="1" dirty="0"/>
              <a:t>trivial</a:t>
            </a:r>
            <a:r>
              <a:rPr lang="en-US" dirty="0"/>
              <a:t>).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is_absorbed_by_zero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Prop := n * 0 = 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Define a predicate that is false for every natural number (i.e., is </a:t>
            </a:r>
            <a:r>
              <a:rPr lang="en-US" i="1" dirty="0"/>
              <a:t>unsatisfiable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equals_self_plus_one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Prop := n = n + 1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04EAF-59A6-DA4A-BAA1-A38B5E65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7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A0BE-961A-AD46-81A7-70F15CBD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E6F4-7F2F-D945-B8EA-9248BDF1D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inductive day : Type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Monday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Tuesday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Wednesday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Thursday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Friday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Saturday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Sunday</a:t>
            </a:r>
          </a:p>
          <a:p>
            <a:pPr marL="0" indent="0">
              <a:buNone/>
            </a:pP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day.Tuesday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open day -- no longer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need to day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prefix</a:t>
            </a:r>
          </a:p>
          <a:p>
            <a:pPr marL="0" indent="0">
              <a:buNone/>
            </a:pP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#check Tuesday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9AF6E-1D65-674A-B7C3-30E28C02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0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928E-1784-2D4B-A545-487B3C70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for our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56E9-736F-7A4F-96AA-4027CCC7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isWeekend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day → Prop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d, d = Saturday ∨ d = Sunday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Proof that Saturday is part of the weekend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satIsWeekend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isWeekend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Saturday :=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unfold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isWeekend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-- unfold tactic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or.intro_left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,-- backwards reasoning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apply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 finally, equality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0DFB7-C1FC-AA4B-BF03-34DD673A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8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9F29-F043-9B45-9144-7A0F4C06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proposition?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0AA5-808D-FC4C-BF27-15856AA2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proposition is a claim made about the state of a world</a:t>
            </a:r>
          </a:p>
          <a:p>
            <a:pPr lvl="1"/>
            <a:r>
              <a:rPr lang="en-US" dirty="0"/>
              <a:t>4 is even</a:t>
            </a:r>
          </a:p>
          <a:p>
            <a:pPr lvl="1"/>
            <a:r>
              <a:rPr lang="en-US" dirty="0"/>
              <a:t>2 is the only even prime number</a:t>
            </a:r>
          </a:p>
          <a:p>
            <a:pPr lvl="1"/>
            <a:r>
              <a:rPr lang="en-US" dirty="0"/>
              <a:t>All odd numbers are prime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(n: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: Prop := n % 2 = 0</a:t>
            </a:r>
          </a:p>
          <a:p>
            <a:pPr marL="0" indent="0">
              <a:buNone/>
            </a:pP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fourIsEven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fourIsEven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): Prop := ¬(∃(m: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 m &gt; 1 ∧ n % m = 0)</a:t>
            </a:r>
          </a:p>
          <a:p>
            <a:pPr marL="0" indent="0">
              <a:buNone/>
            </a:pP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twoOnlyEvenPrime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:= ∀(n: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∧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→ (n = 2)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twoOnlyEvenPrime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allOddNumbersPrime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:= ∀(n: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 ¬(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 →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allOddNumbersPrime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D1191B0-8454-FE4F-BCE0-9156140AD1C7}"/>
              </a:ext>
            </a:extLst>
          </p:cNvPr>
          <p:cNvSpPr/>
          <p:nvPr/>
        </p:nvSpPr>
        <p:spPr>
          <a:xfrm>
            <a:off x="8801100" y="5137150"/>
            <a:ext cx="2828926" cy="1174750"/>
          </a:xfrm>
          <a:prstGeom prst="wedgeRectCallout">
            <a:avLst>
              <a:gd name="adj1" fmla="val -16288"/>
              <a:gd name="adj2" fmla="val 7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Propositions don’t have to be true</a:t>
            </a:r>
          </a:p>
        </p:txBody>
      </p:sp>
    </p:spTree>
    <p:extLst>
      <p:ext uri="{BB962C8B-B14F-4D97-AF65-F5344CB8AC3E}">
        <p14:creationId xmlns:p14="http://schemas.microsoft.com/office/powerpoint/2010/main" val="415172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558A-E463-9A4E-A842-96708382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3A24-E82B-2E44-96A0-F6D72339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Predicates can have more than one argument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onSegment</a:t>
            </a:r>
            <a:r>
              <a:rPr lang="en-US" dirty="0"/>
              <a:t>: Segment → Point → Prop := </a:t>
            </a:r>
            <a:r>
              <a:rPr lang="el-GR" dirty="0"/>
              <a:t>λ</a:t>
            </a:r>
            <a:r>
              <a:rPr lang="en-US" dirty="0"/>
              <a:t> (</a:t>
            </a:r>
            <a:r>
              <a:rPr lang="en-US" dirty="0" err="1"/>
              <a:t>seg</a:t>
            </a:r>
            <a:r>
              <a:rPr lang="en-US" dirty="0"/>
              <a:t>: Segment)(</a:t>
            </a:r>
            <a:r>
              <a:rPr lang="en-US" dirty="0" err="1"/>
              <a:t>pt</a:t>
            </a:r>
            <a:r>
              <a:rPr lang="en-US" dirty="0"/>
              <a:t>: Point),…</a:t>
            </a:r>
          </a:p>
          <a:p>
            <a:r>
              <a:rPr lang="en-US" dirty="0"/>
              <a:t>Predicates of multiple arguments can be used to specify properties of </a:t>
            </a:r>
            <a:r>
              <a:rPr lang="en-US" i="1" dirty="0"/>
              <a:t>tuples</a:t>
            </a:r>
            <a:r>
              <a:rPr lang="en-US" dirty="0"/>
              <a:t> (e.g., pairs) of values</a:t>
            </a:r>
          </a:p>
          <a:p>
            <a:r>
              <a:rPr lang="en-US" dirty="0"/>
              <a:t>Properties of tuples are called </a:t>
            </a:r>
            <a:r>
              <a:rPr lang="en-US" i="1" dirty="0"/>
              <a:t>relations</a:t>
            </a:r>
          </a:p>
          <a:p>
            <a:r>
              <a:rPr lang="en-US" dirty="0"/>
              <a:t>Properties of pairs are called </a:t>
            </a:r>
            <a:r>
              <a:rPr lang="en-US" i="1" dirty="0"/>
              <a:t>binary relations</a:t>
            </a:r>
          </a:p>
          <a:p>
            <a:pPr lvl="1"/>
            <a:r>
              <a:rPr lang="en-US" dirty="0"/>
              <a:t>E.g., =, &lt;, ≥, … (infix notation)</a:t>
            </a:r>
          </a:p>
          <a:p>
            <a:pPr lvl="1"/>
            <a:r>
              <a:rPr lang="en-US" dirty="0"/>
              <a:t>We could also define a predicate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dirty="0"/>
              <a:t> that takes two arguments</a:t>
            </a:r>
          </a:p>
          <a:p>
            <a:pPr lvl="2"/>
            <a:r>
              <a:rPr lang="en-US" dirty="0"/>
              <a:t>E.g.,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2 3</a:t>
            </a:r>
            <a:r>
              <a:rPr lang="en-US" dirty="0"/>
              <a:t> (prefix notation)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97A2A-D45F-5E41-9111-91FD7223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7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74A3-CEA0-9B4C-AE06-AF760813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F09A3-BBD8-EA42-A517-8EE5E9BA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True and False: most basic propositions</a:t>
            </a:r>
          </a:p>
          <a:p>
            <a:r>
              <a:rPr lang="en-US" dirty="0"/>
              <a:t>Conjunction: whether two or more propositions are all true</a:t>
            </a:r>
          </a:p>
          <a:p>
            <a:r>
              <a:rPr lang="en-US" dirty="0"/>
              <a:t>Disjunction: whether any of two or more propositions are true</a:t>
            </a:r>
          </a:p>
          <a:p>
            <a:r>
              <a:rPr lang="en-US" dirty="0"/>
              <a:t>Implication: whether one proposition is true whenever another proposition is true</a:t>
            </a:r>
          </a:p>
          <a:p>
            <a:r>
              <a:rPr lang="en-US" dirty="0"/>
              <a:t>Negation: whether a proposition is false</a:t>
            </a:r>
          </a:p>
          <a:p>
            <a:r>
              <a:rPr lang="en-US" dirty="0"/>
              <a:t>Universal quantification: whether a proposition is true for all instances of a particular type</a:t>
            </a:r>
          </a:p>
          <a:p>
            <a:r>
              <a:rPr lang="en-US" dirty="0"/>
              <a:t>Existential quantification: whether a proposition is true for some instance of a particular type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F3A59F27-DA43-4B47-8D78-0CB68A72F460}"/>
              </a:ext>
            </a:extLst>
          </p:cNvPr>
          <p:cNvSpPr/>
          <p:nvPr/>
        </p:nvSpPr>
        <p:spPr>
          <a:xfrm>
            <a:off x="7172324" y="3657600"/>
            <a:ext cx="3609976" cy="889000"/>
          </a:xfrm>
          <a:prstGeom prst="wedgeRectCallout">
            <a:avLst>
              <a:gd name="adj1" fmla="val -16288"/>
              <a:gd name="adj2" fmla="val 7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Negations are actually a bit more subtle than this</a:t>
            </a:r>
          </a:p>
        </p:txBody>
      </p:sp>
    </p:spTree>
    <p:extLst>
      <p:ext uri="{BB962C8B-B14F-4D97-AF65-F5344CB8AC3E}">
        <p14:creationId xmlns:p14="http://schemas.microsoft.com/office/powerpoint/2010/main" val="198097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7793-C01F-CF4C-96FB-6BB5B371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B2381-F69D-B642-80A1-481C034CF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function is a mapping from one or more inputs to an output</a:t>
            </a:r>
          </a:p>
          <a:p>
            <a:pPr lvl="1"/>
            <a:r>
              <a:rPr lang="en-US" dirty="0"/>
              <a:t>The mapping must be unique</a:t>
            </a:r>
          </a:p>
          <a:p>
            <a:pPr lvl="2"/>
            <a:r>
              <a:rPr lang="en-US" dirty="0"/>
              <a:t>The square root function can return +2 or -2, but it must be consistently defined</a:t>
            </a:r>
          </a:p>
          <a:p>
            <a:pPr lvl="2"/>
            <a:r>
              <a:rPr lang="en-US" dirty="0"/>
              <a:t>Technically, it could also return a </a:t>
            </a:r>
            <a:r>
              <a:rPr lang="en-US" i="1" dirty="0"/>
              <a:t>pair</a:t>
            </a:r>
            <a:r>
              <a:rPr lang="en-US" dirty="0"/>
              <a:t> of numbers, but that pair would be the output</a:t>
            </a:r>
          </a:p>
          <a:p>
            <a:r>
              <a:rPr lang="en-US" dirty="0"/>
              <a:t>Exercise:</a:t>
            </a:r>
          </a:p>
          <a:p>
            <a:pPr lvl="1"/>
            <a:r>
              <a:rPr lang="en-US" dirty="0"/>
              <a:t>Describe the function that takes an x input and returns a y input such that the function draws a circle</a:t>
            </a:r>
          </a:p>
          <a:p>
            <a:pPr lvl="2"/>
            <a:r>
              <a:rPr lang="en-US" dirty="0"/>
              <a:t>There is no such function!</a:t>
            </a:r>
          </a:p>
          <a:p>
            <a:r>
              <a:rPr lang="en-US" dirty="0"/>
              <a:t>Exercise: Give some examples of interesting functions from </a:t>
            </a:r>
            <a:r>
              <a:rPr lang="en-US" dirty="0" err="1"/>
              <a:t>nat</a:t>
            </a:r>
            <a:r>
              <a:rPr lang="en-US" dirty="0"/>
              <a:t> to bool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positive (n: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 bool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uint32 (n: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 bool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 &gt;= 0 ∧ n &lt; 2^32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9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2A98-7FAA-EC48-A097-2FA88F17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0844D-1826-C148-BC99-05128690C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expressions are basically anonymous functions:</a:t>
            </a:r>
          </a:p>
          <a:p>
            <a:pPr marL="0" indent="0">
              <a:buNone/>
            </a:pP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(if n &gt; 0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bool)</a:t>
            </a:r>
          </a:p>
          <a:p>
            <a:r>
              <a:rPr lang="en-US" dirty="0"/>
              <a:t>Many ways to create the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</a:t>
            </a:r>
            <a:r>
              <a:rPr lang="en-US" dirty="0"/>
              <a:t> symbol, but please don’t 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lamda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🙄</a:t>
            </a:r>
            <a:endParaRPr lang="en-US" b="1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(if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bool)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n,(if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</a:t>
            </a:r>
            <a:r>
              <a:rPr lang="el-GR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 n &gt; 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6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1B3D-4415-0840-ADE5-D1CC35B4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Formulations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F49EF-F171-CD4E-9E3A-A59FA85E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There are multiple ways to write a function</a:t>
            </a:r>
          </a:p>
          <a:p>
            <a:r>
              <a:rPr lang="en-US" dirty="0"/>
              <a:t>The best way depends on taste, but also sometimes on context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positive (n: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 bool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positive'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bool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(if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bool)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positive’'' :=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n, 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positive''':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bool :=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exact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λ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n, if n &gt; 0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6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BB04-2813-3443-826E-498C61C8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2213-3CDF-C343-A26F-605668D70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Exercise: Give some examples of interesting functions from </a:t>
            </a:r>
            <a:r>
              <a:rPr lang="en-US" dirty="0" err="1"/>
              <a:t>ℕ</a:t>
            </a:r>
            <a:r>
              <a:rPr lang="en-US" dirty="0"/>
              <a:t> to </a:t>
            </a:r>
            <a:r>
              <a:rPr lang="en-US" dirty="0" err="1"/>
              <a:t>ℕ</a:t>
            </a: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double (n: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 := 2 * n</a:t>
            </a:r>
          </a:p>
          <a:p>
            <a:pPr marL="0" indent="0">
              <a:buNone/>
            </a:pP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#check double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#check double 3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double 3</a:t>
            </a:r>
          </a:p>
          <a:p>
            <a:pPr marL="0" indent="0">
              <a:buNone/>
            </a:pP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square (n: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 := n * n</a:t>
            </a:r>
          </a:p>
          <a:p>
            <a:pPr marL="0" indent="0">
              <a:buNone/>
            </a:pP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#check square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square 3</a:t>
            </a:r>
          </a:p>
        </p:txBody>
      </p:sp>
    </p:spTree>
    <p:extLst>
      <p:ext uri="{BB962C8B-B14F-4D97-AF65-F5344CB8AC3E}">
        <p14:creationId xmlns:p14="http://schemas.microsoft.com/office/powerpoint/2010/main" val="290256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D2F0-EE5B-294D-A549-B6659E20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9EA6-9763-B64F-BFC6-34616E161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a function from </a:t>
            </a:r>
            <a:r>
              <a:rPr lang="en-US" dirty="0" err="1"/>
              <a:t>ℕ</a:t>
            </a:r>
            <a:r>
              <a:rPr lang="en-US" dirty="0"/>
              <a:t> to </a:t>
            </a:r>
            <a:r>
              <a:rPr lang="en-US" dirty="0" err="1"/>
              <a:t>ℕ</a:t>
            </a:r>
            <a:r>
              <a:rPr lang="en-US" dirty="0"/>
              <a:t> is of type </a:t>
            </a:r>
            <a:r>
              <a:rPr lang="en-US" dirty="0" err="1"/>
              <a:t>ℕ</a:t>
            </a:r>
            <a:r>
              <a:rPr lang="en-US" dirty="0"/>
              <a:t> → </a:t>
            </a:r>
            <a:r>
              <a:rPr lang="en-US" dirty="0" err="1"/>
              <a:t>ℕ</a:t>
            </a:r>
            <a:endParaRPr lang="en-US" dirty="0"/>
          </a:p>
          <a:p>
            <a:r>
              <a:rPr lang="en-US" dirty="0"/>
              <a:t>If a function has a type, can it be an argument to another function?</a:t>
            </a:r>
          </a:p>
          <a:p>
            <a:r>
              <a:rPr lang="en-US" dirty="0"/>
              <a:t>Can a function be the return value of another function?</a:t>
            </a:r>
          </a:p>
          <a:p>
            <a:r>
              <a:rPr lang="en-US" dirty="0"/>
              <a:t>Discuss</a:t>
            </a:r>
          </a:p>
        </p:txBody>
      </p:sp>
    </p:spTree>
    <p:extLst>
      <p:ext uri="{BB962C8B-B14F-4D97-AF65-F5344CB8AC3E}">
        <p14:creationId xmlns:p14="http://schemas.microsoft.com/office/powerpoint/2010/main" val="216595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E230-C89D-C140-B0ED-8E34A0B4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9E1A7-E28A-FC4B-8EB9-13EFCAA10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following function:</a:t>
            </a:r>
          </a:p>
          <a:p>
            <a:pPr marL="0" indent="0"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(x: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)(y: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:= x + y</a:t>
            </a:r>
          </a:p>
          <a:p>
            <a:pPr marL="0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#reduce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3 4 – 7</a:t>
            </a:r>
          </a:p>
          <a:p>
            <a:pPr marL="0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takes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arguments</a:t>
            </a:r>
            <a:r>
              <a:rPr lang="es-ES" dirty="0"/>
              <a:t>,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happens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?</a:t>
            </a:r>
          </a:p>
          <a:p>
            <a:pPr marL="0" indent="0"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add3(y: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:= 3 + y</a:t>
            </a:r>
          </a:p>
          <a:p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format</a:t>
            </a:r>
            <a:r>
              <a:rPr lang="es-ES" dirty="0"/>
              <a:t> </a:t>
            </a:r>
            <a:r>
              <a:rPr lang="es-ES" dirty="0" err="1"/>
              <a:t>matter</a:t>
            </a:r>
            <a:r>
              <a:rPr lang="es-ES" dirty="0"/>
              <a:t>?</a:t>
            </a:r>
          </a:p>
          <a:p>
            <a:pPr marL="0" indent="0"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400" dirty="0"/>
              <a:t>'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y: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:= x + y</a:t>
            </a:r>
          </a:p>
          <a:p>
            <a:pPr marL="0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 3</a:t>
            </a:r>
            <a:endParaRPr lang="es-ES" sz="2400" dirty="0"/>
          </a:p>
          <a:p>
            <a:endParaRPr lang="en-US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535A5060-16E7-884E-AD41-BA88753174B4}"/>
              </a:ext>
            </a:extLst>
          </p:cNvPr>
          <p:cNvSpPr/>
          <p:nvPr/>
        </p:nvSpPr>
        <p:spPr>
          <a:xfrm>
            <a:off x="7600950" y="1779587"/>
            <a:ext cx="3471862" cy="1946275"/>
          </a:xfrm>
          <a:prstGeom prst="wedgeRectCallout">
            <a:avLst>
              <a:gd name="adj1" fmla="val -16288"/>
              <a:gd name="adj2" fmla="val 7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is an example of currying, one of the most common ways to return a value that is a function</a:t>
            </a:r>
          </a:p>
        </p:txBody>
      </p:sp>
    </p:spTree>
    <p:extLst>
      <p:ext uri="{BB962C8B-B14F-4D97-AF65-F5344CB8AC3E}">
        <p14:creationId xmlns:p14="http://schemas.microsoft.com/office/powerpoint/2010/main" val="31831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13383</TotalTime>
  <Words>1429</Words>
  <Application>Microsoft Macintosh PowerPoint</Application>
  <PresentationFormat>Widescreen</PresentationFormat>
  <Paragraphs>194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Propositions, Functions, and Predicates</vt:lpstr>
      <vt:lpstr>What is a proposition?</vt:lpstr>
      <vt:lpstr>Proposition components</vt:lpstr>
      <vt:lpstr>What is a function?</vt:lpstr>
      <vt:lpstr>Lambda expressions</vt:lpstr>
      <vt:lpstr>Alternate Formulations</vt:lpstr>
      <vt:lpstr>Exercise</vt:lpstr>
      <vt:lpstr>Functions as types</vt:lpstr>
      <vt:lpstr>Function as return value</vt:lpstr>
      <vt:lpstr>Examples of functions as arguments</vt:lpstr>
      <vt:lpstr>Alternate do_twice representations</vt:lpstr>
      <vt:lpstr>Inception</vt:lpstr>
      <vt:lpstr>Story time</vt:lpstr>
      <vt:lpstr>What is a predicate?</vt:lpstr>
      <vt:lpstr>Examples</vt:lpstr>
      <vt:lpstr>Exercises</vt:lpstr>
      <vt:lpstr>Exercises</vt:lpstr>
      <vt:lpstr>Inductive types</vt:lpstr>
      <vt:lpstr>Predicate for our type</vt:lpstr>
      <vt:lpstr>Relations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314</cp:revision>
  <dcterms:created xsi:type="dcterms:W3CDTF">2018-09-03T20:17:44Z</dcterms:created>
  <dcterms:modified xsi:type="dcterms:W3CDTF">2019-01-22T14:02:59Z</dcterms:modified>
</cp:coreProperties>
</file>