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3"/>
  </p:notesMasterIdLst>
  <p:sldIdLst>
    <p:sldId id="256" r:id="rId5"/>
    <p:sldId id="259" r:id="rId6"/>
    <p:sldId id="257" r:id="rId7"/>
    <p:sldId id="260" r:id="rId8"/>
    <p:sldId id="258" r:id="rId9"/>
    <p:sldId id="296" r:id="rId10"/>
    <p:sldId id="264" r:id="rId11"/>
    <p:sldId id="280" r:id="rId12"/>
    <p:sldId id="297" r:id="rId13"/>
    <p:sldId id="262" r:id="rId14"/>
    <p:sldId id="270" r:id="rId15"/>
    <p:sldId id="283" r:id="rId16"/>
    <p:sldId id="291" r:id="rId17"/>
    <p:sldId id="298" r:id="rId18"/>
    <p:sldId id="276" r:id="rId19"/>
    <p:sldId id="279" r:id="rId20"/>
    <p:sldId id="289" r:id="rId21"/>
    <p:sldId id="299" r:id="rId22"/>
    <p:sldId id="272" r:id="rId23"/>
    <p:sldId id="300" r:id="rId24"/>
    <p:sldId id="273" r:id="rId25"/>
    <p:sldId id="282" r:id="rId26"/>
    <p:sldId id="304" r:id="rId27"/>
    <p:sldId id="287" r:id="rId28"/>
    <p:sldId id="281" r:id="rId29"/>
    <p:sldId id="295" r:id="rId30"/>
    <p:sldId id="301" r:id="rId31"/>
    <p:sldId id="266" r:id="rId32"/>
    <p:sldId id="302" r:id="rId33"/>
    <p:sldId id="267" r:id="rId34"/>
    <p:sldId id="303" r:id="rId35"/>
    <p:sldId id="286" r:id="rId36"/>
    <p:sldId id="305" r:id="rId37"/>
    <p:sldId id="290" r:id="rId38"/>
    <p:sldId id="261" r:id="rId39"/>
    <p:sldId id="278" r:id="rId40"/>
    <p:sldId id="271" r:id="rId41"/>
    <p:sldId id="285"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481B00"/>
    <a:srgbClr val="800000"/>
    <a:srgbClr val="CC3399"/>
    <a:srgbClr val="FCA82C"/>
    <a:srgbClr val="9EFF29"/>
    <a:srgbClr val="A4660C"/>
    <a:srgbClr val="952F69"/>
    <a:srgbClr val="FF856D"/>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DF05EC-33AF-42A1-A84F-6BDE17A7FB48}" v="1" dt="2021-07-20T04:13:42.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53" autoAdjust="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791935-EBE4-40B5-BBE9-2139FE8505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250E284-8AF1-48DE-AA5F-69140D4DAAAA}">
      <dgm:prSet phldrT="[Text]" phldr="0"/>
      <dgm:spPr/>
      <dgm:t>
        <a:bodyPr/>
        <a:lstStyle/>
        <a:p>
          <a:r>
            <a:rPr lang="en-US" dirty="0">
              <a:latin typeface="Calibri"/>
            </a:rPr>
            <a:t>Dataset</a:t>
          </a:r>
          <a:endParaRPr lang="en-US" dirty="0"/>
        </a:p>
      </dgm:t>
    </dgm:pt>
    <dgm:pt modelId="{853CE24D-B7CB-44E1-8166-DB43D67954BE}" type="parTrans" cxnId="{5FE2BCC3-EDA4-4EEC-8C68-10E4D3322458}">
      <dgm:prSet/>
      <dgm:spPr/>
      <dgm:t>
        <a:bodyPr/>
        <a:lstStyle/>
        <a:p>
          <a:endParaRPr lang="en-US"/>
        </a:p>
      </dgm:t>
    </dgm:pt>
    <dgm:pt modelId="{31DEA9A0-6525-4E4A-B1C9-2CDF823B64DA}" type="sibTrans" cxnId="{5FE2BCC3-EDA4-4EEC-8C68-10E4D3322458}">
      <dgm:prSet/>
      <dgm:spPr/>
      <dgm:t>
        <a:bodyPr/>
        <a:lstStyle/>
        <a:p>
          <a:endParaRPr lang="en-US"/>
        </a:p>
      </dgm:t>
    </dgm:pt>
    <dgm:pt modelId="{D7A5C069-928F-45AF-BF47-21532B028785}">
      <dgm:prSet phldrT="[Text]" phldr="0"/>
      <dgm:spPr/>
      <dgm:t>
        <a:bodyPr/>
        <a:lstStyle/>
        <a:p>
          <a:pPr rtl="0"/>
          <a:r>
            <a:rPr lang="en-US" dirty="0">
              <a:latin typeface="Calibri"/>
            </a:rPr>
            <a:t> Very large dataset, need to find a suitable way to filter</a:t>
          </a:r>
          <a:endParaRPr lang="en-US" dirty="0"/>
        </a:p>
      </dgm:t>
    </dgm:pt>
    <dgm:pt modelId="{42552CE9-9BBD-4EB6-A094-D6781A30A50D}" type="parTrans" cxnId="{97EF1EC8-DA3C-469C-B506-B15A0517715D}">
      <dgm:prSet/>
      <dgm:spPr/>
      <dgm:t>
        <a:bodyPr/>
        <a:lstStyle/>
        <a:p>
          <a:endParaRPr lang="en-US"/>
        </a:p>
      </dgm:t>
    </dgm:pt>
    <dgm:pt modelId="{33DDCE80-3816-492F-ADB0-FA8047238715}" type="sibTrans" cxnId="{97EF1EC8-DA3C-469C-B506-B15A0517715D}">
      <dgm:prSet/>
      <dgm:spPr/>
      <dgm:t>
        <a:bodyPr/>
        <a:lstStyle/>
        <a:p>
          <a:endParaRPr lang="en-US"/>
        </a:p>
      </dgm:t>
    </dgm:pt>
    <dgm:pt modelId="{5F561718-A4BB-428E-8632-07A5BABD0011}">
      <dgm:prSet phldrT="[Text]" phldr="0"/>
      <dgm:spPr/>
      <dgm:t>
        <a:bodyPr/>
        <a:lstStyle/>
        <a:p>
          <a:pPr rtl="0"/>
          <a:r>
            <a:rPr lang="en-US" dirty="0">
              <a:latin typeface="Calibri"/>
            </a:rPr>
            <a:t>Some numbers and URLs present in the reviews</a:t>
          </a:r>
          <a:endParaRPr lang="en-US" dirty="0"/>
        </a:p>
      </dgm:t>
    </dgm:pt>
    <dgm:pt modelId="{16A17B6F-5347-40FE-8CC5-2CB5747CC168}" type="parTrans" cxnId="{D0BE8A97-3074-4AB8-B8E0-9AF587922826}">
      <dgm:prSet/>
      <dgm:spPr/>
      <dgm:t>
        <a:bodyPr/>
        <a:lstStyle/>
        <a:p>
          <a:endParaRPr lang="en-US"/>
        </a:p>
      </dgm:t>
    </dgm:pt>
    <dgm:pt modelId="{9874C783-D4E4-4B8C-95D0-FE7BDC53EBA9}" type="sibTrans" cxnId="{D0BE8A97-3074-4AB8-B8E0-9AF587922826}">
      <dgm:prSet/>
      <dgm:spPr/>
      <dgm:t>
        <a:bodyPr/>
        <a:lstStyle/>
        <a:p>
          <a:endParaRPr lang="en-US"/>
        </a:p>
      </dgm:t>
    </dgm:pt>
    <dgm:pt modelId="{ED640C32-F555-48D9-BDF4-B9AFAE06577E}">
      <dgm:prSet phldrT="[Text]" phldr="0"/>
      <dgm:spPr/>
      <dgm:t>
        <a:bodyPr/>
        <a:lstStyle/>
        <a:p>
          <a:pPr rtl="0"/>
          <a:r>
            <a:rPr lang="en-US" dirty="0">
              <a:latin typeface="Calibri"/>
            </a:rPr>
            <a:t>Topic Extraction</a:t>
          </a:r>
          <a:endParaRPr lang="en-US" dirty="0"/>
        </a:p>
      </dgm:t>
    </dgm:pt>
    <dgm:pt modelId="{7A215D7D-D341-4413-8114-159ED591AA0F}" type="parTrans" cxnId="{927C1039-0FA3-45CB-BD3D-1AB45320321C}">
      <dgm:prSet/>
      <dgm:spPr/>
      <dgm:t>
        <a:bodyPr/>
        <a:lstStyle/>
        <a:p>
          <a:endParaRPr lang="en-US"/>
        </a:p>
      </dgm:t>
    </dgm:pt>
    <dgm:pt modelId="{EDC3B144-F339-435C-955B-E9DAD4676BEB}" type="sibTrans" cxnId="{927C1039-0FA3-45CB-BD3D-1AB45320321C}">
      <dgm:prSet/>
      <dgm:spPr/>
      <dgm:t>
        <a:bodyPr/>
        <a:lstStyle/>
        <a:p>
          <a:endParaRPr lang="en-US"/>
        </a:p>
      </dgm:t>
    </dgm:pt>
    <dgm:pt modelId="{872E8673-167A-4682-97DE-29C7E62C5367}">
      <dgm:prSet phldrT="[Text]" phldr="0"/>
      <dgm:spPr/>
      <dgm:t>
        <a:bodyPr/>
        <a:lstStyle/>
        <a:p>
          <a:pPr rtl="0"/>
          <a:r>
            <a:rPr lang="en-US">
              <a:latin typeface="Calibri"/>
            </a:rPr>
            <a:t>Need to further refine stop words list and include frequently occurring words like "book"</a:t>
          </a:r>
          <a:endParaRPr lang="en-US" dirty="0"/>
        </a:p>
      </dgm:t>
    </dgm:pt>
    <dgm:pt modelId="{70A5743B-2587-4001-9BD4-2B390CF30D37}" type="parTrans" cxnId="{969A73B5-77E1-43E8-A2DB-C5AE925F4FC9}">
      <dgm:prSet/>
      <dgm:spPr/>
      <dgm:t>
        <a:bodyPr/>
        <a:lstStyle/>
        <a:p>
          <a:endParaRPr lang="en-US"/>
        </a:p>
      </dgm:t>
    </dgm:pt>
    <dgm:pt modelId="{13D51074-47FC-4DA1-A110-D48E18EAC0A1}" type="sibTrans" cxnId="{969A73B5-77E1-43E8-A2DB-C5AE925F4FC9}">
      <dgm:prSet/>
      <dgm:spPr/>
      <dgm:t>
        <a:bodyPr/>
        <a:lstStyle/>
        <a:p>
          <a:endParaRPr lang="en-US"/>
        </a:p>
      </dgm:t>
    </dgm:pt>
    <dgm:pt modelId="{CFBC382C-B7BB-45E3-A00C-1440E0289011}">
      <dgm:prSet phldrT="[Text]" phldr="0"/>
      <dgm:spPr/>
      <dgm:t>
        <a:bodyPr/>
        <a:lstStyle/>
        <a:p>
          <a:r>
            <a:rPr lang="en-US" dirty="0">
              <a:latin typeface="Calibri"/>
            </a:rPr>
            <a:t>Sentiment Analysis</a:t>
          </a:r>
          <a:endParaRPr lang="en-US" dirty="0"/>
        </a:p>
      </dgm:t>
    </dgm:pt>
    <dgm:pt modelId="{2D2E9FD8-5B54-482A-9C5C-44FA4A5F2102}" type="parTrans" cxnId="{55094C74-3E4B-464E-B521-544B44126F23}">
      <dgm:prSet/>
      <dgm:spPr/>
      <dgm:t>
        <a:bodyPr/>
        <a:lstStyle/>
        <a:p>
          <a:endParaRPr lang="en-US"/>
        </a:p>
      </dgm:t>
    </dgm:pt>
    <dgm:pt modelId="{24196B5C-4F75-43F8-851D-B13DD36B2770}" type="sibTrans" cxnId="{55094C74-3E4B-464E-B521-544B44126F23}">
      <dgm:prSet/>
      <dgm:spPr/>
      <dgm:t>
        <a:bodyPr/>
        <a:lstStyle/>
        <a:p>
          <a:endParaRPr lang="en-US"/>
        </a:p>
      </dgm:t>
    </dgm:pt>
    <dgm:pt modelId="{B30D077F-5ED2-433C-8562-B08F090CAFDB}">
      <dgm:prSet phldrT="[Text]" phldr="0"/>
      <dgm:spPr/>
      <dgm:t>
        <a:bodyPr/>
        <a:lstStyle/>
        <a:p>
          <a:pPr rtl="0"/>
          <a:r>
            <a:rPr lang="en-US" dirty="0">
              <a:latin typeface="Calibri"/>
            </a:rPr>
            <a:t>Can mine only on known features</a:t>
          </a:r>
          <a:endParaRPr lang="en-US" dirty="0"/>
        </a:p>
      </dgm:t>
    </dgm:pt>
    <dgm:pt modelId="{0A545B48-0DAF-4E97-8F07-59706D02EBBE}" type="parTrans" cxnId="{E6AA7C98-DAC3-4CEF-AF36-F2476B70F0B2}">
      <dgm:prSet/>
      <dgm:spPr/>
      <dgm:t>
        <a:bodyPr/>
        <a:lstStyle/>
        <a:p>
          <a:endParaRPr lang="en-US"/>
        </a:p>
      </dgm:t>
    </dgm:pt>
    <dgm:pt modelId="{A329C42E-E0FB-4EAE-8BD2-2B73587BB7C2}" type="sibTrans" cxnId="{E6AA7C98-DAC3-4CEF-AF36-F2476B70F0B2}">
      <dgm:prSet/>
      <dgm:spPr/>
      <dgm:t>
        <a:bodyPr/>
        <a:lstStyle/>
        <a:p>
          <a:endParaRPr lang="en-US"/>
        </a:p>
      </dgm:t>
    </dgm:pt>
    <dgm:pt modelId="{64E9926C-4F0A-485B-92AA-2E88E1B896C0}">
      <dgm:prSet phldrT="[Text]" phldr="0"/>
      <dgm:spPr/>
      <dgm:t>
        <a:bodyPr/>
        <a:lstStyle/>
        <a:p>
          <a:pPr rtl="0"/>
          <a:r>
            <a:rPr lang="en-US" dirty="0">
              <a:latin typeface="Calibri"/>
            </a:rPr>
            <a:t>Difficult to mine implicit features</a:t>
          </a:r>
          <a:endParaRPr lang="en-US" dirty="0"/>
        </a:p>
      </dgm:t>
    </dgm:pt>
    <dgm:pt modelId="{20C1B7AA-B930-4E12-92EF-681E54311C1E}" type="parTrans" cxnId="{4EA612D0-1E12-4838-A0DE-00C3519D7D4F}">
      <dgm:prSet/>
      <dgm:spPr/>
      <dgm:t>
        <a:bodyPr/>
        <a:lstStyle/>
        <a:p>
          <a:endParaRPr lang="en-US"/>
        </a:p>
      </dgm:t>
    </dgm:pt>
    <dgm:pt modelId="{B4F4B4CC-FC8D-4ACC-B6FD-54DA5E850CA0}" type="sibTrans" cxnId="{4EA612D0-1E12-4838-A0DE-00C3519D7D4F}">
      <dgm:prSet/>
      <dgm:spPr/>
      <dgm:t>
        <a:bodyPr/>
        <a:lstStyle/>
        <a:p>
          <a:endParaRPr lang="en-US"/>
        </a:p>
      </dgm:t>
    </dgm:pt>
    <dgm:pt modelId="{F9D0E65C-3E41-46B4-BDDF-D6F0F7A68E20}">
      <dgm:prSet phldr="0"/>
      <dgm:spPr/>
      <dgm:t>
        <a:bodyPr/>
        <a:lstStyle/>
        <a:p>
          <a:pPr rtl="0"/>
          <a:r>
            <a:rPr lang="en-US" dirty="0">
              <a:latin typeface="Calibri"/>
            </a:rPr>
            <a:t>Document Clustering</a:t>
          </a:r>
        </a:p>
      </dgm:t>
    </dgm:pt>
    <dgm:pt modelId="{996832CC-7F59-466E-9D19-10259D90D098}" type="parTrans" cxnId="{9064B0C2-BA15-48CF-8AB3-F1490E807876}">
      <dgm:prSet/>
      <dgm:spPr/>
      <dgm:t>
        <a:bodyPr/>
        <a:lstStyle/>
        <a:p>
          <a:endParaRPr lang="en-SG"/>
        </a:p>
      </dgm:t>
    </dgm:pt>
    <dgm:pt modelId="{DA89B268-5574-4C66-9147-E2ABD5F6550E}" type="sibTrans" cxnId="{9064B0C2-BA15-48CF-8AB3-F1490E807876}">
      <dgm:prSet/>
      <dgm:spPr/>
      <dgm:t>
        <a:bodyPr/>
        <a:lstStyle/>
        <a:p>
          <a:endParaRPr lang="en-SG"/>
        </a:p>
      </dgm:t>
    </dgm:pt>
    <dgm:pt modelId="{3BA1A459-577D-4C67-B807-B8A1BF35D9B0}">
      <dgm:prSet phldr="0"/>
      <dgm:spPr/>
      <dgm:t>
        <a:bodyPr/>
        <a:lstStyle/>
        <a:p>
          <a:pPr rtl="0"/>
          <a:r>
            <a:rPr lang="en-US" dirty="0">
              <a:latin typeface="Calibri"/>
            </a:rPr>
            <a:t>Association Mining</a:t>
          </a:r>
        </a:p>
      </dgm:t>
    </dgm:pt>
    <dgm:pt modelId="{0623E880-13DF-4F99-83D1-2031E4D09CD9}" type="parTrans" cxnId="{C78017A5-867D-4284-986E-B088C66DCBAE}">
      <dgm:prSet/>
      <dgm:spPr/>
      <dgm:t>
        <a:bodyPr/>
        <a:lstStyle/>
        <a:p>
          <a:endParaRPr lang="en-SG"/>
        </a:p>
      </dgm:t>
    </dgm:pt>
    <dgm:pt modelId="{EEF67A32-784E-404F-B793-FE325B8C7736}" type="sibTrans" cxnId="{C78017A5-867D-4284-986E-B088C66DCBAE}">
      <dgm:prSet/>
      <dgm:spPr/>
      <dgm:t>
        <a:bodyPr/>
        <a:lstStyle/>
        <a:p>
          <a:endParaRPr lang="en-SG"/>
        </a:p>
      </dgm:t>
    </dgm:pt>
    <dgm:pt modelId="{AEBE5836-86A9-4A63-9192-056BFDCEEBBE}">
      <dgm:prSet phldr="0"/>
      <dgm:spPr/>
      <dgm:t>
        <a:bodyPr/>
        <a:lstStyle/>
        <a:p>
          <a:pPr rtl="0"/>
          <a:r>
            <a:rPr lang="en-US" dirty="0">
              <a:latin typeface="Calibri"/>
            </a:rPr>
            <a:t>High degree of overlap in the clusters</a:t>
          </a:r>
        </a:p>
      </dgm:t>
    </dgm:pt>
    <dgm:pt modelId="{2A3BC002-5BEC-4F97-8B04-9E665584E57B}" type="parTrans" cxnId="{D20255A1-60B7-47A6-A267-F33012EF29A2}">
      <dgm:prSet/>
      <dgm:spPr/>
      <dgm:t>
        <a:bodyPr/>
        <a:lstStyle/>
        <a:p>
          <a:endParaRPr lang="en-SG"/>
        </a:p>
      </dgm:t>
    </dgm:pt>
    <dgm:pt modelId="{CD2693E0-FEDA-4970-9880-F697C097C019}" type="sibTrans" cxnId="{D20255A1-60B7-47A6-A267-F33012EF29A2}">
      <dgm:prSet/>
      <dgm:spPr/>
      <dgm:t>
        <a:bodyPr/>
        <a:lstStyle/>
        <a:p>
          <a:endParaRPr lang="en-SG"/>
        </a:p>
      </dgm:t>
    </dgm:pt>
    <dgm:pt modelId="{CD812EBD-F92F-414A-B68C-B23CD31E0D19}">
      <dgm:prSet phldr="0"/>
      <dgm:spPr/>
      <dgm:t>
        <a:bodyPr/>
        <a:lstStyle/>
        <a:p>
          <a:pPr rtl="0"/>
          <a:r>
            <a:rPr lang="en-US">
              <a:latin typeface="Calibri"/>
            </a:rPr>
            <a:t>Not meaningful results on corpus, clustering repeated at book level</a:t>
          </a:r>
          <a:endParaRPr lang="en-US" dirty="0">
            <a:latin typeface="Calibri"/>
          </a:endParaRPr>
        </a:p>
      </dgm:t>
    </dgm:pt>
    <dgm:pt modelId="{B1B12DA6-550C-442F-8EFA-65128384C28D}" type="parTrans" cxnId="{E72A9838-736E-4673-870C-51F545513E1C}">
      <dgm:prSet/>
      <dgm:spPr/>
      <dgm:t>
        <a:bodyPr/>
        <a:lstStyle/>
        <a:p>
          <a:endParaRPr lang="en-SG"/>
        </a:p>
      </dgm:t>
    </dgm:pt>
    <dgm:pt modelId="{66333F2F-B25F-45C3-A48F-CF00B557BF04}" type="sibTrans" cxnId="{E72A9838-736E-4673-870C-51F545513E1C}">
      <dgm:prSet/>
      <dgm:spPr/>
      <dgm:t>
        <a:bodyPr/>
        <a:lstStyle/>
        <a:p>
          <a:endParaRPr lang="en-SG"/>
        </a:p>
      </dgm:t>
    </dgm:pt>
    <dgm:pt modelId="{F34771B7-018A-408F-83DB-DB89EEBB1025}">
      <dgm:prSet phldrT="[Text]" phldr="0"/>
      <dgm:spPr/>
      <dgm:t>
        <a:bodyPr/>
        <a:lstStyle/>
        <a:p>
          <a:pPr rtl="0"/>
          <a:r>
            <a:rPr lang="en-US" dirty="0"/>
            <a:t>Polarity scores are affected by “noise” (factual descriptions of the story)</a:t>
          </a:r>
        </a:p>
      </dgm:t>
    </dgm:pt>
    <dgm:pt modelId="{B9B9DFC3-2B75-4CDF-95EC-4594BF812746}" type="parTrans" cxnId="{345765D8-7756-4658-ACA6-AACF73FAB60C}">
      <dgm:prSet/>
      <dgm:spPr/>
      <dgm:t>
        <a:bodyPr/>
        <a:lstStyle/>
        <a:p>
          <a:endParaRPr lang="en-SG"/>
        </a:p>
      </dgm:t>
    </dgm:pt>
    <dgm:pt modelId="{55F739D9-BD77-45EC-A06B-D3581B696C7A}" type="sibTrans" cxnId="{345765D8-7756-4658-ACA6-AACF73FAB60C}">
      <dgm:prSet/>
      <dgm:spPr/>
      <dgm:t>
        <a:bodyPr/>
        <a:lstStyle/>
        <a:p>
          <a:endParaRPr lang="en-SG"/>
        </a:p>
      </dgm:t>
    </dgm:pt>
    <dgm:pt modelId="{381E1580-88D5-4441-A8D1-07141DA4D3DD}">
      <dgm:prSet phldrT="[Text]" phldr="0"/>
      <dgm:spPr/>
      <dgm:t>
        <a:bodyPr/>
        <a:lstStyle/>
        <a:p>
          <a:pPr rtl="0"/>
          <a:r>
            <a:rPr lang="en-US">
              <a:solidFill>
                <a:schemeClr val="tx1"/>
              </a:solidFill>
            </a:rPr>
            <a:t>Some reviews written in foreign language</a:t>
          </a:r>
          <a:endParaRPr lang="en-US" dirty="0">
            <a:solidFill>
              <a:schemeClr val="tx1"/>
            </a:solidFill>
          </a:endParaRPr>
        </a:p>
      </dgm:t>
    </dgm:pt>
    <dgm:pt modelId="{0CE6A718-26C0-49C1-B327-AEA07400FF3E}" type="parTrans" cxnId="{7BD5B79E-B102-4BF5-AE8A-22F218B8A4C7}">
      <dgm:prSet/>
      <dgm:spPr/>
      <dgm:t>
        <a:bodyPr/>
        <a:lstStyle/>
        <a:p>
          <a:endParaRPr lang="en-SG"/>
        </a:p>
      </dgm:t>
    </dgm:pt>
    <dgm:pt modelId="{7B274321-E855-4E73-A9F5-C0F6475CA89B}" type="sibTrans" cxnId="{7BD5B79E-B102-4BF5-AE8A-22F218B8A4C7}">
      <dgm:prSet/>
      <dgm:spPr/>
      <dgm:t>
        <a:bodyPr/>
        <a:lstStyle/>
        <a:p>
          <a:endParaRPr lang="en-SG"/>
        </a:p>
      </dgm:t>
    </dgm:pt>
    <dgm:pt modelId="{97A29C09-8E1A-4763-A949-FE803C99BDF3}">
      <dgm:prSet phldrT="[Text]" phldr="0"/>
      <dgm:spPr/>
      <dgm:t>
        <a:bodyPr/>
        <a:lstStyle/>
        <a:p>
          <a:pPr rtl="0"/>
          <a:r>
            <a:rPr lang="en-US" dirty="0">
              <a:solidFill>
                <a:schemeClr val="tx1"/>
              </a:solidFill>
            </a:rPr>
            <a:t>Non-language reviews  (e.g. “</a:t>
          </a:r>
          <a:r>
            <a:rPr lang="en-US" dirty="0" err="1">
              <a:solidFill>
                <a:schemeClr val="tx1"/>
              </a:solidFill>
            </a:rPr>
            <a:t>xyzxyz</a:t>
          </a:r>
          <a:r>
            <a:rPr lang="en-US" dirty="0">
              <a:solidFill>
                <a:schemeClr val="tx1"/>
              </a:solidFill>
            </a:rPr>
            <a:t>”)</a:t>
          </a:r>
        </a:p>
      </dgm:t>
    </dgm:pt>
    <dgm:pt modelId="{3EC878ED-2733-45B4-8B09-9DAEDD087F0A}" type="parTrans" cxnId="{95E11FBA-F70C-45E1-AFFF-3CAB50E6B337}">
      <dgm:prSet/>
      <dgm:spPr/>
    </dgm:pt>
    <dgm:pt modelId="{A7450794-C082-4A8F-943D-A1D6043AD06F}" type="sibTrans" cxnId="{95E11FBA-F70C-45E1-AFFF-3CAB50E6B337}">
      <dgm:prSet/>
      <dgm:spPr/>
    </dgm:pt>
    <dgm:pt modelId="{19C7B699-DB60-4D8D-B0C8-6C724E499AA1}">
      <dgm:prSet phldrT="[Text]" phldr="0"/>
      <dgm:spPr/>
      <dgm:t>
        <a:bodyPr/>
        <a:lstStyle/>
        <a:p>
          <a:pPr rtl="0"/>
          <a:r>
            <a:rPr lang="en-US"/>
            <a:t>Some misclassification due to “noise” (e.g. review making reference to another book)</a:t>
          </a:r>
          <a:endParaRPr lang="en-US" dirty="0"/>
        </a:p>
      </dgm:t>
    </dgm:pt>
    <dgm:pt modelId="{8C6980C5-2772-4150-A39B-E01AFAB90DCD}" type="parTrans" cxnId="{B66D46C6-9B60-473F-8693-DED680585BDF}">
      <dgm:prSet/>
      <dgm:spPr/>
    </dgm:pt>
    <dgm:pt modelId="{BDCFC76F-3967-404F-8D93-210B67AE5199}" type="sibTrans" cxnId="{B66D46C6-9B60-473F-8693-DED680585BDF}">
      <dgm:prSet/>
      <dgm:spPr/>
    </dgm:pt>
    <dgm:pt modelId="{CD40E76F-54BD-4736-97C3-CBDA48FB6E0C}">
      <dgm:prSet phldr="0"/>
      <dgm:spPr/>
      <dgm:t>
        <a:bodyPr/>
        <a:lstStyle/>
        <a:p>
          <a:r>
            <a:rPr lang="en-US" dirty="0">
              <a:latin typeface="Calibri"/>
            </a:rPr>
            <a:t>Very large and sparse matrix</a:t>
          </a:r>
        </a:p>
      </dgm:t>
    </dgm:pt>
    <dgm:pt modelId="{A529AD83-E138-4B58-B754-98501040FFB6}" type="parTrans" cxnId="{B72BA2B2-3005-4E30-801D-5BF53F9BDAFA}">
      <dgm:prSet/>
      <dgm:spPr/>
      <dgm:t>
        <a:bodyPr/>
        <a:lstStyle/>
        <a:p>
          <a:endParaRPr lang="en-SG"/>
        </a:p>
      </dgm:t>
    </dgm:pt>
    <dgm:pt modelId="{8276A0EE-31A9-415A-96FF-5EAAC74A88EC}" type="sibTrans" cxnId="{B72BA2B2-3005-4E30-801D-5BF53F9BDAFA}">
      <dgm:prSet/>
      <dgm:spPr/>
      <dgm:t>
        <a:bodyPr/>
        <a:lstStyle/>
        <a:p>
          <a:endParaRPr lang="en-SG"/>
        </a:p>
      </dgm:t>
    </dgm:pt>
    <dgm:pt modelId="{AEEDBA19-5F0E-4E19-A081-FD88BBBA5AA8}">
      <dgm:prSet phldr="0"/>
      <dgm:spPr/>
      <dgm:t>
        <a:bodyPr/>
        <a:lstStyle/>
        <a:p>
          <a:pPr rtl="0"/>
          <a:r>
            <a:rPr lang="en-US">
              <a:latin typeface="Calibri"/>
            </a:rPr>
            <a:t>Some misclassified clusters due to “noise”</a:t>
          </a:r>
          <a:endParaRPr lang="en-US" dirty="0">
            <a:latin typeface="Calibri"/>
          </a:endParaRPr>
        </a:p>
      </dgm:t>
    </dgm:pt>
    <dgm:pt modelId="{12434C44-AD5D-42EB-BFD1-8FF92EE98FD9}" type="parTrans" cxnId="{D897B894-ACA7-4BF3-AD3D-E844A968502F}">
      <dgm:prSet/>
      <dgm:spPr/>
      <dgm:t>
        <a:bodyPr/>
        <a:lstStyle/>
        <a:p>
          <a:endParaRPr lang="en-SG"/>
        </a:p>
      </dgm:t>
    </dgm:pt>
    <dgm:pt modelId="{97C18FA1-9EDA-4353-A453-7BB08646655D}" type="sibTrans" cxnId="{D897B894-ACA7-4BF3-AD3D-E844A968502F}">
      <dgm:prSet/>
      <dgm:spPr/>
      <dgm:t>
        <a:bodyPr/>
        <a:lstStyle/>
        <a:p>
          <a:endParaRPr lang="en-SG"/>
        </a:p>
      </dgm:t>
    </dgm:pt>
    <dgm:pt modelId="{4BA71136-CDEA-42F7-ACDE-C7641FDC0406}">
      <dgm:prSet phldr="0"/>
      <dgm:spPr/>
      <dgm:t>
        <a:bodyPr/>
        <a:lstStyle/>
        <a:p>
          <a:pPr rtl="0"/>
          <a:r>
            <a:rPr lang="en-US" dirty="0">
              <a:latin typeface="Calibri"/>
            </a:rPr>
            <a:t>Low support and confidence scores given large corpus and document size</a:t>
          </a:r>
        </a:p>
      </dgm:t>
    </dgm:pt>
    <dgm:pt modelId="{58081DB5-8950-4371-910D-49E7C96A24E9}" type="parTrans" cxnId="{2FD41EAC-C7AB-4D50-BF16-E9AD73DB25AF}">
      <dgm:prSet/>
      <dgm:spPr/>
      <dgm:t>
        <a:bodyPr/>
        <a:lstStyle/>
        <a:p>
          <a:endParaRPr lang="en-SG"/>
        </a:p>
      </dgm:t>
    </dgm:pt>
    <dgm:pt modelId="{84E188E7-1C11-4424-8935-1D7B7E5BC2B8}" type="sibTrans" cxnId="{2FD41EAC-C7AB-4D50-BF16-E9AD73DB25AF}">
      <dgm:prSet/>
      <dgm:spPr/>
      <dgm:t>
        <a:bodyPr/>
        <a:lstStyle/>
        <a:p>
          <a:endParaRPr lang="en-SG"/>
        </a:p>
      </dgm:t>
    </dgm:pt>
    <dgm:pt modelId="{28F9CD90-BF32-4061-9D76-EE9C73F8F368}">
      <dgm:prSet phldr="0"/>
      <dgm:spPr/>
      <dgm:t>
        <a:bodyPr/>
        <a:lstStyle/>
        <a:p>
          <a:r>
            <a:rPr lang="en-US" dirty="0">
              <a:latin typeface="Calibri"/>
            </a:rPr>
            <a:t>Results were affected by “noise” (names of characters were mentioned often)</a:t>
          </a:r>
        </a:p>
      </dgm:t>
    </dgm:pt>
    <dgm:pt modelId="{7ED9DBF3-7C5E-4D67-B327-DC396F429012}" type="parTrans" cxnId="{3928BB7D-43D1-4F92-ADE2-4CBA2D5CA5CC}">
      <dgm:prSet/>
      <dgm:spPr/>
      <dgm:t>
        <a:bodyPr/>
        <a:lstStyle/>
        <a:p>
          <a:endParaRPr lang="en-SG"/>
        </a:p>
      </dgm:t>
    </dgm:pt>
    <dgm:pt modelId="{4D15400D-59FF-4475-B963-34CCD3AFEEC0}" type="sibTrans" cxnId="{3928BB7D-43D1-4F92-ADE2-4CBA2D5CA5CC}">
      <dgm:prSet/>
      <dgm:spPr/>
      <dgm:t>
        <a:bodyPr/>
        <a:lstStyle/>
        <a:p>
          <a:endParaRPr lang="en-SG"/>
        </a:p>
      </dgm:t>
    </dgm:pt>
    <dgm:pt modelId="{C452AC87-A165-4BEC-8629-E1BC2FE5A4BD}">
      <dgm:prSet phldr="0"/>
      <dgm:spPr/>
      <dgm:t>
        <a:bodyPr/>
        <a:lstStyle/>
        <a:p>
          <a:pPr rtl="0"/>
          <a:endParaRPr lang="en-US" dirty="0">
            <a:latin typeface="Calibri"/>
          </a:endParaRPr>
        </a:p>
      </dgm:t>
    </dgm:pt>
    <dgm:pt modelId="{E3C30347-6EE2-4F78-834C-BA21D130E2B9}" type="parTrans" cxnId="{31F5D275-D7EF-49C6-84CC-423C6D54F3CF}">
      <dgm:prSet/>
      <dgm:spPr/>
      <dgm:t>
        <a:bodyPr/>
        <a:lstStyle/>
        <a:p>
          <a:endParaRPr lang="en-SG"/>
        </a:p>
      </dgm:t>
    </dgm:pt>
    <dgm:pt modelId="{F0A195E9-ECC7-447D-9A6F-81A247B750EC}" type="sibTrans" cxnId="{31F5D275-D7EF-49C6-84CC-423C6D54F3CF}">
      <dgm:prSet/>
      <dgm:spPr/>
      <dgm:t>
        <a:bodyPr/>
        <a:lstStyle/>
        <a:p>
          <a:endParaRPr lang="en-SG"/>
        </a:p>
      </dgm:t>
    </dgm:pt>
    <dgm:pt modelId="{01683860-ED21-4CE1-B36C-8F96FD75807C}">
      <dgm:prSet phldrT="[Text]" phldr="0"/>
      <dgm:spPr/>
      <dgm:t>
        <a:bodyPr/>
        <a:lstStyle/>
        <a:p>
          <a:pPr rtl="0"/>
          <a:r>
            <a:rPr lang="en-US" dirty="0"/>
            <a:t>Difficult to extract features from long sentences</a:t>
          </a:r>
        </a:p>
      </dgm:t>
    </dgm:pt>
    <dgm:pt modelId="{D949EE2B-D418-4686-A273-F0B729E1E186}" type="parTrans" cxnId="{38D2F4A5-0AF3-4FC9-9BD9-767FED5F9C4D}">
      <dgm:prSet/>
      <dgm:spPr/>
      <dgm:t>
        <a:bodyPr/>
        <a:lstStyle/>
        <a:p>
          <a:endParaRPr lang="en-SG"/>
        </a:p>
      </dgm:t>
    </dgm:pt>
    <dgm:pt modelId="{638711EF-74BD-40C9-837E-504F9F76CA55}" type="sibTrans" cxnId="{38D2F4A5-0AF3-4FC9-9BD9-767FED5F9C4D}">
      <dgm:prSet/>
      <dgm:spPr/>
      <dgm:t>
        <a:bodyPr/>
        <a:lstStyle/>
        <a:p>
          <a:endParaRPr lang="en-SG"/>
        </a:p>
      </dgm:t>
    </dgm:pt>
    <dgm:pt modelId="{B4E1BA51-2AD3-41F4-84AF-2618E73638FB}">
      <dgm:prSet phldrT="[Text]" phldr="0"/>
      <dgm:spPr/>
      <dgm:t>
        <a:bodyPr/>
        <a:lstStyle/>
        <a:p>
          <a:pPr rtl="0"/>
          <a:endParaRPr lang="en-US" dirty="0"/>
        </a:p>
      </dgm:t>
    </dgm:pt>
    <dgm:pt modelId="{BD9B4BBE-6884-416D-9DD0-956DC354C0BD}" type="parTrans" cxnId="{C5AD4F38-150E-4C55-8E75-8E8A607A4F2E}">
      <dgm:prSet/>
      <dgm:spPr/>
      <dgm:t>
        <a:bodyPr/>
        <a:lstStyle/>
        <a:p>
          <a:endParaRPr lang="en-SG"/>
        </a:p>
      </dgm:t>
    </dgm:pt>
    <dgm:pt modelId="{4ED20AF8-6FB1-4623-9D5A-E05F430A340B}" type="sibTrans" cxnId="{C5AD4F38-150E-4C55-8E75-8E8A607A4F2E}">
      <dgm:prSet/>
      <dgm:spPr/>
      <dgm:t>
        <a:bodyPr/>
        <a:lstStyle/>
        <a:p>
          <a:endParaRPr lang="en-SG"/>
        </a:p>
      </dgm:t>
    </dgm:pt>
    <dgm:pt modelId="{B5C0FD00-0B8C-4D6C-B40B-890F6F21501E}" type="pres">
      <dgm:prSet presAssocID="{94791935-EBE4-40B5-BBE9-2139FE850516}" presName="Name0" presStyleCnt="0">
        <dgm:presLayoutVars>
          <dgm:dir/>
          <dgm:animLvl val="lvl"/>
          <dgm:resizeHandles val="exact"/>
        </dgm:presLayoutVars>
      </dgm:prSet>
      <dgm:spPr/>
    </dgm:pt>
    <dgm:pt modelId="{5B20F415-862D-4D3B-8E87-A9FE0FE2D056}" type="pres">
      <dgm:prSet presAssocID="{3250E284-8AF1-48DE-AA5F-69140D4DAAAA}" presName="composite" presStyleCnt="0"/>
      <dgm:spPr/>
    </dgm:pt>
    <dgm:pt modelId="{D885CC92-6B29-4AC9-B9F4-377FCB346233}" type="pres">
      <dgm:prSet presAssocID="{3250E284-8AF1-48DE-AA5F-69140D4DAAAA}" presName="parTx" presStyleLbl="alignNode1" presStyleIdx="0" presStyleCnt="5">
        <dgm:presLayoutVars>
          <dgm:chMax val="0"/>
          <dgm:chPref val="0"/>
          <dgm:bulletEnabled val="1"/>
        </dgm:presLayoutVars>
      </dgm:prSet>
      <dgm:spPr/>
    </dgm:pt>
    <dgm:pt modelId="{E3985D88-9384-4984-9F25-BF0478234067}" type="pres">
      <dgm:prSet presAssocID="{3250E284-8AF1-48DE-AA5F-69140D4DAAAA}" presName="desTx" presStyleLbl="alignAccFollowNode1" presStyleIdx="0" presStyleCnt="5">
        <dgm:presLayoutVars>
          <dgm:bulletEnabled val="1"/>
        </dgm:presLayoutVars>
      </dgm:prSet>
      <dgm:spPr/>
    </dgm:pt>
    <dgm:pt modelId="{970B2AB8-4D06-43E4-ABEA-7AFDAAC4D23B}" type="pres">
      <dgm:prSet presAssocID="{31DEA9A0-6525-4E4A-B1C9-2CDF823B64DA}" presName="space" presStyleCnt="0"/>
      <dgm:spPr/>
    </dgm:pt>
    <dgm:pt modelId="{4F98B623-EDEE-4FCD-BE55-C22CBB28AB0C}" type="pres">
      <dgm:prSet presAssocID="{ED640C32-F555-48D9-BDF4-B9AFAE06577E}" presName="composite" presStyleCnt="0"/>
      <dgm:spPr/>
    </dgm:pt>
    <dgm:pt modelId="{6D8721A1-A5B6-47E2-9053-982F15E4BEDC}" type="pres">
      <dgm:prSet presAssocID="{ED640C32-F555-48D9-BDF4-B9AFAE06577E}" presName="parTx" presStyleLbl="alignNode1" presStyleIdx="1" presStyleCnt="5">
        <dgm:presLayoutVars>
          <dgm:chMax val="0"/>
          <dgm:chPref val="0"/>
          <dgm:bulletEnabled val="1"/>
        </dgm:presLayoutVars>
      </dgm:prSet>
      <dgm:spPr/>
    </dgm:pt>
    <dgm:pt modelId="{571C1709-FF45-4F89-8E88-BAAC5E9EAD8E}" type="pres">
      <dgm:prSet presAssocID="{ED640C32-F555-48D9-BDF4-B9AFAE06577E}" presName="desTx" presStyleLbl="alignAccFollowNode1" presStyleIdx="1" presStyleCnt="5">
        <dgm:presLayoutVars>
          <dgm:bulletEnabled val="1"/>
        </dgm:presLayoutVars>
      </dgm:prSet>
      <dgm:spPr/>
    </dgm:pt>
    <dgm:pt modelId="{F861AE6D-FF05-4365-837C-3C14038E33BC}" type="pres">
      <dgm:prSet presAssocID="{EDC3B144-F339-435C-955B-E9DAD4676BEB}" presName="space" presStyleCnt="0"/>
      <dgm:spPr/>
    </dgm:pt>
    <dgm:pt modelId="{ADD383C8-252C-4248-824E-9B7F06CEA678}" type="pres">
      <dgm:prSet presAssocID="{F9D0E65C-3E41-46B4-BDDF-D6F0F7A68E20}" presName="composite" presStyleCnt="0"/>
      <dgm:spPr/>
    </dgm:pt>
    <dgm:pt modelId="{9C91CF41-1E58-449D-90DE-2F1616115C57}" type="pres">
      <dgm:prSet presAssocID="{F9D0E65C-3E41-46B4-BDDF-D6F0F7A68E20}" presName="parTx" presStyleLbl="alignNode1" presStyleIdx="2" presStyleCnt="5">
        <dgm:presLayoutVars>
          <dgm:chMax val="0"/>
          <dgm:chPref val="0"/>
          <dgm:bulletEnabled val="1"/>
        </dgm:presLayoutVars>
      </dgm:prSet>
      <dgm:spPr/>
    </dgm:pt>
    <dgm:pt modelId="{C632B243-1D36-4369-AC9C-D4A299924B45}" type="pres">
      <dgm:prSet presAssocID="{F9D0E65C-3E41-46B4-BDDF-D6F0F7A68E20}" presName="desTx" presStyleLbl="alignAccFollowNode1" presStyleIdx="2" presStyleCnt="5">
        <dgm:presLayoutVars>
          <dgm:bulletEnabled val="1"/>
        </dgm:presLayoutVars>
      </dgm:prSet>
      <dgm:spPr/>
    </dgm:pt>
    <dgm:pt modelId="{944052C2-2B77-49B5-A8F5-7EB94D2BDC6C}" type="pres">
      <dgm:prSet presAssocID="{DA89B268-5574-4C66-9147-E2ABD5F6550E}" presName="space" presStyleCnt="0"/>
      <dgm:spPr/>
    </dgm:pt>
    <dgm:pt modelId="{ECD79F67-2315-4ECF-BD90-AE5BFB1AAB67}" type="pres">
      <dgm:prSet presAssocID="{3BA1A459-577D-4C67-B807-B8A1BF35D9B0}" presName="composite" presStyleCnt="0"/>
      <dgm:spPr/>
    </dgm:pt>
    <dgm:pt modelId="{F1EE7BFA-AE8B-400C-9C61-94CEE3BFD0D7}" type="pres">
      <dgm:prSet presAssocID="{3BA1A459-577D-4C67-B807-B8A1BF35D9B0}" presName="parTx" presStyleLbl="alignNode1" presStyleIdx="3" presStyleCnt="5">
        <dgm:presLayoutVars>
          <dgm:chMax val="0"/>
          <dgm:chPref val="0"/>
          <dgm:bulletEnabled val="1"/>
        </dgm:presLayoutVars>
      </dgm:prSet>
      <dgm:spPr/>
    </dgm:pt>
    <dgm:pt modelId="{85838C03-BC71-42DE-8601-284E41E36BD1}" type="pres">
      <dgm:prSet presAssocID="{3BA1A459-577D-4C67-B807-B8A1BF35D9B0}" presName="desTx" presStyleLbl="alignAccFollowNode1" presStyleIdx="3" presStyleCnt="5">
        <dgm:presLayoutVars>
          <dgm:bulletEnabled val="1"/>
        </dgm:presLayoutVars>
      </dgm:prSet>
      <dgm:spPr/>
    </dgm:pt>
    <dgm:pt modelId="{9C486BE0-BFC0-4AFF-9B92-68DA5C94D72C}" type="pres">
      <dgm:prSet presAssocID="{EEF67A32-784E-404F-B793-FE325B8C7736}" presName="space" presStyleCnt="0"/>
      <dgm:spPr/>
    </dgm:pt>
    <dgm:pt modelId="{A91EBE39-3753-4529-8951-93263CF02AFB}" type="pres">
      <dgm:prSet presAssocID="{CFBC382C-B7BB-45E3-A00C-1440E0289011}" presName="composite" presStyleCnt="0"/>
      <dgm:spPr/>
    </dgm:pt>
    <dgm:pt modelId="{8DA2532E-B9CA-42D0-B32E-582D50B9D460}" type="pres">
      <dgm:prSet presAssocID="{CFBC382C-B7BB-45E3-A00C-1440E0289011}" presName="parTx" presStyleLbl="alignNode1" presStyleIdx="4" presStyleCnt="5">
        <dgm:presLayoutVars>
          <dgm:chMax val="0"/>
          <dgm:chPref val="0"/>
          <dgm:bulletEnabled val="1"/>
        </dgm:presLayoutVars>
      </dgm:prSet>
      <dgm:spPr/>
    </dgm:pt>
    <dgm:pt modelId="{D0115A19-09F5-4E09-9A37-5665D0348E2A}" type="pres">
      <dgm:prSet presAssocID="{CFBC382C-B7BB-45E3-A00C-1440E0289011}" presName="desTx" presStyleLbl="alignAccFollowNode1" presStyleIdx="4" presStyleCnt="5">
        <dgm:presLayoutVars>
          <dgm:bulletEnabled val="1"/>
        </dgm:presLayoutVars>
      </dgm:prSet>
      <dgm:spPr/>
    </dgm:pt>
  </dgm:ptLst>
  <dgm:cxnLst>
    <dgm:cxn modelId="{199C450C-B980-4626-8F1B-7A194683DF69}" type="presOf" srcId="{B30D077F-5ED2-433C-8562-B08F090CAFDB}" destId="{D0115A19-09F5-4E09-9A37-5665D0348E2A}" srcOrd="0" destOrd="1" presId="urn:microsoft.com/office/officeart/2005/8/layout/hList1"/>
    <dgm:cxn modelId="{501B080E-9027-4077-83A1-3523680E092E}" type="presOf" srcId="{F34771B7-018A-408F-83DB-DB89EEBB1025}" destId="{D0115A19-09F5-4E09-9A37-5665D0348E2A}" srcOrd="0" destOrd="0" presId="urn:microsoft.com/office/officeart/2005/8/layout/hList1"/>
    <dgm:cxn modelId="{33956B2B-ECAE-4463-98D7-C270B4662296}" type="presOf" srcId="{ED640C32-F555-48D9-BDF4-B9AFAE06577E}" destId="{6D8721A1-A5B6-47E2-9053-982F15E4BEDC}" srcOrd="0" destOrd="0" presId="urn:microsoft.com/office/officeart/2005/8/layout/hList1"/>
    <dgm:cxn modelId="{F5A2E031-34B0-4B94-8BDB-C4B1D9981719}" type="presOf" srcId="{94791935-EBE4-40B5-BBE9-2139FE850516}" destId="{B5C0FD00-0B8C-4D6C-B40B-890F6F21501E}" srcOrd="0" destOrd="0" presId="urn:microsoft.com/office/officeart/2005/8/layout/hList1"/>
    <dgm:cxn modelId="{65C10A38-3033-463B-904F-FA2539F6E928}" type="presOf" srcId="{64E9926C-4F0A-485B-92AA-2E88E1B896C0}" destId="{D0115A19-09F5-4E09-9A37-5665D0348E2A}" srcOrd="0" destOrd="2" presId="urn:microsoft.com/office/officeart/2005/8/layout/hList1"/>
    <dgm:cxn modelId="{C5AD4F38-150E-4C55-8E75-8E8A607A4F2E}" srcId="{CFBC382C-B7BB-45E3-A00C-1440E0289011}" destId="{B4E1BA51-2AD3-41F4-84AF-2618E73638FB}" srcOrd="4" destOrd="0" parTransId="{BD9B4BBE-6884-416D-9DD0-956DC354C0BD}" sibTransId="{4ED20AF8-6FB1-4623-9D5A-E05F430A340B}"/>
    <dgm:cxn modelId="{E72A9838-736E-4673-870C-51F545513E1C}" srcId="{F9D0E65C-3E41-46B4-BDDF-D6F0F7A68E20}" destId="{CD812EBD-F92F-414A-B68C-B23CD31E0D19}" srcOrd="1" destOrd="0" parTransId="{B1B12DA6-550C-442F-8EFA-65128384C28D}" sibTransId="{66333F2F-B25F-45C3-A48F-CF00B557BF04}"/>
    <dgm:cxn modelId="{927C1039-0FA3-45CB-BD3D-1AB45320321C}" srcId="{94791935-EBE4-40B5-BBE9-2139FE850516}" destId="{ED640C32-F555-48D9-BDF4-B9AFAE06577E}" srcOrd="1" destOrd="0" parTransId="{7A215D7D-D341-4413-8114-159ED591AA0F}" sibTransId="{EDC3B144-F339-435C-955B-E9DAD4676BEB}"/>
    <dgm:cxn modelId="{8FE6635F-2C46-40E0-A25A-591B3E70BE43}" type="presOf" srcId="{CD40E76F-54BD-4736-97C3-CBDA48FB6E0C}" destId="{C632B243-1D36-4369-AC9C-D4A299924B45}" srcOrd="0" destOrd="0" presId="urn:microsoft.com/office/officeart/2005/8/layout/hList1"/>
    <dgm:cxn modelId="{5A0D5B67-1819-48C2-9019-F03AC03270BB}" type="presOf" srcId="{B4E1BA51-2AD3-41F4-84AF-2618E73638FB}" destId="{D0115A19-09F5-4E09-9A37-5665D0348E2A}" srcOrd="0" destOrd="4" presId="urn:microsoft.com/office/officeart/2005/8/layout/hList1"/>
    <dgm:cxn modelId="{67E27547-346D-41A3-9A7E-56DD726F6452}" type="presOf" srcId="{AEEDBA19-5F0E-4E19-A081-FD88BBBA5AA8}" destId="{C632B243-1D36-4369-AC9C-D4A299924B45}" srcOrd="0" destOrd="3" presId="urn:microsoft.com/office/officeart/2005/8/layout/hList1"/>
    <dgm:cxn modelId="{1FEF0674-3506-461F-A585-6353565E4547}" type="presOf" srcId="{3BA1A459-577D-4C67-B807-B8A1BF35D9B0}" destId="{F1EE7BFA-AE8B-400C-9C61-94CEE3BFD0D7}" srcOrd="0" destOrd="0" presId="urn:microsoft.com/office/officeart/2005/8/layout/hList1"/>
    <dgm:cxn modelId="{55094C74-3E4B-464E-B521-544B44126F23}" srcId="{94791935-EBE4-40B5-BBE9-2139FE850516}" destId="{CFBC382C-B7BB-45E3-A00C-1440E0289011}" srcOrd="4" destOrd="0" parTransId="{2D2E9FD8-5B54-482A-9C5C-44FA4A5F2102}" sibTransId="{24196B5C-4F75-43F8-851D-B13DD36B2770}"/>
    <dgm:cxn modelId="{A6562075-B901-4E56-8A33-F7C410D9892C}" type="presOf" srcId="{5F561718-A4BB-428E-8632-07A5BABD0011}" destId="{E3985D88-9384-4984-9F25-BF0478234067}" srcOrd="0" destOrd="1" presId="urn:microsoft.com/office/officeart/2005/8/layout/hList1"/>
    <dgm:cxn modelId="{E7A3AA75-BE3D-4CBD-BAE3-C21228F536B3}" type="presOf" srcId="{01683860-ED21-4CE1-B36C-8F96FD75807C}" destId="{D0115A19-09F5-4E09-9A37-5665D0348E2A}" srcOrd="0" destOrd="3" presId="urn:microsoft.com/office/officeart/2005/8/layout/hList1"/>
    <dgm:cxn modelId="{31F5D275-D7EF-49C6-84CC-423C6D54F3CF}" srcId="{3BA1A459-577D-4C67-B807-B8A1BF35D9B0}" destId="{C452AC87-A165-4BEC-8629-E1BC2FE5A4BD}" srcOrd="2" destOrd="0" parTransId="{E3C30347-6EE2-4F78-834C-BA21D130E2B9}" sibTransId="{F0A195E9-ECC7-447D-9A6F-81A247B750EC}"/>
    <dgm:cxn modelId="{8E69B67C-0886-4446-8747-79C89B492E22}" type="presOf" srcId="{19C7B699-DB60-4D8D-B0C8-6C724E499AA1}" destId="{571C1709-FF45-4F89-8E88-BAAC5E9EAD8E}" srcOrd="0" destOrd="1" presId="urn:microsoft.com/office/officeart/2005/8/layout/hList1"/>
    <dgm:cxn modelId="{3928BB7D-43D1-4F92-ADE2-4CBA2D5CA5CC}" srcId="{3BA1A459-577D-4C67-B807-B8A1BF35D9B0}" destId="{28F9CD90-BF32-4061-9D76-EE9C73F8F368}" srcOrd="1" destOrd="0" parTransId="{7ED9DBF3-7C5E-4D67-B327-DC396F429012}" sibTransId="{4D15400D-59FF-4475-B963-34CCD3AFEEC0}"/>
    <dgm:cxn modelId="{3A8F7580-4B96-4BA3-BFF5-70D26E8726A9}" type="presOf" srcId="{D7A5C069-928F-45AF-BF47-21532B028785}" destId="{E3985D88-9384-4984-9F25-BF0478234067}" srcOrd="0" destOrd="0" presId="urn:microsoft.com/office/officeart/2005/8/layout/hList1"/>
    <dgm:cxn modelId="{A527078F-B330-4114-9AF7-36C6EF8F7179}" type="presOf" srcId="{872E8673-167A-4682-97DE-29C7E62C5367}" destId="{571C1709-FF45-4F89-8E88-BAAC5E9EAD8E}" srcOrd="0" destOrd="0" presId="urn:microsoft.com/office/officeart/2005/8/layout/hList1"/>
    <dgm:cxn modelId="{D897B894-ACA7-4BF3-AD3D-E844A968502F}" srcId="{F9D0E65C-3E41-46B4-BDDF-D6F0F7A68E20}" destId="{AEEDBA19-5F0E-4E19-A081-FD88BBBA5AA8}" srcOrd="3" destOrd="0" parTransId="{12434C44-AD5D-42EB-BFD1-8FF92EE98FD9}" sibTransId="{97C18FA1-9EDA-4353-A453-7BB08646655D}"/>
    <dgm:cxn modelId="{D0BE8A97-3074-4AB8-B8E0-9AF587922826}" srcId="{3250E284-8AF1-48DE-AA5F-69140D4DAAAA}" destId="{5F561718-A4BB-428E-8632-07A5BABD0011}" srcOrd="1" destOrd="0" parTransId="{16A17B6F-5347-40FE-8CC5-2CB5747CC168}" sibTransId="{9874C783-D4E4-4B8C-95D0-FE7BDC53EBA9}"/>
    <dgm:cxn modelId="{E6AA7C98-DAC3-4CEF-AF36-F2476B70F0B2}" srcId="{CFBC382C-B7BB-45E3-A00C-1440E0289011}" destId="{B30D077F-5ED2-433C-8562-B08F090CAFDB}" srcOrd="1" destOrd="0" parTransId="{0A545B48-0DAF-4E97-8F07-59706D02EBBE}" sibTransId="{A329C42E-E0FB-4EAE-8BD2-2B73587BB7C2}"/>
    <dgm:cxn modelId="{171DA69B-8761-4EDF-BC15-7FDB9B370ACC}" type="presOf" srcId="{F9D0E65C-3E41-46B4-BDDF-D6F0F7A68E20}" destId="{9C91CF41-1E58-449D-90DE-2F1616115C57}" srcOrd="0" destOrd="0" presId="urn:microsoft.com/office/officeart/2005/8/layout/hList1"/>
    <dgm:cxn modelId="{7BD5B79E-B102-4BF5-AE8A-22F218B8A4C7}" srcId="{3250E284-8AF1-48DE-AA5F-69140D4DAAAA}" destId="{381E1580-88D5-4441-A8D1-07141DA4D3DD}" srcOrd="2" destOrd="0" parTransId="{0CE6A718-26C0-49C1-B327-AEA07400FF3E}" sibTransId="{7B274321-E855-4E73-A9F5-C0F6475CA89B}"/>
    <dgm:cxn modelId="{D20255A1-60B7-47A6-A267-F33012EF29A2}" srcId="{F9D0E65C-3E41-46B4-BDDF-D6F0F7A68E20}" destId="{AEBE5836-86A9-4A63-9192-056BFDCEEBBE}" srcOrd="2" destOrd="0" parTransId="{2A3BC002-5BEC-4F97-8B04-9E665584E57B}" sibTransId="{CD2693E0-FEDA-4970-9880-F697C097C019}"/>
    <dgm:cxn modelId="{C78017A5-867D-4284-986E-B088C66DCBAE}" srcId="{94791935-EBE4-40B5-BBE9-2139FE850516}" destId="{3BA1A459-577D-4C67-B807-B8A1BF35D9B0}" srcOrd="3" destOrd="0" parTransId="{0623E880-13DF-4F99-83D1-2031E4D09CD9}" sibTransId="{EEF67A32-784E-404F-B793-FE325B8C7736}"/>
    <dgm:cxn modelId="{38D2F4A5-0AF3-4FC9-9BD9-767FED5F9C4D}" srcId="{CFBC382C-B7BB-45E3-A00C-1440E0289011}" destId="{01683860-ED21-4CE1-B36C-8F96FD75807C}" srcOrd="3" destOrd="0" parTransId="{D949EE2B-D418-4686-A273-F0B729E1E186}" sibTransId="{638711EF-74BD-40C9-837E-504F9F76CA55}"/>
    <dgm:cxn modelId="{2FD41EAC-C7AB-4D50-BF16-E9AD73DB25AF}" srcId="{3BA1A459-577D-4C67-B807-B8A1BF35D9B0}" destId="{4BA71136-CDEA-42F7-ACDE-C7641FDC0406}" srcOrd="0" destOrd="0" parTransId="{58081DB5-8950-4371-910D-49E7C96A24E9}" sibTransId="{84E188E7-1C11-4424-8935-1D7B7E5BC2B8}"/>
    <dgm:cxn modelId="{B72BA2B2-3005-4E30-801D-5BF53F9BDAFA}" srcId="{F9D0E65C-3E41-46B4-BDDF-D6F0F7A68E20}" destId="{CD40E76F-54BD-4736-97C3-CBDA48FB6E0C}" srcOrd="0" destOrd="0" parTransId="{A529AD83-E138-4B58-B754-98501040FFB6}" sibTransId="{8276A0EE-31A9-415A-96FF-5EAAC74A88EC}"/>
    <dgm:cxn modelId="{969A73B5-77E1-43E8-A2DB-C5AE925F4FC9}" srcId="{ED640C32-F555-48D9-BDF4-B9AFAE06577E}" destId="{872E8673-167A-4682-97DE-29C7E62C5367}" srcOrd="0" destOrd="0" parTransId="{70A5743B-2587-4001-9BD4-2B390CF30D37}" sibTransId="{13D51074-47FC-4DA1-A110-D48E18EAC0A1}"/>
    <dgm:cxn modelId="{95E11FBA-F70C-45E1-AFFF-3CAB50E6B337}" srcId="{3250E284-8AF1-48DE-AA5F-69140D4DAAAA}" destId="{97A29C09-8E1A-4763-A949-FE803C99BDF3}" srcOrd="3" destOrd="0" parTransId="{3EC878ED-2733-45B4-8B09-9DAEDD087F0A}" sibTransId="{A7450794-C082-4A8F-943D-A1D6043AD06F}"/>
    <dgm:cxn modelId="{9BE62CBF-4FDA-4C67-B19C-F7A0780DCB23}" type="presOf" srcId="{28F9CD90-BF32-4061-9D76-EE9C73F8F368}" destId="{85838C03-BC71-42DE-8601-284E41E36BD1}" srcOrd="0" destOrd="1" presId="urn:microsoft.com/office/officeart/2005/8/layout/hList1"/>
    <dgm:cxn modelId="{659241C0-7A07-46FF-9BC3-0272017EC6EE}" type="presOf" srcId="{C452AC87-A165-4BEC-8629-E1BC2FE5A4BD}" destId="{85838C03-BC71-42DE-8601-284E41E36BD1}" srcOrd="0" destOrd="2" presId="urn:microsoft.com/office/officeart/2005/8/layout/hList1"/>
    <dgm:cxn modelId="{9064B0C2-BA15-48CF-8AB3-F1490E807876}" srcId="{94791935-EBE4-40B5-BBE9-2139FE850516}" destId="{F9D0E65C-3E41-46B4-BDDF-D6F0F7A68E20}" srcOrd="2" destOrd="0" parTransId="{996832CC-7F59-466E-9D19-10259D90D098}" sibTransId="{DA89B268-5574-4C66-9147-E2ABD5F6550E}"/>
    <dgm:cxn modelId="{5FE2BCC3-EDA4-4EEC-8C68-10E4D3322458}" srcId="{94791935-EBE4-40B5-BBE9-2139FE850516}" destId="{3250E284-8AF1-48DE-AA5F-69140D4DAAAA}" srcOrd="0" destOrd="0" parTransId="{853CE24D-B7CB-44E1-8166-DB43D67954BE}" sibTransId="{31DEA9A0-6525-4E4A-B1C9-2CDF823B64DA}"/>
    <dgm:cxn modelId="{964165C4-C15A-49CE-9E0E-E07804D2F1E2}" type="presOf" srcId="{97A29C09-8E1A-4763-A949-FE803C99BDF3}" destId="{E3985D88-9384-4984-9F25-BF0478234067}" srcOrd="0" destOrd="3" presId="urn:microsoft.com/office/officeart/2005/8/layout/hList1"/>
    <dgm:cxn modelId="{B66D46C6-9B60-473F-8693-DED680585BDF}" srcId="{ED640C32-F555-48D9-BDF4-B9AFAE06577E}" destId="{19C7B699-DB60-4D8D-B0C8-6C724E499AA1}" srcOrd="1" destOrd="0" parTransId="{8C6980C5-2772-4150-A39B-E01AFAB90DCD}" sibTransId="{BDCFC76F-3967-404F-8D93-210B67AE5199}"/>
    <dgm:cxn modelId="{97EF1EC8-DA3C-469C-B506-B15A0517715D}" srcId="{3250E284-8AF1-48DE-AA5F-69140D4DAAAA}" destId="{D7A5C069-928F-45AF-BF47-21532B028785}" srcOrd="0" destOrd="0" parTransId="{42552CE9-9BBD-4EB6-A094-D6781A30A50D}" sibTransId="{33DDCE80-3816-492F-ADB0-FA8047238715}"/>
    <dgm:cxn modelId="{69FC40CB-02D7-4DD6-924B-722A04A65A88}" type="presOf" srcId="{AEBE5836-86A9-4A63-9192-056BFDCEEBBE}" destId="{C632B243-1D36-4369-AC9C-D4A299924B45}" srcOrd="0" destOrd="2" presId="urn:microsoft.com/office/officeart/2005/8/layout/hList1"/>
    <dgm:cxn modelId="{4EA612D0-1E12-4838-A0DE-00C3519D7D4F}" srcId="{CFBC382C-B7BB-45E3-A00C-1440E0289011}" destId="{64E9926C-4F0A-485B-92AA-2E88E1B896C0}" srcOrd="2" destOrd="0" parTransId="{20C1B7AA-B930-4E12-92EF-681E54311C1E}" sibTransId="{B4F4B4CC-FC8D-4ACC-B6FD-54DA5E850CA0}"/>
    <dgm:cxn modelId="{DDCC1DD4-D3AB-41A2-B8CA-CB74A48052F9}" type="presOf" srcId="{4BA71136-CDEA-42F7-ACDE-C7641FDC0406}" destId="{85838C03-BC71-42DE-8601-284E41E36BD1}" srcOrd="0" destOrd="0" presId="urn:microsoft.com/office/officeart/2005/8/layout/hList1"/>
    <dgm:cxn modelId="{345765D8-7756-4658-ACA6-AACF73FAB60C}" srcId="{CFBC382C-B7BB-45E3-A00C-1440E0289011}" destId="{F34771B7-018A-408F-83DB-DB89EEBB1025}" srcOrd="0" destOrd="0" parTransId="{B9B9DFC3-2B75-4CDF-95EC-4594BF812746}" sibTransId="{55F739D9-BD77-45EC-A06B-D3581B696C7A}"/>
    <dgm:cxn modelId="{8C6BE6DF-301D-4C71-86B4-301D1D1CF191}" type="presOf" srcId="{CFBC382C-B7BB-45E3-A00C-1440E0289011}" destId="{8DA2532E-B9CA-42D0-B32E-582D50B9D460}" srcOrd="0" destOrd="0" presId="urn:microsoft.com/office/officeart/2005/8/layout/hList1"/>
    <dgm:cxn modelId="{4FCD20F2-EC59-43DB-B0E2-71816A0E7D62}" type="presOf" srcId="{CD812EBD-F92F-414A-B68C-B23CD31E0D19}" destId="{C632B243-1D36-4369-AC9C-D4A299924B45}" srcOrd="0" destOrd="1" presId="urn:microsoft.com/office/officeart/2005/8/layout/hList1"/>
    <dgm:cxn modelId="{140767F3-F921-46C0-9CA8-892EC735E7B4}" type="presOf" srcId="{381E1580-88D5-4441-A8D1-07141DA4D3DD}" destId="{E3985D88-9384-4984-9F25-BF0478234067}" srcOrd="0" destOrd="2" presId="urn:microsoft.com/office/officeart/2005/8/layout/hList1"/>
    <dgm:cxn modelId="{531868F7-8602-4C7E-9B22-5A1BAA85FCC2}" type="presOf" srcId="{3250E284-8AF1-48DE-AA5F-69140D4DAAAA}" destId="{D885CC92-6B29-4AC9-B9F4-377FCB346233}" srcOrd="0" destOrd="0" presId="urn:microsoft.com/office/officeart/2005/8/layout/hList1"/>
    <dgm:cxn modelId="{025575C4-B597-4A37-B23C-B0C441DE743C}" type="presParOf" srcId="{B5C0FD00-0B8C-4D6C-B40B-890F6F21501E}" destId="{5B20F415-862D-4D3B-8E87-A9FE0FE2D056}" srcOrd="0" destOrd="0" presId="urn:microsoft.com/office/officeart/2005/8/layout/hList1"/>
    <dgm:cxn modelId="{11C6BB34-E703-468F-8118-398A689875E3}" type="presParOf" srcId="{5B20F415-862D-4D3B-8E87-A9FE0FE2D056}" destId="{D885CC92-6B29-4AC9-B9F4-377FCB346233}" srcOrd="0" destOrd="0" presId="urn:microsoft.com/office/officeart/2005/8/layout/hList1"/>
    <dgm:cxn modelId="{91400D51-142C-4D2B-A082-B23281491816}" type="presParOf" srcId="{5B20F415-862D-4D3B-8E87-A9FE0FE2D056}" destId="{E3985D88-9384-4984-9F25-BF0478234067}" srcOrd="1" destOrd="0" presId="urn:microsoft.com/office/officeart/2005/8/layout/hList1"/>
    <dgm:cxn modelId="{C0677B73-8F16-4EF9-AE9C-13C958206C1D}" type="presParOf" srcId="{B5C0FD00-0B8C-4D6C-B40B-890F6F21501E}" destId="{970B2AB8-4D06-43E4-ABEA-7AFDAAC4D23B}" srcOrd="1" destOrd="0" presId="urn:microsoft.com/office/officeart/2005/8/layout/hList1"/>
    <dgm:cxn modelId="{A16E0F73-DA0D-4109-890D-359B10D841B8}" type="presParOf" srcId="{B5C0FD00-0B8C-4D6C-B40B-890F6F21501E}" destId="{4F98B623-EDEE-4FCD-BE55-C22CBB28AB0C}" srcOrd="2" destOrd="0" presId="urn:microsoft.com/office/officeart/2005/8/layout/hList1"/>
    <dgm:cxn modelId="{25575AF4-CB70-4EB2-9638-1BCBB9648C9B}" type="presParOf" srcId="{4F98B623-EDEE-4FCD-BE55-C22CBB28AB0C}" destId="{6D8721A1-A5B6-47E2-9053-982F15E4BEDC}" srcOrd="0" destOrd="0" presId="urn:microsoft.com/office/officeart/2005/8/layout/hList1"/>
    <dgm:cxn modelId="{5E3B87D6-ECF3-4E65-90B8-547F78A217CE}" type="presParOf" srcId="{4F98B623-EDEE-4FCD-BE55-C22CBB28AB0C}" destId="{571C1709-FF45-4F89-8E88-BAAC5E9EAD8E}" srcOrd="1" destOrd="0" presId="urn:microsoft.com/office/officeart/2005/8/layout/hList1"/>
    <dgm:cxn modelId="{C4E08B88-882D-43A4-BBF0-769992DCE512}" type="presParOf" srcId="{B5C0FD00-0B8C-4D6C-B40B-890F6F21501E}" destId="{F861AE6D-FF05-4365-837C-3C14038E33BC}" srcOrd="3" destOrd="0" presId="urn:microsoft.com/office/officeart/2005/8/layout/hList1"/>
    <dgm:cxn modelId="{4F225864-187E-4624-B588-E2C1AD6B6658}" type="presParOf" srcId="{B5C0FD00-0B8C-4D6C-B40B-890F6F21501E}" destId="{ADD383C8-252C-4248-824E-9B7F06CEA678}" srcOrd="4" destOrd="0" presId="urn:microsoft.com/office/officeart/2005/8/layout/hList1"/>
    <dgm:cxn modelId="{BB8DCE4E-9EB6-4CEA-88B7-EE9DDBDD5BE7}" type="presParOf" srcId="{ADD383C8-252C-4248-824E-9B7F06CEA678}" destId="{9C91CF41-1E58-449D-90DE-2F1616115C57}" srcOrd="0" destOrd="0" presId="urn:microsoft.com/office/officeart/2005/8/layout/hList1"/>
    <dgm:cxn modelId="{465AEAFB-5744-44D0-90CC-53F7D62E657C}" type="presParOf" srcId="{ADD383C8-252C-4248-824E-9B7F06CEA678}" destId="{C632B243-1D36-4369-AC9C-D4A299924B45}" srcOrd="1" destOrd="0" presId="urn:microsoft.com/office/officeart/2005/8/layout/hList1"/>
    <dgm:cxn modelId="{87BF578B-EB2D-41DF-BB36-6C3D790E1D90}" type="presParOf" srcId="{B5C0FD00-0B8C-4D6C-B40B-890F6F21501E}" destId="{944052C2-2B77-49B5-A8F5-7EB94D2BDC6C}" srcOrd="5" destOrd="0" presId="urn:microsoft.com/office/officeart/2005/8/layout/hList1"/>
    <dgm:cxn modelId="{F4CDBA97-8822-4066-BD93-79B840809DE5}" type="presParOf" srcId="{B5C0FD00-0B8C-4D6C-B40B-890F6F21501E}" destId="{ECD79F67-2315-4ECF-BD90-AE5BFB1AAB67}" srcOrd="6" destOrd="0" presId="urn:microsoft.com/office/officeart/2005/8/layout/hList1"/>
    <dgm:cxn modelId="{9152FEF5-44A7-423C-B5DE-22547F76BCB7}" type="presParOf" srcId="{ECD79F67-2315-4ECF-BD90-AE5BFB1AAB67}" destId="{F1EE7BFA-AE8B-400C-9C61-94CEE3BFD0D7}" srcOrd="0" destOrd="0" presId="urn:microsoft.com/office/officeart/2005/8/layout/hList1"/>
    <dgm:cxn modelId="{46086794-A42C-422E-B2C0-88A3AC8942EE}" type="presParOf" srcId="{ECD79F67-2315-4ECF-BD90-AE5BFB1AAB67}" destId="{85838C03-BC71-42DE-8601-284E41E36BD1}" srcOrd="1" destOrd="0" presId="urn:microsoft.com/office/officeart/2005/8/layout/hList1"/>
    <dgm:cxn modelId="{F50A8877-18D5-41A3-AA35-B59BBAF90F8A}" type="presParOf" srcId="{B5C0FD00-0B8C-4D6C-B40B-890F6F21501E}" destId="{9C486BE0-BFC0-4AFF-9B92-68DA5C94D72C}" srcOrd="7" destOrd="0" presId="urn:microsoft.com/office/officeart/2005/8/layout/hList1"/>
    <dgm:cxn modelId="{C644DC76-A72D-48B5-96A6-41DDF3CDCB5A}" type="presParOf" srcId="{B5C0FD00-0B8C-4D6C-B40B-890F6F21501E}" destId="{A91EBE39-3753-4529-8951-93263CF02AFB}" srcOrd="8" destOrd="0" presId="urn:microsoft.com/office/officeart/2005/8/layout/hList1"/>
    <dgm:cxn modelId="{63387368-3FCF-46A5-9919-0F254A39E7E7}" type="presParOf" srcId="{A91EBE39-3753-4529-8951-93263CF02AFB}" destId="{8DA2532E-B9CA-42D0-B32E-582D50B9D460}" srcOrd="0" destOrd="0" presId="urn:microsoft.com/office/officeart/2005/8/layout/hList1"/>
    <dgm:cxn modelId="{60BCE83F-81AA-4B7F-8F65-88597245CAA1}" type="presParOf" srcId="{A91EBE39-3753-4529-8951-93263CF02AFB}" destId="{D0115A19-09F5-4E09-9A37-5665D0348E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5CC92-6B29-4AC9-B9F4-377FCB346233}">
      <dsp:nvSpPr>
        <dsp:cNvPr id="0" name=""/>
        <dsp:cNvSpPr/>
      </dsp:nvSpPr>
      <dsp:spPr>
        <a:xfrm>
          <a:off x="3998" y="79516"/>
          <a:ext cx="1532620" cy="50812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rPr>
            <a:t>Dataset</a:t>
          </a:r>
          <a:endParaRPr lang="en-US" sz="1400" kern="1200" dirty="0"/>
        </a:p>
      </dsp:txBody>
      <dsp:txXfrm>
        <a:off x="3998" y="79516"/>
        <a:ext cx="1532620" cy="508124"/>
      </dsp:txXfrm>
    </dsp:sp>
    <dsp:sp modelId="{E3985D88-9384-4984-9F25-BF0478234067}">
      <dsp:nvSpPr>
        <dsp:cNvPr id="0" name=""/>
        <dsp:cNvSpPr/>
      </dsp:nvSpPr>
      <dsp:spPr>
        <a:xfrm>
          <a:off x="3998" y="587640"/>
          <a:ext cx="1532620" cy="32665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Calibri"/>
            </a:rPr>
            <a:t> Very large dataset, need to find a suitable way to filter</a:t>
          </a:r>
          <a:endParaRPr lang="en-US" sz="1400" kern="1200" dirty="0"/>
        </a:p>
        <a:p>
          <a:pPr marL="114300" lvl="1" indent="-114300" algn="l" defTabSz="622300" rtl="0">
            <a:lnSpc>
              <a:spcPct val="90000"/>
            </a:lnSpc>
            <a:spcBef>
              <a:spcPct val="0"/>
            </a:spcBef>
            <a:spcAft>
              <a:spcPct val="15000"/>
            </a:spcAft>
            <a:buChar char="•"/>
          </a:pPr>
          <a:r>
            <a:rPr lang="en-US" sz="1400" kern="1200" dirty="0">
              <a:latin typeface="Calibri"/>
            </a:rPr>
            <a:t>Some numbers and URLs present in the reviews</a:t>
          </a:r>
          <a:endParaRPr lang="en-US" sz="1400" kern="1200" dirty="0"/>
        </a:p>
        <a:p>
          <a:pPr marL="114300" lvl="1" indent="-114300" algn="l" defTabSz="622300" rtl="0">
            <a:lnSpc>
              <a:spcPct val="90000"/>
            </a:lnSpc>
            <a:spcBef>
              <a:spcPct val="0"/>
            </a:spcBef>
            <a:spcAft>
              <a:spcPct val="15000"/>
            </a:spcAft>
            <a:buChar char="•"/>
          </a:pPr>
          <a:r>
            <a:rPr lang="en-US" sz="1400" kern="1200">
              <a:solidFill>
                <a:schemeClr val="tx1"/>
              </a:solidFill>
            </a:rPr>
            <a:t>Some reviews written in foreign language</a:t>
          </a:r>
          <a:endParaRPr lang="en-US" sz="1400" kern="1200" dirty="0">
            <a:solidFill>
              <a:schemeClr val="tx1"/>
            </a:solidFill>
          </a:endParaRPr>
        </a:p>
        <a:p>
          <a:pPr marL="114300" lvl="1" indent="-114300" algn="l" defTabSz="622300" rtl="0">
            <a:lnSpc>
              <a:spcPct val="90000"/>
            </a:lnSpc>
            <a:spcBef>
              <a:spcPct val="0"/>
            </a:spcBef>
            <a:spcAft>
              <a:spcPct val="15000"/>
            </a:spcAft>
            <a:buChar char="•"/>
          </a:pPr>
          <a:r>
            <a:rPr lang="en-US" sz="1400" kern="1200" dirty="0">
              <a:solidFill>
                <a:schemeClr val="tx1"/>
              </a:solidFill>
            </a:rPr>
            <a:t>Non-language reviews  (e.g. “</a:t>
          </a:r>
          <a:r>
            <a:rPr lang="en-US" sz="1400" kern="1200" dirty="0" err="1">
              <a:solidFill>
                <a:schemeClr val="tx1"/>
              </a:solidFill>
            </a:rPr>
            <a:t>xyzxyz</a:t>
          </a:r>
          <a:r>
            <a:rPr lang="en-US" sz="1400" kern="1200" dirty="0">
              <a:solidFill>
                <a:schemeClr val="tx1"/>
              </a:solidFill>
            </a:rPr>
            <a:t>”)</a:t>
          </a:r>
        </a:p>
      </dsp:txBody>
      <dsp:txXfrm>
        <a:off x="3998" y="587640"/>
        <a:ext cx="1532620" cy="3266550"/>
      </dsp:txXfrm>
    </dsp:sp>
    <dsp:sp modelId="{6D8721A1-A5B6-47E2-9053-982F15E4BEDC}">
      <dsp:nvSpPr>
        <dsp:cNvPr id="0" name=""/>
        <dsp:cNvSpPr/>
      </dsp:nvSpPr>
      <dsp:spPr>
        <a:xfrm>
          <a:off x="1751185" y="79516"/>
          <a:ext cx="1532620" cy="50812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libri"/>
            </a:rPr>
            <a:t>Topic Extraction</a:t>
          </a:r>
          <a:endParaRPr lang="en-US" sz="1400" kern="1200" dirty="0"/>
        </a:p>
      </dsp:txBody>
      <dsp:txXfrm>
        <a:off x="1751185" y="79516"/>
        <a:ext cx="1532620" cy="508124"/>
      </dsp:txXfrm>
    </dsp:sp>
    <dsp:sp modelId="{571C1709-FF45-4F89-8E88-BAAC5E9EAD8E}">
      <dsp:nvSpPr>
        <dsp:cNvPr id="0" name=""/>
        <dsp:cNvSpPr/>
      </dsp:nvSpPr>
      <dsp:spPr>
        <a:xfrm>
          <a:off x="1751185" y="587640"/>
          <a:ext cx="1532620" cy="32665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a:latin typeface="Calibri"/>
            </a:rPr>
            <a:t>Need to further refine stop words list and include frequently occurring words like "book"</a:t>
          </a:r>
          <a:endParaRPr lang="en-US" sz="1400" kern="1200" dirty="0"/>
        </a:p>
        <a:p>
          <a:pPr marL="114300" lvl="1" indent="-114300" algn="l" defTabSz="622300" rtl="0">
            <a:lnSpc>
              <a:spcPct val="90000"/>
            </a:lnSpc>
            <a:spcBef>
              <a:spcPct val="0"/>
            </a:spcBef>
            <a:spcAft>
              <a:spcPct val="15000"/>
            </a:spcAft>
            <a:buChar char="•"/>
          </a:pPr>
          <a:r>
            <a:rPr lang="en-US" sz="1400" kern="1200"/>
            <a:t>Some misclassification due to “noise” (e.g. review making reference to another book)</a:t>
          </a:r>
          <a:endParaRPr lang="en-US" sz="1400" kern="1200" dirty="0"/>
        </a:p>
      </dsp:txBody>
      <dsp:txXfrm>
        <a:off x="1751185" y="587640"/>
        <a:ext cx="1532620" cy="3266550"/>
      </dsp:txXfrm>
    </dsp:sp>
    <dsp:sp modelId="{9C91CF41-1E58-449D-90DE-2F1616115C57}">
      <dsp:nvSpPr>
        <dsp:cNvPr id="0" name=""/>
        <dsp:cNvSpPr/>
      </dsp:nvSpPr>
      <dsp:spPr>
        <a:xfrm>
          <a:off x="3498372" y="79516"/>
          <a:ext cx="1532620" cy="50812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libri"/>
            </a:rPr>
            <a:t>Document Clustering</a:t>
          </a:r>
        </a:p>
      </dsp:txBody>
      <dsp:txXfrm>
        <a:off x="3498372" y="79516"/>
        <a:ext cx="1532620" cy="508124"/>
      </dsp:txXfrm>
    </dsp:sp>
    <dsp:sp modelId="{C632B243-1D36-4369-AC9C-D4A299924B45}">
      <dsp:nvSpPr>
        <dsp:cNvPr id="0" name=""/>
        <dsp:cNvSpPr/>
      </dsp:nvSpPr>
      <dsp:spPr>
        <a:xfrm>
          <a:off x="3498372" y="587640"/>
          <a:ext cx="1532620" cy="32665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alibri"/>
            </a:rPr>
            <a:t>Very large and sparse matrix</a:t>
          </a:r>
        </a:p>
        <a:p>
          <a:pPr marL="114300" lvl="1" indent="-114300" algn="l" defTabSz="622300" rtl="0">
            <a:lnSpc>
              <a:spcPct val="90000"/>
            </a:lnSpc>
            <a:spcBef>
              <a:spcPct val="0"/>
            </a:spcBef>
            <a:spcAft>
              <a:spcPct val="15000"/>
            </a:spcAft>
            <a:buChar char="•"/>
          </a:pPr>
          <a:r>
            <a:rPr lang="en-US" sz="1400" kern="1200">
              <a:latin typeface="Calibri"/>
            </a:rPr>
            <a:t>Not meaningful results on corpus, clustering repeated at book level</a:t>
          </a:r>
          <a:endParaRPr lang="en-US" sz="1400" kern="1200" dirty="0">
            <a:latin typeface="Calibri"/>
          </a:endParaRPr>
        </a:p>
        <a:p>
          <a:pPr marL="114300" lvl="1" indent="-114300" algn="l" defTabSz="622300" rtl="0">
            <a:lnSpc>
              <a:spcPct val="90000"/>
            </a:lnSpc>
            <a:spcBef>
              <a:spcPct val="0"/>
            </a:spcBef>
            <a:spcAft>
              <a:spcPct val="15000"/>
            </a:spcAft>
            <a:buChar char="•"/>
          </a:pPr>
          <a:r>
            <a:rPr lang="en-US" sz="1400" kern="1200" dirty="0">
              <a:latin typeface="Calibri"/>
            </a:rPr>
            <a:t>High degree of overlap in the clusters</a:t>
          </a:r>
        </a:p>
        <a:p>
          <a:pPr marL="114300" lvl="1" indent="-114300" algn="l" defTabSz="622300" rtl="0">
            <a:lnSpc>
              <a:spcPct val="90000"/>
            </a:lnSpc>
            <a:spcBef>
              <a:spcPct val="0"/>
            </a:spcBef>
            <a:spcAft>
              <a:spcPct val="15000"/>
            </a:spcAft>
            <a:buChar char="•"/>
          </a:pPr>
          <a:r>
            <a:rPr lang="en-US" sz="1400" kern="1200">
              <a:latin typeface="Calibri"/>
            </a:rPr>
            <a:t>Some misclassified clusters due to “noise”</a:t>
          </a:r>
          <a:endParaRPr lang="en-US" sz="1400" kern="1200" dirty="0">
            <a:latin typeface="Calibri"/>
          </a:endParaRPr>
        </a:p>
      </dsp:txBody>
      <dsp:txXfrm>
        <a:off x="3498372" y="587640"/>
        <a:ext cx="1532620" cy="3266550"/>
      </dsp:txXfrm>
    </dsp:sp>
    <dsp:sp modelId="{F1EE7BFA-AE8B-400C-9C61-94CEE3BFD0D7}">
      <dsp:nvSpPr>
        <dsp:cNvPr id="0" name=""/>
        <dsp:cNvSpPr/>
      </dsp:nvSpPr>
      <dsp:spPr>
        <a:xfrm>
          <a:off x="5245560" y="79516"/>
          <a:ext cx="1532620" cy="50812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libri"/>
            </a:rPr>
            <a:t>Association Mining</a:t>
          </a:r>
        </a:p>
      </dsp:txBody>
      <dsp:txXfrm>
        <a:off x="5245560" y="79516"/>
        <a:ext cx="1532620" cy="508124"/>
      </dsp:txXfrm>
    </dsp:sp>
    <dsp:sp modelId="{85838C03-BC71-42DE-8601-284E41E36BD1}">
      <dsp:nvSpPr>
        <dsp:cNvPr id="0" name=""/>
        <dsp:cNvSpPr/>
      </dsp:nvSpPr>
      <dsp:spPr>
        <a:xfrm>
          <a:off x="5245560" y="587640"/>
          <a:ext cx="1532620" cy="32665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Calibri"/>
            </a:rPr>
            <a:t>Low support and confidence scores given large corpus and document size</a:t>
          </a:r>
        </a:p>
        <a:p>
          <a:pPr marL="114300" lvl="1" indent="-114300" algn="l" defTabSz="622300">
            <a:lnSpc>
              <a:spcPct val="90000"/>
            </a:lnSpc>
            <a:spcBef>
              <a:spcPct val="0"/>
            </a:spcBef>
            <a:spcAft>
              <a:spcPct val="15000"/>
            </a:spcAft>
            <a:buChar char="•"/>
          </a:pPr>
          <a:r>
            <a:rPr lang="en-US" sz="1400" kern="1200" dirty="0">
              <a:latin typeface="Calibri"/>
            </a:rPr>
            <a:t>Results were affected by “noise” (names of characters were mentioned often)</a:t>
          </a:r>
        </a:p>
        <a:p>
          <a:pPr marL="114300" lvl="1" indent="-114300" algn="l" defTabSz="622300" rtl="0">
            <a:lnSpc>
              <a:spcPct val="90000"/>
            </a:lnSpc>
            <a:spcBef>
              <a:spcPct val="0"/>
            </a:spcBef>
            <a:spcAft>
              <a:spcPct val="15000"/>
            </a:spcAft>
            <a:buChar char="•"/>
          </a:pPr>
          <a:endParaRPr lang="en-US" sz="1400" kern="1200" dirty="0">
            <a:latin typeface="Calibri"/>
          </a:endParaRPr>
        </a:p>
      </dsp:txBody>
      <dsp:txXfrm>
        <a:off x="5245560" y="587640"/>
        <a:ext cx="1532620" cy="3266550"/>
      </dsp:txXfrm>
    </dsp:sp>
    <dsp:sp modelId="{8DA2532E-B9CA-42D0-B32E-582D50B9D460}">
      <dsp:nvSpPr>
        <dsp:cNvPr id="0" name=""/>
        <dsp:cNvSpPr/>
      </dsp:nvSpPr>
      <dsp:spPr>
        <a:xfrm>
          <a:off x="6992747" y="79516"/>
          <a:ext cx="1532620" cy="50812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rPr>
            <a:t>Sentiment Analysis</a:t>
          </a:r>
          <a:endParaRPr lang="en-US" sz="1400" kern="1200" dirty="0"/>
        </a:p>
      </dsp:txBody>
      <dsp:txXfrm>
        <a:off x="6992747" y="79516"/>
        <a:ext cx="1532620" cy="508124"/>
      </dsp:txXfrm>
    </dsp:sp>
    <dsp:sp modelId="{D0115A19-09F5-4E09-9A37-5665D0348E2A}">
      <dsp:nvSpPr>
        <dsp:cNvPr id="0" name=""/>
        <dsp:cNvSpPr/>
      </dsp:nvSpPr>
      <dsp:spPr>
        <a:xfrm>
          <a:off x="6992747" y="587640"/>
          <a:ext cx="1532620" cy="32665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Polarity scores are affected by “noise” (factual descriptions of the story)</a:t>
          </a:r>
        </a:p>
        <a:p>
          <a:pPr marL="114300" lvl="1" indent="-114300" algn="l" defTabSz="622300" rtl="0">
            <a:lnSpc>
              <a:spcPct val="90000"/>
            </a:lnSpc>
            <a:spcBef>
              <a:spcPct val="0"/>
            </a:spcBef>
            <a:spcAft>
              <a:spcPct val="15000"/>
            </a:spcAft>
            <a:buChar char="•"/>
          </a:pPr>
          <a:r>
            <a:rPr lang="en-US" sz="1400" kern="1200" dirty="0">
              <a:latin typeface="Calibri"/>
            </a:rPr>
            <a:t>Can mine only on known features</a:t>
          </a:r>
          <a:endParaRPr lang="en-US" sz="1400" kern="1200" dirty="0"/>
        </a:p>
        <a:p>
          <a:pPr marL="114300" lvl="1" indent="-114300" algn="l" defTabSz="622300" rtl="0">
            <a:lnSpc>
              <a:spcPct val="90000"/>
            </a:lnSpc>
            <a:spcBef>
              <a:spcPct val="0"/>
            </a:spcBef>
            <a:spcAft>
              <a:spcPct val="15000"/>
            </a:spcAft>
            <a:buChar char="•"/>
          </a:pPr>
          <a:r>
            <a:rPr lang="en-US" sz="1400" kern="1200" dirty="0">
              <a:latin typeface="Calibri"/>
            </a:rPr>
            <a:t>Difficult to mine implicit features</a:t>
          </a:r>
          <a:endParaRPr lang="en-US" sz="1400" kern="1200" dirty="0"/>
        </a:p>
        <a:p>
          <a:pPr marL="114300" lvl="1" indent="-114300" algn="l" defTabSz="622300" rtl="0">
            <a:lnSpc>
              <a:spcPct val="90000"/>
            </a:lnSpc>
            <a:spcBef>
              <a:spcPct val="0"/>
            </a:spcBef>
            <a:spcAft>
              <a:spcPct val="15000"/>
            </a:spcAft>
            <a:buChar char="•"/>
          </a:pPr>
          <a:r>
            <a:rPr lang="en-US" sz="1400" kern="1200" dirty="0"/>
            <a:t>Difficult to extract features from long sentences</a:t>
          </a:r>
        </a:p>
        <a:p>
          <a:pPr marL="114300" lvl="1" indent="-114300" algn="l" defTabSz="622300" rtl="0">
            <a:lnSpc>
              <a:spcPct val="90000"/>
            </a:lnSpc>
            <a:spcBef>
              <a:spcPct val="0"/>
            </a:spcBef>
            <a:spcAft>
              <a:spcPct val="15000"/>
            </a:spcAft>
            <a:buChar char="•"/>
          </a:pPr>
          <a:endParaRPr lang="en-US" sz="1400" kern="1200" dirty="0"/>
        </a:p>
      </dsp:txBody>
      <dsp:txXfrm>
        <a:off x="6992747" y="587640"/>
        <a:ext cx="1532620" cy="32665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7160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Displacy</a:t>
            </a:r>
            <a:r>
              <a:rPr lang="en-US" dirty="0"/>
              <a:t> rendering</a:t>
            </a:r>
          </a:p>
        </p:txBody>
      </p:sp>
      <p:sp>
        <p:nvSpPr>
          <p:cNvPr id="4" name="Slide Number Placeholder 3"/>
          <p:cNvSpPr>
            <a:spLocks noGrp="1"/>
          </p:cNvSpPr>
          <p:nvPr>
            <p:ph type="sldNum" sz="quarter" idx="5"/>
          </p:nvPr>
        </p:nvSpPr>
        <p:spPr/>
        <p:txBody>
          <a:bodyPr/>
          <a:lstStyle/>
          <a:p>
            <a:fld id="{AF533E96-F078-4B3D-A8F4-F1AF21EBC357}" type="slidenum">
              <a:rPr lang="en-US" smtClean="0"/>
              <a:t>38</a:t>
            </a:fld>
            <a:endParaRPr lang="en-US"/>
          </a:p>
        </p:txBody>
      </p:sp>
    </p:spTree>
    <p:extLst>
      <p:ext uri="{BB962C8B-B14F-4D97-AF65-F5344CB8AC3E}">
        <p14:creationId xmlns:p14="http://schemas.microsoft.com/office/powerpoint/2010/main" val="290974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Goodreads is an American social cataloging website that allows individuals to search its database of books, annotations, quotes, and reviews. Users can sign up and register books to generate library catalogs and reading lists.</a:t>
            </a:r>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176913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Clustering</a:t>
            </a:r>
          </a:p>
          <a:p>
            <a:r>
              <a:rPr lang="en-SG" dirty="0"/>
              <a:t>Association Mining – NLP task</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1023247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67840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Inspired by Hu and Liu (2004), we used the </a:t>
            </a:r>
            <a:r>
              <a:rPr lang="en-US" dirty="0" err="1">
                <a:solidFill>
                  <a:schemeClr val="bg1"/>
                </a:solidFill>
              </a:rPr>
              <a:t>Apriori</a:t>
            </a:r>
            <a:r>
              <a:rPr lang="en-US" dirty="0">
                <a:solidFill>
                  <a:schemeClr val="bg1"/>
                </a:solidFill>
              </a:rPr>
              <a:t> algorithm to perform Association Mining to extract aspects.</a:t>
            </a:r>
            <a:endParaRPr lang="en-US" dirty="0"/>
          </a:p>
          <a:p>
            <a:endParaRPr lang="en-US" dirty="0"/>
          </a:p>
          <a:p>
            <a:r>
              <a:rPr lang="en-US" dirty="0"/>
              <a:t>Citation: https://dl.acm.org/doi/10.1145/1014052.1014073</a:t>
            </a:r>
          </a:p>
          <a:p>
            <a:endParaRPr lang="en-US" dirty="0"/>
          </a:p>
          <a:p>
            <a:pPr algn="l"/>
            <a:r>
              <a:rPr lang="en-US" b="0" i="0" dirty="0">
                <a:solidFill>
                  <a:srgbClr val="202122"/>
                </a:solidFill>
                <a:effectLst/>
                <a:latin typeface="Arial" panose="020B0604020202020204" pitchFamily="34" charset="0"/>
              </a:rPr>
              <a:t>Support is an indication of how frequently the itemset appears in the dataset.</a:t>
            </a:r>
          </a:p>
          <a:p>
            <a:br>
              <a:rPr lang="en-US" dirty="0"/>
            </a:b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3132073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total: 50</a:t>
            </a:r>
          </a:p>
          <a:p>
            <a:r>
              <a:rPr lang="en-US" dirty="0"/>
              <a:t>N human: 35</a:t>
            </a:r>
          </a:p>
          <a:p>
            <a:r>
              <a:rPr lang="en-US" dirty="0"/>
              <a:t>N machine: 46</a:t>
            </a:r>
          </a:p>
          <a:p>
            <a:r>
              <a:rPr lang="en-US" dirty="0"/>
              <a:t>N matched: 22</a:t>
            </a:r>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2685868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 is when no sentiment was extracted b/c no aspect sentiment was in the sentence or extracted by the machine</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253577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Clustering</a:t>
            </a:r>
          </a:p>
          <a:p>
            <a:r>
              <a:rPr lang="en-SG" dirty="0"/>
              <a:t>Association Mining – NLP task</a:t>
            </a:r>
          </a:p>
        </p:txBody>
      </p:sp>
      <p:sp>
        <p:nvSpPr>
          <p:cNvPr id="4" name="Slide Number Placeholder 3"/>
          <p:cNvSpPr>
            <a:spLocks noGrp="1"/>
          </p:cNvSpPr>
          <p:nvPr>
            <p:ph type="sldNum" sz="quarter" idx="5"/>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158096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37</a:t>
            </a:fld>
            <a:endParaRPr lang="en-US"/>
          </a:p>
        </p:txBody>
      </p:sp>
    </p:spTree>
    <p:extLst>
      <p:ext uri="{BB962C8B-B14F-4D97-AF65-F5344CB8AC3E}">
        <p14:creationId xmlns:p14="http://schemas.microsoft.com/office/powerpoint/2010/main" val="2815332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5960" y="3458496"/>
            <a:ext cx="7989723" cy="988142"/>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8590" y="4365531"/>
            <a:ext cx="7975483" cy="685791"/>
          </a:xfrm>
        </p:spPr>
        <p:txBody>
          <a:bodyPr>
            <a:normAutofit/>
          </a:bodyPr>
          <a:lstStyle>
            <a:lvl1pPr marL="0" indent="0" algn="ctr">
              <a:buNone/>
              <a:defRPr sz="2800" b="0" i="0">
                <a:solidFill>
                  <a:srgbClr val="6699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6" y="1131360"/>
            <a:ext cx="8246070" cy="763526"/>
          </a:xfrm>
        </p:spPr>
        <p:txBody>
          <a:bodyPr>
            <a:normAutofit/>
          </a:bodyPr>
          <a:lstStyle>
            <a:lvl1pPr algn="ctr">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939413"/>
            <a:ext cx="8246070" cy="2834418"/>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319" y="465530"/>
            <a:ext cx="6704649" cy="725349"/>
          </a:xfrm>
        </p:spPr>
        <p:txBody>
          <a:bodyPr>
            <a:normAutofit/>
          </a:bodyPr>
          <a:lstStyle>
            <a:lvl1pPr algn="l">
              <a:defRPr sz="3600">
                <a:solidFill>
                  <a:srgbClr val="6699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319" y="1229055"/>
            <a:ext cx="6704649" cy="3511061"/>
          </a:xfrm>
        </p:spPr>
        <p:txBody>
          <a:bodyPr/>
          <a:lstStyle>
            <a:lvl1pPr>
              <a:defRPr sz="2800">
                <a:solidFill>
                  <a:srgbClr val="481B00"/>
                </a:solidFill>
              </a:defRPr>
            </a:lvl1pPr>
            <a:lvl2pPr>
              <a:defRPr>
                <a:solidFill>
                  <a:srgbClr val="481B00"/>
                </a:solidFill>
              </a:defRPr>
            </a:lvl2pPr>
            <a:lvl3pPr>
              <a:defRPr>
                <a:solidFill>
                  <a:srgbClr val="481B00"/>
                </a:solidFill>
              </a:defRPr>
            </a:lvl3pPr>
            <a:lvl4pPr>
              <a:defRPr>
                <a:solidFill>
                  <a:srgbClr val="481B00"/>
                </a:solidFill>
              </a:defRPr>
            </a:lvl4pPr>
            <a:lvl5pPr>
              <a:defRPr>
                <a:solidFill>
                  <a:srgbClr val="481B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1245032"/>
            <a:ext cx="8093365" cy="763525"/>
          </a:xfrm>
        </p:spPr>
        <p:txBody>
          <a:bodyPr>
            <a:normAutofit/>
          </a:bodyPr>
          <a:lstStyle>
            <a:lvl1pPr algn="ctr">
              <a:defRPr sz="3600" baseline="0">
                <a:solidFill>
                  <a:srgbClr val="6699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01685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8925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201685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8925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7/20/2021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tmp"/><Relationship Id="rId1" Type="http://schemas.openxmlformats.org/officeDocument/2006/relationships/slideLayout" Target="../slideLayouts/slideLayout6.xml"/><Relationship Id="rId4" Type="http://schemas.openxmlformats.org/officeDocument/2006/relationships/image" Target="../media/image18.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728" y="3583858"/>
            <a:ext cx="8203575" cy="848032"/>
          </a:xfrm>
        </p:spPr>
        <p:txBody>
          <a:bodyPr>
            <a:normAutofit/>
          </a:bodyPr>
          <a:lstStyle/>
          <a:p>
            <a:r>
              <a:rPr lang="en-US" dirty="0"/>
              <a:t>Goodreads Reviews on Children’s Books</a:t>
            </a:r>
          </a:p>
        </p:txBody>
      </p:sp>
      <p:sp>
        <p:nvSpPr>
          <p:cNvPr id="3" name="Subtitle 2"/>
          <p:cNvSpPr>
            <a:spLocks noGrp="1"/>
          </p:cNvSpPr>
          <p:nvPr>
            <p:ph type="subTitle" idx="1"/>
          </p:nvPr>
        </p:nvSpPr>
        <p:spPr>
          <a:xfrm>
            <a:off x="461104" y="4313903"/>
            <a:ext cx="8188953" cy="607419"/>
          </a:xfrm>
        </p:spPr>
        <p:txBody>
          <a:bodyPr>
            <a:normAutofit fontScale="62500" lnSpcReduction="20000"/>
          </a:bodyPr>
          <a:lstStyle/>
          <a:p>
            <a:r>
              <a:rPr lang="en-US" dirty="0">
                <a:solidFill>
                  <a:schemeClr val="accent1">
                    <a:lumMod val="40000"/>
                    <a:lumOff val="60000"/>
                  </a:schemeClr>
                </a:solidFill>
              </a:rPr>
              <a:t>Group 4 (Goh Chen Ling Beatrice, Kevin Magic </a:t>
            </a:r>
            <a:r>
              <a:rPr lang="en-US" dirty="0" err="1">
                <a:solidFill>
                  <a:schemeClr val="accent1">
                    <a:lumMod val="40000"/>
                    <a:lumOff val="60000"/>
                  </a:schemeClr>
                </a:solidFill>
              </a:rPr>
              <a:t>Rialubin</a:t>
            </a:r>
            <a:r>
              <a:rPr lang="en-US" dirty="0">
                <a:solidFill>
                  <a:schemeClr val="accent1">
                    <a:lumMod val="40000"/>
                    <a:lumOff val="60000"/>
                  </a:schemeClr>
                </a:solidFill>
              </a:rPr>
              <a:t> Sunga, </a:t>
            </a:r>
          </a:p>
          <a:p>
            <a:r>
              <a:rPr lang="en-US" dirty="0">
                <a:solidFill>
                  <a:schemeClr val="accent1">
                    <a:lumMod val="40000"/>
                    <a:lumOff val="60000"/>
                  </a:schemeClr>
                </a:solidFill>
              </a:rPr>
              <a:t>Koh Jun </a:t>
            </a:r>
            <a:r>
              <a:rPr lang="en-US" dirty="0" err="1">
                <a:solidFill>
                  <a:schemeClr val="accent1">
                    <a:lumMod val="40000"/>
                    <a:lumOff val="60000"/>
                  </a:schemeClr>
                </a:solidFill>
              </a:rPr>
              <a:t>Jie</a:t>
            </a:r>
            <a:r>
              <a:rPr lang="en-US" dirty="0">
                <a:solidFill>
                  <a:schemeClr val="accent1">
                    <a:lumMod val="40000"/>
                    <a:lumOff val="60000"/>
                  </a:schemeClr>
                </a:solidFill>
              </a:rPr>
              <a:t>, Wong Kian </a:t>
            </a:r>
            <a:r>
              <a:rPr lang="en-US" dirty="0" err="1">
                <a:solidFill>
                  <a:schemeClr val="accent1">
                    <a:lumMod val="40000"/>
                    <a:lumOff val="60000"/>
                  </a:schemeClr>
                </a:solidFill>
              </a:rPr>
              <a:t>Hoong</a:t>
            </a:r>
            <a:r>
              <a:rPr lang="en-US" dirty="0">
                <a:solidFill>
                  <a:schemeClr val="accent1">
                    <a:lumMod val="40000"/>
                    <a:lumOff val="60000"/>
                  </a:schemeClr>
                </a:solidFill>
              </a:rPr>
              <a:t> Andy)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796208" y="1450081"/>
            <a:ext cx="2599726" cy="479822"/>
          </a:xfrm>
        </p:spPr>
        <p:txBody>
          <a:bodyPr>
            <a:normAutofit fontScale="92500"/>
          </a:bodyPr>
          <a:lstStyle/>
          <a:p>
            <a:r>
              <a:rPr lang="en-US" dirty="0"/>
              <a:t>Text Pre-processing</a:t>
            </a:r>
          </a:p>
        </p:txBody>
      </p:sp>
      <p:sp>
        <p:nvSpPr>
          <p:cNvPr id="6" name="Content Placeholder 5"/>
          <p:cNvSpPr>
            <a:spLocks noGrp="1"/>
          </p:cNvSpPr>
          <p:nvPr>
            <p:ph sz="half" idx="2"/>
          </p:nvPr>
        </p:nvSpPr>
        <p:spPr>
          <a:xfrm>
            <a:off x="3713630" y="1927118"/>
            <a:ext cx="2706051" cy="2276294"/>
          </a:xfrm>
        </p:spPr>
        <p:txBody>
          <a:bodyPr vert="horz" lIns="91440" tIns="45720" rIns="91440" bIns="45720" rtlCol="0" anchor="t">
            <a:normAutofit fontScale="92500"/>
          </a:bodyPr>
          <a:lstStyle/>
          <a:p>
            <a:pPr algn="l"/>
            <a:r>
              <a:rPr lang="en-US" sz="1600" dirty="0">
                <a:cs typeface="Calibri"/>
              </a:rPr>
              <a:t>Text Cleaning</a:t>
            </a:r>
            <a:endParaRPr lang="en-US" sz="1600" dirty="0"/>
          </a:p>
          <a:p>
            <a:pPr lvl="1" algn="l"/>
            <a:r>
              <a:rPr lang="en-US" sz="1200" dirty="0">
                <a:cs typeface="Calibri"/>
              </a:rPr>
              <a:t>Remove websites, emoticons</a:t>
            </a:r>
          </a:p>
          <a:p>
            <a:pPr algn="l"/>
            <a:r>
              <a:rPr lang="en-US" sz="1600" dirty="0"/>
              <a:t>Stop words &amp; rare words removal</a:t>
            </a:r>
            <a:endParaRPr lang="en-US" sz="1600" dirty="0">
              <a:cs typeface="Calibri"/>
            </a:endParaRPr>
          </a:p>
          <a:p>
            <a:pPr algn="l"/>
            <a:r>
              <a:rPr lang="en-US" sz="1600" dirty="0">
                <a:ea typeface="+mn-lt"/>
                <a:cs typeface="+mn-lt"/>
              </a:rPr>
              <a:t>Word Tokenization</a:t>
            </a:r>
          </a:p>
          <a:p>
            <a:pPr algn="l"/>
            <a:r>
              <a:rPr lang="en-US" sz="1600" dirty="0"/>
              <a:t>POS tagging</a:t>
            </a:r>
            <a:endParaRPr lang="en-US" sz="1600">
              <a:cs typeface="Calibri"/>
            </a:endParaRPr>
          </a:p>
          <a:p>
            <a:pPr lvl="1" algn="l"/>
            <a:r>
              <a:rPr lang="en-US" sz="1200" dirty="0">
                <a:cs typeface="Calibri"/>
              </a:rPr>
              <a:t>Selection of Nouns and Verbs only</a:t>
            </a:r>
          </a:p>
          <a:p>
            <a:pPr algn="l"/>
            <a:r>
              <a:rPr lang="en-US" sz="1600" dirty="0">
                <a:cs typeface="Calibri"/>
              </a:rPr>
              <a:t>Stemming</a:t>
            </a:r>
          </a:p>
          <a:p>
            <a:pPr marL="0" indent="0" algn="l">
              <a:buNone/>
            </a:pPr>
            <a:endParaRPr lang="en-US" sz="1600" dirty="0">
              <a:cs typeface="Calibri"/>
            </a:endParaRPr>
          </a:p>
        </p:txBody>
      </p:sp>
      <p:sp>
        <p:nvSpPr>
          <p:cNvPr id="9" name="Title 1">
            <a:extLst>
              <a:ext uri="{FF2B5EF4-FFF2-40B4-BE49-F238E27FC236}">
                <a16:creationId xmlns:a16="http://schemas.microsoft.com/office/drawing/2014/main" id="{3E821DB3-2DFB-4218-B0F9-7415E46AE0AE}"/>
              </a:ext>
            </a:extLst>
          </p:cNvPr>
          <p:cNvSpPr txBox="1">
            <a:spLocks/>
          </p:cNvSpPr>
          <p:nvPr/>
        </p:nvSpPr>
        <p:spPr>
          <a:xfrm>
            <a:off x="691115" y="432577"/>
            <a:ext cx="7517219"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Solution Details – Document Clustering</a:t>
            </a:r>
          </a:p>
        </p:txBody>
      </p:sp>
      <p:sp>
        <p:nvSpPr>
          <p:cNvPr id="10" name="Rectangle 9">
            <a:extLst>
              <a:ext uri="{FF2B5EF4-FFF2-40B4-BE49-F238E27FC236}">
                <a16:creationId xmlns:a16="http://schemas.microsoft.com/office/drawing/2014/main" id="{E5F19C1D-B1AD-44ED-A2CC-68C36924CA9B}"/>
              </a:ext>
            </a:extLst>
          </p:cNvPr>
          <p:cNvSpPr/>
          <p:nvPr/>
        </p:nvSpPr>
        <p:spPr>
          <a:xfrm>
            <a:off x="147846" y="1471113"/>
            <a:ext cx="3467744" cy="230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0" descr="Chart, line chart&#10;&#10;Description automatically generated">
            <a:extLst>
              <a:ext uri="{FF2B5EF4-FFF2-40B4-BE49-F238E27FC236}">
                <a16:creationId xmlns:a16="http://schemas.microsoft.com/office/drawing/2014/main" id="{DDD9DDA0-5B63-4CE8-90CC-C1B8743D3010}"/>
              </a:ext>
            </a:extLst>
          </p:cNvPr>
          <p:cNvPicPr>
            <a:picLocks noGrp="1" noChangeAspect="1"/>
          </p:cNvPicPr>
          <p:nvPr/>
        </p:nvPicPr>
        <p:blipFill>
          <a:blip r:embed="rId2"/>
          <a:stretch>
            <a:fillRect/>
          </a:stretch>
        </p:blipFill>
        <p:spPr>
          <a:xfrm>
            <a:off x="161953" y="1497247"/>
            <a:ext cx="3220121" cy="2252077"/>
          </a:xfrm>
          <a:prstGeom prst="rect">
            <a:avLst/>
          </a:prstGeom>
        </p:spPr>
      </p:pic>
      <p:sp>
        <p:nvSpPr>
          <p:cNvPr id="3" name="Content Placeholder 7">
            <a:extLst>
              <a:ext uri="{FF2B5EF4-FFF2-40B4-BE49-F238E27FC236}">
                <a16:creationId xmlns:a16="http://schemas.microsoft.com/office/drawing/2014/main" id="{7D8FDD99-F5B3-4A93-B69C-632D3608D238}"/>
              </a:ext>
            </a:extLst>
          </p:cNvPr>
          <p:cNvSpPr>
            <a:spLocks noGrp="1"/>
          </p:cNvSpPr>
          <p:nvPr>
            <p:ph sz="quarter" idx="4"/>
          </p:nvPr>
        </p:nvSpPr>
        <p:spPr>
          <a:xfrm>
            <a:off x="6520243" y="1993969"/>
            <a:ext cx="2342929" cy="3041095"/>
          </a:xfrm>
        </p:spPr>
        <p:txBody>
          <a:bodyPr vert="horz" lIns="91440" tIns="45720" rIns="91440" bIns="45720" rtlCol="0" anchor="t">
            <a:normAutofit fontScale="92500"/>
          </a:bodyPr>
          <a:lstStyle/>
          <a:p>
            <a:pPr marL="457200" indent="-457200" algn="l">
              <a:buFont typeface="+mj-lt"/>
              <a:buAutoNum type="arabicPeriod"/>
            </a:pPr>
            <a:r>
              <a:rPr lang="en-US" sz="1600" dirty="0">
                <a:cs typeface="Calibri"/>
              </a:rPr>
              <a:t>Convert stemmed tokens into vectors</a:t>
            </a:r>
          </a:p>
          <a:p>
            <a:pPr marL="457200" indent="-457200" algn="l">
              <a:buFont typeface="+mj-lt"/>
              <a:buAutoNum type="arabicPeriod"/>
            </a:pPr>
            <a:r>
              <a:rPr lang="en-US" sz="1600" dirty="0">
                <a:cs typeface="Calibri"/>
              </a:rPr>
              <a:t>Run K-Means clustering algorithm for 3 to 30 clusters</a:t>
            </a:r>
          </a:p>
          <a:p>
            <a:pPr marL="457200" indent="-457200" algn="l">
              <a:buFont typeface="+mj-lt"/>
              <a:buAutoNum type="arabicPeriod"/>
            </a:pPr>
            <a:r>
              <a:rPr lang="en-US" sz="1600" dirty="0"/>
              <a:t>Select based on elbow method and </a:t>
            </a:r>
            <a:r>
              <a:rPr lang="en-US" sz="1600" dirty="0" err="1"/>
              <a:t>visualise</a:t>
            </a:r>
            <a:r>
              <a:rPr lang="en-US" sz="1600" dirty="0"/>
              <a:t> output</a:t>
            </a:r>
          </a:p>
          <a:p>
            <a:pPr marL="457200" indent="-457200" algn="l">
              <a:buAutoNum type="arabicPeriod"/>
            </a:pPr>
            <a:r>
              <a:rPr lang="en-US" sz="1600" dirty="0">
                <a:cs typeface="Calibri"/>
              </a:rPr>
              <a:t>View topic words and present </a:t>
            </a:r>
            <a:r>
              <a:rPr lang="en-US" sz="1600" dirty="0" err="1">
                <a:cs typeface="Calibri"/>
              </a:rPr>
              <a:t>intepret</a:t>
            </a:r>
            <a:r>
              <a:rPr lang="en-US" sz="1600" dirty="0">
                <a:cs typeface="Calibri"/>
              </a:rPr>
              <a:t> data</a:t>
            </a:r>
          </a:p>
          <a:p>
            <a:pPr marL="457200" indent="-457200" algn="l">
              <a:buAutoNum type="arabicPeriod"/>
            </a:pPr>
            <a:endParaRPr lang="en-US" sz="1600" dirty="0">
              <a:cs typeface="Calibri"/>
            </a:endParaRPr>
          </a:p>
        </p:txBody>
      </p:sp>
      <p:sp>
        <p:nvSpPr>
          <p:cNvPr id="4" name="Text Placeholder 4">
            <a:extLst>
              <a:ext uri="{FF2B5EF4-FFF2-40B4-BE49-F238E27FC236}">
                <a16:creationId xmlns:a16="http://schemas.microsoft.com/office/drawing/2014/main" id="{2A846D75-441A-49D1-9176-E763E8BC80B8}"/>
              </a:ext>
            </a:extLst>
          </p:cNvPr>
          <p:cNvSpPr txBox="1">
            <a:spLocks/>
          </p:cNvSpPr>
          <p:nvPr/>
        </p:nvSpPr>
        <p:spPr>
          <a:xfrm>
            <a:off x="6335461" y="1497426"/>
            <a:ext cx="2599726" cy="479822"/>
          </a:xfrm>
          <a:prstGeom prst="rect">
            <a:avLst/>
          </a:prstGeom>
        </p:spPr>
        <p:txBody>
          <a:bodyPr vert="horz" lIns="91440" tIns="45720" rIns="91440" bIns="45720" rtlCol="0" anchor="b">
            <a:normAutofit fontScale="92500"/>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cs typeface="Calibri"/>
              </a:rPr>
              <a:t>K-Means Clustering</a:t>
            </a:r>
          </a:p>
        </p:txBody>
      </p:sp>
      <p:pic>
        <p:nvPicPr>
          <p:cNvPr id="2" name="Picture 6" descr="A picture containing text&#10;&#10;Description automatically generated">
            <a:extLst>
              <a:ext uri="{FF2B5EF4-FFF2-40B4-BE49-F238E27FC236}">
                <a16:creationId xmlns:a16="http://schemas.microsoft.com/office/drawing/2014/main" id="{BE37C525-B447-4DB7-AC76-8E089C610201}"/>
              </a:ext>
            </a:extLst>
          </p:cNvPr>
          <p:cNvPicPr>
            <a:picLocks noChangeAspect="1"/>
          </p:cNvPicPr>
          <p:nvPr/>
        </p:nvPicPr>
        <p:blipFill>
          <a:blip r:embed="rId3"/>
          <a:stretch>
            <a:fillRect/>
          </a:stretch>
        </p:blipFill>
        <p:spPr>
          <a:xfrm>
            <a:off x="8161805" y="-280"/>
            <a:ext cx="981075" cy="1362075"/>
          </a:xfrm>
          <a:prstGeom prst="rect">
            <a:avLst/>
          </a:prstGeom>
        </p:spPr>
      </p:pic>
    </p:spTree>
    <p:extLst>
      <p:ext uri="{BB962C8B-B14F-4D97-AF65-F5344CB8AC3E}">
        <p14:creationId xmlns:p14="http://schemas.microsoft.com/office/powerpoint/2010/main" val="267633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F8B9B30-ADC9-48FE-B8C9-5F3B27D103CF}"/>
              </a:ext>
            </a:extLst>
          </p:cNvPr>
          <p:cNvSpPr txBox="1">
            <a:spLocks/>
          </p:cNvSpPr>
          <p:nvPr/>
        </p:nvSpPr>
        <p:spPr>
          <a:xfrm>
            <a:off x="536880" y="548072"/>
            <a:ext cx="806486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Document Clustering</a:t>
            </a:r>
          </a:p>
        </p:txBody>
      </p:sp>
      <p:pic>
        <p:nvPicPr>
          <p:cNvPr id="4" name="Picture 4" descr="Chart&#10;&#10;Description automatically generated">
            <a:extLst>
              <a:ext uri="{FF2B5EF4-FFF2-40B4-BE49-F238E27FC236}">
                <a16:creationId xmlns:a16="http://schemas.microsoft.com/office/drawing/2014/main" id="{9B5B449C-6E74-4287-B2F7-5B95918610F4}"/>
              </a:ext>
            </a:extLst>
          </p:cNvPr>
          <p:cNvPicPr>
            <a:picLocks noChangeAspect="1"/>
          </p:cNvPicPr>
          <p:nvPr/>
        </p:nvPicPr>
        <p:blipFill>
          <a:blip r:embed="rId2"/>
          <a:stretch>
            <a:fillRect/>
          </a:stretch>
        </p:blipFill>
        <p:spPr>
          <a:xfrm>
            <a:off x="328370" y="1713510"/>
            <a:ext cx="4075084" cy="2917601"/>
          </a:xfrm>
          <a:prstGeom prst="rect">
            <a:avLst/>
          </a:prstGeom>
        </p:spPr>
      </p:pic>
      <p:sp>
        <p:nvSpPr>
          <p:cNvPr id="7" name="Content Placeholder 7">
            <a:extLst>
              <a:ext uri="{FF2B5EF4-FFF2-40B4-BE49-F238E27FC236}">
                <a16:creationId xmlns:a16="http://schemas.microsoft.com/office/drawing/2014/main" id="{D49D2885-5B8A-4441-9D07-C4F05AC7AEF4}"/>
              </a:ext>
            </a:extLst>
          </p:cNvPr>
          <p:cNvSpPr>
            <a:spLocks noGrp="1"/>
          </p:cNvSpPr>
          <p:nvPr>
            <p:ph sz="quarter" idx="4"/>
          </p:nvPr>
        </p:nvSpPr>
        <p:spPr>
          <a:xfrm>
            <a:off x="4803391" y="1494626"/>
            <a:ext cx="3125647" cy="2276294"/>
          </a:xfrm>
        </p:spPr>
        <p:txBody>
          <a:bodyPr vert="horz" lIns="91440" tIns="45720" rIns="91440" bIns="45720" rtlCol="0" anchor="t">
            <a:normAutofit/>
          </a:bodyPr>
          <a:lstStyle/>
          <a:p>
            <a:pPr algn="l"/>
            <a:r>
              <a:rPr lang="en-US" sz="1700">
                <a:cs typeface="Calibri"/>
              </a:rPr>
              <a:t>High level of noise</a:t>
            </a:r>
            <a:endParaRPr lang="en-US" sz="1700" dirty="0">
              <a:cs typeface="Calibri"/>
            </a:endParaRPr>
          </a:p>
          <a:p>
            <a:pPr algn="l"/>
            <a:r>
              <a:rPr lang="en-US" sz="1700">
                <a:cs typeface="Calibri"/>
              </a:rPr>
              <a:t>K-Means labelling noises into incorrect clusters</a:t>
            </a:r>
            <a:endParaRPr lang="en-US" sz="1700" dirty="0">
              <a:cs typeface="Calibri"/>
            </a:endParaRPr>
          </a:p>
        </p:txBody>
      </p:sp>
      <p:pic>
        <p:nvPicPr>
          <p:cNvPr id="11" name="Picture 11" descr="Bubble chart&#10;&#10;Description automatically generated">
            <a:extLst>
              <a:ext uri="{FF2B5EF4-FFF2-40B4-BE49-F238E27FC236}">
                <a16:creationId xmlns:a16="http://schemas.microsoft.com/office/drawing/2014/main" id="{A5228EA4-7C89-448E-B249-DE4D525236BD}"/>
              </a:ext>
            </a:extLst>
          </p:cNvPr>
          <p:cNvPicPr>
            <a:picLocks noChangeAspect="1"/>
          </p:cNvPicPr>
          <p:nvPr/>
        </p:nvPicPr>
        <p:blipFill>
          <a:blip r:embed="rId3"/>
          <a:stretch>
            <a:fillRect/>
          </a:stretch>
        </p:blipFill>
        <p:spPr>
          <a:xfrm>
            <a:off x="4730857" y="2451187"/>
            <a:ext cx="3600450" cy="2604617"/>
          </a:xfrm>
          <a:prstGeom prst="rect">
            <a:avLst/>
          </a:prstGeom>
        </p:spPr>
      </p:pic>
      <p:sp>
        <p:nvSpPr>
          <p:cNvPr id="2" name="Rectangle 1">
            <a:extLst>
              <a:ext uri="{FF2B5EF4-FFF2-40B4-BE49-F238E27FC236}">
                <a16:creationId xmlns:a16="http://schemas.microsoft.com/office/drawing/2014/main" id="{C3406A2E-78FB-4081-BD39-988075CC01AB}"/>
              </a:ext>
            </a:extLst>
          </p:cNvPr>
          <p:cNvSpPr/>
          <p:nvPr/>
        </p:nvSpPr>
        <p:spPr>
          <a:xfrm>
            <a:off x="1145406" y="2251228"/>
            <a:ext cx="552127" cy="3618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23CD13-38DB-4E3D-9E19-EB3090AC12FA}"/>
              </a:ext>
            </a:extLst>
          </p:cNvPr>
          <p:cNvSpPr/>
          <p:nvPr/>
        </p:nvSpPr>
        <p:spPr>
          <a:xfrm>
            <a:off x="1145406" y="3394228"/>
            <a:ext cx="552127" cy="4249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88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F8B9B30-ADC9-48FE-B8C9-5F3B27D103CF}"/>
              </a:ext>
            </a:extLst>
          </p:cNvPr>
          <p:cNvSpPr txBox="1">
            <a:spLocks/>
          </p:cNvSpPr>
          <p:nvPr/>
        </p:nvSpPr>
        <p:spPr>
          <a:xfrm>
            <a:off x="536880" y="548072"/>
            <a:ext cx="806486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Document Clustering</a:t>
            </a:r>
          </a:p>
        </p:txBody>
      </p:sp>
      <p:pic>
        <p:nvPicPr>
          <p:cNvPr id="5" name="Picture 5" descr="Text, letter&#10;&#10;Description automatically generated">
            <a:extLst>
              <a:ext uri="{FF2B5EF4-FFF2-40B4-BE49-F238E27FC236}">
                <a16:creationId xmlns:a16="http://schemas.microsoft.com/office/drawing/2014/main" id="{C20C6FB8-4078-45BA-8B70-1DB70247DC42}"/>
              </a:ext>
            </a:extLst>
          </p:cNvPr>
          <p:cNvPicPr>
            <a:picLocks noGrp="1" noChangeAspect="1"/>
          </p:cNvPicPr>
          <p:nvPr>
            <p:ph sz="quarter" idx="4"/>
          </p:nvPr>
        </p:nvPicPr>
        <p:blipFill>
          <a:blip r:embed="rId2"/>
          <a:stretch>
            <a:fillRect/>
          </a:stretch>
        </p:blipFill>
        <p:spPr>
          <a:xfrm>
            <a:off x="276063" y="1507119"/>
            <a:ext cx="5591605" cy="2356552"/>
          </a:xfrm>
        </p:spPr>
      </p:pic>
      <p:sp>
        <p:nvSpPr>
          <p:cNvPr id="6" name="Rectangle 5">
            <a:extLst>
              <a:ext uri="{FF2B5EF4-FFF2-40B4-BE49-F238E27FC236}">
                <a16:creationId xmlns:a16="http://schemas.microsoft.com/office/drawing/2014/main" id="{DD8DA151-27DC-48B9-B231-9BC8C400DBCE}"/>
              </a:ext>
            </a:extLst>
          </p:cNvPr>
          <p:cNvSpPr/>
          <p:nvPr/>
        </p:nvSpPr>
        <p:spPr>
          <a:xfrm>
            <a:off x="313370" y="2205003"/>
            <a:ext cx="1690924" cy="1391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9C58BF-B84E-4DC5-AA83-889DE913CD5C}"/>
              </a:ext>
            </a:extLst>
          </p:cNvPr>
          <p:cNvSpPr/>
          <p:nvPr/>
        </p:nvSpPr>
        <p:spPr>
          <a:xfrm>
            <a:off x="1847175" y="2894164"/>
            <a:ext cx="501701" cy="139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7">
            <a:extLst>
              <a:ext uri="{FF2B5EF4-FFF2-40B4-BE49-F238E27FC236}">
                <a16:creationId xmlns:a16="http://schemas.microsoft.com/office/drawing/2014/main" id="{5D4051E0-9BF8-42D4-A60F-DAF89B3D0399}"/>
              </a:ext>
            </a:extLst>
          </p:cNvPr>
          <p:cNvSpPr txBox="1">
            <a:spLocks/>
          </p:cNvSpPr>
          <p:nvPr/>
        </p:nvSpPr>
        <p:spPr>
          <a:xfrm>
            <a:off x="6058000" y="1821678"/>
            <a:ext cx="2792565" cy="2070386"/>
          </a:xfrm>
          <a:prstGeom prst="rect">
            <a:avLst/>
          </a:prstGeom>
        </p:spPr>
        <p:txBody>
          <a:bodyPr vert="horz" lIns="91440" tIns="45720" rIns="91440" bIns="45720" rtlCol="0" anchor="t">
            <a:normAutofit/>
          </a:bodyPr>
          <a:lstStyle>
            <a:lvl1pPr marL="342900" indent="-342900" algn="ctr"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buNone/>
            </a:pPr>
            <a:r>
              <a:rPr lang="en-US" sz="2000" dirty="0">
                <a:cs typeface="Calibri"/>
              </a:rPr>
              <a:t>Some overlapping words between clusters</a:t>
            </a:r>
            <a:endParaRPr lang="en-US"/>
          </a:p>
          <a:p>
            <a:pPr marL="0" indent="0" algn="l">
              <a:buNone/>
            </a:pPr>
            <a:endParaRPr lang="en-US" sz="2000" dirty="0">
              <a:cs typeface="Calibri"/>
            </a:endParaRPr>
          </a:p>
          <a:p>
            <a:pPr marL="0" indent="0" algn="l">
              <a:buNone/>
            </a:pPr>
            <a:r>
              <a:rPr lang="en-US" sz="2000" dirty="0">
                <a:cs typeface="Calibri"/>
              </a:rPr>
              <a:t>K-means unable to </a:t>
            </a:r>
            <a:r>
              <a:rPr lang="en-US" sz="2000">
                <a:cs typeface="Calibri"/>
              </a:rPr>
              <a:t>classify noise </a:t>
            </a:r>
            <a:r>
              <a:rPr lang="en-US" sz="2000" dirty="0">
                <a:cs typeface="Calibri"/>
              </a:rPr>
              <a:t>accurately</a:t>
            </a:r>
          </a:p>
          <a:p>
            <a:pPr marL="0" indent="0" algn="l">
              <a:buNone/>
            </a:pPr>
            <a:endParaRPr lang="en-US" sz="2000" dirty="0">
              <a:cs typeface="Calibri"/>
            </a:endParaRPr>
          </a:p>
          <a:p>
            <a:pPr marL="0" indent="0" algn="l">
              <a:buNone/>
            </a:pPr>
            <a:endParaRPr lang="en-US" sz="2000" dirty="0">
              <a:cs typeface="Calibri"/>
            </a:endParaRPr>
          </a:p>
          <a:p>
            <a:pPr marL="457200" indent="-457200" algn="l">
              <a:buAutoNum type="arabicPeriod"/>
            </a:pPr>
            <a:endParaRPr lang="en-US" sz="2000" dirty="0">
              <a:cs typeface="Calibri"/>
            </a:endParaRPr>
          </a:p>
        </p:txBody>
      </p:sp>
      <p:sp>
        <p:nvSpPr>
          <p:cNvPr id="3" name="Text Placeholder 6">
            <a:extLst>
              <a:ext uri="{FF2B5EF4-FFF2-40B4-BE49-F238E27FC236}">
                <a16:creationId xmlns:a16="http://schemas.microsoft.com/office/drawing/2014/main" id="{8E8AE203-EEC2-4226-98E9-59E3BC7BF7AA}"/>
              </a:ext>
            </a:extLst>
          </p:cNvPr>
          <p:cNvSpPr txBox="1">
            <a:spLocks/>
          </p:cNvSpPr>
          <p:nvPr/>
        </p:nvSpPr>
        <p:spPr>
          <a:xfrm>
            <a:off x="5254224" y="1375473"/>
            <a:ext cx="4041775"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u="sng" dirty="0"/>
              <a:t>Summary</a:t>
            </a:r>
            <a:r>
              <a:rPr lang="en-US" dirty="0"/>
              <a:t> </a:t>
            </a:r>
            <a:endParaRPr lang="en-US"/>
          </a:p>
        </p:txBody>
      </p:sp>
      <p:sp>
        <p:nvSpPr>
          <p:cNvPr id="10" name="Rectangle 9">
            <a:extLst>
              <a:ext uri="{FF2B5EF4-FFF2-40B4-BE49-F238E27FC236}">
                <a16:creationId xmlns:a16="http://schemas.microsoft.com/office/drawing/2014/main" id="{2609A31F-91D4-41DA-B439-9B2649124EA6}"/>
              </a:ext>
            </a:extLst>
          </p:cNvPr>
          <p:cNvSpPr/>
          <p:nvPr/>
        </p:nvSpPr>
        <p:spPr>
          <a:xfrm>
            <a:off x="325977" y="2915174"/>
            <a:ext cx="1001763" cy="139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936A7D-8911-48EE-9FFF-72063D25FE58}"/>
              </a:ext>
            </a:extLst>
          </p:cNvPr>
          <p:cNvSpPr/>
          <p:nvPr/>
        </p:nvSpPr>
        <p:spPr>
          <a:xfrm>
            <a:off x="5255164" y="2889960"/>
            <a:ext cx="434466" cy="151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0A8C3A-B73E-4210-B334-ADE8CCC7366A}"/>
              </a:ext>
            </a:extLst>
          </p:cNvPr>
          <p:cNvSpPr/>
          <p:nvPr/>
        </p:nvSpPr>
        <p:spPr>
          <a:xfrm>
            <a:off x="4679461" y="2204999"/>
            <a:ext cx="405051" cy="1097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7">
            <a:extLst>
              <a:ext uri="{FF2B5EF4-FFF2-40B4-BE49-F238E27FC236}">
                <a16:creationId xmlns:a16="http://schemas.microsoft.com/office/drawing/2014/main" id="{99AAD94C-7E8F-4A8C-B752-1306FF7F0134}"/>
              </a:ext>
            </a:extLst>
          </p:cNvPr>
          <p:cNvSpPr txBox="1">
            <a:spLocks/>
          </p:cNvSpPr>
          <p:nvPr/>
        </p:nvSpPr>
        <p:spPr>
          <a:xfrm>
            <a:off x="-30996" y="3914376"/>
            <a:ext cx="8952998" cy="977813"/>
          </a:xfrm>
          <a:prstGeom prst="rect">
            <a:avLst/>
          </a:prstGeom>
        </p:spPr>
        <p:txBody>
          <a:bodyPr vert="horz" lIns="91440" tIns="45720" rIns="91440" bIns="45720" rtlCol="0" anchor="t">
            <a:normAutofit/>
          </a:bodyPr>
          <a:lstStyle>
            <a:lvl1pPr marL="342900" indent="-342900" algn="ctr"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457200" indent="-457200" algn="l">
              <a:buAutoNum type="arabicPeriod"/>
            </a:pPr>
            <a:endParaRPr lang="en-US" sz="2000" dirty="0">
              <a:cs typeface="Calibri"/>
            </a:endParaRPr>
          </a:p>
          <a:p>
            <a:pPr marL="457200" indent="-457200" algn="l">
              <a:buAutoNum type="arabicPeriod"/>
            </a:pPr>
            <a:endParaRPr lang="en-US" sz="2000" dirty="0">
              <a:cs typeface="Calibri"/>
            </a:endParaRPr>
          </a:p>
        </p:txBody>
      </p:sp>
      <p:sp>
        <p:nvSpPr>
          <p:cNvPr id="15" name="Content Placeholder 7">
            <a:extLst>
              <a:ext uri="{FF2B5EF4-FFF2-40B4-BE49-F238E27FC236}">
                <a16:creationId xmlns:a16="http://schemas.microsoft.com/office/drawing/2014/main" id="{6C2EBDA6-3A6F-41D5-84FA-727173802327}"/>
              </a:ext>
            </a:extLst>
          </p:cNvPr>
          <p:cNvSpPr txBox="1">
            <a:spLocks/>
          </p:cNvSpPr>
          <p:nvPr/>
        </p:nvSpPr>
        <p:spPr>
          <a:xfrm>
            <a:off x="313585" y="3977409"/>
            <a:ext cx="8389904" cy="1108081"/>
          </a:xfrm>
          <a:prstGeom prst="rect">
            <a:avLst/>
          </a:prstGeom>
        </p:spPr>
        <p:txBody>
          <a:bodyPr vert="horz" lIns="91440" tIns="45720" rIns="91440" bIns="45720" rtlCol="0" anchor="t">
            <a:normAutofit lnSpcReduction="10000"/>
          </a:bodyPr>
          <a:lstStyle>
            <a:lvl1pPr marL="342900" indent="-342900" algn="ctr"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457200" indent="-457200" algn="l">
              <a:buAutoNum type="arabicPeriod"/>
            </a:pPr>
            <a:r>
              <a:rPr lang="en-US" sz="2000" dirty="0">
                <a:cs typeface="Calibri"/>
              </a:rPr>
              <a:t>Reviewers love the illustration </a:t>
            </a:r>
          </a:p>
          <a:p>
            <a:pPr marL="457200" indent="-457200" algn="l">
              <a:buAutoNum type="arabicPeriod"/>
            </a:pPr>
            <a:r>
              <a:rPr lang="en-US" sz="2000" dirty="0">
                <a:cs typeface="Calibri"/>
              </a:rPr>
              <a:t>The movie of the book is a critically acclaimed piece</a:t>
            </a:r>
          </a:p>
          <a:p>
            <a:pPr marL="457200" indent="-457200" algn="l">
              <a:buAutoNum type="arabicPeriod"/>
            </a:pPr>
            <a:r>
              <a:rPr lang="en-US" sz="2000" dirty="0">
                <a:cs typeface="Calibri"/>
              </a:rPr>
              <a:t>The illustration is recommended for both children and adults</a:t>
            </a:r>
          </a:p>
          <a:p>
            <a:pPr marL="457200" indent="-457200" algn="l">
              <a:buAutoNum type="arabicPeriod"/>
            </a:pPr>
            <a:endParaRPr lang="en-US" sz="2000" dirty="0">
              <a:cs typeface="Calibri"/>
            </a:endParaRPr>
          </a:p>
        </p:txBody>
      </p:sp>
      <p:sp>
        <p:nvSpPr>
          <p:cNvPr id="16" name="Rectangle 15">
            <a:extLst>
              <a:ext uri="{FF2B5EF4-FFF2-40B4-BE49-F238E27FC236}">
                <a16:creationId xmlns:a16="http://schemas.microsoft.com/office/drawing/2014/main" id="{FE0CEB88-318A-49CE-A250-F8C1FA15F83D}"/>
              </a:ext>
            </a:extLst>
          </p:cNvPr>
          <p:cNvSpPr/>
          <p:nvPr/>
        </p:nvSpPr>
        <p:spPr>
          <a:xfrm>
            <a:off x="1048755" y="2667243"/>
            <a:ext cx="2140561" cy="139171"/>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68A29-A35F-42D9-9853-DCBFBE8325EC}"/>
              </a:ext>
            </a:extLst>
          </p:cNvPr>
          <p:cNvSpPr/>
          <p:nvPr/>
        </p:nvSpPr>
        <p:spPr>
          <a:xfrm>
            <a:off x="2943948" y="2423514"/>
            <a:ext cx="1959867" cy="14757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446C286-1EB8-475B-9905-B8A03089B4AF}"/>
              </a:ext>
            </a:extLst>
          </p:cNvPr>
          <p:cNvSpPr/>
          <p:nvPr/>
        </p:nvSpPr>
        <p:spPr>
          <a:xfrm>
            <a:off x="346984" y="2444524"/>
            <a:ext cx="1274908" cy="12656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890810-52E2-486C-B3C5-86A82F4A5E0E}"/>
              </a:ext>
            </a:extLst>
          </p:cNvPr>
          <p:cNvSpPr/>
          <p:nvPr/>
        </p:nvSpPr>
        <p:spPr>
          <a:xfrm>
            <a:off x="346988" y="3721998"/>
            <a:ext cx="5481314" cy="139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9689071-8F5E-46E4-A8B0-37EEF6DF75B8}"/>
              </a:ext>
            </a:extLst>
          </p:cNvPr>
          <p:cNvSpPr/>
          <p:nvPr/>
        </p:nvSpPr>
        <p:spPr>
          <a:xfrm>
            <a:off x="346986" y="3629547"/>
            <a:ext cx="1804385" cy="92947"/>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D832FE4-F0FD-4D00-8B02-418AD5877AAB}"/>
              </a:ext>
            </a:extLst>
          </p:cNvPr>
          <p:cNvSpPr/>
          <p:nvPr/>
        </p:nvSpPr>
        <p:spPr>
          <a:xfrm>
            <a:off x="346988" y="1721748"/>
            <a:ext cx="1464005" cy="139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8CC84CA-3995-4143-9279-0C7441AE9597}"/>
              </a:ext>
            </a:extLst>
          </p:cNvPr>
          <p:cNvSpPr/>
          <p:nvPr/>
        </p:nvSpPr>
        <p:spPr>
          <a:xfrm>
            <a:off x="4902174" y="1734351"/>
            <a:ext cx="468085" cy="12656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DB999A6-F7F0-4123-96DD-3AC0024F1593}"/>
              </a:ext>
            </a:extLst>
          </p:cNvPr>
          <p:cNvSpPr/>
          <p:nvPr/>
        </p:nvSpPr>
        <p:spPr>
          <a:xfrm>
            <a:off x="926886" y="3503479"/>
            <a:ext cx="669790" cy="113958"/>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639C9A-6385-46F2-891B-E70BE28EE6A9}"/>
              </a:ext>
            </a:extLst>
          </p:cNvPr>
          <p:cNvSpPr/>
          <p:nvPr/>
        </p:nvSpPr>
        <p:spPr>
          <a:xfrm>
            <a:off x="2855699" y="3503479"/>
            <a:ext cx="669790" cy="113958"/>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96113C5-9C54-47A0-B622-DBD2A010E8CB}"/>
              </a:ext>
            </a:extLst>
          </p:cNvPr>
          <p:cNvSpPr/>
          <p:nvPr/>
        </p:nvSpPr>
        <p:spPr>
          <a:xfrm>
            <a:off x="346982" y="3755611"/>
            <a:ext cx="1123628" cy="92947"/>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C8B39F2-40FE-43C1-A5EF-E70AD2B56CA3}"/>
              </a:ext>
            </a:extLst>
          </p:cNvPr>
          <p:cNvSpPr/>
          <p:nvPr/>
        </p:nvSpPr>
        <p:spPr>
          <a:xfrm>
            <a:off x="1456364" y="1629294"/>
            <a:ext cx="354625" cy="105553"/>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B7B37A-8658-4177-A99F-BE8825D16422}"/>
              </a:ext>
            </a:extLst>
          </p:cNvPr>
          <p:cNvSpPr/>
          <p:nvPr/>
        </p:nvSpPr>
        <p:spPr>
          <a:xfrm>
            <a:off x="3986096" y="2776499"/>
            <a:ext cx="1043786" cy="139171"/>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06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D7A27F-69BB-4DF1-A546-FAA6D58E46BB}"/>
              </a:ext>
            </a:extLst>
          </p:cNvPr>
          <p:cNvSpPr txBox="1">
            <a:spLocks/>
          </p:cNvSpPr>
          <p:nvPr/>
        </p:nvSpPr>
        <p:spPr>
          <a:xfrm>
            <a:off x="1063255" y="548072"/>
            <a:ext cx="701749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Application – Document Clustering</a:t>
            </a:r>
          </a:p>
        </p:txBody>
      </p:sp>
      <p:sp>
        <p:nvSpPr>
          <p:cNvPr id="3" name="Rectangle 2">
            <a:extLst>
              <a:ext uri="{FF2B5EF4-FFF2-40B4-BE49-F238E27FC236}">
                <a16:creationId xmlns:a16="http://schemas.microsoft.com/office/drawing/2014/main" id="{ED073378-ECCB-4E56-96A7-7FFEECAB398F}"/>
              </a:ext>
            </a:extLst>
          </p:cNvPr>
          <p:cNvSpPr/>
          <p:nvPr/>
        </p:nvSpPr>
        <p:spPr>
          <a:xfrm>
            <a:off x="273984" y="2059922"/>
            <a:ext cx="2164134" cy="8320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C0C0C"/>
                </a:solidFill>
                <a:cs typeface="Calibri"/>
              </a:rPr>
              <a:t>Books get reviewed on Goodreads</a:t>
            </a:r>
          </a:p>
        </p:txBody>
      </p:sp>
      <p:sp>
        <p:nvSpPr>
          <p:cNvPr id="5" name="Rectangle 4">
            <a:extLst>
              <a:ext uri="{FF2B5EF4-FFF2-40B4-BE49-F238E27FC236}">
                <a16:creationId xmlns:a16="http://schemas.microsoft.com/office/drawing/2014/main" id="{A1C959B7-2689-4858-B171-6A784F1A735C}"/>
              </a:ext>
            </a:extLst>
          </p:cNvPr>
          <p:cNvSpPr/>
          <p:nvPr/>
        </p:nvSpPr>
        <p:spPr>
          <a:xfrm>
            <a:off x="3034833" y="2022102"/>
            <a:ext cx="1890991" cy="86985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600" dirty="0">
                <a:solidFill>
                  <a:srgbClr val="0C0C0C"/>
                </a:solidFill>
                <a:cs typeface="Calibri"/>
              </a:rPr>
              <a:t>Goodreads provide overview for reader comments</a:t>
            </a:r>
          </a:p>
        </p:txBody>
      </p:sp>
      <p:sp>
        <p:nvSpPr>
          <p:cNvPr id="6" name="Rectangle 5">
            <a:extLst>
              <a:ext uri="{FF2B5EF4-FFF2-40B4-BE49-F238E27FC236}">
                <a16:creationId xmlns:a16="http://schemas.microsoft.com/office/drawing/2014/main" id="{236E45A2-49A2-4057-B736-7A519F9FC713}"/>
              </a:ext>
            </a:extLst>
          </p:cNvPr>
          <p:cNvSpPr/>
          <p:nvPr/>
        </p:nvSpPr>
        <p:spPr>
          <a:xfrm>
            <a:off x="5598178" y="2017900"/>
            <a:ext cx="1890991" cy="86985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dirty="0">
                <a:solidFill>
                  <a:srgbClr val="0C0C0C"/>
                </a:solidFill>
                <a:cs typeface="Calibri"/>
              </a:rPr>
              <a:t>Reduce time required by publisher to get feedback on their books</a:t>
            </a:r>
          </a:p>
        </p:txBody>
      </p:sp>
      <p:sp>
        <p:nvSpPr>
          <p:cNvPr id="7" name="Arrow: Down 6">
            <a:extLst>
              <a:ext uri="{FF2B5EF4-FFF2-40B4-BE49-F238E27FC236}">
                <a16:creationId xmlns:a16="http://schemas.microsoft.com/office/drawing/2014/main" id="{14F4EDCA-7FFA-4D37-89DF-A365DC8B9F05}"/>
              </a:ext>
            </a:extLst>
          </p:cNvPr>
          <p:cNvSpPr/>
          <p:nvPr/>
        </p:nvSpPr>
        <p:spPr>
          <a:xfrm rot="-5400000">
            <a:off x="2618228" y="2288569"/>
            <a:ext cx="257188" cy="37457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11" name="Arrow: Down 10">
            <a:extLst>
              <a:ext uri="{FF2B5EF4-FFF2-40B4-BE49-F238E27FC236}">
                <a16:creationId xmlns:a16="http://schemas.microsoft.com/office/drawing/2014/main" id="{25C23F7A-F1D6-4E8E-AB1B-2B5BBEBBE3A8}"/>
              </a:ext>
            </a:extLst>
          </p:cNvPr>
          <p:cNvSpPr/>
          <p:nvPr/>
        </p:nvSpPr>
        <p:spPr>
          <a:xfrm rot="-5400000">
            <a:off x="5126945" y="2271760"/>
            <a:ext cx="257188" cy="37457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12" name="TextBox 11">
            <a:extLst>
              <a:ext uri="{FF2B5EF4-FFF2-40B4-BE49-F238E27FC236}">
                <a16:creationId xmlns:a16="http://schemas.microsoft.com/office/drawing/2014/main" id="{1F9F2A3A-41F0-4039-9B5C-69E5FFB5DEDC}"/>
              </a:ext>
            </a:extLst>
          </p:cNvPr>
          <p:cNvSpPr txBox="1"/>
          <p:nvPr/>
        </p:nvSpPr>
        <p:spPr>
          <a:xfrm>
            <a:off x="242048" y="3343275"/>
            <a:ext cx="21128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2F2F2"/>
                </a:solidFill>
              </a:rPr>
              <a:t>Accurate and raw feedback posted anonymously </a:t>
            </a:r>
            <a:endParaRPr lang="en-US" dirty="0">
              <a:solidFill>
                <a:srgbClr val="F2F2F2"/>
              </a:solidFill>
              <a:cs typeface="Calibri"/>
            </a:endParaRPr>
          </a:p>
        </p:txBody>
      </p:sp>
      <p:sp>
        <p:nvSpPr>
          <p:cNvPr id="13" name="TextBox 12">
            <a:extLst>
              <a:ext uri="{FF2B5EF4-FFF2-40B4-BE49-F238E27FC236}">
                <a16:creationId xmlns:a16="http://schemas.microsoft.com/office/drawing/2014/main" id="{4AB581F3-C68B-462A-A6EB-F60479F1C3AC}"/>
              </a:ext>
            </a:extLst>
          </p:cNvPr>
          <p:cNvSpPr txBox="1"/>
          <p:nvPr/>
        </p:nvSpPr>
        <p:spPr>
          <a:xfrm>
            <a:off x="3057524" y="3292849"/>
            <a:ext cx="21128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F2F2F2"/>
              </a:solidFill>
              <a:cs typeface="Calibri"/>
            </a:endParaRPr>
          </a:p>
        </p:txBody>
      </p:sp>
      <p:sp>
        <p:nvSpPr>
          <p:cNvPr id="14" name="TextBox 13">
            <a:extLst>
              <a:ext uri="{FF2B5EF4-FFF2-40B4-BE49-F238E27FC236}">
                <a16:creationId xmlns:a16="http://schemas.microsoft.com/office/drawing/2014/main" id="{59D94D3B-B3CA-478B-A7D2-3D516FD0AF10}"/>
              </a:ext>
            </a:extLst>
          </p:cNvPr>
          <p:cNvSpPr txBox="1"/>
          <p:nvPr/>
        </p:nvSpPr>
        <p:spPr>
          <a:xfrm>
            <a:off x="2897840" y="3322264"/>
            <a:ext cx="25120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2F2F2"/>
                </a:solidFill>
                <a:cs typeface="Calibri"/>
              </a:rPr>
              <a:t>Subscription based model where publishers </a:t>
            </a:r>
            <a:r>
              <a:rPr lang="en-US">
                <a:solidFill>
                  <a:srgbClr val="F2F2F2"/>
                </a:solidFill>
                <a:cs typeface="Calibri"/>
              </a:rPr>
              <a:t>pay </a:t>
            </a:r>
            <a:r>
              <a:rPr lang="en-US" dirty="0">
                <a:solidFill>
                  <a:srgbClr val="F2F2F2"/>
                </a:solidFill>
                <a:cs typeface="Calibri"/>
              </a:rPr>
              <a:t>for access to detailed information</a:t>
            </a:r>
            <a:endParaRPr lang="en-US">
              <a:solidFill>
                <a:srgbClr val="F2F2F2"/>
              </a:solidFill>
              <a:cs typeface="Calibri"/>
            </a:endParaRPr>
          </a:p>
        </p:txBody>
      </p:sp>
      <p:sp>
        <p:nvSpPr>
          <p:cNvPr id="15" name="TextBox 14">
            <a:extLst>
              <a:ext uri="{FF2B5EF4-FFF2-40B4-BE49-F238E27FC236}">
                <a16:creationId xmlns:a16="http://schemas.microsoft.com/office/drawing/2014/main" id="{2BD40668-E04E-4C81-A925-9C7A80CA75CA}"/>
              </a:ext>
            </a:extLst>
          </p:cNvPr>
          <p:cNvSpPr txBox="1"/>
          <p:nvPr/>
        </p:nvSpPr>
        <p:spPr>
          <a:xfrm>
            <a:off x="5486398" y="3292849"/>
            <a:ext cx="25120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2F2F2"/>
                </a:solidFill>
                <a:cs typeface="Calibri"/>
              </a:rPr>
              <a:t>Publishers gain feedback quickly and able to </a:t>
            </a:r>
            <a:r>
              <a:rPr lang="en-US">
                <a:solidFill>
                  <a:srgbClr val="F2F2F2"/>
                </a:solidFill>
                <a:cs typeface="Calibri"/>
              </a:rPr>
              <a:t>advise authors on future</a:t>
            </a:r>
            <a:r>
              <a:rPr lang="en-US" dirty="0">
                <a:solidFill>
                  <a:srgbClr val="F2F2F2"/>
                </a:solidFill>
                <a:cs typeface="Calibri"/>
              </a:rPr>
              <a:t> works</a:t>
            </a:r>
            <a:endParaRPr lang="en-US">
              <a:solidFill>
                <a:srgbClr val="F2F2F2"/>
              </a:solidFill>
              <a:cs typeface="Calibri"/>
            </a:endParaRPr>
          </a:p>
        </p:txBody>
      </p:sp>
    </p:spTree>
    <p:extLst>
      <p:ext uri="{BB962C8B-B14F-4D97-AF65-F5344CB8AC3E}">
        <p14:creationId xmlns:p14="http://schemas.microsoft.com/office/powerpoint/2010/main" val="159279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Sentiment Analysis</a:t>
            </a:r>
          </a:p>
        </p:txBody>
      </p:sp>
    </p:spTree>
    <p:extLst>
      <p:ext uri="{BB962C8B-B14F-4D97-AF65-F5344CB8AC3E}">
        <p14:creationId xmlns:p14="http://schemas.microsoft.com/office/powerpoint/2010/main" val="1121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F8B9B30-ADC9-48FE-B8C9-5F3B27D103CF}"/>
              </a:ext>
            </a:extLst>
          </p:cNvPr>
          <p:cNvSpPr txBox="1">
            <a:spLocks/>
          </p:cNvSpPr>
          <p:nvPr/>
        </p:nvSpPr>
        <p:spPr>
          <a:xfrm>
            <a:off x="504531" y="149100"/>
            <a:ext cx="8137152"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Sentiment Analysis</a:t>
            </a:r>
          </a:p>
        </p:txBody>
      </p:sp>
      <p:pic>
        <p:nvPicPr>
          <p:cNvPr id="2" name="Picture 3" descr="Table&#10;&#10;Description automatically generated">
            <a:extLst>
              <a:ext uri="{FF2B5EF4-FFF2-40B4-BE49-F238E27FC236}">
                <a16:creationId xmlns:a16="http://schemas.microsoft.com/office/drawing/2014/main" id="{B52507C9-FF41-4B30-B901-A7AEA3D6D3AA}"/>
              </a:ext>
            </a:extLst>
          </p:cNvPr>
          <p:cNvPicPr>
            <a:picLocks noChangeAspect="1"/>
          </p:cNvPicPr>
          <p:nvPr/>
        </p:nvPicPr>
        <p:blipFill>
          <a:blip r:embed="rId2"/>
          <a:stretch>
            <a:fillRect/>
          </a:stretch>
        </p:blipFill>
        <p:spPr>
          <a:xfrm>
            <a:off x="350146" y="3047154"/>
            <a:ext cx="4071861" cy="1841708"/>
          </a:xfrm>
          <a:prstGeom prst="rect">
            <a:avLst/>
          </a:prstGeom>
        </p:spPr>
      </p:pic>
      <p:sp>
        <p:nvSpPr>
          <p:cNvPr id="9" name="TextBox 8">
            <a:extLst>
              <a:ext uri="{FF2B5EF4-FFF2-40B4-BE49-F238E27FC236}">
                <a16:creationId xmlns:a16="http://schemas.microsoft.com/office/drawing/2014/main" id="{837B1309-6284-4583-B800-413683F7D234}"/>
              </a:ext>
            </a:extLst>
          </p:cNvPr>
          <p:cNvSpPr txBox="1"/>
          <p:nvPr/>
        </p:nvSpPr>
        <p:spPr>
          <a:xfrm>
            <a:off x="504531" y="1242469"/>
            <a:ext cx="83097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User Rating (“golden truth”) compared with Vader compound score &amp; </a:t>
            </a:r>
            <a:r>
              <a:rPr lang="en-US" dirty="0" err="1">
                <a:solidFill>
                  <a:schemeClr val="bg1"/>
                </a:solidFill>
              </a:rPr>
              <a:t>TextBlob</a:t>
            </a:r>
            <a:r>
              <a:rPr lang="en-US" dirty="0">
                <a:solidFill>
                  <a:schemeClr val="bg1"/>
                </a:solidFill>
              </a:rPr>
              <a:t> polarity </a:t>
            </a:r>
            <a:endParaRPr lang="en-US" dirty="0">
              <a:solidFill>
                <a:schemeClr val="bg1"/>
              </a:solidFill>
              <a:cs typeface="Calibri"/>
            </a:endParaRPr>
          </a:p>
        </p:txBody>
      </p:sp>
      <p:graphicFrame>
        <p:nvGraphicFramePr>
          <p:cNvPr id="11" name="Table 11">
            <a:extLst>
              <a:ext uri="{FF2B5EF4-FFF2-40B4-BE49-F238E27FC236}">
                <a16:creationId xmlns:a16="http://schemas.microsoft.com/office/drawing/2014/main" id="{ECB007CB-ED92-444D-B0DC-DB787C5E12E6}"/>
              </a:ext>
            </a:extLst>
          </p:cNvPr>
          <p:cNvGraphicFramePr>
            <a:graphicFrameLocks noGrp="1"/>
          </p:cNvGraphicFramePr>
          <p:nvPr>
            <p:extLst>
              <p:ext uri="{D42A27DB-BD31-4B8C-83A1-F6EECF244321}">
                <p14:modId xmlns:p14="http://schemas.microsoft.com/office/powerpoint/2010/main" val="1405572952"/>
              </p:ext>
            </p:extLst>
          </p:nvPr>
        </p:nvGraphicFramePr>
        <p:xfrm>
          <a:off x="2386076" y="1683852"/>
          <a:ext cx="4571771" cy="1219200"/>
        </p:xfrm>
        <a:graphic>
          <a:graphicData uri="http://schemas.openxmlformats.org/drawingml/2006/table">
            <a:tbl>
              <a:tblPr firstRow="1" bandRow="1">
                <a:tableStyleId>{5C22544A-7EE6-4342-B048-85BDC9FD1C3A}</a:tableStyleId>
              </a:tblPr>
              <a:tblGrid>
                <a:gridCol w="1115029">
                  <a:extLst>
                    <a:ext uri="{9D8B030D-6E8A-4147-A177-3AD203B41FA5}">
                      <a16:colId xmlns:a16="http://schemas.microsoft.com/office/drawing/2014/main" val="1749907948"/>
                    </a:ext>
                  </a:extLst>
                </a:gridCol>
                <a:gridCol w="1141867">
                  <a:extLst>
                    <a:ext uri="{9D8B030D-6E8A-4147-A177-3AD203B41FA5}">
                      <a16:colId xmlns:a16="http://schemas.microsoft.com/office/drawing/2014/main" val="1420271131"/>
                    </a:ext>
                  </a:extLst>
                </a:gridCol>
                <a:gridCol w="1131485">
                  <a:extLst>
                    <a:ext uri="{9D8B030D-6E8A-4147-A177-3AD203B41FA5}">
                      <a16:colId xmlns:a16="http://schemas.microsoft.com/office/drawing/2014/main" val="3130636362"/>
                    </a:ext>
                  </a:extLst>
                </a:gridCol>
                <a:gridCol w="1183390">
                  <a:extLst>
                    <a:ext uri="{9D8B030D-6E8A-4147-A177-3AD203B41FA5}">
                      <a16:colId xmlns:a16="http://schemas.microsoft.com/office/drawing/2014/main" val="2152138319"/>
                    </a:ext>
                  </a:extLst>
                </a:gridCol>
              </a:tblGrid>
              <a:tr h="283906">
                <a:tc>
                  <a:txBody>
                    <a:bodyPr/>
                    <a:lstStyle/>
                    <a:p>
                      <a:endParaRPr lang="en-SG" sz="1400" dirty="0"/>
                    </a:p>
                  </a:txBody>
                  <a:tcPr/>
                </a:tc>
                <a:tc>
                  <a:txBody>
                    <a:bodyPr/>
                    <a:lstStyle/>
                    <a:p>
                      <a:r>
                        <a:rPr lang="en-SG" sz="1400" dirty="0"/>
                        <a:t>Negative</a:t>
                      </a:r>
                    </a:p>
                  </a:txBody>
                  <a:tcPr/>
                </a:tc>
                <a:tc>
                  <a:txBody>
                    <a:bodyPr/>
                    <a:lstStyle/>
                    <a:p>
                      <a:r>
                        <a:rPr lang="en-SG" sz="1400" dirty="0"/>
                        <a:t>Neutral</a:t>
                      </a:r>
                    </a:p>
                  </a:txBody>
                  <a:tcPr/>
                </a:tc>
                <a:tc>
                  <a:txBody>
                    <a:bodyPr/>
                    <a:lstStyle/>
                    <a:p>
                      <a:r>
                        <a:rPr lang="en-SG" sz="1400" dirty="0"/>
                        <a:t>Positive</a:t>
                      </a:r>
                    </a:p>
                  </a:txBody>
                  <a:tcPr/>
                </a:tc>
                <a:extLst>
                  <a:ext uri="{0D108BD9-81ED-4DB2-BD59-A6C34878D82A}">
                    <a16:rowId xmlns:a16="http://schemas.microsoft.com/office/drawing/2014/main" val="2220870079"/>
                  </a:ext>
                </a:extLst>
              </a:tr>
              <a:tr h="283906">
                <a:tc>
                  <a:txBody>
                    <a:bodyPr/>
                    <a:lstStyle/>
                    <a:p>
                      <a:r>
                        <a:rPr lang="en-SG" sz="1400" dirty="0"/>
                        <a:t>User rating</a:t>
                      </a:r>
                    </a:p>
                  </a:txBody>
                  <a:tcPr/>
                </a:tc>
                <a:tc>
                  <a:txBody>
                    <a:bodyPr/>
                    <a:lstStyle/>
                    <a:p>
                      <a:r>
                        <a:rPr lang="en-SG" sz="1400" dirty="0"/>
                        <a:t>1,2</a:t>
                      </a:r>
                    </a:p>
                  </a:txBody>
                  <a:tcPr/>
                </a:tc>
                <a:tc>
                  <a:txBody>
                    <a:bodyPr/>
                    <a:lstStyle/>
                    <a:p>
                      <a:r>
                        <a:rPr lang="en-SG" sz="1400" dirty="0"/>
                        <a:t>3</a:t>
                      </a:r>
                    </a:p>
                  </a:txBody>
                  <a:tcPr/>
                </a:tc>
                <a:tc>
                  <a:txBody>
                    <a:bodyPr/>
                    <a:lstStyle/>
                    <a:p>
                      <a:r>
                        <a:rPr lang="en-SG" sz="1400" dirty="0"/>
                        <a:t>4,5</a:t>
                      </a:r>
                    </a:p>
                  </a:txBody>
                  <a:tcPr/>
                </a:tc>
                <a:extLst>
                  <a:ext uri="{0D108BD9-81ED-4DB2-BD59-A6C34878D82A}">
                    <a16:rowId xmlns:a16="http://schemas.microsoft.com/office/drawing/2014/main" val="2580136736"/>
                  </a:ext>
                </a:extLst>
              </a:tr>
              <a:tr h="283906">
                <a:tc>
                  <a:txBody>
                    <a:bodyPr/>
                    <a:lstStyle/>
                    <a:p>
                      <a:r>
                        <a:rPr lang="en-SG" sz="1400" dirty="0"/>
                        <a:t>Vader</a:t>
                      </a:r>
                    </a:p>
                  </a:txBody>
                  <a:tcPr/>
                </a:tc>
                <a:tc>
                  <a:txBody>
                    <a:bodyPr/>
                    <a:lstStyle/>
                    <a:p>
                      <a:r>
                        <a:rPr lang="en-SG" sz="1400"/>
                        <a:t>-1.0 to -0.31</a:t>
                      </a:r>
                      <a:endParaRPr lang="en-SG" sz="1400" dirty="0"/>
                    </a:p>
                  </a:txBody>
                  <a:tcPr/>
                </a:tc>
                <a:tc>
                  <a:txBody>
                    <a:bodyPr/>
                    <a:lstStyle/>
                    <a:p>
                      <a:r>
                        <a:rPr lang="en-SG" sz="1400" dirty="0"/>
                        <a:t>-0.3 to +0.3</a:t>
                      </a:r>
                    </a:p>
                  </a:txBody>
                  <a:tcPr/>
                </a:tc>
                <a:tc>
                  <a:txBody>
                    <a:bodyPr/>
                    <a:lstStyle/>
                    <a:p>
                      <a:r>
                        <a:rPr lang="en-SG" sz="1400"/>
                        <a:t>+0.31 to +1.0</a:t>
                      </a:r>
                      <a:endParaRPr lang="en-SG" sz="1400" dirty="0"/>
                    </a:p>
                  </a:txBody>
                  <a:tcPr/>
                </a:tc>
                <a:extLst>
                  <a:ext uri="{0D108BD9-81ED-4DB2-BD59-A6C34878D82A}">
                    <a16:rowId xmlns:a16="http://schemas.microsoft.com/office/drawing/2014/main" val="3341049618"/>
                  </a:ext>
                </a:extLst>
              </a:tr>
              <a:tr h="283906">
                <a:tc>
                  <a:txBody>
                    <a:bodyPr/>
                    <a:lstStyle/>
                    <a:p>
                      <a:r>
                        <a:rPr lang="en-SG" sz="1400" dirty="0" err="1"/>
                        <a:t>TextBlob</a:t>
                      </a:r>
                      <a:endParaRPr lang="en-SG" sz="1400" dirty="0"/>
                    </a:p>
                  </a:txBody>
                  <a:tcPr/>
                </a:tc>
                <a:tc>
                  <a:txBody>
                    <a:bodyPr/>
                    <a:lstStyle/>
                    <a:p>
                      <a:r>
                        <a:rPr lang="en-SG" sz="1400"/>
                        <a:t>-1.0 to -0.31</a:t>
                      </a:r>
                      <a:endParaRPr lang="en-SG" sz="1400" dirty="0"/>
                    </a:p>
                  </a:txBody>
                  <a:tcPr/>
                </a:tc>
                <a:tc>
                  <a:txBody>
                    <a:bodyPr/>
                    <a:lstStyle/>
                    <a:p>
                      <a:r>
                        <a:rPr lang="en-SG" sz="1400" dirty="0"/>
                        <a:t>-0.3 to +0.3</a:t>
                      </a:r>
                    </a:p>
                  </a:txBody>
                  <a:tcPr/>
                </a:tc>
                <a:tc>
                  <a:txBody>
                    <a:bodyPr/>
                    <a:lstStyle/>
                    <a:p>
                      <a:r>
                        <a:rPr lang="en-SG" sz="1400"/>
                        <a:t>+0.31 to +1.0</a:t>
                      </a:r>
                      <a:endParaRPr lang="en-SG" sz="1400" dirty="0"/>
                    </a:p>
                  </a:txBody>
                  <a:tcPr/>
                </a:tc>
                <a:extLst>
                  <a:ext uri="{0D108BD9-81ED-4DB2-BD59-A6C34878D82A}">
                    <a16:rowId xmlns:a16="http://schemas.microsoft.com/office/drawing/2014/main" val="2828343728"/>
                  </a:ext>
                </a:extLst>
              </a:tr>
            </a:tbl>
          </a:graphicData>
        </a:graphic>
      </p:graphicFrame>
      <p:pic>
        <p:nvPicPr>
          <p:cNvPr id="7" name="Picture 6" descr="Table&#10;&#10;Description automatically generated">
            <a:extLst>
              <a:ext uri="{FF2B5EF4-FFF2-40B4-BE49-F238E27FC236}">
                <a16:creationId xmlns:a16="http://schemas.microsoft.com/office/drawing/2014/main" id="{78EC6DDC-DA01-4385-A4AD-FD8DCE70BA7D}"/>
              </a:ext>
            </a:extLst>
          </p:cNvPr>
          <p:cNvPicPr/>
          <p:nvPr/>
        </p:nvPicPr>
        <p:blipFill>
          <a:blip r:embed="rId3">
            <a:extLst>
              <a:ext uri="{28A0092B-C50C-407E-A947-70E740481C1C}">
                <a14:useLocalDpi xmlns:a14="http://schemas.microsoft.com/office/drawing/2010/main" val="0"/>
              </a:ext>
            </a:extLst>
          </a:blip>
          <a:stretch>
            <a:fillRect/>
          </a:stretch>
        </p:blipFill>
        <p:spPr>
          <a:xfrm>
            <a:off x="4740166" y="3047154"/>
            <a:ext cx="3906279" cy="1841708"/>
          </a:xfrm>
          <a:prstGeom prst="rect">
            <a:avLst/>
          </a:prstGeom>
        </p:spPr>
      </p:pic>
      <p:sp>
        <p:nvSpPr>
          <p:cNvPr id="3" name="Rectangle 2">
            <a:extLst>
              <a:ext uri="{FF2B5EF4-FFF2-40B4-BE49-F238E27FC236}">
                <a16:creationId xmlns:a16="http://schemas.microsoft.com/office/drawing/2014/main" id="{79933BB2-2ADA-4754-8B99-985FF131D3A9}"/>
              </a:ext>
            </a:extLst>
          </p:cNvPr>
          <p:cNvSpPr/>
          <p:nvPr/>
        </p:nvSpPr>
        <p:spPr>
          <a:xfrm>
            <a:off x="1418897" y="4603529"/>
            <a:ext cx="1744717" cy="15765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
        <p:nvSpPr>
          <p:cNvPr id="5" name="Rectangle 4">
            <a:extLst>
              <a:ext uri="{FF2B5EF4-FFF2-40B4-BE49-F238E27FC236}">
                <a16:creationId xmlns:a16="http://schemas.microsoft.com/office/drawing/2014/main" id="{12BBEDF8-25C9-4A6B-9C11-5EEE3A0F2B87}"/>
              </a:ext>
            </a:extLst>
          </p:cNvPr>
          <p:cNvSpPr/>
          <p:nvPr/>
        </p:nvSpPr>
        <p:spPr>
          <a:xfrm>
            <a:off x="5889263" y="4603529"/>
            <a:ext cx="1608083" cy="15765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33466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F8B9B30-ADC9-48FE-B8C9-5F3B27D103CF}"/>
              </a:ext>
            </a:extLst>
          </p:cNvPr>
          <p:cNvSpPr txBox="1">
            <a:spLocks/>
          </p:cNvSpPr>
          <p:nvPr/>
        </p:nvSpPr>
        <p:spPr>
          <a:xfrm>
            <a:off x="504531" y="149100"/>
            <a:ext cx="8137152"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Sentiment Analysis</a:t>
            </a:r>
          </a:p>
        </p:txBody>
      </p:sp>
      <p:grpSp>
        <p:nvGrpSpPr>
          <p:cNvPr id="23" name="Group 22">
            <a:extLst>
              <a:ext uri="{FF2B5EF4-FFF2-40B4-BE49-F238E27FC236}">
                <a16:creationId xmlns:a16="http://schemas.microsoft.com/office/drawing/2014/main" id="{687454B8-8583-46AE-B012-BED8D55E9E64}"/>
              </a:ext>
            </a:extLst>
          </p:cNvPr>
          <p:cNvGrpSpPr/>
          <p:nvPr/>
        </p:nvGrpSpPr>
        <p:grpSpPr>
          <a:xfrm>
            <a:off x="662152" y="3542345"/>
            <a:ext cx="7815981" cy="1394532"/>
            <a:chOff x="758601" y="3393510"/>
            <a:chExt cx="7815981" cy="1394532"/>
          </a:xfrm>
        </p:grpSpPr>
        <p:pic>
          <p:nvPicPr>
            <p:cNvPr id="21" name="Picture 20">
              <a:extLst>
                <a:ext uri="{FF2B5EF4-FFF2-40B4-BE49-F238E27FC236}">
                  <a16:creationId xmlns:a16="http://schemas.microsoft.com/office/drawing/2014/main" id="{0B17ADDA-EF7E-4A6C-918A-13295245D740}"/>
                </a:ext>
              </a:extLst>
            </p:cNvPr>
            <p:cNvPicPr/>
            <p:nvPr/>
          </p:nvPicPr>
          <p:blipFill>
            <a:blip r:embed="rId2">
              <a:extLst>
                <a:ext uri="{28A0092B-C50C-407E-A947-70E740481C1C}">
                  <a14:useLocalDpi xmlns:a14="http://schemas.microsoft.com/office/drawing/2010/main" val="0"/>
                </a:ext>
              </a:extLst>
            </a:blip>
            <a:stretch>
              <a:fillRect/>
            </a:stretch>
          </p:blipFill>
          <p:spPr>
            <a:xfrm>
              <a:off x="758601" y="3393510"/>
              <a:ext cx="7815981" cy="1394532"/>
            </a:xfrm>
            <a:prstGeom prst="rect">
              <a:avLst/>
            </a:prstGeom>
          </p:spPr>
        </p:pic>
        <p:grpSp>
          <p:nvGrpSpPr>
            <p:cNvPr id="22" name="Group 21">
              <a:extLst>
                <a:ext uri="{FF2B5EF4-FFF2-40B4-BE49-F238E27FC236}">
                  <a16:creationId xmlns:a16="http://schemas.microsoft.com/office/drawing/2014/main" id="{5F9069B8-AED9-4B45-B27A-131A83C2E481}"/>
                </a:ext>
              </a:extLst>
            </p:cNvPr>
            <p:cNvGrpSpPr/>
            <p:nvPr/>
          </p:nvGrpSpPr>
          <p:grpSpPr>
            <a:xfrm>
              <a:off x="1933903" y="3953802"/>
              <a:ext cx="1419121" cy="736065"/>
              <a:chOff x="1933903" y="3953802"/>
              <a:chExt cx="1419121" cy="736065"/>
            </a:xfrm>
          </p:grpSpPr>
          <p:sp>
            <p:nvSpPr>
              <p:cNvPr id="2" name="Rectangle 1">
                <a:extLst>
                  <a:ext uri="{FF2B5EF4-FFF2-40B4-BE49-F238E27FC236}">
                    <a16:creationId xmlns:a16="http://schemas.microsoft.com/office/drawing/2014/main" id="{AA328065-8962-48AE-8A81-5A282730ED20}"/>
                  </a:ext>
                </a:extLst>
              </p:cNvPr>
              <p:cNvSpPr/>
              <p:nvPr/>
            </p:nvSpPr>
            <p:spPr>
              <a:xfrm>
                <a:off x="1933903" y="3953802"/>
                <a:ext cx="199697" cy="19969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4" name="Rectangle 3">
                <a:extLst>
                  <a:ext uri="{FF2B5EF4-FFF2-40B4-BE49-F238E27FC236}">
                    <a16:creationId xmlns:a16="http://schemas.microsoft.com/office/drawing/2014/main" id="{566B1E8C-7223-4646-91ED-7249DC9830E9}"/>
                  </a:ext>
                </a:extLst>
              </p:cNvPr>
              <p:cNvSpPr/>
              <p:nvPr/>
            </p:nvSpPr>
            <p:spPr>
              <a:xfrm>
                <a:off x="2669852" y="4232999"/>
                <a:ext cx="683172" cy="19969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6" name="Rectangle 5">
                <a:extLst>
                  <a:ext uri="{FF2B5EF4-FFF2-40B4-BE49-F238E27FC236}">
                    <a16:creationId xmlns:a16="http://schemas.microsoft.com/office/drawing/2014/main" id="{1395930F-B58F-4B33-BD53-B88FDB5D3289}"/>
                  </a:ext>
                </a:extLst>
              </p:cNvPr>
              <p:cNvSpPr/>
              <p:nvPr/>
            </p:nvSpPr>
            <p:spPr>
              <a:xfrm>
                <a:off x="2911590" y="4490170"/>
                <a:ext cx="441434" cy="19969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grpSp>
      </p:grpSp>
      <p:sp>
        <p:nvSpPr>
          <p:cNvPr id="8" name="TextBox 7">
            <a:extLst>
              <a:ext uri="{FF2B5EF4-FFF2-40B4-BE49-F238E27FC236}">
                <a16:creationId xmlns:a16="http://schemas.microsoft.com/office/drawing/2014/main" id="{531FAD30-8E71-4BF7-87DA-24AA4216B09F}"/>
              </a:ext>
            </a:extLst>
          </p:cNvPr>
          <p:cNvSpPr txBox="1"/>
          <p:nvPr/>
        </p:nvSpPr>
        <p:spPr>
          <a:xfrm>
            <a:off x="1933903" y="1103586"/>
            <a:ext cx="4866290" cy="369332"/>
          </a:xfrm>
          <a:prstGeom prst="rect">
            <a:avLst/>
          </a:prstGeom>
          <a:noFill/>
        </p:spPr>
        <p:txBody>
          <a:bodyPr wrap="square" rtlCol="0">
            <a:spAutoFit/>
          </a:bodyPr>
          <a:lstStyle/>
          <a:p>
            <a:r>
              <a:rPr lang="en-SG" dirty="0">
                <a:solidFill>
                  <a:schemeClr val="bg1"/>
                </a:solidFill>
              </a:rPr>
              <a:t>When sentiment packages perform well…..</a:t>
            </a:r>
          </a:p>
        </p:txBody>
      </p:sp>
      <p:sp>
        <p:nvSpPr>
          <p:cNvPr id="11" name="TextBox 10">
            <a:extLst>
              <a:ext uri="{FF2B5EF4-FFF2-40B4-BE49-F238E27FC236}">
                <a16:creationId xmlns:a16="http://schemas.microsoft.com/office/drawing/2014/main" id="{B0CD4FD0-08EC-4C1D-8F29-53B9227460E5}"/>
              </a:ext>
            </a:extLst>
          </p:cNvPr>
          <p:cNvSpPr txBox="1"/>
          <p:nvPr/>
        </p:nvSpPr>
        <p:spPr>
          <a:xfrm>
            <a:off x="1718440" y="3200337"/>
            <a:ext cx="5896305" cy="369332"/>
          </a:xfrm>
          <a:prstGeom prst="rect">
            <a:avLst/>
          </a:prstGeom>
          <a:noFill/>
        </p:spPr>
        <p:txBody>
          <a:bodyPr wrap="square" rtlCol="0">
            <a:spAutoFit/>
          </a:bodyPr>
          <a:lstStyle/>
          <a:p>
            <a:r>
              <a:rPr lang="en-SG" dirty="0">
                <a:solidFill>
                  <a:schemeClr val="bg1"/>
                </a:solidFill>
              </a:rPr>
              <a:t>When sentiment packages do not perform as expected…..</a:t>
            </a:r>
          </a:p>
        </p:txBody>
      </p:sp>
      <p:pic>
        <p:nvPicPr>
          <p:cNvPr id="25" name="Picture 24" descr="Text, letter&#10;&#10;Description automatically generated">
            <a:extLst>
              <a:ext uri="{FF2B5EF4-FFF2-40B4-BE49-F238E27FC236}">
                <a16:creationId xmlns:a16="http://schemas.microsoft.com/office/drawing/2014/main" id="{C2200C04-082A-4C2A-A7BA-A0502F83A4B2}"/>
              </a:ext>
            </a:extLst>
          </p:cNvPr>
          <p:cNvPicPr/>
          <p:nvPr/>
        </p:nvPicPr>
        <p:blipFill>
          <a:blip r:embed="rId3">
            <a:extLst>
              <a:ext uri="{28A0092B-C50C-407E-A947-70E740481C1C}">
                <a14:useLocalDpi xmlns:a14="http://schemas.microsoft.com/office/drawing/2010/main" val="0"/>
              </a:ext>
            </a:extLst>
          </a:blip>
          <a:stretch>
            <a:fillRect/>
          </a:stretch>
        </p:blipFill>
        <p:spPr>
          <a:xfrm>
            <a:off x="704194" y="1472918"/>
            <a:ext cx="7815981" cy="1704622"/>
          </a:xfrm>
          <a:prstGeom prst="rect">
            <a:avLst/>
          </a:prstGeom>
        </p:spPr>
      </p:pic>
      <p:sp>
        <p:nvSpPr>
          <p:cNvPr id="26" name="Rectangle 25">
            <a:extLst>
              <a:ext uri="{FF2B5EF4-FFF2-40B4-BE49-F238E27FC236}">
                <a16:creationId xmlns:a16="http://schemas.microsoft.com/office/drawing/2014/main" id="{010D5CA2-3210-4F9D-AE1F-3FAEC882E510}"/>
              </a:ext>
            </a:extLst>
          </p:cNvPr>
          <p:cNvSpPr/>
          <p:nvPr/>
        </p:nvSpPr>
        <p:spPr>
          <a:xfrm>
            <a:off x="1837454" y="2571751"/>
            <a:ext cx="273269" cy="15734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27" name="Rectangle 26">
            <a:extLst>
              <a:ext uri="{FF2B5EF4-FFF2-40B4-BE49-F238E27FC236}">
                <a16:creationId xmlns:a16="http://schemas.microsoft.com/office/drawing/2014/main" id="{DA7D9C89-A768-4CE4-B1DC-145A1499DE2E}"/>
              </a:ext>
            </a:extLst>
          </p:cNvPr>
          <p:cNvSpPr/>
          <p:nvPr/>
        </p:nvSpPr>
        <p:spPr>
          <a:xfrm>
            <a:off x="2583688" y="2729092"/>
            <a:ext cx="683172" cy="15734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28" name="Rectangle 27">
            <a:extLst>
              <a:ext uri="{FF2B5EF4-FFF2-40B4-BE49-F238E27FC236}">
                <a16:creationId xmlns:a16="http://schemas.microsoft.com/office/drawing/2014/main" id="{106AFE96-DB86-4E56-9CFC-5E8F711C942A}"/>
              </a:ext>
            </a:extLst>
          </p:cNvPr>
          <p:cNvSpPr/>
          <p:nvPr/>
        </p:nvSpPr>
        <p:spPr>
          <a:xfrm>
            <a:off x="2815141" y="2906094"/>
            <a:ext cx="1683287" cy="18780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367337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F8B9B30-ADC9-48FE-B8C9-5F3B27D103CF}"/>
              </a:ext>
            </a:extLst>
          </p:cNvPr>
          <p:cNvSpPr txBox="1">
            <a:spLocks/>
          </p:cNvSpPr>
          <p:nvPr/>
        </p:nvSpPr>
        <p:spPr>
          <a:xfrm>
            <a:off x="504531" y="149100"/>
            <a:ext cx="8137152"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Application – Sentiment Analysis</a:t>
            </a:r>
          </a:p>
        </p:txBody>
      </p:sp>
      <p:sp>
        <p:nvSpPr>
          <p:cNvPr id="6" name="TextBox 5">
            <a:extLst>
              <a:ext uri="{FF2B5EF4-FFF2-40B4-BE49-F238E27FC236}">
                <a16:creationId xmlns:a16="http://schemas.microsoft.com/office/drawing/2014/main" id="{D4762E39-7DEE-4DAE-AC14-BEA60AFB9A46}"/>
              </a:ext>
            </a:extLst>
          </p:cNvPr>
          <p:cNvSpPr txBox="1"/>
          <p:nvPr/>
        </p:nvSpPr>
        <p:spPr>
          <a:xfrm>
            <a:off x="-343881" y="1062006"/>
            <a:ext cx="46770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cs typeface="Calibri"/>
              </a:rPr>
              <a:t>Overall sentiment is positive. </a:t>
            </a:r>
          </a:p>
        </p:txBody>
      </p:sp>
      <p:sp>
        <p:nvSpPr>
          <p:cNvPr id="4" name="TextBox 3">
            <a:extLst>
              <a:ext uri="{FF2B5EF4-FFF2-40B4-BE49-F238E27FC236}">
                <a16:creationId xmlns:a16="http://schemas.microsoft.com/office/drawing/2014/main" id="{C291C44A-CDF5-489A-AAD7-2EE3EA91A809}"/>
              </a:ext>
            </a:extLst>
          </p:cNvPr>
          <p:cNvSpPr txBox="1"/>
          <p:nvPr/>
        </p:nvSpPr>
        <p:spPr>
          <a:xfrm>
            <a:off x="5268967" y="1078820"/>
            <a:ext cx="3111062" cy="2031325"/>
          </a:xfrm>
          <a:prstGeom prst="rect">
            <a:avLst/>
          </a:prstGeom>
          <a:noFill/>
          <a:ln>
            <a:solidFill>
              <a:schemeClr val="bg1"/>
            </a:solidFill>
          </a:ln>
        </p:spPr>
        <p:txBody>
          <a:bodyPr wrap="square" rtlCol="0">
            <a:spAutoFit/>
          </a:bodyPr>
          <a:lstStyle/>
          <a:p>
            <a:r>
              <a:rPr lang="en-SG" sz="1400" dirty="0">
                <a:solidFill>
                  <a:schemeClr val="bg1"/>
                </a:solidFill>
              </a:rPr>
              <a:t>“My three year old loved, LOVED, this book so much that afterwards we started role playing, with me as the Station Inspector and him as Hugo </a:t>
            </a:r>
            <a:r>
              <a:rPr lang="en-SG" sz="1400" dirty="0" err="1">
                <a:solidFill>
                  <a:schemeClr val="bg1"/>
                </a:solidFill>
              </a:rPr>
              <a:t>Cabret</a:t>
            </a:r>
            <a:r>
              <a:rPr lang="en-SG" sz="1400" dirty="0">
                <a:solidFill>
                  <a:schemeClr val="bg1"/>
                </a:solidFill>
              </a:rPr>
              <a:t>. Highly recommend.” </a:t>
            </a:r>
          </a:p>
          <a:p>
            <a:r>
              <a:rPr lang="en-SG" sz="1400" dirty="0">
                <a:solidFill>
                  <a:schemeClr val="bg1"/>
                </a:solidFill>
              </a:rPr>
              <a:t> </a:t>
            </a:r>
          </a:p>
          <a:p>
            <a:r>
              <a:rPr lang="en-SG" sz="1400" dirty="0">
                <a:solidFill>
                  <a:schemeClr val="bg1"/>
                </a:solidFill>
              </a:rPr>
              <a:t>User rating – 4</a:t>
            </a:r>
          </a:p>
          <a:p>
            <a:r>
              <a:rPr lang="en-SG" sz="1400" dirty="0">
                <a:solidFill>
                  <a:schemeClr val="bg1"/>
                </a:solidFill>
              </a:rPr>
              <a:t>Vader compound score – 0.0</a:t>
            </a:r>
          </a:p>
          <a:p>
            <a:r>
              <a:rPr lang="en-SG" sz="1400" dirty="0" err="1">
                <a:solidFill>
                  <a:schemeClr val="bg1"/>
                </a:solidFill>
              </a:rPr>
              <a:t>TextBlob</a:t>
            </a:r>
            <a:r>
              <a:rPr lang="en-SG" sz="1400" dirty="0">
                <a:solidFill>
                  <a:schemeClr val="bg1"/>
                </a:solidFill>
              </a:rPr>
              <a:t> polarity – 0.0533</a:t>
            </a:r>
          </a:p>
        </p:txBody>
      </p:sp>
      <p:sp>
        <p:nvSpPr>
          <p:cNvPr id="14" name="TextBox 13">
            <a:extLst>
              <a:ext uri="{FF2B5EF4-FFF2-40B4-BE49-F238E27FC236}">
                <a16:creationId xmlns:a16="http://schemas.microsoft.com/office/drawing/2014/main" id="{8D991DDF-BB79-4B8D-8CD8-74F56B36D6F7}"/>
              </a:ext>
            </a:extLst>
          </p:cNvPr>
          <p:cNvSpPr txBox="1"/>
          <p:nvPr/>
        </p:nvSpPr>
        <p:spPr>
          <a:xfrm>
            <a:off x="5268967" y="3245203"/>
            <a:ext cx="3111062" cy="1815882"/>
          </a:xfrm>
          <a:prstGeom prst="rect">
            <a:avLst/>
          </a:prstGeom>
          <a:noFill/>
          <a:ln>
            <a:solidFill>
              <a:schemeClr val="bg1"/>
            </a:solidFill>
          </a:ln>
        </p:spPr>
        <p:txBody>
          <a:bodyPr wrap="square" rtlCol="0">
            <a:spAutoFit/>
          </a:bodyPr>
          <a:lstStyle/>
          <a:p>
            <a:r>
              <a:rPr lang="en-SG" sz="1400" dirty="0">
                <a:solidFill>
                  <a:schemeClr val="bg1"/>
                </a:solidFill>
              </a:rPr>
              <a:t>“The juxtaposition prose/picture made this book really magical and charming… if I had a kid, this would be at the top of my list to read him/her.”</a:t>
            </a:r>
          </a:p>
          <a:p>
            <a:endParaRPr lang="en-SG" sz="1400" dirty="0">
              <a:solidFill>
                <a:schemeClr val="bg1"/>
              </a:solidFill>
            </a:endParaRPr>
          </a:p>
          <a:p>
            <a:r>
              <a:rPr lang="en-SG" sz="1400" dirty="0">
                <a:solidFill>
                  <a:schemeClr val="bg1"/>
                </a:solidFill>
              </a:rPr>
              <a:t>User rating – 5</a:t>
            </a:r>
          </a:p>
          <a:p>
            <a:r>
              <a:rPr lang="en-SG" sz="1400" dirty="0">
                <a:solidFill>
                  <a:schemeClr val="bg1"/>
                </a:solidFill>
              </a:rPr>
              <a:t>Vader compound score – 0.9436</a:t>
            </a:r>
          </a:p>
          <a:p>
            <a:r>
              <a:rPr lang="en-SG" sz="1400" dirty="0" err="1">
                <a:solidFill>
                  <a:schemeClr val="bg1"/>
                </a:solidFill>
              </a:rPr>
              <a:t>TextBlob</a:t>
            </a:r>
            <a:r>
              <a:rPr lang="en-SG" sz="1400" dirty="0">
                <a:solidFill>
                  <a:schemeClr val="bg1"/>
                </a:solidFill>
              </a:rPr>
              <a:t> polarity – 0.0557</a:t>
            </a:r>
          </a:p>
        </p:txBody>
      </p:sp>
      <p:pic>
        <p:nvPicPr>
          <p:cNvPr id="7" name="Picture 6" descr="Chart, waterfall chart&#10;&#10;Description automatically generated">
            <a:extLst>
              <a:ext uri="{FF2B5EF4-FFF2-40B4-BE49-F238E27FC236}">
                <a16:creationId xmlns:a16="http://schemas.microsoft.com/office/drawing/2014/main" id="{1C3E0EBC-A66A-4959-91A9-69D36B1B782D}"/>
              </a:ext>
            </a:extLst>
          </p:cNvPr>
          <p:cNvPicPr/>
          <p:nvPr/>
        </p:nvPicPr>
        <p:blipFill>
          <a:blip r:embed="rId2">
            <a:extLst>
              <a:ext uri="{28A0092B-C50C-407E-A947-70E740481C1C}">
                <a14:useLocalDpi xmlns:a14="http://schemas.microsoft.com/office/drawing/2010/main" val="0"/>
              </a:ext>
            </a:extLst>
          </a:blip>
          <a:stretch>
            <a:fillRect/>
          </a:stretch>
        </p:blipFill>
        <p:spPr>
          <a:xfrm>
            <a:off x="504531" y="1431338"/>
            <a:ext cx="4486757" cy="2972022"/>
          </a:xfrm>
          <a:prstGeom prst="rect">
            <a:avLst/>
          </a:prstGeom>
        </p:spPr>
      </p:pic>
      <p:pic>
        <p:nvPicPr>
          <p:cNvPr id="2" name="Picture 6" descr="A picture containing text&#10;&#10;Description automatically generated">
            <a:extLst>
              <a:ext uri="{FF2B5EF4-FFF2-40B4-BE49-F238E27FC236}">
                <a16:creationId xmlns:a16="http://schemas.microsoft.com/office/drawing/2014/main" id="{3096BCC6-8549-44BE-9793-BC6905B5B0E6}"/>
              </a:ext>
            </a:extLst>
          </p:cNvPr>
          <p:cNvPicPr>
            <a:picLocks noChangeAspect="1"/>
          </p:cNvPicPr>
          <p:nvPr/>
        </p:nvPicPr>
        <p:blipFill>
          <a:blip r:embed="rId3"/>
          <a:stretch>
            <a:fillRect/>
          </a:stretch>
        </p:blipFill>
        <p:spPr>
          <a:xfrm>
            <a:off x="8161805" y="-280"/>
            <a:ext cx="981075" cy="1362075"/>
          </a:xfrm>
          <a:prstGeom prst="rect">
            <a:avLst/>
          </a:prstGeom>
        </p:spPr>
      </p:pic>
      <p:pic>
        <p:nvPicPr>
          <p:cNvPr id="8" name="Picture 7">
            <a:extLst>
              <a:ext uri="{FF2B5EF4-FFF2-40B4-BE49-F238E27FC236}">
                <a16:creationId xmlns:a16="http://schemas.microsoft.com/office/drawing/2014/main" id="{7DAC6AFF-777A-4492-83C3-2B8DA2481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531" y="4439270"/>
            <a:ext cx="4486756" cy="666843"/>
          </a:xfrm>
          <a:prstGeom prst="rect">
            <a:avLst/>
          </a:prstGeom>
        </p:spPr>
      </p:pic>
    </p:spTree>
    <p:extLst>
      <p:ext uri="{BB962C8B-B14F-4D97-AF65-F5344CB8AC3E}">
        <p14:creationId xmlns:p14="http://schemas.microsoft.com/office/powerpoint/2010/main" val="26994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a:t>Association Mining</a:t>
            </a:r>
            <a:endParaRPr lang="en-US" dirty="0"/>
          </a:p>
        </p:txBody>
      </p:sp>
    </p:spTree>
    <p:extLst>
      <p:ext uri="{BB962C8B-B14F-4D97-AF65-F5344CB8AC3E}">
        <p14:creationId xmlns:p14="http://schemas.microsoft.com/office/powerpoint/2010/main" val="4102405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F8B9B30-ADC9-48FE-B8C9-5F3B27D103CF}"/>
              </a:ext>
            </a:extLst>
          </p:cNvPr>
          <p:cNvSpPr txBox="1">
            <a:spLocks/>
          </p:cNvSpPr>
          <p:nvPr/>
        </p:nvSpPr>
        <p:spPr>
          <a:xfrm>
            <a:off x="536880" y="548072"/>
            <a:ext cx="806486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Association Mining</a:t>
            </a:r>
          </a:p>
        </p:txBody>
      </p:sp>
      <p:sp>
        <p:nvSpPr>
          <p:cNvPr id="5" name="Rectangle 3">
            <a:extLst>
              <a:ext uri="{FF2B5EF4-FFF2-40B4-BE49-F238E27FC236}">
                <a16:creationId xmlns:a16="http://schemas.microsoft.com/office/drawing/2014/main" id="{162F36CE-8370-4E9B-BF04-D540122F3EBB}"/>
              </a:ext>
            </a:extLst>
          </p:cNvPr>
          <p:cNvSpPr>
            <a:spLocks noChangeArrowheads="1"/>
          </p:cNvSpPr>
          <p:nvPr/>
        </p:nvSpPr>
        <p:spPr bwMode="auto">
          <a:xfrm>
            <a:off x="536880" y="1572000"/>
            <a:ext cx="3308598"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Example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0000"/>
              </a:solidFill>
              <a:effectLst/>
              <a:latin typeface="Courier New" panose="02070309020205020404" pitchFamily="49" charset="0"/>
            </a:endParaRPr>
          </a:p>
          <a:p>
            <a:pPr eaLnBrk="0" fontAlgn="base" hangingPunct="0">
              <a:spcBef>
                <a:spcPct val="0"/>
              </a:spcBef>
              <a:spcAft>
                <a:spcPct val="0"/>
              </a:spcAft>
            </a:pPr>
            <a:r>
              <a:rPr lang="en-US" altLang="en-US" sz="1000" dirty="0">
                <a:solidFill>
                  <a:srgbClr val="000000"/>
                </a:solidFill>
                <a:latin typeface="Courier New" panose="02070309020205020404" pitchFamily="49" charset="0"/>
              </a:rPr>
              <a:t>=====================================</a:t>
            </a:r>
            <a:endParaRPr kumimoji="0" lang="en-US" altLang="en-US" sz="100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Rule: ('adult', 'NN') -&gt; ('child', 'NN')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Support: 0.0019346269346269347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Rule: (</a:t>
            </a:r>
            <a:r>
              <a:rPr lang="en-US" altLang="en-US" sz="1000" dirty="0">
                <a:solidFill>
                  <a:srgbClr val="000000"/>
                </a:solidFill>
                <a:highlight>
                  <a:srgbClr val="FFFF00"/>
                </a:highlight>
                <a:latin typeface="Courier New" panose="02070309020205020404" pitchFamily="49" charset="0"/>
              </a:rPr>
              <a:t>'story'</a:t>
            </a:r>
            <a:r>
              <a:rPr lang="en-US" altLang="en-US" sz="1000" dirty="0">
                <a:solidFill>
                  <a:srgbClr val="000000"/>
                </a:solidFill>
                <a:latin typeface="Courier New" panose="02070309020205020404" pitchFamily="49" charset="0"/>
              </a:rPr>
              <a:t>, 'NN') -&gt; ('adult', 'NN')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Support: 0.0011068761068761068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Rule: (</a:t>
            </a:r>
            <a:r>
              <a:rPr lang="en-US" altLang="en-US" sz="1000" dirty="0">
                <a:solidFill>
                  <a:srgbClr val="000000"/>
                </a:solidFill>
                <a:highlight>
                  <a:srgbClr val="FFFF00"/>
                </a:highlight>
                <a:latin typeface="Courier New" panose="02070309020205020404" pitchFamily="49" charset="0"/>
              </a:rPr>
              <a:t>'story'</a:t>
            </a:r>
            <a:r>
              <a:rPr lang="en-US" altLang="en-US" sz="1000" dirty="0">
                <a:solidFill>
                  <a:srgbClr val="000000"/>
                </a:solidFill>
                <a:latin typeface="Courier New" panose="02070309020205020404" pitchFamily="49" charset="0"/>
              </a:rPr>
              <a:t>, 'NN') -&gt; ('age', 'NN')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Support: 0.0012993762993762994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Rule: ('spoiler', 'NN') -&gt; ('alert', 'NN')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Support: 0.0039751289751289755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Rule: ('author', 'NN') -&gt; (</a:t>
            </a:r>
            <a:r>
              <a:rPr lang="en-US" altLang="en-US" sz="1000" dirty="0">
                <a:solidFill>
                  <a:srgbClr val="000000"/>
                </a:solidFill>
                <a:highlight>
                  <a:srgbClr val="FFFF00"/>
                </a:highlight>
                <a:latin typeface="Courier New" panose="02070309020205020404" pitchFamily="49" charset="0"/>
              </a:rPr>
              <a:t>'story'</a:t>
            </a:r>
            <a:r>
              <a:rPr lang="en-US" altLang="en-US" sz="1000" dirty="0">
                <a:solidFill>
                  <a:srgbClr val="000000"/>
                </a:solidFill>
                <a:latin typeface="Courier New" panose="02070309020205020404" pitchFamily="49" charset="0"/>
              </a:rPr>
              <a:t>, 'NN')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Support: 0.0020693770693770695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Rule: ('way', 'NN') -&gt; ('author', 'NN')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Support: 0.0010683760683760685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000000"/>
              </a:solidFill>
              <a:effectLst/>
              <a:latin typeface="Courier New" panose="02070309020205020404" pitchFamily="49" charset="0"/>
            </a:endParaRPr>
          </a:p>
        </p:txBody>
      </p:sp>
      <p:sp>
        <p:nvSpPr>
          <p:cNvPr id="7" name="TextBox 6">
            <a:extLst>
              <a:ext uri="{FF2B5EF4-FFF2-40B4-BE49-F238E27FC236}">
                <a16:creationId xmlns:a16="http://schemas.microsoft.com/office/drawing/2014/main" id="{F6C66B79-A2BD-406F-B581-7E9F5DD95CE4}"/>
              </a:ext>
            </a:extLst>
          </p:cNvPr>
          <p:cNvSpPr txBox="1"/>
          <p:nvPr/>
        </p:nvSpPr>
        <p:spPr>
          <a:xfrm>
            <a:off x="4572000" y="1495055"/>
            <a:ext cx="402974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In total, the </a:t>
            </a:r>
            <a:r>
              <a:rPr lang="en-US" dirty="0" err="1">
                <a:solidFill>
                  <a:schemeClr val="bg1"/>
                </a:solidFill>
              </a:rPr>
              <a:t>Apriori</a:t>
            </a:r>
            <a:r>
              <a:rPr lang="en-US" dirty="0">
                <a:solidFill>
                  <a:schemeClr val="bg1"/>
                </a:solidFill>
              </a:rPr>
              <a:t> algorithm found 95 rules with a </a:t>
            </a:r>
            <a:r>
              <a:rPr lang="en-US" dirty="0" err="1">
                <a:solidFill>
                  <a:schemeClr val="bg1"/>
                </a:solidFill>
              </a:rPr>
              <a:t>min_support</a:t>
            </a:r>
            <a:r>
              <a:rPr lang="en-US" dirty="0">
                <a:solidFill>
                  <a:schemeClr val="bg1"/>
                </a:solidFill>
              </a:rPr>
              <a:t> of 0.001.</a:t>
            </a:r>
          </a:p>
          <a:p>
            <a:pPr marL="285750" indent="-285750">
              <a:buFont typeface="Arial" panose="020B0604020202020204" pitchFamily="34" charset="0"/>
              <a:buChar char="•"/>
            </a:pPr>
            <a:r>
              <a:rPr lang="en-US" dirty="0">
                <a:solidFill>
                  <a:schemeClr val="bg1"/>
                </a:solidFill>
              </a:rPr>
              <a:t>From 95 rules, we extracted 7 aspects:</a:t>
            </a:r>
          </a:p>
          <a:p>
            <a:pPr marL="742950" lvl="1" indent="-285750">
              <a:buFont typeface="Arial" panose="020B0604020202020204" pitchFamily="34" charset="0"/>
              <a:buChar char="•"/>
            </a:pPr>
            <a:r>
              <a:rPr lang="en-US" dirty="0">
                <a:solidFill>
                  <a:schemeClr val="bg1"/>
                </a:solidFill>
              </a:rPr>
              <a:t>Story, writing, style, character, point, plot, message</a:t>
            </a:r>
          </a:p>
          <a:p>
            <a:pPr marL="285750" indent="-285750">
              <a:buFont typeface="Arial" panose="020B0604020202020204" pitchFamily="34" charset="0"/>
              <a:buChar char="•"/>
            </a:pPr>
            <a:r>
              <a:rPr lang="en-US" dirty="0">
                <a:solidFill>
                  <a:schemeClr val="bg1"/>
                </a:solidFill>
              </a:rPr>
              <a:t>5 out 10 of the top rules contained an aspect</a:t>
            </a:r>
          </a:p>
          <a:p>
            <a:pPr marL="285750" indent="-285750">
              <a:buFont typeface="Arial" panose="020B0604020202020204" pitchFamily="34" charset="0"/>
              <a:buChar char="•"/>
            </a:pPr>
            <a:r>
              <a:rPr lang="en-US" dirty="0">
                <a:solidFill>
                  <a:schemeClr val="bg1"/>
                </a:solidFill>
              </a:rPr>
              <a:t>1 out 10 of the bottom rules contained an aspect</a:t>
            </a:r>
          </a:p>
        </p:txBody>
      </p:sp>
    </p:spTree>
    <p:extLst>
      <p:ext uri="{BB962C8B-B14F-4D97-AF65-F5344CB8AC3E}">
        <p14:creationId xmlns:p14="http://schemas.microsoft.com/office/powerpoint/2010/main" val="9838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43A4D61-6FAC-42F3-8431-A77D06044108}"/>
              </a:ext>
            </a:extLst>
          </p:cNvPr>
          <p:cNvSpPr txBox="1">
            <a:spLocks/>
          </p:cNvSpPr>
          <p:nvPr/>
        </p:nvSpPr>
        <p:spPr>
          <a:xfrm>
            <a:off x="448319" y="314039"/>
            <a:ext cx="8246070" cy="76352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Agenda</a:t>
            </a:r>
          </a:p>
        </p:txBody>
      </p:sp>
      <p:sp>
        <p:nvSpPr>
          <p:cNvPr id="7" name="Content Placeholder 2">
            <a:extLst>
              <a:ext uri="{FF2B5EF4-FFF2-40B4-BE49-F238E27FC236}">
                <a16:creationId xmlns:a16="http://schemas.microsoft.com/office/drawing/2014/main" id="{B807C4FE-D2CC-4DFA-9780-0F8A9FD82ECA}"/>
              </a:ext>
            </a:extLst>
          </p:cNvPr>
          <p:cNvSpPr txBox="1">
            <a:spLocks/>
          </p:cNvSpPr>
          <p:nvPr/>
        </p:nvSpPr>
        <p:spPr>
          <a:xfrm>
            <a:off x="448319" y="1156351"/>
            <a:ext cx="8246070" cy="367311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rgbClr val="481B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481B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481B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481B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481B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a:t>
            </a:r>
          </a:p>
          <a:p>
            <a:r>
              <a:rPr lang="en-US" dirty="0"/>
              <a:t>Solution Overview</a:t>
            </a:r>
          </a:p>
          <a:p>
            <a:r>
              <a:rPr lang="en-US" dirty="0"/>
              <a:t>Solution Details</a:t>
            </a:r>
          </a:p>
          <a:p>
            <a:r>
              <a:rPr lang="en-US" dirty="0"/>
              <a:t>Results &amp; Analyses</a:t>
            </a:r>
          </a:p>
          <a:p>
            <a:r>
              <a:rPr lang="en-US" dirty="0"/>
              <a:t>Discussion &amp; Gap Analyses</a:t>
            </a:r>
          </a:p>
          <a:p>
            <a:r>
              <a:rPr lang="en-US" dirty="0"/>
              <a:t>Future Work</a:t>
            </a:r>
          </a:p>
          <a:p>
            <a:r>
              <a:rPr lang="en-US" dirty="0"/>
              <a:t>Conclusion</a:t>
            </a:r>
          </a:p>
          <a:p>
            <a:r>
              <a:rPr lang="en-US" dirty="0"/>
              <a:t>Demo</a:t>
            </a: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Aspect and Sentiment Extraction</a:t>
            </a:r>
          </a:p>
        </p:txBody>
      </p:sp>
    </p:spTree>
    <p:extLst>
      <p:ext uri="{BB962C8B-B14F-4D97-AF65-F5344CB8AC3E}">
        <p14:creationId xmlns:p14="http://schemas.microsoft.com/office/powerpoint/2010/main" val="136364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F8B9B30-ADC9-48FE-B8C9-5F3B27D103CF}"/>
              </a:ext>
            </a:extLst>
          </p:cNvPr>
          <p:cNvSpPr txBox="1">
            <a:spLocks/>
          </p:cNvSpPr>
          <p:nvPr/>
        </p:nvSpPr>
        <p:spPr>
          <a:xfrm>
            <a:off x="536880" y="105969"/>
            <a:ext cx="8064860" cy="1184063"/>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Aspect and </a:t>
            </a:r>
          </a:p>
          <a:p>
            <a:r>
              <a:rPr lang="en-US" dirty="0"/>
              <a:t>Sentiment Extraction</a:t>
            </a:r>
          </a:p>
        </p:txBody>
      </p:sp>
      <p:sp>
        <p:nvSpPr>
          <p:cNvPr id="14" name="TextBox 13">
            <a:extLst>
              <a:ext uri="{FF2B5EF4-FFF2-40B4-BE49-F238E27FC236}">
                <a16:creationId xmlns:a16="http://schemas.microsoft.com/office/drawing/2014/main" id="{B252BE86-5D10-4FD5-BF0F-E0F0BAFCE7F6}"/>
              </a:ext>
            </a:extLst>
          </p:cNvPr>
          <p:cNvSpPr txBox="1"/>
          <p:nvPr/>
        </p:nvSpPr>
        <p:spPr>
          <a:xfrm>
            <a:off x="6420051" y="1674688"/>
            <a:ext cx="2488128" cy="2862322"/>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chemeClr val="bg1"/>
                </a:solidFill>
              </a:rPr>
              <a:t>“Story” is mentioned the most out of all aspects. This suggests that readers likely held an opinion about the book’s story.</a:t>
            </a:r>
          </a:p>
          <a:p>
            <a:pPr marL="285750" indent="-285750">
              <a:buFont typeface="Arial" panose="020B0604020202020204" pitchFamily="34" charset="0"/>
              <a:buChar char="•"/>
            </a:pPr>
            <a:r>
              <a:rPr lang="en-US" sz="1500" dirty="0">
                <a:solidFill>
                  <a:schemeClr val="bg1"/>
                </a:solidFill>
              </a:rPr>
              <a:t>The top extracted sentiments are “beautiful”, “wonderful”, and “great” which suggests that readers may have felt positively about the aspects in the book.</a:t>
            </a:r>
          </a:p>
        </p:txBody>
      </p:sp>
      <p:sp>
        <p:nvSpPr>
          <p:cNvPr id="2" name="TextBox 1">
            <a:extLst>
              <a:ext uri="{FF2B5EF4-FFF2-40B4-BE49-F238E27FC236}">
                <a16:creationId xmlns:a16="http://schemas.microsoft.com/office/drawing/2014/main" id="{40D7D6D9-9AB2-4F58-9472-66194227E93F}"/>
              </a:ext>
            </a:extLst>
          </p:cNvPr>
          <p:cNvSpPr txBox="1"/>
          <p:nvPr/>
        </p:nvSpPr>
        <p:spPr>
          <a:xfrm>
            <a:off x="727478" y="4374975"/>
            <a:ext cx="1798489" cy="246221"/>
          </a:xfrm>
          <a:prstGeom prst="rect">
            <a:avLst/>
          </a:prstGeom>
          <a:noFill/>
        </p:spPr>
        <p:txBody>
          <a:bodyPr wrap="square" rtlCol="0">
            <a:spAutoFit/>
          </a:bodyPr>
          <a:lstStyle/>
          <a:p>
            <a:pPr algn="ctr"/>
            <a:r>
              <a:rPr lang="en-US" sz="1000" i="1" dirty="0">
                <a:solidFill>
                  <a:schemeClr val="bg1"/>
                </a:solidFill>
              </a:rPr>
              <a:t>Figure: Top Aspects</a:t>
            </a:r>
          </a:p>
        </p:txBody>
      </p:sp>
      <p:sp>
        <p:nvSpPr>
          <p:cNvPr id="7" name="TextBox 6">
            <a:extLst>
              <a:ext uri="{FF2B5EF4-FFF2-40B4-BE49-F238E27FC236}">
                <a16:creationId xmlns:a16="http://schemas.microsoft.com/office/drawing/2014/main" id="{FFD57575-E089-4043-9B2A-CAA3D8BA1CB6}"/>
              </a:ext>
            </a:extLst>
          </p:cNvPr>
          <p:cNvSpPr txBox="1"/>
          <p:nvPr/>
        </p:nvSpPr>
        <p:spPr>
          <a:xfrm>
            <a:off x="3670065" y="4371287"/>
            <a:ext cx="1798489" cy="246221"/>
          </a:xfrm>
          <a:prstGeom prst="rect">
            <a:avLst/>
          </a:prstGeom>
          <a:noFill/>
        </p:spPr>
        <p:txBody>
          <a:bodyPr wrap="square" rtlCol="0">
            <a:spAutoFit/>
          </a:bodyPr>
          <a:lstStyle/>
          <a:p>
            <a:pPr algn="ctr"/>
            <a:r>
              <a:rPr lang="en-US" sz="1000" i="1" dirty="0">
                <a:solidFill>
                  <a:schemeClr val="bg1"/>
                </a:solidFill>
              </a:rPr>
              <a:t>Figure: Top Sentiments</a:t>
            </a:r>
          </a:p>
        </p:txBody>
      </p:sp>
      <p:pic>
        <p:nvPicPr>
          <p:cNvPr id="8" name="Picture 6" descr="A picture containing text&#10;&#10;Description automatically generated">
            <a:extLst>
              <a:ext uri="{FF2B5EF4-FFF2-40B4-BE49-F238E27FC236}">
                <a16:creationId xmlns:a16="http://schemas.microsoft.com/office/drawing/2014/main" id="{E9F0CEAF-DC11-4DBA-ACEC-827596E5E7FF}"/>
              </a:ext>
            </a:extLst>
          </p:cNvPr>
          <p:cNvPicPr>
            <a:picLocks noChangeAspect="1"/>
          </p:cNvPicPr>
          <p:nvPr/>
        </p:nvPicPr>
        <p:blipFill>
          <a:blip r:embed="rId2"/>
          <a:stretch>
            <a:fillRect/>
          </a:stretch>
        </p:blipFill>
        <p:spPr>
          <a:xfrm>
            <a:off x="8161805" y="-280"/>
            <a:ext cx="981075" cy="1362075"/>
          </a:xfrm>
          <a:prstGeom prst="rect">
            <a:avLst/>
          </a:prstGeom>
        </p:spPr>
      </p:pic>
      <p:pic>
        <p:nvPicPr>
          <p:cNvPr id="11" name="Picture 10">
            <a:extLst>
              <a:ext uri="{FF2B5EF4-FFF2-40B4-BE49-F238E27FC236}">
                <a16:creationId xmlns:a16="http://schemas.microsoft.com/office/drawing/2014/main" id="{D17B72BD-4D55-4FE7-BFC0-8FA6747575EE}"/>
              </a:ext>
            </a:extLst>
          </p:cNvPr>
          <p:cNvPicPr>
            <a:picLocks noChangeAspect="1"/>
          </p:cNvPicPr>
          <p:nvPr/>
        </p:nvPicPr>
        <p:blipFill>
          <a:blip r:embed="rId3"/>
          <a:stretch>
            <a:fillRect/>
          </a:stretch>
        </p:blipFill>
        <p:spPr>
          <a:xfrm>
            <a:off x="385630" y="1724691"/>
            <a:ext cx="2730559" cy="2595888"/>
          </a:xfrm>
          <a:prstGeom prst="rect">
            <a:avLst/>
          </a:prstGeom>
        </p:spPr>
      </p:pic>
      <p:pic>
        <p:nvPicPr>
          <p:cNvPr id="15" name="Picture 14">
            <a:extLst>
              <a:ext uri="{FF2B5EF4-FFF2-40B4-BE49-F238E27FC236}">
                <a16:creationId xmlns:a16="http://schemas.microsoft.com/office/drawing/2014/main" id="{4750CB09-1184-46EE-AD2E-890BCBCE9976}"/>
              </a:ext>
            </a:extLst>
          </p:cNvPr>
          <p:cNvPicPr>
            <a:picLocks noChangeAspect="1"/>
          </p:cNvPicPr>
          <p:nvPr/>
        </p:nvPicPr>
        <p:blipFill>
          <a:blip r:embed="rId4"/>
          <a:stretch>
            <a:fillRect/>
          </a:stretch>
        </p:blipFill>
        <p:spPr>
          <a:xfrm>
            <a:off x="3358464" y="1724691"/>
            <a:ext cx="2665670" cy="2595888"/>
          </a:xfrm>
          <a:prstGeom prst="rect">
            <a:avLst/>
          </a:prstGeom>
        </p:spPr>
      </p:pic>
    </p:spTree>
    <p:extLst>
      <p:ext uri="{BB962C8B-B14F-4D97-AF65-F5344CB8AC3E}">
        <p14:creationId xmlns:p14="http://schemas.microsoft.com/office/powerpoint/2010/main" val="146072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F77256D-86E2-4026-98E4-EF89B373F0C5}"/>
              </a:ext>
            </a:extLst>
          </p:cNvPr>
          <p:cNvSpPr txBox="1">
            <a:spLocks/>
          </p:cNvSpPr>
          <p:nvPr/>
        </p:nvSpPr>
        <p:spPr>
          <a:xfrm>
            <a:off x="536880" y="105969"/>
            <a:ext cx="8064860" cy="1184063"/>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Aspect and </a:t>
            </a:r>
          </a:p>
          <a:p>
            <a:r>
              <a:rPr lang="en-US" dirty="0"/>
              <a:t>Sentiment Extraction</a:t>
            </a:r>
          </a:p>
        </p:txBody>
      </p:sp>
      <p:graphicFrame>
        <p:nvGraphicFramePr>
          <p:cNvPr id="3" name="Table 2">
            <a:extLst>
              <a:ext uri="{FF2B5EF4-FFF2-40B4-BE49-F238E27FC236}">
                <a16:creationId xmlns:a16="http://schemas.microsoft.com/office/drawing/2014/main" id="{BF4D8D41-1B4C-4D62-99A2-AA5380A64B36}"/>
              </a:ext>
            </a:extLst>
          </p:cNvPr>
          <p:cNvGraphicFramePr>
            <a:graphicFrameLocks noGrp="1"/>
          </p:cNvGraphicFramePr>
          <p:nvPr>
            <p:extLst>
              <p:ext uri="{D42A27DB-BD31-4B8C-83A1-F6EECF244321}">
                <p14:modId xmlns:p14="http://schemas.microsoft.com/office/powerpoint/2010/main" val="3793170968"/>
              </p:ext>
            </p:extLst>
          </p:nvPr>
        </p:nvGraphicFramePr>
        <p:xfrm>
          <a:off x="235821" y="1674688"/>
          <a:ext cx="5924349" cy="3186609"/>
        </p:xfrm>
        <a:graphic>
          <a:graphicData uri="http://schemas.openxmlformats.org/drawingml/2006/table">
            <a:tbl>
              <a:tblPr>
                <a:tableStyleId>{5C22544A-7EE6-4342-B048-85BDC9FD1C3A}</a:tableStyleId>
              </a:tblPr>
              <a:tblGrid>
                <a:gridCol w="2051062">
                  <a:extLst>
                    <a:ext uri="{9D8B030D-6E8A-4147-A177-3AD203B41FA5}">
                      <a16:colId xmlns:a16="http://schemas.microsoft.com/office/drawing/2014/main" val="1492216528"/>
                    </a:ext>
                  </a:extLst>
                </a:gridCol>
                <a:gridCol w="913517">
                  <a:extLst>
                    <a:ext uri="{9D8B030D-6E8A-4147-A177-3AD203B41FA5}">
                      <a16:colId xmlns:a16="http://schemas.microsoft.com/office/drawing/2014/main" val="2555009181"/>
                    </a:ext>
                  </a:extLst>
                </a:gridCol>
                <a:gridCol w="952290">
                  <a:extLst>
                    <a:ext uri="{9D8B030D-6E8A-4147-A177-3AD203B41FA5}">
                      <a16:colId xmlns:a16="http://schemas.microsoft.com/office/drawing/2014/main" val="1327148604"/>
                    </a:ext>
                  </a:extLst>
                </a:gridCol>
                <a:gridCol w="959867">
                  <a:extLst>
                    <a:ext uri="{9D8B030D-6E8A-4147-A177-3AD203B41FA5}">
                      <a16:colId xmlns:a16="http://schemas.microsoft.com/office/drawing/2014/main" val="3135169589"/>
                    </a:ext>
                  </a:extLst>
                </a:gridCol>
                <a:gridCol w="1047613">
                  <a:extLst>
                    <a:ext uri="{9D8B030D-6E8A-4147-A177-3AD203B41FA5}">
                      <a16:colId xmlns:a16="http://schemas.microsoft.com/office/drawing/2014/main" val="1272937259"/>
                    </a:ext>
                  </a:extLst>
                </a:gridCol>
              </a:tblGrid>
              <a:tr h="399759">
                <a:tc>
                  <a:txBody>
                    <a:bodyPr/>
                    <a:lstStyle/>
                    <a:p>
                      <a:pPr algn="ctr" fontAlgn="b"/>
                      <a:r>
                        <a:rPr lang="en-US" sz="1200" u="none" strike="noStrike" dirty="0">
                          <a:effectLst/>
                        </a:rPr>
                        <a:t>Sentence</a:t>
                      </a:r>
                      <a:endParaRPr lang="en-US" sz="12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u="none" strike="noStrike" dirty="0">
                          <a:effectLst/>
                        </a:rPr>
                        <a:t>Human Aspect</a:t>
                      </a:r>
                      <a:endParaRPr lang="en-US" sz="12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u="none" strike="noStrike" dirty="0">
                          <a:effectLst/>
                        </a:rPr>
                        <a:t>Human Opinion</a:t>
                      </a:r>
                      <a:endParaRPr lang="en-US" sz="12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u="none" strike="noStrike" dirty="0">
                          <a:effectLst/>
                        </a:rPr>
                        <a:t>Machine Aspect</a:t>
                      </a:r>
                      <a:endParaRPr lang="en-US" sz="12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200" u="none" strike="noStrike" dirty="0">
                          <a:effectLst/>
                        </a:rPr>
                        <a:t>Machine Opinion</a:t>
                      </a:r>
                      <a:endParaRPr lang="en-US" sz="12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4729260"/>
                  </a:ext>
                </a:extLst>
              </a:tr>
              <a:tr h="589371">
                <a:tc>
                  <a:txBody>
                    <a:bodyPr/>
                    <a:lstStyle/>
                    <a:p>
                      <a:pPr algn="l" fontAlgn="b"/>
                      <a:r>
                        <a:rPr lang="en-US" sz="1000" u="none" strike="noStrike" dirty="0">
                          <a:effectLst/>
                        </a:rPr>
                        <a:t>"Rowling's </a:t>
                      </a:r>
                      <a:r>
                        <a:rPr lang="en-US" sz="1000" u="none" strike="noStrike" dirty="0">
                          <a:effectLst/>
                          <a:highlight>
                            <a:srgbClr val="FFFF00"/>
                          </a:highlight>
                        </a:rPr>
                        <a:t>plots</a:t>
                      </a:r>
                      <a:r>
                        <a:rPr lang="en-US" sz="1000" u="none" strike="noStrike" dirty="0">
                          <a:effectLst/>
                        </a:rPr>
                        <a:t> are getting tighter and tighter and this one is no exception with great surprises in the last chapters.",</a:t>
                      </a:r>
                      <a:endParaRPr lang="en-US" sz="10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plots</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000" u="none" strike="noStrike" dirty="0">
                          <a:effectLst/>
                        </a:rPr>
                        <a:t>tighter</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000" u="none" strike="noStrike" dirty="0">
                          <a:effectLst/>
                        </a:rPr>
                        <a:t>plots</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000" u="none" strike="noStrike" dirty="0">
                          <a:effectLst/>
                        </a:rPr>
                        <a:t>getting</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522966247"/>
                  </a:ext>
                </a:extLst>
              </a:tr>
              <a:tr h="441722">
                <a:tc>
                  <a:txBody>
                    <a:bodyPr/>
                    <a:lstStyle/>
                    <a:p>
                      <a:pPr algn="l" fontAlgn="b"/>
                      <a:r>
                        <a:rPr lang="en-US" sz="1000" u="none" strike="noStrike" dirty="0">
                          <a:effectLst/>
                        </a:rPr>
                        <a:t> 'It introduces Sirius Black and Remus Lupin who are some of my favorite </a:t>
                      </a:r>
                      <a:r>
                        <a:rPr lang="en-US" sz="1000" u="none" strike="noStrike" dirty="0">
                          <a:effectLst/>
                          <a:highlight>
                            <a:srgbClr val="FFFF00"/>
                          </a:highlight>
                        </a:rPr>
                        <a:t>characters</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characters</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000" u="none" strike="noStrike" dirty="0">
                          <a:effectLst/>
                        </a:rPr>
                        <a:t>favorite</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000" u="none" strike="noStrike" dirty="0">
                          <a:effectLst/>
                        </a:rPr>
                        <a:t>characters</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00B050"/>
                    </a:solidFill>
                  </a:tcPr>
                </a:tc>
                <a:tc>
                  <a:txBody>
                    <a:bodyPr/>
                    <a:lstStyle/>
                    <a:p>
                      <a:pPr algn="ctr" fontAlgn="b"/>
                      <a:r>
                        <a:rPr lang="en-US" sz="1000" u="none" strike="noStrike" dirty="0">
                          <a:effectLst/>
                        </a:rPr>
                        <a:t>favorite</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388945850"/>
                  </a:ext>
                </a:extLst>
              </a:tr>
              <a:tr h="589371">
                <a:tc>
                  <a:txBody>
                    <a:bodyPr/>
                    <a:lstStyle/>
                    <a:p>
                      <a:pPr algn="l" fontAlgn="b"/>
                      <a:r>
                        <a:rPr lang="en-US" sz="1000" u="none" strike="noStrike" dirty="0">
                          <a:effectLst/>
                        </a:rPr>
                        <a:t> "The </a:t>
                      </a:r>
                      <a:r>
                        <a:rPr lang="en-US" sz="1000" u="none" strike="noStrike" dirty="0">
                          <a:effectLst/>
                          <a:highlight>
                            <a:srgbClr val="FFFF00"/>
                          </a:highlight>
                        </a:rPr>
                        <a:t>story</a:t>
                      </a:r>
                      <a:r>
                        <a:rPr lang="en-US" sz="1000" u="none" strike="noStrike" dirty="0">
                          <a:effectLst/>
                        </a:rPr>
                        <a:t> keeps getting better and better, and one can't help but be happy to enter that world once again and keep fighting the dark wizard!",</a:t>
                      </a:r>
                      <a:endParaRPr lang="en-US" sz="10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story</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000" u="none" strike="noStrike" dirty="0">
                          <a:effectLst/>
                        </a:rPr>
                        <a:t>better</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000" u="none" strike="noStrike" dirty="0">
                          <a:effectLst/>
                        </a:rPr>
                        <a:t>story</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000" u="none" strike="noStrike" dirty="0">
                          <a:effectLst/>
                        </a:rPr>
                        <a:t>keeps</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608471839"/>
                  </a:ext>
                </a:extLst>
              </a:tr>
              <a:tr h="441722">
                <a:tc>
                  <a:txBody>
                    <a:bodyPr/>
                    <a:lstStyle/>
                    <a:p>
                      <a:pPr algn="l" fontAlgn="b"/>
                      <a:r>
                        <a:rPr lang="en-US" sz="1000" u="none" strike="noStrike" dirty="0">
                          <a:effectLst/>
                        </a:rPr>
                        <a:t> "I know it would hurt the </a:t>
                      </a:r>
                      <a:r>
                        <a:rPr lang="en-US" sz="1000" u="none" strike="noStrike" dirty="0">
                          <a:effectLst/>
                          <a:highlight>
                            <a:srgbClr val="FFFF00"/>
                          </a:highlight>
                        </a:rPr>
                        <a:t>plot</a:t>
                      </a:r>
                      <a:r>
                        <a:rPr lang="en-US" sz="1000" u="none" strike="noStrike" dirty="0">
                          <a:effectLst/>
                        </a:rPr>
                        <a:t> a lot, but I think Rowling shouldn't have made something so powerful.",</a:t>
                      </a:r>
                      <a:endParaRPr lang="en-US" sz="10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plot</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000" u="none" strike="noStrike" dirty="0">
                          <a:effectLst/>
                        </a:rPr>
                        <a:t>hurt</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759794271"/>
                  </a:ext>
                </a:extLst>
              </a:tr>
              <a:tr h="589371">
                <a:tc>
                  <a:txBody>
                    <a:bodyPr/>
                    <a:lstStyle/>
                    <a:p>
                      <a:pPr algn="l" fontAlgn="b"/>
                      <a:r>
                        <a:rPr lang="en-US" sz="1000" u="none" strike="noStrike" dirty="0">
                          <a:effectLst/>
                        </a:rPr>
                        <a:t> 'His tenderness is apparent, in the fact that unlike most of the </a:t>
                      </a:r>
                      <a:r>
                        <a:rPr lang="en-US" sz="1000" u="none" strike="noStrike" dirty="0">
                          <a:effectLst/>
                          <a:highlight>
                            <a:srgbClr val="FFFF00"/>
                          </a:highlight>
                        </a:rPr>
                        <a:t>characters</a:t>
                      </a:r>
                      <a:r>
                        <a:rPr lang="en-US" sz="1000" u="none" strike="noStrike" dirty="0">
                          <a:effectLst/>
                        </a:rPr>
                        <a:t>, he never "shouts," only patiently inquires.'</a:t>
                      </a:r>
                      <a:endParaRPr lang="en-US" sz="1000" b="0" i="0" u="none" strike="noStrike" dirty="0">
                        <a:solidFill>
                          <a:srgbClr val="000000"/>
                        </a:solidFill>
                        <a:effectLst/>
                        <a:latin typeface="Calibri" panose="020F0502020204030204" pitchFamily="34" charset="0"/>
                      </a:endParaRPr>
                    </a:p>
                  </a:txBody>
                  <a:tcPr marL="8730" marR="8730" marT="8730"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characters</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000" u="none" strike="noStrike" dirty="0">
                          <a:effectLst/>
                        </a:rPr>
                        <a:t>apparent</a:t>
                      </a:r>
                      <a:endParaRPr lang="en-US" sz="1000" b="0" i="0" u="none" strike="noStrike" dirty="0">
                        <a:solidFill>
                          <a:srgbClr val="000000"/>
                        </a:solidFill>
                        <a:effectLst/>
                        <a:latin typeface="Calibri" panose="020F0502020204030204" pitchFamily="34" charset="0"/>
                      </a:endParaRPr>
                    </a:p>
                  </a:txBody>
                  <a:tcPr marL="8730" marR="8730" marT="873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576923882"/>
                  </a:ext>
                </a:extLst>
              </a:tr>
            </a:tbl>
          </a:graphicData>
        </a:graphic>
      </p:graphicFrame>
      <p:sp>
        <p:nvSpPr>
          <p:cNvPr id="5" name="TextBox 4">
            <a:extLst>
              <a:ext uri="{FF2B5EF4-FFF2-40B4-BE49-F238E27FC236}">
                <a16:creationId xmlns:a16="http://schemas.microsoft.com/office/drawing/2014/main" id="{6B9A3C04-B9AF-43EF-A6A9-F87F80653EE6}"/>
              </a:ext>
            </a:extLst>
          </p:cNvPr>
          <p:cNvSpPr txBox="1"/>
          <p:nvPr/>
        </p:nvSpPr>
        <p:spPr>
          <a:xfrm>
            <a:off x="6420051" y="1674688"/>
            <a:ext cx="2488128"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50% extracted correctly (25 / 50)</a:t>
            </a:r>
          </a:p>
          <a:p>
            <a:pPr marL="285750" indent="-285750">
              <a:buFont typeface="Arial" panose="020B0604020202020204" pitchFamily="34" charset="0"/>
              <a:buChar char="•"/>
            </a:pPr>
            <a:r>
              <a:rPr lang="en-US" sz="1600" dirty="0">
                <a:solidFill>
                  <a:schemeClr val="bg1"/>
                </a:solidFill>
              </a:rPr>
              <a:t>50% extracted incorrectly (25 / 50)</a:t>
            </a:r>
          </a:p>
          <a:p>
            <a:pPr marL="285750" indent="-285750">
              <a:buFont typeface="Arial" panose="020B0604020202020204" pitchFamily="34" charset="0"/>
              <a:buChar char="•"/>
            </a:pPr>
            <a:r>
              <a:rPr lang="en-US" sz="1600" dirty="0">
                <a:solidFill>
                  <a:schemeClr val="bg1"/>
                </a:solidFill>
              </a:rPr>
              <a:t>Works well on simple sentences but fails on complex sentences and sentences where no sentiment should be extracted</a:t>
            </a:r>
          </a:p>
          <a:p>
            <a:pPr marL="285750" indent="-285750">
              <a:buFont typeface="Arial" panose="020B0604020202020204" pitchFamily="34" charset="0"/>
              <a:buChar char="•"/>
            </a:pPr>
            <a:r>
              <a:rPr lang="en-US" sz="1600" dirty="0">
                <a:solidFill>
                  <a:schemeClr val="bg1"/>
                </a:solidFill>
              </a:rPr>
              <a:t>Improve rule definitions for better accuracy</a:t>
            </a:r>
          </a:p>
        </p:txBody>
      </p:sp>
    </p:spTree>
    <p:extLst>
      <p:ext uri="{BB962C8B-B14F-4D97-AF65-F5344CB8AC3E}">
        <p14:creationId xmlns:p14="http://schemas.microsoft.com/office/powerpoint/2010/main" val="4157826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Sentiment Analysis</a:t>
            </a:r>
          </a:p>
        </p:txBody>
      </p:sp>
    </p:spTree>
    <p:extLst>
      <p:ext uri="{BB962C8B-B14F-4D97-AF65-F5344CB8AC3E}">
        <p14:creationId xmlns:p14="http://schemas.microsoft.com/office/powerpoint/2010/main" val="302366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F77256D-86E2-4026-98E4-EF89B373F0C5}"/>
              </a:ext>
            </a:extLst>
          </p:cNvPr>
          <p:cNvSpPr txBox="1">
            <a:spLocks/>
          </p:cNvSpPr>
          <p:nvPr/>
        </p:nvSpPr>
        <p:spPr>
          <a:xfrm>
            <a:off x="536880" y="105969"/>
            <a:ext cx="8064860" cy="1184063"/>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Sentiment Analysis</a:t>
            </a:r>
          </a:p>
        </p:txBody>
      </p:sp>
      <p:sp>
        <p:nvSpPr>
          <p:cNvPr id="12" name="TextBox 11">
            <a:extLst>
              <a:ext uri="{FF2B5EF4-FFF2-40B4-BE49-F238E27FC236}">
                <a16:creationId xmlns:a16="http://schemas.microsoft.com/office/drawing/2014/main" id="{2C4372F8-8DEF-454B-BE48-882C5A4B5CE9}"/>
              </a:ext>
            </a:extLst>
          </p:cNvPr>
          <p:cNvSpPr txBox="1"/>
          <p:nvPr/>
        </p:nvSpPr>
        <p:spPr>
          <a:xfrm>
            <a:off x="5466193" y="1510875"/>
            <a:ext cx="2914966"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Average sentiment for each of the top 10 aspects are neutral (-0.3 to +0.3).</a:t>
            </a:r>
          </a:p>
          <a:p>
            <a:pPr marL="285750" indent="-285750">
              <a:buFont typeface="Arial" panose="020B0604020202020204" pitchFamily="34" charset="0"/>
              <a:buChar char="•"/>
            </a:pPr>
            <a:r>
              <a:rPr lang="en-US" sz="1600" dirty="0">
                <a:solidFill>
                  <a:schemeClr val="bg1"/>
                </a:solidFill>
              </a:rPr>
              <a:t>A possible explanation for the neutral sentiment is the low accuracy from aspect and sentiment extraction. A large number of non-sentiment words may be decreasing the average sentiment.</a:t>
            </a:r>
          </a:p>
          <a:p>
            <a:pPr marL="285750" indent="-285750">
              <a:buFont typeface="Arial" panose="020B0604020202020204" pitchFamily="34" charset="0"/>
              <a:buChar char="•"/>
            </a:pPr>
            <a:endParaRPr lang="en-US" sz="1600" dirty="0">
              <a:solidFill>
                <a:schemeClr val="bg1"/>
              </a:solidFill>
            </a:endParaRPr>
          </a:p>
        </p:txBody>
      </p:sp>
      <p:sp>
        <p:nvSpPr>
          <p:cNvPr id="7" name="TextBox 6">
            <a:extLst>
              <a:ext uri="{FF2B5EF4-FFF2-40B4-BE49-F238E27FC236}">
                <a16:creationId xmlns:a16="http://schemas.microsoft.com/office/drawing/2014/main" id="{624C969C-9FEE-4984-945D-53A8456BBD62}"/>
              </a:ext>
            </a:extLst>
          </p:cNvPr>
          <p:cNvSpPr txBox="1"/>
          <p:nvPr/>
        </p:nvSpPr>
        <p:spPr>
          <a:xfrm>
            <a:off x="1671382" y="4475051"/>
            <a:ext cx="2490602" cy="246221"/>
          </a:xfrm>
          <a:prstGeom prst="rect">
            <a:avLst/>
          </a:prstGeom>
          <a:noFill/>
        </p:spPr>
        <p:txBody>
          <a:bodyPr wrap="square" rtlCol="0">
            <a:spAutoFit/>
          </a:bodyPr>
          <a:lstStyle/>
          <a:p>
            <a:pPr algn="ctr"/>
            <a:r>
              <a:rPr lang="en-US" sz="1000" i="1" dirty="0">
                <a:solidFill>
                  <a:schemeClr val="bg1"/>
                </a:solidFill>
              </a:rPr>
              <a:t>Figure: Top Aspects and Vader sentiment</a:t>
            </a:r>
          </a:p>
        </p:txBody>
      </p:sp>
      <p:pic>
        <p:nvPicPr>
          <p:cNvPr id="10" name="Picture 9">
            <a:extLst>
              <a:ext uri="{FF2B5EF4-FFF2-40B4-BE49-F238E27FC236}">
                <a16:creationId xmlns:a16="http://schemas.microsoft.com/office/drawing/2014/main" id="{62B1DA12-3A7B-4A62-9896-81FA1CD95809}"/>
              </a:ext>
            </a:extLst>
          </p:cNvPr>
          <p:cNvPicPr>
            <a:picLocks noChangeAspect="1"/>
          </p:cNvPicPr>
          <p:nvPr/>
        </p:nvPicPr>
        <p:blipFill>
          <a:blip r:embed="rId2"/>
          <a:stretch>
            <a:fillRect/>
          </a:stretch>
        </p:blipFill>
        <p:spPr>
          <a:xfrm>
            <a:off x="1144529" y="1679455"/>
            <a:ext cx="3669559" cy="2709828"/>
          </a:xfrm>
          <a:prstGeom prst="rect">
            <a:avLst/>
          </a:prstGeom>
        </p:spPr>
      </p:pic>
    </p:spTree>
    <p:extLst>
      <p:ext uri="{BB962C8B-B14F-4D97-AF65-F5344CB8AC3E}">
        <p14:creationId xmlns:p14="http://schemas.microsoft.com/office/powerpoint/2010/main" val="3413339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F77256D-86E2-4026-98E4-EF89B373F0C5}"/>
              </a:ext>
            </a:extLst>
          </p:cNvPr>
          <p:cNvSpPr txBox="1">
            <a:spLocks/>
          </p:cNvSpPr>
          <p:nvPr/>
        </p:nvSpPr>
        <p:spPr>
          <a:xfrm>
            <a:off x="419310" y="392925"/>
            <a:ext cx="8182430" cy="794182"/>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Sentiment Analysis</a:t>
            </a:r>
          </a:p>
        </p:txBody>
      </p:sp>
      <p:graphicFrame>
        <p:nvGraphicFramePr>
          <p:cNvPr id="2" name="Table 1">
            <a:extLst>
              <a:ext uri="{FF2B5EF4-FFF2-40B4-BE49-F238E27FC236}">
                <a16:creationId xmlns:a16="http://schemas.microsoft.com/office/drawing/2014/main" id="{43E4BB60-9BE1-4DA5-B17A-0DFF03C99DB0}"/>
              </a:ext>
            </a:extLst>
          </p:cNvPr>
          <p:cNvGraphicFramePr>
            <a:graphicFrameLocks noGrp="1"/>
          </p:cNvGraphicFramePr>
          <p:nvPr>
            <p:extLst>
              <p:ext uri="{D42A27DB-BD31-4B8C-83A1-F6EECF244321}">
                <p14:modId xmlns:p14="http://schemas.microsoft.com/office/powerpoint/2010/main" val="2030457968"/>
              </p:ext>
            </p:extLst>
          </p:nvPr>
        </p:nvGraphicFramePr>
        <p:xfrm>
          <a:off x="615971" y="1637134"/>
          <a:ext cx="3124200" cy="1445898"/>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116743859"/>
                    </a:ext>
                  </a:extLst>
                </a:gridCol>
                <a:gridCol w="838200">
                  <a:extLst>
                    <a:ext uri="{9D8B030D-6E8A-4147-A177-3AD203B41FA5}">
                      <a16:colId xmlns:a16="http://schemas.microsoft.com/office/drawing/2014/main" val="610226447"/>
                    </a:ext>
                  </a:extLst>
                </a:gridCol>
                <a:gridCol w="838200">
                  <a:extLst>
                    <a:ext uri="{9D8B030D-6E8A-4147-A177-3AD203B41FA5}">
                      <a16:colId xmlns:a16="http://schemas.microsoft.com/office/drawing/2014/main" val="1105018679"/>
                    </a:ext>
                  </a:extLst>
                </a:gridCol>
                <a:gridCol w="838200">
                  <a:extLst>
                    <a:ext uri="{9D8B030D-6E8A-4147-A177-3AD203B41FA5}">
                      <a16:colId xmlns:a16="http://schemas.microsoft.com/office/drawing/2014/main" val="101030493"/>
                    </a:ext>
                  </a:extLst>
                </a:gridCol>
              </a:tblGrid>
              <a:tr h="302898">
                <a:tc>
                  <a:txBody>
                    <a:bodyPr/>
                    <a:lstStyle/>
                    <a:p>
                      <a:pPr algn="r" fontAlgn="b"/>
                      <a:r>
                        <a:rPr lang="en-US" sz="1100" b="0" i="0" u="none" strike="noStrike" dirty="0">
                          <a:solidFill>
                            <a:srgbClr val="000000"/>
                          </a:solidFill>
                          <a:effectLst/>
                          <a:latin typeface="Calibri" panose="020F0502020204030204" pitchFamily="34" charset="0"/>
                        </a:rPr>
                        <a:t>N=50</a:t>
                      </a: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Precision</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Recall</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F1</a:t>
                      </a:r>
                      <a:endParaRPr lang="en-US" sz="1100" b="0" i="0" u="none" strike="noStrike">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780265"/>
                  </a:ext>
                </a:extLst>
              </a:tr>
              <a:tr h="190500">
                <a:tc>
                  <a:txBody>
                    <a:bodyPr/>
                    <a:lstStyle/>
                    <a:p>
                      <a:pPr algn="r" fontAlgn="b"/>
                      <a:r>
                        <a:rPr lang="en-US" sz="1100" u="none" strike="noStrike" dirty="0">
                          <a:effectLst/>
                        </a:rPr>
                        <a:t>Positive</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0.59</a:t>
                      </a:r>
                      <a:endParaRPr lang="en-US" sz="1100" b="0" i="0" u="none" strike="noStrike">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0.74</a:t>
                      </a:r>
                      <a:endParaRPr lang="en-US" sz="1100" b="0" i="0" u="none" strike="noStrike">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7037019"/>
                  </a:ext>
                </a:extLst>
              </a:tr>
              <a:tr h="571500">
                <a:tc>
                  <a:txBody>
                    <a:bodyPr/>
                    <a:lstStyle/>
                    <a:p>
                      <a:pPr algn="r" fontAlgn="b"/>
                      <a:r>
                        <a:rPr lang="en-US" sz="1100" u="none" strike="noStrike">
                          <a:effectLst/>
                        </a:rPr>
                        <a:t>Neutral</a:t>
                      </a:r>
                      <a:endParaRPr lang="en-US" sz="1100" b="0" i="0" u="none" strike="noStrike">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0.08</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0.14</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2333809"/>
                  </a:ext>
                </a:extLst>
              </a:tr>
              <a:tr h="190500">
                <a:tc>
                  <a:txBody>
                    <a:bodyPr/>
                    <a:lstStyle/>
                    <a:p>
                      <a:pPr algn="r" fontAlgn="b"/>
                      <a:r>
                        <a:rPr lang="en-US" sz="1100" u="none" strike="noStrike" dirty="0">
                          <a:effectLst/>
                        </a:rPr>
                        <a:t>Negative</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0.67</a:t>
                      </a:r>
                      <a:endParaRPr lang="en-US" sz="1100" b="0" i="0" u="none" strike="noStrike">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0.50</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0.57</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9018708"/>
                  </a:ext>
                </a:extLst>
              </a:tr>
              <a:tr h="190500">
                <a:tc>
                  <a:txBody>
                    <a:bodyPr/>
                    <a:lstStyle/>
                    <a:p>
                      <a:pPr algn="r"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0.75</a:t>
                      </a:r>
                      <a:endParaRPr lang="en-US" sz="1100" b="0" i="0" u="none" strike="noStrike">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0.20</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0.32</a:t>
                      </a:r>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8745342"/>
                  </a:ext>
                </a:extLst>
              </a:tr>
            </a:tbl>
          </a:graphicData>
        </a:graphic>
      </p:graphicFrame>
      <p:graphicFrame>
        <p:nvGraphicFramePr>
          <p:cNvPr id="3" name="Table 2">
            <a:extLst>
              <a:ext uri="{FF2B5EF4-FFF2-40B4-BE49-F238E27FC236}">
                <a16:creationId xmlns:a16="http://schemas.microsoft.com/office/drawing/2014/main" id="{7FAAC98E-E84C-404A-9332-255CA8DD794A}"/>
              </a:ext>
            </a:extLst>
          </p:cNvPr>
          <p:cNvGraphicFramePr>
            <a:graphicFrameLocks noGrp="1"/>
          </p:cNvGraphicFramePr>
          <p:nvPr>
            <p:extLst>
              <p:ext uri="{D42A27DB-BD31-4B8C-83A1-F6EECF244321}">
                <p14:modId xmlns:p14="http://schemas.microsoft.com/office/powerpoint/2010/main" val="220001635"/>
              </p:ext>
            </p:extLst>
          </p:nvPr>
        </p:nvGraphicFramePr>
        <p:xfrm>
          <a:off x="277855" y="3516688"/>
          <a:ext cx="3783899" cy="1487208"/>
        </p:xfrm>
        <a:graphic>
          <a:graphicData uri="http://schemas.openxmlformats.org/drawingml/2006/table">
            <a:tbl>
              <a:tblPr>
                <a:tableStyleId>{5C22544A-7EE6-4342-B048-85BDC9FD1C3A}</a:tableStyleId>
              </a:tblPr>
              <a:tblGrid>
                <a:gridCol w="636545">
                  <a:extLst>
                    <a:ext uri="{9D8B030D-6E8A-4147-A177-3AD203B41FA5}">
                      <a16:colId xmlns:a16="http://schemas.microsoft.com/office/drawing/2014/main" val="296561939"/>
                    </a:ext>
                  </a:extLst>
                </a:gridCol>
                <a:gridCol w="425601">
                  <a:extLst>
                    <a:ext uri="{9D8B030D-6E8A-4147-A177-3AD203B41FA5}">
                      <a16:colId xmlns:a16="http://schemas.microsoft.com/office/drawing/2014/main" val="1283435177"/>
                    </a:ext>
                  </a:extLst>
                </a:gridCol>
                <a:gridCol w="664104">
                  <a:extLst>
                    <a:ext uri="{9D8B030D-6E8A-4147-A177-3AD203B41FA5}">
                      <a16:colId xmlns:a16="http://schemas.microsoft.com/office/drawing/2014/main" val="2535405367"/>
                    </a:ext>
                  </a:extLst>
                </a:gridCol>
                <a:gridCol w="665857">
                  <a:extLst>
                    <a:ext uri="{9D8B030D-6E8A-4147-A177-3AD203B41FA5}">
                      <a16:colId xmlns:a16="http://schemas.microsoft.com/office/drawing/2014/main" val="4018241274"/>
                    </a:ext>
                  </a:extLst>
                </a:gridCol>
                <a:gridCol w="665857">
                  <a:extLst>
                    <a:ext uri="{9D8B030D-6E8A-4147-A177-3AD203B41FA5}">
                      <a16:colId xmlns:a16="http://schemas.microsoft.com/office/drawing/2014/main" val="2000479585"/>
                    </a:ext>
                  </a:extLst>
                </a:gridCol>
                <a:gridCol w="725935">
                  <a:extLst>
                    <a:ext uri="{9D8B030D-6E8A-4147-A177-3AD203B41FA5}">
                      <a16:colId xmlns:a16="http://schemas.microsoft.com/office/drawing/2014/main" val="2403677411"/>
                    </a:ext>
                  </a:extLst>
                </a:gridCol>
              </a:tblGrid>
              <a:tr h="224768">
                <a:tc gridSpan="2">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100" b="0" i="0" u="none" strike="noStrike" dirty="0">
                          <a:solidFill>
                            <a:srgbClr val="000000"/>
                          </a:solidFill>
                          <a:effectLst/>
                          <a:latin typeface="Calibri" panose="020F0502020204030204" pitchFamily="34" charset="0"/>
                        </a:rPr>
                        <a:t>Human</a:t>
                      </a: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0223964"/>
                  </a:ext>
                </a:extLst>
              </a:tr>
              <a:tr h="224768">
                <a:tc rowSpan="5">
                  <a:txBody>
                    <a:bodyPr/>
                    <a:lstStyle/>
                    <a:p>
                      <a:pPr algn="ctr" fontAlgn="b"/>
                      <a:r>
                        <a:rPr lang="en-US" sz="1100" b="0" i="0" u="none" strike="noStrike" dirty="0">
                          <a:solidFill>
                            <a:srgbClr val="000000"/>
                          </a:solidFill>
                          <a:effectLst/>
                          <a:latin typeface="Calibri" panose="020F0502020204030204" pitchFamily="34" charset="0"/>
                        </a:rPr>
                        <a:t>Machine</a:t>
                      </a: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N=50</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Pos</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Neu</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Neg</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err="1">
                          <a:effectLst/>
                        </a:rPr>
                        <a:t>na</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4052147"/>
                  </a:ext>
                </a:extLst>
              </a:tr>
              <a:tr h="224768">
                <a:tc vMerge="1">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Pos</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17</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2351059"/>
                  </a:ext>
                </a:extLst>
              </a:tr>
              <a:tr h="224768">
                <a:tc vMerge="1">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Neu</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6633775"/>
                  </a:ext>
                </a:extLst>
              </a:tr>
              <a:tr h="244605">
                <a:tc vMerge="1">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Neg</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3786494"/>
                  </a:ext>
                </a:extLst>
              </a:tr>
              <a:tr h="343531">
                <a:tc vMerge="1">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err="1">
                          <a:effectLst/>
                        </a:rPr>
                        <a:t>na</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0572597"/>
                  </a:ext>
                </a:extLst>
              </a:tr>
            </a:tbl>
          </a:graphicData>
        </a:graphic>
      </p:graphicFrame>
      <p:sp>
        <p:nvSpPr>
          <p:cNvPr id="11" name="TextBox 10">
            <a:extLst>
              <a:ext uri="{FF2B5EF4-FFF2-40B4-BE49-F238E27FC236}">
                <a16:creationId xmlns:a16="http://schemas.microsoft.com/office/drawing/2014/main" id="{0F7ED981-E6BA-44C3-B612-3F21645C6051}"/>
              </a:ext>
            </a:extLst>
          </p:cNvPr>
          <p:cNvSpPr txBox="1"/>
          <p:nvPr/>
        </p:nvSpPr>
        <p:spPr>
          <a:xfrm>
            <a:off x="4830619" y="1546110"/>
            <a:ext cx="3771122"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High precision on positive but lower recall. Positive sentiments are getting misclassified as neutral.</a:t>
            </a:r>
          </a:p>
          <a:p>
            <a:pPr marL="285750" indent="-285750">
              <a:buFont typeface="Arial" panose="020B0604020202020204" pitchFamily="34" charset="0"/>
              <a:buChar char="•"/>
            </a:pPr>
            <a:r>
              <a:rPr lang="en-US" dirty="0">
                <a:solidFill>
                  <a:schemeClr val="bg1"/>
                </a:solidFill>
              </a:rPr>
              <a:t>Precision on neutral is very low. Most should be </a:t>
            </a:r>
            <a:r>
              <a:rPr lang="en-US" dirty="0" err="1">
                <a:solidFill>
                  <a:schemeClr val="bg1"/>
                </a:solidFill>
              </a:rPr>
              <a:t>na</a:t>
            </a:r>
            <a:r>
              <a:rPr lang="en-US" dirty="0">
                <a:solidFill>
                  <a:schemeClr val="bg1"/>
                </a:solidFill>
              </a:rPr>
              <a:t> because the extracted sentiment was erroneous.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6" name="Text Placeholder 4">
            <a:extLst>
              <a:ext uri="{FF2B5EF4-FFF2-40B4-BE49-F238E27FC236}">
                <a16:creationId xmlns:a16="http://schemas.microsoft.com/office/drawing/2014/main" id="{C3C21EA6-2CD9-4119-9CE4-4AD3E6970F6E}"/>
              </a:ext>
            </a:extLst>
          </p:cNvPr>
          <p:cNvSpPr txBox="1">
            <a:spLocks/>
          </p:cNvSpPr>
          <p:nvPr/>
        </p:nvSpPr>
        <p:spPr>
          <a:xfrm>
            <a:off x="858295" y="3059949"/>
            <a:ext cx="2640253"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1800" dirty="0"/>
              <a:t>Observations</a:t>
            </a:r>
          </a:p>
        </p:txBody>
      </p:sp>
      <p:sp>
        <p:nvSpPr>
          <p:cNvPr id="7" name="Text Placeholder 4">
            <a:extLst>
              <a:ext uri="{FF2B5EF4-FFF2-40B4-BE49-F238E27FC236}">
                <a16:creationId xmlns:a16="http://schemas.microsoft.com/office/drawing/2014/main" id="{4BEA2A1F-A8FD-4EA1-B5A8-F221F068C7DB}"/>
              </a:ext>
            </a:extLst>
          </p:cNvPr>
          <p:cNvSpPr txBox="1">
            <a:spLocks/>
          </p:cNvSpPr>
          <p:nvPr/>
        </p:nvSpPr>
        <p:spPr>
          <a:xfrm>
            <a:off x="849677" y="1223672"/>
            <a:ext cx="2640253"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sz="1800" dirty="0"/>
              <a:t>Confusion Matrix</a:t>
            </a:r>
          </a:p>
        </p:txBody>
      </p:sp>
      <p:sp>
        <p:nvSpPr>
          <p:cNvPr id="8" name="Rectangle 7">
            <a:extLst>
              <a:ext uri="{FF2B5EF4-FFF2-40B4-BE49-F238E27FC236}">
                <a16:creationId xmlns:a16="http://schemas.microsoft.com/office/drawing/2014/main" id="{30D32DF6-3287-49EE-83D2-6367BFC38394}"/>
              </a:ext>
            </a:extLst>
          </p:cNvPr>
          <p:cNvSpPr/>
          <p:nvPr/>
        </p:nvSpPr>
        <p:spPr>
          <a:xfrm>
            <a:off x="1219505" y="1948873"/>
            <a:ext cx="2520665" cy="168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795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D7A27F-69BB-4DF1-A546-FAA6D58E46BB}"/>
              </a:ext>
            </a:extLst>
          </p:cNvPr>
          <p:cNvSpPr txBox="1">
            <a:spLocks/>
          </p:cNvSpPr>
          <p:nvPr/>
        </p:nvSpPr>
        <p:spPr>
          <a:xfrm>
            <a:off x="1063255" y="548072"/>
            <a:ext cx="701749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Application – Sentiment Analysis</a:t>
            </a:r>
          </a:p>
        </p:txBody>
      </p:sp>
      <p:sp>
        <p:nvSpPr>
          <p:cNvPr id="4" name="TextBox 3">
            <a:extLst>
              <a:ext uri="{FF2B5EF4-FFF2-40B4-BE49-F238E27FC236}">
                <a16:creationId xmlns:a16="http://schemas.microsoft.com/office/drawing/2014/main" id="{7D2305B3-5464-4BB6-AA55-98FAEC8CFD74}"/>
              </a:ext>
            </a:extLst>
          </p:cNvPr>
          <p:cNvSpPr txBox="1"/>
          <p:nvPr/>
        </p:nvSpPr>
        <p:spPr>
          <a:xfrm>
            <a:off x="1063255" y="1879938"/>
            <a:ext cx="7017490" cy="2862322"/>
          </a:xfrm>
          <a:prstGeom prst="rect">
            <a:avLst/>
          </a:prstGeom>
          <a:noFill/>
        </p:spPr>
        <p:txBody>
          <a:bodyPr wrap="square">
            <a:spAutoFit/>
          </a:bodyPr>
          <a:lstStyle/>
          <a:p>
            <a:pPr algn="l"/>
            <a:r>
              <a:rPr lang="en-US" dirty="0">
                <a:solidFill>
                  <a:schemeClr val="bg1"/>
                </a:solidFill>
              </a:rPr>
              <a:t>Although the accuracy and results of our Aspect-Based Sentiment Analysis aren’t as good as we would’ve liked, we were able to extract some insights:</a:t>
            </a:r>
          </a:p>
          <a:p>
            <a:pPr marL="342900" indent="-342900" algn="l">
              <a:buFont typeface="+mj-lt"/>
              <a:buAutoNum type="arabicPeriod"/>
            </a:pPr>
            <a:r>
              <a:rPr lang="en-US" dirty="0">
                <a:solidFill>
                  <a:schemeClr val="bg1"/>
                </a:solidFill>
              </a:rPr>
              <a:t>The most mentioned aspect in children’s books reviews is “story”. Therefore, publishers might further emphasize the relative importance and evaluation of stories against </a:t>
            </a:r>
            <a:r>
              <a:rPr lang="en-US">
                <a:solidFill>
                  <a:schemeClr val="bg1"/>
                </a:solidFill>
              </a:rPr>
              <a:t>other aspects</a:t>
            </a:r>
            <a:r>
              <a:rPr lang="en-US" dirty="0">
                <a:solidFill>
                  <a:schemeClr val="bg1"/>
                </a:solidFill>
              </a:rPr>
              <a:t> in signing book deals.</a:t>
            </a:r>
          </a:p>
          <a:p>
            <a:pPr marL="342900" indent="-342900" algn="l">
              <a:buFont typeface="+mj-lt"/>
              <a:buAutoNum type="arabicPeriod"/>
            </a:pPr>
            <a:r>
              <a:rPr lang="en-US" dirty="0">
                <a:solidFill>
                  <a:schemeClr val="bg1"/>
                </a:solidFill>
              </a:rPr>
              <a:t>For book id 5, the most mentioned aspect is “character”. Thus, for parents who want character driven book for their child, this book might be a good choice.</a:t>
            </a:r>
          </a:p>
        </p:txBody>
      </p:sp>
    </p:spTree>
    <p:extLst>
      <p:ext uri="{BB962C8B-B14F-4D97-AF65-F5344CB8AC3E}">
        <p14:creationId xmlns:p14="http://schemas.microsoft.com/office/powerpoint/2010/main" val="2359156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Challenges and Gap Analysis</a:t>
            </a:r>
          </a:p>
        </p:txBody>
      </p:sp>
    </p:spTree>
    <p:extLst>
      <p:ext uri="{BB962C8B-B14F-4D97-AF65-F5344CB8AC3E}">
        <p14:creationId xmlns:p14="http://schemas.microsoft.com/office/powerpoint/2010/main" val="1625506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D798-CB32-4521-800C-7FD850E7B95D}"/>
              </a:ext>
            </a:extLst>
          </p:cNvPr>
          <p:cNvSpPr txBox="1">
            <a:spLocks/>
          </p:cNvSpPr>
          <p:nvPr/>
        </p:nvSpPr>
        <p:spPr>
          <a:xfrm>
            <a:off x="536880" y="213798"/>
            <a:ext cx="806486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cs typeface="Calibri"/>
              </a:rPr>
              <a:t>Challenges &amp; Gap Analysis</a:t>
            </a:r>
            <a:endParaRPr lang="en-US" dirty="0"/>
          </a:p>
        </p:txBody>
      </p:sp>
      <p:graphicFrame>
        <p:nvGraphicFramePr>
          <p:cNvPr id="8" name="Diagram 8">
            <a:extLst>
              <a:ext uri="{FF2B5EF4-FFF2-40B4-BE49-F238E27FC236}">
                <a16:creationId xmlns:a16="http://schemas.microsoft.com/office/drawing/2014/main" id="{5353001F-5D19-4491-A6A1-C7C0DFFC3167}"/>
              </a:ext>
            </a:extLst>
          </p:cNvPr>
          <p:cNvGraphicFramePr/>
          <p:nvPr>
            <p:extLst>
              <p:ext uri="{D42A27DB-BD31-4B8C-83A1-F6EECF244321}">
                <p14:modId xmlns:p14="http://schemas.microsoft.com/office/powerpoint/2010/main" val="1433035826"/>
              </p:ext>
            </p:extLst>
          </p:nvPr>
        </p:nvGraphicFramePr>
        <p:xfrm>
          <a:off x="258793" y="1124607"/>
          <a:ext cx="8529366" cy="3933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930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a:t>Future </a:t>
            </a:r>
            <a:r>
              <a:rPr lang="en-US" dirty="0"/>
              <a:t>work and </a:t>
            </a:r>
            <a:r>
              <a:rPr lang="en-US" dirty="0" err="1"/>
              <a:t>Conclustion</a:t>
            </a:r>
            <a:endParaRPr lang="en-US" dirty="0"/>
          </a:p>
        </p:txBody>
      </p:sp>
    </p:spTree>
    <p:extLst>
      <p:ext uri="{BB962C8B-B14F-4D97-AF65-F5344CB8AC3E}">
        <p14:creationId xmlns:p14="http://schemas.microsoft.com/office/powerpoint/2010/main" val="104614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1080194"/>
            <a:ext cx="8246070" cy="763526"/>
          </a:xfrm>
        </p:spPr>
        <p:txBody>
          <a:bodyPr>
            <a:normAutofit/>
          </a:bodyPr>
          <a:lstStyle/>
          <a:p>
            <a:r>
              <a:rPr lang="en-US" dirty="0"/>
              <a:t>Introduction</a:t>
            </a:r>
          </a:p>
        </p:txBody>
      </p:sp>
      <p:sp>
        <p:nvSpPr>
          <p:cNvPr id="3" name="Content Placeholder 2"/>
          <p:cNvSpPr>
            <a:spLocks noGrp="1"/>
          </p:cNvSpPr>
          <p:nvPr>
            <p:ph idx="1"/>
          </p:nvPr>
        </p:nvSpPr>
        <p:spPr>
          <a:xfrm>
            <a:off x="448966" y="1758659"/>
            <a:ext cx="8246070" cy="2834418"/>
          </a:xfrm>
        </p:spPr>
        <p:txBody>
          <a:bodyPr>
            <a:normAutofit fontScale="70000" lnSpcReduction="20000"/>
          </a:bodyPr>
          <a:lstStyle/>
          <a:p>
            <a:pPr marL="0" indent="0" algn="l">
              <a:buNone/>
            </a:pPr>
            <a:r>
              <a:rPr lang="en-US" dirty="0"/>
              <a:t>Motivation:</a:t>
            </a:r>
          </a:p>
          <a:p>
            <a:pPr marL="514350" indent="-514350" algn="l">
              <a:buFont typeface="+mj-lt"/>
              <a:buAutoNum type="arabicPeriod"/>
            </a:pPr>
            <a:r>
              <a:rPr lang="en-US" dirty="0"/>
              <a:t>Parents want to find good books to introduce to their children</a:t>
            </a:r>
          </a:p>
          <a:p>
            <a:pPr marL="514350" indent="-514350" algn="l">
              <a:buFont typeface="+mj-lt"/>
              <a:buAutoNum type="arabicPeriod"/>
            </a:pPr>
            <a:r>
              <a:rPr lang="en-US" dirty="0"/>
              <a:t>Schools &amp; libraries would like to procure popular and recommended books for students</a:t>
            </a:r>
          </a:p>
          <a:p>
            <a:pPr marL="514350" indent="-514350" algn="l">
              <a:buFont typeface="+mj-lt"/>
              <a:buAutoNum type="arabicPeriod"/>
            </a:pPr>
            <a:r>
              <a:rPr lang="en-US" dirty="0"/>
              <a:t>Publishers want to evaluate the popularity &amp; performance of their books</a:t>
            </a:r>
          </a:p>
          <a:p>
            <a:pPr marL="514350" indent="-514350" algn="l">
              <a:buFont typeface="+mj-lt"/>
              <a:buAutoNum type="arabicPeriod"/>
            </a:pPr>
            <a:endParaRPr lang="en-US" dirty="0"/>
          </a:p>
          <a:p>
            <a:pPr marL="0" indent="0" algn="l">
              <a:buNone/>
            </a:pPr>
            <a:r>
              <a:rPr lang="en-US" dirty="0"/>
              <a:t>Data Source:</a:t>
            </a:r>
          </a:p>
          <a:p>
            <a:pPr algn="l"/>
            <a:r>
              <a:rPr lang="en-US" dirty="0"/>
              <a:t>We </a:t>
            </a:r>
            <a:r>
              <a:rPr lang="en-US" dirty="0" err="1"/>
              <a:t>analysed</a:t>
            </a:r>
            <a:r>
              <a:rPr lang="en-US" dirty="0"/>
              <a:t> reader’s reviews of top 10 most reviewed children’s books on </a:t>
            </a:r>
            <a:r>
              <a:rPr lang="en-US" b="1" dirty="0"/>
              <a:t>Goodreads</a:t>
            </a:r>
            <a:r>
              <a:rPr lang="en-US" dirty="0"/>
              <a:t> (about 28,900 reviews)</a:t>
            </a:r>
          </a:p>
          <a:p>
            <a:pPr marL="0" indent="0" algn="l">
              <a:buNone/>
            </a:pP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919EB07-5356-4001-A50F-370FEDD61AD5}"/>
              </a:ext>
            </a:extLst>
          </p:cNvPr>
          <p:cNvSpPr>
            <a:spLocks noGrp="1"/>
          </p:cNvSpPr>
          <p:nvPr>
            <p:ph sz="half" idx="2"/>
          </p:nvPr>
        </p:nvSpPr>
        <p:spPr>
          <a:xfrm>
            <a:off x="430924" y="2008557"/>
            <a:ext cx="8334704" cy="2756992"/>
          </a:xfrm>
        </p:spPr>
        <p:txBody>
          <a:bodyPr>
            <a:normAutofit fontScale="92500" lnSpcReduction="10000"/>
          </a:bodyPr>
          <a:lstStyle/>
          <a:p>
            <a:pPr algn="l"/>
            <a:r>
              <a:rPr lang="en-SG"/>
              <a:t>Long </a:t>
            </a:r>
            <a:r>
              <a:rPr lang="en-SG" dirty="0"/>
              <a:t>reviews contained “noise”, need a better way to </a:t>
            </a:r>
            <a:r>
              <a:rPr lang="en-SG"/>
              <a:t>filter “irrelevant” content</a:t>
            </a:r>
          </a:p>
          <a:p>
            <a:pPr algn="l"/>
            <a:r>
              <a:rPr lang="en-SG" dirty="0"/>
              <a:t>Dictionary for </a:t>
            </a:r>
            <a:r>
              <a:rPr lang="en-SG"/>
              <a:t>book reviews </a:t>
            </a:r>
            <a:r>
              <a:rPr lang="en-SG" dirty="0"/>
              <a:t>to improve classification </a:t>
            </a:r>
            <a:r>
              <a:rPr lang="en-SG"/>
              <a:t>(</a:t>
            </a:r>
            <a:r>
              <a:rPr lang="en-SG" dirty="0"/>
              <a:t>e.g. </a:t>
            </a:r>
            <a:r>
              <a:rPr lang="en-SG"/>
              <a:t>author’s </a:t>
            </a:r>
            <a:r>
              <a:rPr lang="en-SG" dirty="0"/>
              <a:t>name and character’s name</a:t>
            </a:r>
            <a:r>
              <a:rPr lang="en-SG"/>
              <a:t>) </a:t>
            </a:r>
            <a:endParaRPr lang="en-SG" dirty="0"/>
          </a:p>
          <a:p>
            <a:pPr algn="l"/>
            <a:r>
              <a:rPr lang="en-SG" dirty="0"/>
              <a:t>Defining better rules to </a:t>
            </a:r>
            <a:r>
              <a:rPr lang="en-SG"/>
              <a:t>handle </a:t>
            </a:r>
            <a:r>
              <a:rPr lang="en-SG" dirty="0"/>
              <a:t>complex sentence structure – for extracting aspects for sentiment analysis</a:t>
            </a:r>
          </a:p>
          <a:p>
            <a:pPr algn="l"/>
            <a:r>
              <a:rPr lang="en-SG" dirty="0"/>
              <a:t>Create a method </a:t>
            </a:r>
            <a:r>
              <a:rPr lang="en-SG"/>
              <a:t>for </a:t>
            </a:r>
            <a:r>
              <a:rPr lang="en-SG" dirty="0"/>
              <a:t>extracting implicit features for sentiment analysis</a:t>
            </a:r>
          </a:p>
        </p:txBody>
      </p:sp>
      <p:sp>
        <p:nvSpPr>
          <p:cNvPr id="5" name="Title 1">
            <a:extLst>
              <a:ext uri="{FF2B5EF4-FFF2-40B4-BE49-F238E27FC236}">
                <a16:creationId xmlns:a16="http://schemas.microsoft.com/office/drawing/2014/main" id="{A07954CF-B832-4609-B4C7-1B9EE49227E1}"/>
              </a:ext>
            </a:extLst>
          </p:cNvPr>
          <p:cNvSpPr txBox="1">
            <a:spLocks/>
          </p:cNvSpPr>
          <p:nvPr/>
        </p:nvSpPr>
        <p:spPr>
          <a:xfrm>
            <a:off x="565846" y="1074858"/>
            <a:ext cx="806486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Future Work &amp; Conclusion</a:t>
            </a:r>
          </a:p>
        </p:txBody>
      </p:sp>
    </p:spTree>
    <p:extLst>
      <p:ext uri="{BB962C8B-B14F-4D97-AF65-F5344CB8AC3E}">
        <p14:creationId xmlns:p14="http://schemas.microsoft.com/office/powerpoint/2010/main" val="2061858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Demo</a:t>
            </a:r>
          </a:p>
        </p:txBody>
      </p:sp>
    </p:spTree>
    <p:extLst>
      <p:ext uri="{BB962C8B-B14F-4D97-AF65-F5344CB8AC3E}">
        <p14:creationId xmlns:p14="http://schemas.microsoft.com/office/powerpoint/2010/main" val="2972887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703" y="208133"/>
            <a:ext cx="5257754" cy="763526"/>
          </a:xfrm>
          <a:solidFill>
            <a:schemeClr val="bg1"/>
          </a:solidFill>
          <a:ln>
            <a:solidFill>
              <a:srgbClr val="6699FF"/>
            </a:solidFill>
          </a:ln>
        </p:spPr>
        <p:txBody>
          <a:bodyPr>
            <a:normAutofit fontScale="90000"/>
          </a:bodyPr>
          <a:lstStyle/>
          <a:p>
            <a:r>
              <a:rPr lang="en-US" dirty="0"/>
              <a:t>Team Member’s contributions</a:t>
            </a:r>
          </a:p>
        </p:txBody>
      </p:sp>
      <p:sp>
        <p:nvSpPr>
          <p:cNvPr id="6" name="Rectangle: Rounded Corners 5">
            <a:extLst>
              <a:ext uri="{FF2B5EF4-FFF2-40B4-BE49-F238E27FC236}">
                <a16:creationId xmlns:a16="http://schemas.microsoft.com/office/drawing/2014/main" id="{0EC80D49-3488-4E87-87E6-1AAC6DDA26D9}"/>
              </a:ext>
            </a:extLst>
          </p:cNvPr>
          <p:cNvSpPr/>
          <p:nvPr/>
        </p:nvSpPr>
        <p:spPr>
          <a:xfrm>
            <a:off x="1018703" y="1756495"/>
            <a:ext cx="1764000" cy="53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Load dataset &amp; libraries</a:t>
            </a:r>
          </a:p>
        </p:txBody>
      </p:sp>
      <p:sp>
        <p:nvSpPr>
          <p:cNvPr id="11" name="TextBox 10">
            <a:extLst>
              <a:ext uri="{FF2B5EF4-FFF2-40B4-BE49-F238E27FC236}">
                <a16:creationId xmlns:a16="http://schemas.microsoft.com/office/drawing/2014/main" id="{A0A0BD08-1644-4E1B-9873-494F9E293C68}"/>
              </a:ext>
            </a:extLst>
          </p:cNvPr>
          <p:cNvSpPr txBox="1"/>
          <p:nvPr/>
        </p:nvSpPr>
        <p:spPr>
          <a:xfrm>
            <a:off x="3576379" y="1250650"/>
            <a:ext cx="2033927" cy="369332"/>
          </a:xfrm>
          <a:prstGeom prst="rect">
            <a:avLst/>
          </a:prstGeom>
          <a:noFill/>
        </p:spPr>
        <p:txBody>
          <a:bodyPr wrap="square" rtlCol="0">
            <a:spAutoFit/>
          </a:bodyPr>
          <a:lstStyle/>
          <a:p>
            <a:r>
              <a:rPr lang="en-SG" dirty="0">
                <a:solidFill>
                  <a:schemeClr val="accent1">
                    <a:lumMod val="60000"/>
                    <a:lumOff val="40000"/>
                  </a:schemeClr>
                </a:solidFill>
              </a:rPr>
              <a:t>Data Preparation</a:t>
            </a:r>
          </a:p>
        </p:txBody>
      </p:sp>
      <p:sp>
        <p:nvSpPr>
          <p:cNvPr id="12" name="TextBox 11">
            <a:extLst>
              <a:ext uri="{FF2B5EF4-FFF2-40B4-BE49-F238E27FC236}">
                <a16:creationId xmlns:a16="http://schemas.microsoft.com/office/drawing/2014/main" id="{D9A7072D-0F60-4773-BC8B-7376A6315918}"/>
              </a:ext>
            </a:extLst>
          </p:cNvPr>
          <p:cNvSpPr txBox="1"/>
          <p:nvPr/>
        </p:nvSpPr>
        <p:spPr>
          <a:xfrm>
            <a:off x="251447" y="2711231"/>
            <a:ext cx="2033927" cy="369332"/>
          </a:xfrm>
          <a:prstGeom prst="rect">
            <a:avLst/>
          </a:prstGeom>
          <a:noFill/>
        </p:spPr>
        <p:txBody>
          <a:bodyPr wrap="square" rtlCol="0">
            <a:spAutoFit/>
          </a:bodyPr>
          <a:lstStyle/>
          <a:p>
            <a:r>
              <a:rPr lang="en-SG" dirty="0">
                <a:solidFill>
                  <a:schemeClr val="accent1">
                    <a:lumMod val="60000"/>
                    <a:lumOff val="40000"/>
                  </a:schemeClr>
                </a:solidFill>
              </a:rPr>
              <a:t>Topic Extraction</a:t>
            </a:r>
          </a:p>
        </p:txBody>
      </p:sp>
      <p:sp>
        <p:nvSpPr>
          <p:cNvPr id="13" name="TextBox 12">
            <a:extLst>
              <a:ext uri="{FF2B5EF4-FFF2-40B4-BE49-F238E27FC236}">
                <a16:creationId xmlns:a16="http://schemas.microsoft.com/office/drawing/2014/main" id="{5D178E79-D2A1-49AD-85EF-8FA0010C236E}"/>
              </a:ext>
            </a:extLst>
          </p:cNvPr>
          <p:cNvSpPr txBox="1"/>
          <p:nvPr/>
        </p:nvSpPr>
        <p:spPr>
          <a:xfrm>
            <a:off x="6893320" y="2701713"/>
            <a:ext cx="2033927" cy="369332"/>
          </a:xfrm>
          <a:prstGeom prst="rect">
            <a:avLst/>
          </a:prstGeom>
          <a:noFill/>
        </p:spPr>
        <p:txBody>
          <a:bodyPr wrap="square" rtlCol="0">
            <a:spAutoFit/>
          </a:bodyPr>
          <a:lstStyle/>
          <a:p>
            <a:r>
              <a:rPr lang="en-SG" dirty="0">
                <a:solidFill>
                  <a:schemeClr val="accent1">
                    <a:lumMod val="60000"/>
                    <a:lumOff val="40000"/>
                  </a:schemeClr>
                </a:solidFill>
              </a:rPr>
              <a:t>Sentiment Analysis</a:t>
            </a:r>
          </a:p>
        </p:txBody>
      </p:sp>
      <p:sp>
        <p:nvSpPr>
          <p:cNvPr id="14" name="Rectangle: Rounded Corners 13">
            <a:extLst>
              <a:ext uri="{FF2B5EF4-FFF2-40B4-BE49-F238E27FC236}">
                <a16:creationId xmlns:a16="http://schemas.microsoft.com/office/drawing/2014/main" id="{A4E66DB5-D78D-424B-A12C-F2FB2B20518D}"/>
              </a:ext>
            </a:extLst>
          </p:cNvPr>
          <p:cNvSpPr/>
          <p:nvPr/>
        </p:nvSpPr>
        <p:spPr>
          <a:xfrm>
            <a:off x="4698931" y="1731989"/>
            <a:ext cx="1764000" cy="53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Filter for Top 10 most reviewed</a:t>
            </a:r>
          </a:p>
        </p:txBody>
      </p:sp>
      <p:sp>
        <p:nvSpPr>
          <p:cNvPr id="16" name="Rectangle: Rounded Corners 15">
            <a:extLst>
              <a:ext uri="{FF2B5EF4-FFF2-40B4-BE49-F238E27FC236}">
                <a16:creationId xmlns:a16="http://schemas.microsoft.com/office/drawing/2014/main" id="{D9B27EC5-3022-4FAC-B9DE-6C333F4F82D3}"/>
              </a:ext>
            </a:extLst>
          </p:cNvPr>
          <p:cNvSpPr/>
          <p:nvPr/>
        </p:nvSpPr>
        <p:spPr>
          <a:xfrm>
            <a:off x="251447" y="3096350"/>
            <a:ext cx="1764000" cy="620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LDA Topic Modelling</a:t>
            </a:r>
          </a:p>
        </p:txBody>
      </p:sp>
      <p:sp>
        <p:nvSpPr>
          <p:cNvPr id="17" name="Rectangle: Rounded Corners 16">
            <a:extLst>
              <a:ext uri="{FF2B5EF4-FFF2-40B4-BE49-F238E27FC236}">
                <a16:creationId xmlns:a16="http://schemas.microsoft.com/office/drawing/2014/main" id="{9F61E366-319F-44D8-BB99-7EFDCB898244}"/>
              </a:ext>
            </a:extLst>
          </p:cNvPr>
          <p:cNvSpPr/>
          <p:nvPr/>
        </p:nvSpPr>
        <p:spPr>
          <a:xfrm>
            <a:off x="7051530" y="3077601"/>
            <a:ext cx="1764000" cy="788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Sentiment analysis at review level</a:t>
            </a:r>
          </a:p>
        </p:txBody>
      </p:sp>
      <p:sp>
        <p:nvSpPr>
          <p:cNvPr id="19" name="Rectangle: Rounded Corners 18">
            <a:extLst>
              <a:ext uri="{FF2B5EF4-FFF2-40B4-BE49-F238E27FC236}">
                <a16:creationId xmlns:a16="http://schemas.microsoft.com/office/drawing/2014/main" id="{7FDD9286-A439-4972-BC09-DC0163E46142}"/>
              </a:ext>
            </a:extLst>
          </p:cNvPr>
          <p:cNvSpPr/>
          <p:nvPr/>
        </p:nvSpPr>
        <p:spPr>
          <a:xfrm>
            <a:off x="7083050" y="4204336"/>
            <a:ext cx="1764000" cy="788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Aspect Based Sentiment Analysis</a:t>
            </a:r>
          </a:p>
        </p:txBody>
      </p:sp>
      <p:sp>
        <p:nvSpPr>
          <p:cNvPr id="20" name="TextBox 19">
            <a:extLst>
              <a:ext uri="{FF2B5EF4-FFF2-40B4-BE49-F238E27FC236}">
                <a16:creationId xmlns:a16="http://schemas.microsoft.com/office/drawing/2014/main" id="{2C8E7F90-BBD6-4E11-B232-175C48E3E232}"/>
              </a:ext>
            </a:extLst>
          </p:cNvPr>
          <p:cNvSpPr txBox="1"/>
          <p:nvPr/>
        </p:nvSpPr>
        <p:spPr>
          <a:xfrm>
            <a:off x="3089821" y="3981941"/>
            <a:ext cx="2033927" cy="369332"/>
          </a:xfrm>
          <a:prstGeom prst="rect">
            <a:avLst/>
          </a:prstGeom>
          <a:noFill/>
        </p:spPr>
        <p:txBody>
          <a:bodyPr wrap="square" rtlCol="0">
            <a:spAutoFit/>
          </a:bodyPr>
          <a:lstStyle/>
          <a:p>
            <a:pPr algn="ctr"/>
            <a:r>
              <a:rPr lang="en-SG" dirty="0">
                <a:solidFill>
                  <a:schemeClr val="accent1">
                    <a:lumMod val="60000"/>
                    <a:lumOff val="40000"/>
                  </a:schemeClr>
                </a:solidFill>
              </a:rPr>
              <a:t>Results</a:t>
            </a:r>
          </a:p>
        </p:txBody>
      </p:sp>
      <p:sp>
        <p:nvSpPr>
          <p:cNvPr id="22" name="Arrow: Down 21">
            <a:extLst>
              <a:ext uri="{FF2B5EF4-FFF2-40B4-BE49-F238E27FC236}">
                <a16:creationId xmlns:a16="http://schemas.microsoft.com/office/drawing/2014/main" id="{744B29C6-7330-4CDF-8C52-B340F2FE5C4B}"/>
              </a:ext>
            </a:extLst>
          </p:cNvPr>
          <p:cNvSpPr/>
          <p:nvPr/>
        </p:nvSpPr>
        <p:spPr>
          <a:xfrm>
            <a:off x="7772287" y="3872264"/>
            <a:ext cx="385526" cy="40118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id="{601E9E84-8BF7-4501-8655-97E1F426D5A0}"/>
              </a:ext>
            </a:extLst>
          </p:cNvPr>
          <p:cNvSpPr/>
          <p:nvPr/>
        </p:nvSpPr>
        <p:spPr>
          <a:xfrm>
            <a:off x="1431912" y="4345650"/>
            <a:ext cx="4911063" cy="614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Interpret &amp; Evaluate</a:t>
            </a:r>
          </a:p>
        </p:txBody>
      </p:sp>
      <p:sp>
        <p:nvSpPr>
          <p:cNvPr id="23" name="Rectangle: Rounded Corners 22">
            <a:extLst>
              <a:ext uri="{FF2B5EF4-FFF2-40B4-BE49-F238E27FC236}">
                <a16:creationId xmlns:a16="http://schemas.microsoft.com/office/drawing/2014/main" id="{11E3DB92-8A13-4C49-A5BC-6400424E2B1E}"/>
              </a:ext>
            </a:extLst>
          </p:cNvPr>
          <p:cNvSpPr/>
          <p:nvPr/>
        </p:nvSpPr>
        <p:spPr>
          <a:xfrm>
            <a:off x="4698931" y="3109754"/>
            <a:ext cx="1764000" cy="620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Association Mining</a:t>
            </a:r>
          </a:p>
        </p:txBody>
      </p:sp>
      <p:sp>
        <p:nvSpPr>
          <p:cNvPr id="27" name="Rectangle: Rounded Corners 26">
            <a:extLst>
              <a:ext uri="{FF2B5EF4-FFF2-40B4-BE49-F238E27FC236}">
                <a16:creationId xmlns:a16="http://schemas.microsoft.com/office/drawing/2014/main" id="{731EE5AB-3BBF-4072-AF6F-52317149B033}"/>
              </a:ext>
            </a:extLst>
          </p:cNvPr>
          <p:cNvSpPr/>
          <p:nvPr/>
        </p:nvSpPr>
        <p:spPr>
          <a:xfrm>
            <a:off x="2378566" y="3077601"/>
            <a:ext cx="1764000" cy="620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K-means Clustering </a:t>
            </a:r>
          </a:p>
        </p:txBody>
      </p:sp>
      <p:sp>
        <p:nvSpPr>
          <p:cNvPr id="28" name="TextBox 27">
            <a:extLst>
              <a:ext uri="{FF2B5EF4-FFF2-40B4-BE49-F238E27FC236}">
                <a16:creationId xmlns:a16="http://schemas.microsoft.com/office/drawing/2014/main" id="{71005FFF-0283-4A50-BC86-08EEA06B0028}"/>
              </a:ext>
            </a:extLst>
          </p:cNvPr>
          <p:cNvSpPr txBox="1"/>
          <p:nvPr/>
        </p:nvSpPr>
        <p:spPr>
          <a:xfrm>
            <a:off x="2251935" y="2725115"/>
            <a:ext cx="2373492" cy="369332"/>
          </a:xfrm>
          <a:prstGeom prst="rect">
            <a:avLst/>
          </a:prstGeom>
          <a:noFill/>
        </p:spPr>
        <p:txBody>
          <a:bodyPr wrap="square" rtlCol="0">
            <a:spAutoFit/>
          </a:bodyPr>
          <a:lstStyle/>
          <a:p>
            <a:r>
              <a:rPr lang="en-SG" dirty="0">
                <a:solidFill>
                  <a:schemeClr val="accent1">
                    <a:lumMod val="60000"/>
                    <a:lumOff val="40000"/>
                  </a:schemeClr>
                </a:solidFill>
              </a:rPr>
              <a:t>Document Clustering</a:t>
            </a:r>
          </a:p>
        </p:txBody>
      </p:sp>
      <p:sp>
        <p:nvSpPr>
          <p:cNvPr id="29" name="TextBox 28">
            <a:extLst>
              <a:ext uri="{FF2B5EF4-FFF2-40B4-BE49-F238E27FC236}">
                <a16:creationId xmlns:a16="http://schemas.microsoft.com/office/drawing/2014/main" id="{BD19B620-B1A7-413B-AD1A-73CE2DA68AF2}"/>
              </a:ext>
            </a:extLst>
          </p:cNvPr>
          <p:cNvSpPr txBox="1"/>
          <p:nvPr/>
        </p:nvSpPr>
        <p:spPr>
          <a:xfrm>
            <a:off x="4440466" y="2740053"/>
            <a:ext cx="2373492" cy="369332"/>
          </a:xfrm>
          <a:prstGeom prst="rect">
            <a:avLst/>
          </a:prstGeom>
          <a:noFill/>
        </p:spPr>
        <p:txBody>
          <a:bodyPr wrap="square" rtlCol="0">
            <a:spAutoFit/>
          </a:bodyPr>
          <a:lstStyle/>
          <a:p>
            <a:r>
              <a:rPr lang="en-SG" dirty="0">
                <a:solidFill>
                  <a:schemeClr val="accent1">
                    <a:lumMod val="60000"/>
                    <a:lumOff val="40000"/>
                  </a:schemeClr>
                </a:solidFill>
              </a:rPr>
              <a:t>Information Extraction</a:t>
            </a:r>
          </a:p>
        </p:txBody>
      </p:sp>
      <p:sp>
        <p:nvSpPr>
          <p:cNvPr id="30" name="Rectangle: Rounded Corners 29">
            <a:extLst>
              <a:ext uri="{FF2B5EF4-FFF2-40B4-BE49-F238E27FC236}">
                <a16:creationId xmlns:a16="http://schemas.microsoft.com/office/drawing/2014/main" id="{AFFDE60A-ECFF-41C9-A767-A8AE0689076B}"/>
              </a:ext>
            </a:extLst>
          </p:cNvPr>
          <p:cNvSpPr/>
          <p:nvPr/>
        </p:nvSpPr>
        <p:spPr>
          <a:xfrm>
            <a:off x="2858817" y="1740963"/>
            <a:ext cx="1764000" cy="53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EDA</a:t>
            </a:r>
          </a:p>
        </p:txBody>
      </p:sp>
      <p:sp>
        <p:nvSpPr>
          <p:cNvPr id="31" name="Rectangle: Rounded Corners 30">
            <a:extLst>
              <a:ext uri="{FF2B5EF4-FFF2-40B4-BE49-F238E27FC236}">
                <a16:creationId xmlns:a16="http://schemas.microsoft.com/office/drawing/2014/main" id="{8173DB95-400A-4011-AD2D-59D03856047E}"/>
              </a:ext>
            </a:extLst>
          </p:cNvPr>
          <p:cNvSpPr/>
          <p:nvPr/>
        </p:nvSpPr>
        <p:spPr>
          <a:xfrm>
            <a:off x="6516757" y="1740350"/>
            <a:ext cx="1764000" cy="53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Text </a:t>
            </a:r>
          </a:p>
          <a:p>
            <a:pPr algn="ctr"/>
            <a:r>
              <a:rPr lang="en-SG" sz="1600" dirty="0"/>
              <a:t>Pre-processing</a:t>
            </a:r>
          </a:p>
        </p:txBody>
      </p:sp>
      <p:sp>
        <p:nvSpPr>
          <p:cNvPr id="32" name="Arrow: Down 31">
            <a:extLst>
              <a:ext uri="{FF2B5EF4-FFF2-40B4-BE49-F238E27FC236}">
                <a16:creationId xmlns:a16="http://schemas.microsoft.com/office/drawing/2014/main" id="{EE958912-EA95-429A-A1D4-073A8922ACB6}"/>
              </a:ext>
            </a:extLst>
          </p:cNvPr>
          <p:cNvSpPr/>
          <p:nvPr/>
        </p:nvSpPr>
        <p:spPr>
          <a:xfrm>
            <a:off x="4247703" y="2415955"/>
            <a:ext cx="385526" cy="40118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36" name="Arrow: Down 35">
            <a:extLst>
              <a:ext uri="{FF2B5EF4-FFF2-40B4-BE49-F238E27FC236}">
                <a16:creationId xmlns:a16="http://schemas.microsoft.com/office/drawing/2014/main" id="{73F1202C-1E21-4E8A-A80D-D95528B65700}"/>
              </a:ext>
            </a:extLst>
          </p:cNvPr>
          <p:cNvSpPr/>
          <p:nvPr/>
        </p:nvSpPr>
        <p:spPr>
          <a:xfrm rot="18900000">
            <a:off x="3237563" y="3872264"/>
            <a:ext cx="385526" cy="40118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37" name="Arrow: Down 36">
            <a:extLst>
              <a:ext uri="{FF2B5EF4-FFF2-40B4-BE49-F238E27FC236}">
                <a16:creationId xmlns:a16="http://schemas.microsoft.com/office/drawing/2014/main" id="{B7113959-6C30-492D-9A14-6CC74AF8E4EA}"/>
              </a:ext>
            </a:extLst>
          </p:cNvPr>
          <p:cNvSpPr/>
          <p:nvPr/>
        </p:nvSpPr>
        <p:spPr>
          <a:xfrm rot="18900000">
            <a:off x="1296512" y="3870439"/>
            <a:ext cx="385526" cy="37710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39" name="Arrow: Down 38">
            <a:extLst>
              <a:ext uri="{FF2B5EF4-FFF2-40B4-BE49-F238E27FC236}">
                <a16:creationId xmlns:a16="http://schemas.microsoft.com/office/drawing/2014/main" id="{4B884266-DA55-42F6-B25E-10DB2B61E7E4}"/>
              </a:ext>
            </a:extLst>
          </p:cNvPr>
          <p:cNvSpPr/>
          <p:nvPr/>
        </p:nvSpPr>
        <p:spPr>
          <a:xfrm rot="5400000">
            <a:off x="6481449" y="4397796"/>
            <a:ext cx="385526" cy="40118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40" name="Arrow: Down 39">
            <a:extLst>
              <a:ext uri="{FF2B5EF4-FFF2-40B4-BE49-F238E27FC236}">
                <a16:creationId xmlns:a16="http://schemas.microsoft.com/office/drawing/2014/main" id="{1E2CB516-79A1-475C-BCB0-400E20176C88}"/>
              </a:ext>
            </a:extLst>
          </p:cNvPr>
          <p:cNvSpPr/>
          <p:nvPr/>
        </p:nvSpPr>
        <p:spPr>
          <a:xfrm rot="18480000">
            <a:off x="6575699" y="3687696"/>
            <a:ext cx="385526" cy="627816"/>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3" name="Rectangle 2">
            <a:extLst>
              <a:ext uri="{FF2B5EF4-FFF2-40B4-BE49-F238E27FC236}">
                <a16:creationId xmlns:a16="http://schemas.microsoft.com/office/drawing/2014/main" id="{345F978C-25D3-4C1D-8C6F-4E4006377EB7}"/>
              </a:ext>
            </a:extLst>
          </p:cNvPr>
          <p:cNvSpPr/>
          <p:nvPr/>
        </p:nvSpPr>
        <p:spPr>
          <a:xfrm>
            <a:off x="777766" y="1619982"/>
            <a:ext cx="7798675" cy="766505"/>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33" name="Oval 32">
            <a:extLst>
              <a:ext uri="{FF2B5EF4-FFF2-40B4-BE49-F238E27FC236}">
                <a16:creationId xmlns:a16="http://schemas.microsoft.com/office/drawing/2014/main" id="{4657C7A9-72DC-4B2E-BA7D-F64C9B730964}"/>
              </a:ext>
            </a:extLst>
          </p:cNvPr>
          <p:cNvSpPr/>
          <p:nvPr/>
        </p:nvSpPr>
        <p:spPr>
          <a:xfrm>
            <a:off x="6944379" y="1230113"/>
            <a:ext cx="1213434" cy="5612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All</a:t>
            </a:r>
          </a:p>
        </p:txBody>
      </p:sp>
      <p:sp>
        <p:nvSpPr>
          <p:cNvPr id="34" name="Oval 33">
            <a:extLst>
              <a:ext uri="{FF2B5EF4-FFF2-40B4-BE49-F238E27FC236}">
                <a16:creationId xmlns:a16="http://schemas.microsoft.com/office/drawing/2014/main" id="{56D5A441-F46B-49A2-8E86-B4C4BC633195}"/>
              </a:ext>
            </a:extLst>
          </p:cNvPr>
          <p:cNvSpPr/>
          <p:nvPr/>
        </p:nvSpPr>
        <p:spPr>
          <a:xfrm>
            <a:off x="1384187" y="2571750"/>
            <a:ext cx="1536480" cy="5612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Andy &amp; Jun </a:t>
            </a:r>
            <a:r>
              <a:rPr lang="en-SG" dirty="0" err="1"/>
              <a:t>Jie</a:t>
            </a:r>
            <a:endParaRPr lang="en-SG" dirty="0"/>
          </a:p>
        </p:txBody>
      </p:sp>
      <p:sp>
        <p:nvSpPr>
          <p:cNvPr id="35" name="Oval 34">
            <a:extLst>
              <a:ext uri="{FF2B5EF4-FFF2-40B4-BE49-F238E27FC236}">
                <a16:creationId xmlns:a16="http://schemas.microsoft.com/office/drawing/2014/main" id="{997B3BB7-495D-413F-9FC0-71D41ED42BE8}"/>
              </a:ext>
            </a:extLst>
          </p:cNvPr>
          <p:cNvSpPr/>
          <p:nvPr/>
        </p:nvSpPr>
        <p:spPr>
          <a:xfrm>
            <a:off x="5865054" y="2542040"/>
            <a:ext cx="1732286" cy="62620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Kevin &amp; Beatrice</a:t>
            </a:r>
          </a:p>
        </p:txBody>
      </p:sp>
      <p:sp>
        <p:nvSpPr>
          <p:cNvPr id="43" name="Oval 42">
            <a:extLst>
              <a:ext uri="{FF2B5EF4-FFF2-40B4-BE49-F238E27FC236}">
                <a16:creationId xmlns:a16="http://schemas.microsoft.com/office/drawing/2014/main" id="{1E635A53-A76E-4442-9010-9E8B8C3F67D4}"/>
              </a:ext>
            </a:extLst>
          </p:cNvPr>
          <p:cNvSpPr/>
          <p:nvPr/>
        </p:nvSpPr>
        <p:spPr>
          <a:xfrm>
            <a:off x="5051940" y="4028493"/>
            <a:ext cx="1213434" cy="5612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a:t>All</a:t>
            </a:r>
          </a:p>
        </p:txBody>
      </p:sp>
    </p:spTree>
    <p:extLst>
      <p:ext uri="{BB962C8B-B14F-4D97-AF65-F5344CB8AC3E}">
        <p14:creationId xmlns:p14="http://schemas.microsoft.com/office/powerpoint/2010/main" val="3596665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Appendix</a:t>
            </a:r>
          </a:p>
        </p:txBody>
      </p:sp>
    </p:spTree>
    <p:extLst>
      <p:ext uri="{BB962C8B-B14F-4D97-AF65-F5344CB8AC3E}">
        <p14:creationId xmlns:p14="http://schemas.microsoft.com/office/powerpoint/2010/main" val="3429970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D7A27F-69BB-4DF1-A546-FAA6D58E46BB}"/>
              </a:ext>
            </a:extLst>
          </p:cNvPr>
          <p:cNvSpPr txBox="1">
            <a:spLocks/>
          </p:cNvSpPr>
          <p:nvPr/>
        </p:nvSpPr>
        <p:spPr>
          <a:xfrm>
            <a:off x="1063255" y="548072"/>
            <a:ext cx="701749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Topic Extraction</a:t>
            </a:r>
          </a:p>
        </p:txBody>
      </p:sp>
      <p:sp>
        <p:nvSpPr>
          <p:cNvPr id="10" name="Text Placeholder 6">
            <a:extLst>
              <a:ext uri="{FF2B5EF4-FFF2-40B4-BE49-F238E27FC236}">
                <a16:creationId xmlns:a16="http://schemas.microsoft.com/office/drawing/2014/main" id="{C7962AA4-49D0-4F9A-BCDA-D4BE09665B72}"/>
              </a:ext>
            </a:extLst>
          </p:cNvPr>
          <p:cNvSpPr txBox="1">
            <a:spLocks/>
          </p:cNvSpPr>
          <p:nvPr/>
        </p:nvSpPr>
        <p:spPr>
          <a:xfrm>
            <a:off x="196388" y="1445862"/>
            <a:ext cx="4041775"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Sample LDA </a:t>
            </a:r>
            <a:r>
              <a:rPr lang="en-US"/>
              <a:t>output</a:t>
            </a:r>
            <a:endParaRPr lang="en-US" dirty="0"/>
          </a:p>
        </p:txBody>
      </p:sp>
      <p:sp>
        <p:nvSpPr>
          <p:cNvPr id="13" name="TextBox 12">
            <a:extLst>
              <a:ext uri="{FF2B5EF4-FFF2-40B4-BE49-F238E27FC236}">
                <a16:creationId xmlns:a16="http://schemas.microsoft.com/office/drawing/2014/main" id="{80358AB4-6CAE-4DFD-9BAC-D069CA3F7607}"/>
              </a:ext>
            </a:extLst>
          </p:cNvPr>
          <p:cNvSpPr txBox="1"/>
          <p:nvPr/>
        </p:nvSpPr>
        <p:spPr>
          <a:xfrm>
            <a:off x="430307" y="1905341"/>
            <a:ext cx="4141693"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LDA outputs the top </a:t>
            </a:r>
            <a:r>
              <a:rPr lang="en-US" i="1" dirty="0">
                <a:solidFill>
                  <a:schemeClr val="bg1"/>
                </a:solidFill>
              </a:rPr>
              <a:t>n</a:t>
            </a:r>
            <a:r>
              <a:rPr lang="en-US" dirty="0">
                <a:solidFill>
                  <a:schemeClr val="bg1"/>
                </a:solidFill>
              </a:rPr>
              <a:t> words with the corresponding weighting, for each topic. This is visualized as a bar chart.</a:t>
            </a:r>
          </a:p>
          <a:p>
            <a:pPr marL="285750" indent="-285750">
              <a:buFont typeface="Arial" panose="020B0604020202020204" pitchFamily="34" charset="0"/>
              <a:buChar char="•"/>
            </a:pPr>
            <a:endParaRPr lang="en-US" dirty="0">
              <a:solidFill>
                <a:schemeClr val="bg1"/>
              </a:solidFill>
            </a:endParaRPr>
          </a:p>
        </p:txBody>
      </p:sp>
      <p:pic>
        <p:nvPicPr>
          <p:cNvPr id="4" name="Picture 3">
            <a:extLst>
              <a:ext uri="{FF2B5EF4-FFF2-40B4-BE49-F238E27FC236}">
                <a16:creationId xmlns:a16="http://schemas.microsoft.com/office/drawing/2014/main" id="{67442798-485B-4DBD-8D2D-92D6675AA3DB}"/>
              </a:ext>
            </a:extLst>
          </p:cNvPr>
          <p:cNvPicPr>
            <a:picLocks noChangeAspect="1"/>
          </p:cNvPicPr>
          <p:nvPr/>
        </p:nvPicPr>
        <p:blipFill>
          <a:blip r:embed="rId2"/>
          <a:stretch>
            <a:fillRect/>
          </a:stretch>
        </p:blipFill>
        <p:spPr>
          <a:xfrm>
            <a:off x="533400" y="4059598"/>
            <a:ext cx="7716740" cy="908361"/>
          </a:xfrm>
          <a:prstGeom prst="rect">
            <a:avLst/>
          </a:prstGeom>
        </p:spPr>
      </p:pic>
      <p:pic>
        <p:nvPicPr>
          <p:cNvPr id="6" name="Picture 5">
            <a:extLst>
              <a:ext uri="{FF2B5EF4-FFF2-40B4-BE49-F238E27FC236}">
                <a16:creationId xmlns:a16="http://schemas.microsoft.com/office/drawing/2014/main" id="{ADCE6715-6EA9-4F2F-B753-A53EC2298BC2}"/>
              </a:ext>
            </a:extLst>
          </p:cNvPr>
          <p:cNvPicPr>
            <a:picLocks noChangeAspect="1"/>
          </p:cNvPicPr>
          <p:nvPr/>
        </p:nvPicPr>
        <p:blipFill rotWithShape="1">
          <a:blip r:embed="rId3"/>
          <a:srcRect l="-494" t="1316"/>
          <a:stretch/>
        </p:blipFill>
        <p:spPr>
          <a:xfrm>
            <a:off x="5269464" y="1541463"/>
            <a:ext cx="2980676" cy="2290440"/>
          </a:xfrm>
          <a:prstGeom prst="rect">
            <a:avLst/>
          </a:prstGeom>
        </p:spPr>
      </p:pic>
    </p:spTree>
    <p:extLst>
      <p:ext uri="{BB962C8B-B14F-4D97-AF65-F5344CB8AC3E}">
        <p14:creationId xmlns:p14="http://schemas.microsoft.com/office/powerpoint/2010/main" val="4160402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35117" y="1533357"/>
            <a:ext cx="2599726" cy="479822"/>
          </a:xfrm>
        </p:spPr>
        <p:txBody>
          <a:bodyPr>
            <a:normAutofit fontScale="77500" lnSpcReduction="20000"/>
          </a:bodyPr>
          <a:lstStyle/>
          <a:p>
            <a:r>
              <a:rPr lang="en-US" dirty="0"/>
              <a:t>Text Pre-processing</a:t>
            </a:r>
          </a:p>
        </p:txBody>
      </p:sp>
      <p:sp>
        <p:nvSpPr>
          <p:cNvPr id="6" name="Content Placeholder 5"/>
          <p:cNvSpPr>
            <a:spLocks noGrp="1"/>
          </p:cNvSpPr>
          <p:nvPr>
            <p:ph sz="half" idx="2"/>
          </p:nvPr>
        </p:nvSpPr>
        <p:spPr>
          <a:xfrm>
            <a:off x="1293717" y="2124161"/>
            <a:ext cx="2441126" cy="2657050"/>
          </a:xfrm>
        </p:spPr>
        <p:txBody>
          <a:bodyPr>
            <a:noAutofit/>
          </a:bodyPr>
          <a:lstStyle/>
          <a:p>
            <a:pPr algn="l"/>
            <a:r>
              <a:rPr lang="en-US" sz="1700" dirty="0"/>
              <a:t>Removal of URL, hashtags and mentions</a:t>
            </a:r>
          </a:p>
        </p:txBody>
      </p:sp>
      <p:sp>
        <p:nvSpPr>
          <p:cNvPr id="7" name="Text Placeholder 6"/>
          <p:cNvSpPr>
            <a:spLocks noGrp="1"/>
          </p:cNvSpPr>
          <p:nvPr>
            <p:ph type="body" sz="quarter" idx="3"/>
          </p:nvPr>
        </p:nvSpPr>
        <p:spPr>
          <a:xfrm>
            <a:off x="4318909" y="1533357"/>
            <a:ext cx="2960343" cy="479822"/>
          </a:xfrm>
        </p:spPr>
        <p:txBody>
          <a:bodyPr>
            <a:normAutofit fontScale="77500" lnSpcReduction="20000"/>
          </a:bodyPr>
          <a:lstStyle/>
          <a:p>
            <a:r>
              <a:rPr lang="en-US" dirty="0"/>
              <a:t>Overall Sentiment Analysis</a:t>
            </a:r>
          </a:p>
        </p:txBody>
      </p:sp>
      <p:sp>
        <p:nvSpPr>
          <p:cNvPr id="8" name="Content Placeholder 7"/>
          <p:cNvSpPr>
            <a:spLocks noGrp="1"/>
          </p:cNvSpPr>
          <p:nvPr>
            <p:ph sz="quarter" idx="4"/>
          </p:nvPr>
        </p:nvSpPr>
        <p:spPr>
          <a:xfrm>
            <a:off x="4186788" y="2124161"/>
            <a:ext cx="3125647" cy="2276294"/>
          </a:xfrm>
        </p:spPr>
        <p:txBody>
          <a:bodyPr>
            <a:normAutofit/>
          </a:bodyPr>
          <a:lstStyle/>
          <a:p>
            <a:pPr algn="l"/>
            <a:r>
              <a:rPr lang="en-US" sz="1700" dirty="0"/>
              <a:t>Polarity Score - </a:t>
            </a:r>
            <a:r>
              <a:rPr lang="en-US" sz="1700" dirty="0" err="1"/>
              <a:t>TextBlob</a:t>
            </a:r>
            <a:endParaRPr lang="en-US" sz="1700" dirty="0"/>
          </a:p>
          <a:p>
            <a:pPr algn="l"/>
            <a:r>
              <a:rPr lang="en-US" sz="1700" dirty="0"/>
              <a:t>Polarity Score - Vader</a:t>
            </a:r>
          </a:p>
          <a:p>
            <a:pPr algn="l"/>
            <a:r>
              <a:rPr lang="en-US" sz="1700" dirty="0"/>
              <a:t>Compare against user rating</a:t>
            </a:r>
          </a:p>
          <a:p>
            <a:pPr algn="l"/>
            <a:r>
              <a:rPr lang="en-US" sz="1700" dirty="0"/>
              <a:t>Confusion Matrix – precision, recall, F-score</a:t>
            </a:r>
          </a:p>
        </p:txBody>
      </p:sp>
      <p:sp>
        <p:nvSpPr>
          <p:cNvPr id="11" name="Title 1">
            <a:extLst>
              <a:ext uri="{FF2B5EF4-FFF2-40B4-BE49-F238E27FC236}">
                <a16:creationId xmlns:a16="http://schemas.microsoft.com/office/drawing/2014/main" id="{2530E420-A78D-4CC1-B7C7-5E4B019AEC2A}"/>
              </a:ext>
            </a:extLst>
          </p:cNvPr>
          <p:cNvSpPr txBox="1">
            <a:spLocks/>
          </p:cNvSpPr>
          <p:nvPr/>
        </p:nvSpPr>
        <p:spPr>
          <a:xfrm>
            <a:off x="378372" y="432577"/>
            <a:ext cx="8481849"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Solution Details – Overall Sentiment Analysis</a:t>
            </a:r>
          </a:p>
        </p:txBody>
      </p:sp>
    </p:spTree>
    <p:extLst>
      <p:ext uri="{BB962C8B-B14F-4D97-AF65-F5344CB8AC3E}">
        <p14:creationId xmlns:p14="http://schemas.microsoft.com/office/powerpoint/2010/main" val="3741722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F8B9B30-ADC9-48FE-B8C9-5F3B27D103CF}"/>
              </a:ext>
            </a:extLst>
          </p:cNvPr>
          <p:cNvSpPr txBox="1">
            <a:spLocks/>
          </p:cNvSpPr>
          <p:nvPr/>
        </p:nvSpPr>
        <p:spPr>
          <a:xfrm>
            <a:off x="504531" y="149100"/>
            <a:ext cx="8137152"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Sentiment Analysis</a:t>
            </a:r>
          </a:p>
        </p:txBody>
      </p:sp>
      <p:sp>
        <p:nvSpPr>
          <p:cNvPr id="6" name="TextBox 5">
            <a:extLst>
              <a:ext uri="{FF2B5EF4-FFF2-40B4-BE49-F238E27FC236}">
                <a16:creationId xmlns:a16="http://schemas.microsoft.com/office/drawing/2014/main" id="{D4762E39-7DEE-4DAE-AC14-BEA60AFB9A46}"/>
              </a:ext>
            </a:extLst>
          </p:cNvPr>
          <p:cNvSpPr txBox="1"/>
          <p:nvPr/>
        </p:nvSpPr>
        <p:spPr>
          <a:xfrm>
            <a:off x="325821" y="1145495"/>
            <a:ext cx="46770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Vader and </a:t>
            </a:r>
            <a:r>
              <a:rPr lang="en-US" dirty="0" err="1">
                <a:solidFill>
                  <a:schemeClr val="bg1"/>
                </a:solidFill>
              </a:rPr>
              <a:t>TextBlob</a:t>
            </a:r>
            <a:r>
              <a:rPr lang="en-US" dirty="0">
                <a:solidFill>
                  <a:schemeClr val="bg1"/>
                </a:solidFill>
              </a:rPr>
              <a:t> polarity scores compared with User Rating</a:t>
            </a:r>
            <a:endParaRPr lang="en-US" dirty="0">
              <a:solidFill>
                <a:schemeClr val="bg1"/>
              </a:solidFill>
              <a:cs typeface="Calibri"/>
            </a:endParaRPr>
          </a:p>
        </p:txBody>
      </p:sp>
      <p:pic>
        <p:nvPicPr>
          <p:cNvPr id="3" name="Picture 2" descr="Chart, bar chart&#10;&#10;Description automatically generated">
            <a:extLst>
              <a:ext uri="{FF2B5EF4-FFF2-40B4-BE49-F238E27FC236}">
                <a16:creationId xmlns:a16="http://schemas.microsoft.com/office/drawing/2014/main" id="{E69FDD38-85F0-422C-A297-557CCDE18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1" y="1791826"/>
            <a:ext cx="4922219" cy="3020099"/>
          </a:xfrm>
          <a:prstGeom prst="rect">
            <a:avLst/>
          </a:prstGeom>
        </p:spPr>
      </p:pic>
      <p:sp>
        <p:nvSpPr>
          <p:cNvPr id="4" name="TextBox 3">
            <a:extLst>
              <a:ext uri="{FF2B5EF4-FFF2-40B4-BE49-F238E27FC236}">
                <a16:creationId xmlns:a16="http://schemas.microsoft.com/office/drawing/2014/main" id="{C291C44A-CDF5-489A-AAD7-2EE3EA91A809}"/>
              </a:ext>
            </a:extLst>
          </p:cNvPr>
          <p:cNvSpPr txBox="1"/>
          <p:nvPr/>
        </p:nvSpPr>
        <p:spPr>
          <a:xfrm>
            <a:off x="5707117" y="1255762"/>
            <a:ext cx="3111062" cy="1600438"/>
          </a:xfrm>
          <a:prstGeom prst="rect">
            <a:avLst/>
          </a:prstGeom>
          <a:noFill/>
          <a:ln>
            <a:solidFill>
              <a:schemeClr val="bg1"/>
            </a:solidFill>
          </a:ln>
        </p:spPr>
        <p:txBody>
          <a:bodyPr wrap="square" rtlCol="0">
            <a:spAutoFit/>
          </a:bodyPr>
          <a:lstStyle/>
          <a:p>
            <a:r>
              <a:rPr lang="en-SG" sz="1400" dirty="0">
                <a:solidFill>
                  <a:schemeClr val="bg1"/>
                </a:solidFill>
              </a:rPr>
              <a:t>“I read </a:t>
            </a:r>
            <a:r>
              <a:rPr lang="en-SG" sz="1400">
                <a:solidFill>
                  <a:schemeClr val="bg1"/>
                </a:solidFill>
              </a:rPr>
              <a:t>this because </a:t>
            </a:r>
            <a:r>
              <a:rPr lang="en-SG" sz="1400" dirty="0">
                <a:solidFill>
                  <a:schemeClr val="bg1"/>
                </a:solidFill>
              </a:rPr>
              <a:t>it’s one of my friend’s favourite books -  </a:t>
            </a:r>
            <a:r>
              <a:rPr lang="en-SG" sz="1400">
                <a:solidFill>
                  <a:schemeClr val="bg1"/>
                </a:solidFill>
              </a:rPr>
              <a:t>it was excellent, but very upsetting as well.”</a:t>
            </a:r>
            <a:endParaRPr lang="en-SG" sz="1400" dirty="0">
              <a:solidFill>
                <a:schemeClr val="bg1"/>
              </a:solidFill>
            </a:endParaRPr>
          </a:p>
          <a:p>
            <a:r>
              <a:rPr lang="en-SG" sz="1400">
                <a:solidFill>
                  <a:schemeClr val="bg1"/>
                </a:solidFill>
              </a:rPr>
              <a:t> </a:t>
            </a:r>
          </a:p>
          <a:p>
            <a:r>
              <a:rPr lang="en-SG" sz="1400" dirty="0">
                <a:solidFill>
                  <a:schemeClr val="bg1"/>
                </a:solidFill>
              </a:rPr>
              <a:t>User rating – 4</a:t>
            </a:r>
          </a:p>
          <a:p>
            <a:r>
              <a:rPr lang="en-SG" sz="1400" dirty="0">
                <a:solidFill>
                  <a:schemeClr val="bg1"/>
                </a:solidFill>
              </a:rPr>
              <a:t>Vader </a:t>
            </a:r>
            <a:r>
              <a:rPr lang="en-SG" sz="1400">
                <a:solidFill>
                  <a:schemeClr val="bg1"/>
                </a:solidFill>
              </a:rPr>
              <a:t>compound score – </a:t>
            </a:r>
            <a:r>
              <a:rPr lang="en-SG" sz="1400" dirty="0">
                <a:solidFill>
                  <a:schemeClr val="bg1"/>
                </a:solidFill>
              </a:rPr>
              <a:t>0.2038</a:t>
            </a:r>
          </a:p>
          <a:p>
            <a:r>
              <a:rPr lang="en-SG" sz="1400" dirty="0" err="1">
                <a:solidFill>
                  <a:schemeClr val="bg1"/>
                </a:solidFill>
              </a:rPr>
              <a:t>TextBlob</a:t>
            </a:r>
            <a:r>
              <a:rPr lang="en-SG" sz="1400" dirty="0">
                <a:solidFill>
                  <a:schemeClr val="bg1"/>
                </a:solidFill>
              </a:rPr>
              <a:t> polarity – 0.5667</a:t>
            </a:r>
          </a:p>
        </p:txBody>
      </p:sp>
      <p:sp>
        <p:nvSpPr>
          <p:cNvPr id="14" name="TextBox 13">
            <a:extLst>
              <a:ext uri="{FF2B5EF4-FFF2-40B4-BE49-F238E27FC236}">
                <a16:creationId xmlns:a16="http://schemas.microsoft.com/office/drawing/2014/main" id="{8D991DDF-BB79-4B8D-8CD8-74F56B36D6F7}"/>
              </a:ext>
            </a:extLst>
          </p:cNvPr>
          <p:cNvSpPr txBox="1"/>
          <p:nvPr/>
        </p:nvSpPr>
        <p:spPr>
          <a:xfrm>
            <a:off x="5707117" y="2963075"/>
            <a:ext cx="3111062" cy="2031325"/>
          </a:xfrm>
          <a:prstGeom prst="rect">
            <a:avLst/>
          </a:prstGeom>
          <a:noFill/>
          <a:ln>
            <a:solidFill>
              <a:schemeClr val="bg1"/>
            </a:solidFill>
          </a:ln>
        </p:spPr>
        <p:txBody>
          <a:bodyPr wrap="square" rtlCol="0">
            <a:spAutoFit/>
          </a:bodyPr>
          <a:lstStyle/>
          <a:p>
            <a:r>
              <a:rPr lang="en-SG" sz="1400" dirty="0">
                <a:solidFill>
                  <a:schemeClr val="bg1"/>
                </a:solidFill>
              </a:rPr>
              <a:t>“I absolutely loved this book. It is not easy to write about a young person </a:t>
            </a:r>
            <a:r>
              <a:rPr lang="en-SG" sz="1400">
                <a:solidFill>
                  <a:schemeClr val="bg1"/>
                </a:solidFill>
              </a:rPr>
              <a:t>with </a:t>
            </a:r>
            <a:r>
              <a:rPr lang="en-SG" sz="1400" dirty="0">
                <a:solidFill>
                  <a:schemeClr val="bg1"/>
                </a:solidFill>
              </a:rPr>
              <a:t>physical </a:t>
            </a:r>
            <a:r>
              <a:rPr lang="en-SG" sz="1400">
                <a:solidFill>
                  <a:schemeClr val="bg1"/>
                </a:solidFill>
              </a:rPr>
              <a:t>disabilities</a:t>
            </a:r>
            <a:r>
              <a:rPr lang="en-SG" sz="1400" dirty="0">
                <a:solidFill>
                  <a:schemeClr val="bg1"/>
                </a:solidFill>
              </a:rPr>
              <a:t> and allow his voice to come through as a regular kid. </a:t>
            </a:r>
            <a:r>
              <a:rPr lang="en-SG" sz="1400">
                <a:solidFill>
                  <a:schemeClr val="bg1"/>
                </a:solidFill>
              </a:rPr>
              <a:t>This book </a:t>
            </a:r>
            <a:r>
              <a:rPr lang="en-SG" sz="1400" dirty="0">
                <a:solidFill>
                  <a:schemeClr val="bg1"/>
                </a:solidFill>
              </a:rPr>
              <a:t>succeeded beautifully</a:t>
            </a:r>
            <a:r>
              <a:rPr lang="en-SG" sz="1400">
                <a:solidFill>
                  <a:schemeClr val="bg1"/>
                </a:solidFill>
              </a:rPr>
              <a:t>”</a:t>
            </a:r>
            <a:endParaRPr lang="en-SG" sz="1400" dirty="0">
              <a:solidFill>
                <a:schemeClr val="bg1"/>
              </a:solidFill>
            </a:endParaRPr>
          </a:p>
          <a:p>
            <a:r>
              <a:rPr lang="en-SG" sz="1400" dirty="0">
                <a:solidFill>
                  <a:schemeClr val="bg1"/>
                </a:solidFill>
              </a:rPr>
              <a:t> </a:t>
            </a:r>
          </a:p>
          <a:p>
            <a:r>
              <a:rPr lang="en-SG" sz="1400" dirty="0">
                <a:solidFill>
                  <a:schemeClr val="bg1"/>
                </a:solidFill>
              </a:rPr>
              <a:t>User rating – 5</a:t>
            </a:r>
          </a:p>
          <a:p>
            <a:r>
              <a:rPr lang="en-SG" sz="1400" dirty="0">
                <a:solidFill>
                  <a:schemeClr val="bg1"/>
                </a:solidFill>
              </a:rPr>
              <a:t>Vader compound score – 0.8803</a:t>
            </a:r>
          </a:p>
          <a:p>
            <a:r>
              <a:rPr lang="en-SG" sz="1400" dirty="0" err="1">
                <a:solidFill>
                  <a:schemeClr val="bg1"/>
                </a:solidFill>
              </a:rPr>
              <a:t>TextBlob</a:t>
            </a:r>
            <a:r>
              <a:rPr lang="en-SG" sz="1400" dirty="0">
                <a:solidFill>
                  <a:schemeClr val="bg1"/>
                </a:solidFill>
              </a:rPr>
              <a:t> polarity – 0.2389</a:t>
            </a:r>
          </a:p>
        </p:txBody>
      </p:sp>
    </p:spTree>
    <p:extLst>
      <p:ext uri="{BB962C8B-B14F-4D97-AF65-F5344CB8AC3E}">
        <p14:creationId xmlns:p14="http://schemas.microsoft.com/office/powerpoint/2010/main" val="3217212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83387" y="1378587"/>
            <a:ext cx="2599726" cy="479822"/>
          </a:xfrm>
        </p:spPr>
        <p:txBody>
          <a:bodyPr>
            <a:normAutofit fontScale="92500"/>
          </a:bodyPr>
          <a:lstStyle/>
          <a:p>
            <a:r>
              <a:rPr lang="en-US" dirty="0"/>
              <a:t>Text Pre-processing</a:t>
            </a:r>
          </a:p>
        </p:txBody>
      </p:sp>
      <p:sp>
        <p:nvSpPr>
          <p:cNvPr id="6" name="Content Placeholder 5"/>
          <p:cNvSpPr>
            <a:spLocks noGrp="1"/>
          </p:cNvSpPr>
          <p:nvPr>
            <p:ph sz="half" idx="2"/>
          </p:nvPr>
        </p:nvSpPr>
        <p:spPr>
          <a:xfrm>
            <a:off x="530224" y="1858409"/>
            <a:ext cx="2706051" cy="3088066"/>
          </a:xfrm>
        </p:spPr>
        <p:txBody>
          <a:bodyPr>
            <a:normAutofit/>
          </a:bodyPr>
          <a:lstStyle/>
          <a:p>
            <a:pPr algn="l"/>
            <a:r>
              <a:rPr lang="en-US" sz="2000" dirty="0"/>
              <a:t>Sentence and word Tokenization</a:t>
            </a:r>
          </a:p>
          <a:p>
            <a:pPr algn="l"/>
            <a:r>
              <a:rPr lang="en-US" sz="2000" dirty="0"/>
              <a:t>Stop word removal</a:t>
            </a:r>
          </a:p>
          <a:p>
            <a:pPr algn="l"/>
            <a:r>
              <a:rPr lang="en-US" sz="2000" dirty="0"/>
              <a:t>POS tagging—keep only NN words</a:t>
            </a:r>
          </a:p>
          <a:p>
            <a:pPr algn="l"/>
            <a:r>
              <a:rPr lang="en-US" sz="2000" dirty="0"/>
              <a:t>Lemmatization</a:t>
            </a:r>
          </a:p>
        </p:txBody>
      </p:sp>
      <p:sp>
        <p:nvSpPr>
          <p:cNvPr id="9" name="Title 1">
            <a:extLst>
              <a:ext uri="{FF2B5EF4-FFF2-40B4-BE49-F238E27FC236}">
                <a16:creationId xmlns:a16="http://schemas.microsoft.com/office/drawing/2014/main" id="{3E821DB3-2DFB-4218-B0F9-7415E46AE0AE}"/>
              </a:ext>
            </a:extLst>
          </p:cNvPr>
          <p:cNvSpPr txBox="1">
            <a:spLocks/>
          </p:cNvSpPr>
          <p:nvPr/>
        </p:nvSpPr>
        <p:spPr>
          <a:xfrm>
            <a:off x="691115" y="197025"/>
            <a:ext cx="7517219" cy="1081114"/>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Solution Details – Aspect-Based Sentiment Analysis</a:t>
            </a:r>
          </a:p>
        </p:txBody>
      </p:sp>
      <p:grpSp>
        <p:nvGrpSpPr>
          <p:cNvPr id="16" name="Group 15">
            <a:extLst>
              <a:ext uri="{FF2B5EF4-FFF2-40B4-BE49-F238E27FC236}">
                <a16:creationId xmlns:a16="http://schemas.microsoft.com/office/drawing/2014/main" id="{44D747ED-1BD1-4C03-9DBD-8A9B466E119F}"/>
              </a:ext>
            </a:extLst>
          </p:cNvPr>
          <p:cNvGrpSpPr/>
          <p:nvPr/>
        </p:nvGrpSpPr>
        <p:grpSpPr>
          <a:xfrm>
            <a:off x="5051520" y="1893371"/>
            <a:ext cx="1712289" cy="2918368"/>
            <a:chOff x="5658481" y="1572801"/>
            <a:chExt cx="1888791" cy="3151939"/>
          </a:xfrm>
        </p:grpSpPr>
        <p:sp>
          <p:nvSpPr>
            <p:cNvPr id="11" name="Rectangle: Rounded Corners 10">
              <a:extLst>
                <a:ext uri="{FF2B5EF4-FFF2-40B4-BE49-F238E27FC236}">
                  <a16:creationId xmlns:a16="http://schemas.microsoft.com/office/drawing/2014/main" id="{A04B1B59-7AB3-4966-BBEB-D443A4F2CD48}"/>
                </a:ext>
              </a:extLst>
            </p:cNvPr>
            <p:cNvSpPr/>
            <p:nvPr/>
          </p:nvSpPr>
          <p:spPr>
            <a:xfrm>
              <a:off x="5720877" y="1572801"/>
              <a:ext cx="1764000" cy="620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Association Mining</a:t>
              </a:r>
            </a:p>
          </p:txBody>
        </p:sp>
        <p:sp>
          <p:nvSpPr>
            <p:cNvPr id="12" name="Rectangle: Rounded Corners 11">
              <a:extLst>
                <a:ext uri="{FF2B5EF4-FFF2-40B4-BE49-F238E27FC236}">
                  <a16:creationId xmlns:a16="http://schemas.microsoft.com/office/drawing/2014/main" id="{D81C3648-0D38-43C2-BD65-71CA6FA3D5AC}"/>
                </a:ext>
              </a:extLst>
            </p:cNvPr>
            <p:cNvSpPr/>
            <p:nvPr/>
          </p:nvSpPr>
          <p:spPr>
            <a:xfrm>
              <a:off x="5658481" y="2778564"/>
              <a:ext cx="1888791" cy="779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Aspect and sentiment extraction</a:t>
              </a:r>
            </a:p>
          </p:txBody>
        </p:sp>
        <p:sp>
          <p:nvSpPr>
            <p:cNvPr id="13" name="Rectangle: Rounded Corners 12">
              <a:extLst>
                <a:ext uri="{FF2B5EF4-FFF2-40B4-BE49-F238E27FC236}">
                  <a16:creationId xmlns:a16="http://schemas.microsoft.com/office/drawing/2014/main" id="{123DDB90-B0CF-48CE-B00A-71F83EBC86C9}"/>
                </a:ext>
              </a:extLst>
            </p:cNvPr>
            <p:cNvSpPr/>
            <p:nvPr/>
          </p:nvSpPr>
          <p:spPr>
            <a:xfrm>
              <a:off x="5783272" y="4104370"/>
              <a:ext cx="1764000" cy="620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Sentiment Analysis</a:t>
              </a:r>
            </a:p>
          </p:txBody>
        </p:sp>
        <p:sp>
          <p:nvSpPr>
            <p:cNvPr id="14" name="Arrow: Down 13">
              <a:extLst>
                <a:ext uri="{FF2B5EF4-FFF2-40B4-BE49-F238E27FC236}">
                  <a16:creationId xmlns:a16="http://schemas.microsoft.com/office/drawing/2014/main" id="{3A980EF1-B37F-4ED8-9452-BEBD8CAED37A}"/>
                </a:ext>
              </a:extLst>
            </p:cNvPr>
            <p:cNvSpPr/>
            <p:nvPr/>
          </p:nvSpPr>
          <p:spPr>
            <a:xfrm>
              <a:off x="6511152" y="2285555"/>
              <a:ext cx="283699" cy="404556"/>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15" name="Arrow: Down 14">
              <a:extLst>
                <a:ext uri="{FF2B5EF4-FFF2-40B4-BE49-F238E27FC236}">
                  <a16:creationId xmlns:a16="http://schemas.microsoft.com/office/drawing/2014/main" id="{774A9C14-2AFE-4B43-85F1-EF235F507881}"/>
                </a:ext>
              </a:extLst>
            </p:cNvPr>
            <p:cNvSpPr/>
            <p:nvPr/>
          </p:nvSpPr>
          <p:spPr>
            <a:xfrm>
              <a:off x="6511151" y="3629086"/>
              <a:ext cx="283699" cy="404556"/>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grpSp>
      <p:sp>
        <p:nvSpPr>
          <p:cNvPr id="17" name="Text Placeholder 4">
            <a:extLst>
              <a:ext uri="{FF2B5EF4-FFF2-40B4-BE49-F238E27FC236}">
                <a16:creationId xmlns:a16="http://schemas.microsoft.com/office/drawing/2014/main" id="{CC3C1D11-E07D-4E10-B777-1869E87503DC}"/>
              </a:ext>
            </a:extLst>
          </p:cNvPr>
          <p:cNvSpPr txBox="1">
            <a:spLocks/>
          </p:cNvSpPr>
          <p:nvPr/>
        </p:nvSpPr>
        <p:spPr>
          <a:xfrm>
            <a:off x="4572000" y="1345844"/>
            <a:ext cx="2640253"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Steps</a:t>
            </a:r>
          </a:p>
        </p:txBody>
      </p:sp>
      <p:graphicFrame>
        <p:nvGraphicFramePr>
          <p:cNvPr id="18" name="Table 18">
            <a:extLst>
              <a:ext uri="{FF2B5EF4-FFF2-40B4-BE49-F238E27FC236}">
                <a16:creationId xmlns:a16="http://schemas.microsoft.com/office/drawing/2014/main" id="{3713C4D9-5B23-47DE-A727-C26763252EA2}"/>
              </a:ext>
            </a:extLst>
          </p:cNvPr>
          <p:cNvGraphicFramePr>
            <a:graphicFrameLocks noGrp="1"/>
          </p:cNvGraphicFramePr>
          <p:nvPr>
            <p:extLst>
              <p:ext uri="{D42A27DB-BD31-4B8C-83A1-F6EECF244321}">
                <p14:modId xmlns:p14="http://schemas.microsoft.com/office/powerpoint/2010/main" val="206279430"/>
              </p:ext>
            </p:extLst>
          </p:nvPr>
        </p:nvGraphicFramePr>
        <p:xfrm>
          <a:off x="7123227" y="1849232"/>
          <a:ext cx="1921418" cy="3087858"/>
        </p:xfrm>
        <a:graphic>
          <a:graphicData uri="http://schemas.openxmlformats.org/drawingml/2006/table">
            <a:tbl>
              <a:tblPr firstRow="1" bandRow="1">
                <a:tableStyleId>{5C22544A-7EE6-4342-B048-85BDC9FD1C3A}</a:tableStyleId>
              </a:tblPr>
              <a:tblGrid>
                <a:gridCol w="1921418">
                  <a:extLst>
                    <a:ext uri="{9D8B030D-6E8A-4147-A177-3AD203B41FA5}">
                      <a16:colId xmlns:a16="http://schemas.microsoft.com/office/drawing/2014/main" val="622848840"/>
                    </a:ext>
                  </a:extLst>
                </a:gridCol>
              </a:tblGrid>
              <a:tr h="523336">
                <a:tc>
                  <a:txBody>
                    <a:bodyPr/>
                    <a:lstStyle/>
                    <a:p>
                      <a:pPr algn="ctr"/>
                      <a:r>
                        <a:rPr lang="en-US" sz="1200" dirty="0"/>
                        <a:t>What are the most common aspects people talk about in reviews?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8484750"/>
                  </a:ext>
                </a:extLst>
              </a:tr>
              <a:tr h="16248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n-lt"/>
                          <a:ea typeface="+mn-ea"/>
                          <a:cs typeface="+mn-cs"/>
                        </a:rPr>
                        <a:t>What are people saying about aspects in their reviews?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610025"/>
                  </a:ext>
                </a:extLst>
              </a:tr>
              <a:tr h="8221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mn-lt"/>
                          <a:ea typeface="+mn-ea"/>
                          <a:cs typeface="+mn-cs"/>
                        </a:rPr>
                        <a:t>Are the extracted sentiments positive, negative, or neutral?</a:t>
                      </a:r>
                    </a:p>
                    <a:p>
                      <a:pPr algn="ct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0990133"/>
                  </a:ext>
                </a:extLst>
              </a:tr>
            </a:tbl>
          </a:graphicData>
        </a:graphic>
      </p:graphicFrame>
      <p:sp>
        <p:nvSpPr>
          <p:cNvPr id="19" name="Text Placeholder 4">
            <a:extLst>
              <a:ext uri="{FF2B5EF4-FFF2-40B4-BE49-F238E27FC236}">
                <a16:creationId xmlns:a16="http://schemas.microsoft.com/office/drawing/2014/main" id="{288438C2-EB91-444D-9AA2-1890769E7946}"/>
              </a:ext>
            </a:extLst>
          </p:cNvPr>
          <p:cNvSpPr txBox="1">
            <a:spLocks/>
          </p:cNvSpPr>
          <p:nvPr/>
        </p:nvSpPr>
        <p:spPr>
          <a:xfrm>
            <a:off x="6763809" y="1345844"/>
            <a:ext cx="2640253"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Purpose</a:t>
            </a:r>
          </a:p>
        </p:txBody>
      </p:sp>
    </p:spTree>
    <p:extLst>
      <p:ext uri="{BB962C8B-B14F-4D97-AF65-F5344CB8AC3E}">
        <p14:creationId xmlns:p14="http://schemas.microsoft.com/office/powerpoint/2010/main" val="2989746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F77256D-86E2-4026-98E4-EF89B373F0C5}"/>
              </a:ext>
            </a:extLst>
          </p:cNvPr>
          <p:cNvSpPr txBox="1">
            <a:spLocks/>
          </p:cNvSpPr>
          <p:nvPr/>
        </p:nvSpPr>
        <p:spPr>
          <a:xfrm>
            <a:off x="539570" y="319737"/>
            <a:ext cx="8064860" cy="1184063"/>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Solution Detail – Aspect and </a:t>
            </a:r>
          </a:p>
          <a:p>
            <a:r>
              <a:rPr lang="en-US" dirty="0"/>
              <a:t>Sentiment Extraction</a:t>
            </a:r>
          </a:p>
        </p:txBody>
      </p:sp>
      <p:pic>
        <p:nvPicPr>
          <p:cNvPr id="4" name="Picture 3">
            <a:extLst>
              <a:ext uri="{FF2B5EF4-FFF2-40B4-BE49-F238E27FC236}">
                <a16:creationId xmlns:a16="http://schemas.microsoft.com/office/drawing/2014/main" id="{8B47E5D0-F21E-4633-91A5-8E13B15C16C9}"/>
              </a:ext>
            </a:extLst>
          </p:cNvPr>
          <p:cNvPicPr>
            <a:picLocks noChangeAspect="1"/>
          </p:cNvPicPr>
          <p:nvPr/>
        </p:nvPicPr>
        <p:blipFill>
          <a:blip r:embed="rId3"/>
          <a:stretch>
            <a:fillRect/>
          </a:stretch>
        </p:blipFill>
        <p:spPr>
          <a:xfrm>
            <a:off x="321018" y="2144271"/>
            <a:ext cx="5625107" cy="1709198"/>
          </a:xfrm>
          <a:prstGeom prst="rect">
            <a:avLst/>
          </a:prstGeom>
        </p:spPr>
      </p:pic>
      <p:sp>
        <p:nvSpPr>
          <p:cNvPr id="11" name="TextBox 10">
            <a:extLst>
              <a:ext uri="{FF2B5EF4-FFF2-40B4-BE49-F238E27FC236}">
                <a16:creationId xmlns:a16="http://schemas.microsoft.com/office/drawing/2014/main" id="{5671DB69-3584-48F5-B5C1-6CD027EE6AF3}"/>
              </a:ext>
            </a:extLst>
          </p:cNvPr>
          <p:cNvSpPr txBox="1"/>
          <p:nvPr/>
        </p:nvSpPr>
        <p:spPr>
          <a:xfrm>
            <a:off x="6319967" y="1972505"/>
            <a:ext cx="2597957" cy="192360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bg1"/>
                </a:solidFill>
                <a:effectLst/>
                <a:uLnTx/>
                <a:uFillTx/>
                <a:latin typeface="Calibri"/>
                <a:ea typeface="+mn-ea"/>
                <a:cs typeface="+mn-cs"/>
              </a:rPr>
              <a:t>Exploit grammar rules to identify aspects and the words that modify them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err="1">
                <a:ln>
                  <a:noFill/>
                </a:ln>
                <a:solidFill>
                  <a:schemeClr val="bg1"/>
                </a:solidFill>
                <a:effectLst/>
                <a:uLnTx/>
                <a:uFillTx/>
                <a:latin typeface="Calibri"/>
                <a:ea typeface="+mn-ea"/>
                <a:cs typeface="+mn-cs"/>
              </a:rPr>
              <a:t>spaCy</a:t>
            </a:r>
            <a:r>
              <a:rPr kumimoji="0" lang="en-US" sz="1700" b="0" i="0" u="none" strike="noStrike" kern="1200" cap="none" spc="0" normalizeH="0" baseline="0" noProof="0" dirty="0">
                <a:ln>
                  <a:noFill/>
                </a:ln>
                <a:solidFill>
                  <a:schemeClr val="bg1"/>
                </a:solidFill>
                <a:effectLst/>
                <a:uLnTx/>
                <a:uFillTx/>
                <a:latin typeface="Calibri"/>
                <a:ea typeface="+mn-ea"/>
                <a:cs typeface="+mn-cs"/>
              </a:rPr>
              <a:t> Dependency Matcher for aspect and sentiment extraction</a:t>
            </a:r>
          </a:p>
        </p:txBody>
      </p:sp>
      <p:sp>
        <p:nvSpPr>
          <p:cNvPr id="12" name="Rectangle 11">
            <a:extLst>
              <a:ext uri="{FF2B5EF4-FFF2-40B4-BE49-F238E27FC236}">
                <a16:creationId xmlns:a16="http://schemas.microsoft.com/office/drawing/2014/main" id="{177D4FE3-53C2-4DA6-9BD6-7B5E8EDB8166}"/>
              </a:ext>
            </a:extLst>
          </p:cNvPr>
          <p:cNvSpPr/>
          <p:nvPr/>
        </p:nvSpPr>
        <p:spPr>
          <a:xfrm>
            <a:off x="1939943" y="3081680"/>
            <a:ext cx="747686" cy="5809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BC3172-BCF1-43BB-8F62-2BF6AAB24629}"/>
              </a:ext>
            </a:extLst>
          </p:cNvPr>
          <p:cNvSpPr/>
          <p:nvPr/>
        </p:nvSpPr>
        <p:spPr>
          <a:xfrm>
            <a:off x="5012359" y="3081680"/>
            <a:ext cx="747686" cy="5809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81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067" y="289500"/>
            <a:ext cx="3626494" cy="763526"/>
          </a:xfrm>
          <a:solidFill>
            <a:schemeClr val="bg1"/>
          </a:solidFill>
          <a:ln>
            <a:solidFill>
              <a:srgbClr val="6699FF"/>
            </a:solidFill>
          </a:ln>
        </p:spPr>
        <p:txBody>
          <a:bodyPr>
            <a:normAutofit/>
          </a:bodyPr>
          <a:lstStyle/>
          <a:p>
            <a:r>
              <a:rPr lang="en-US" dirty="0"/>
              <a:t>Solution Overview</a:t>
            </a:r>
          </a:p>
        </p:txBody>
      </p:sp>
      <p:sp>
        <p:nvSpPr>
          <p:cNvPr id="6" name="Rectangle: Rounded Corners 5">
            <a:extLst>
              <a:ext uri="{FF2B5EF4-FFF2-40B4-BE49-F238E27FC236}">
                <a16:creationId xmlns:a16="http://schemas.microsoft.com/office/drawing/2014/main" id="{0EC80D49-3488-4E87-87E6-1AAC6DDA26D9}"/>
              </a:ext>
            </a:extLst>
          </p:cNvPr>
          <p:cNvSpPr/>
          <p:nvPr/>
        </p:nvSpPr>
        <p:spPr>
          <a:xfrm>
            <a:off x="1018703" y="1756495"/>
            <a:ext cx="1764000" cy="53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Load dataset &amp; libraries</a:t>
            </a:r>
          </a:p>
        </p:txBody>
      </p:sp>
      <p:sp>
        <p:nvSpPr>
          <p:cNvPr id="11" name="TextBox 10">
            <a:extLst>
              <a:ext uri="{FF2B5EF4-FFF2-40B4-BE49-F238E27FC236}">
                <a16:creationId xmlns:a16="http://schemas.microsoft.com/office/drawing/2014/main" id="{A0A0BD08-1644-4E1B-9873-494F9E293C68}"/>
              </a:ext>
            </a:extLst>
          </p:cNvPr>
          <p:cNvSpPr txBox="1"/>
          <p:nvPr/>
        </p:nvSpPr>
        <p:spPr>
          <a:xfrm>
            <a:off x="3576379" y="1250650"/>
            <a:ext cx="2033927" cy="369332"/>
          </a:xfrm>
          <a:prstGeom prst="rect">
            <a:avLst/>
          </a:prstGeom>
          <a:noFill/>
        </p:spPr>
        <p:txBody>
          <a:bodyPr wrap="square" rtlCol="0">
            <a:spAutoFit/>
          </a:bodyPr>
          <a:lstStyle/>
          <a:p>
            <a:r>
              <a:rPr lang="en-SG" dirty="0">
                <a:solidFill>
                  <a:schemeClr val="accent1">
                    <a:lumMod val="60000"/>
                    <a:lumOff val="40000"/>
                  </a:schemeClr>
                </a:solidFill>
              </a:rPr>
              <a:t>Data Preparation</a:t>
            </a:r>
          </a:p>
        </p:txBody>
      </p:sp>
      <p:sp>
        <p:nvSpPr>
          <p:cNvPr id="12" name="TextBox 11">
            <a:extLst>
              <a:ext uri="{FF2B5EF4-FFF2-40B4-BE49-F238E27FC236}">
                <a16:creationId xmlns:a16="http://schemas.microsoft.com/office/drawing/2014/main" id="{D9A7072D-0F60-4773-BC8B-7376A6315918}"/>
              </a:ext>
            </a:extLst>
          </p:cNvPr>
          <p:cNvSpPr txBox="1"/>
          <p:nvPr/>
        </p:nvSpPr>
        <p:spPr>
          <a:xfrm>
            <a:off x="251447" y="2711231"/>
            <a:ext cx="2033927" cy="369332"/>
          </a:xfrm>
          <a:prstGeom prst="rect">
            <a:avLst/>
          </a:prstGeom>
          <a:noFill/>
        </p:spPr>
        <p:txBody>
          <a:bodyPr wrap="square" rtlCol="0">
            <a:spAutoFit/>
          </a:bodyPr>
          <a:lstStyle/>
          <a:p>
            <a:r>
              <a:rPr lang="en-SG" dirty="0">
                <a:solidFill>
                  <a:schemeClr val="accent1">
                    <a:lumMod val="60000"/>
                    <a:lumOff val="40000"/>
                  </a:schemeClr>
                </a:solidFill>
              </a:rPr>
              <a:t>Topic Extraction</a:t>
            </a:r>
          </a:p>
        </p:txBody>
      </p:sp>
      <p:sp>
        <p:nvSpPr>
          <p:cNvPr id="13" name="TextBox 12">
            <a:extLst>
              <a:ext uri="{FF2B5EF4-FFF2-40B4-BE49-F238E27FC236}">
                <a16:creationId xmlns:a16="http://schemas.microsoft.com/office/drawing/2014/main" id="{5D178E79-D2A1-49AD-85EF-8FA0010C236E}"/>
              </a:ext>
            </a:extLst>
          </p:cNvPr>
          <p:cNvSpPr txBox="1"/>
          <p:nvPr/>
        </p:nvSpPr>
        <p:spPr>
          <a:xfrm>
            <a:off x="6893320" y="2701713"/>
            <a:ext cx="2033927" cy="369332"/>
          </a:xfrm>
          <a:prstGeom prst="rect">
            <a:avLst/>
          </a:prstGeom>
          <a:noFill/>
        </p:spPr>
        <p:txBody>
          <a:bodyPr wrap="square" rtlCol="0">
            <a:spAutoFit/>
          </a:bodyPr>
          <a:lstStyle/>
          <a:p>
            <a:r>
              <a:rPr lang="en-SG" dirty="0">
                <a:solidFill>
                  <a:schemeClr val="accent1">
                    <a:lumMod val="60000"/>
                    <a:lumOff val="40000"/>
                  </a:schemeClr>
                </a:solidFill>
              </a:rPr>
              <a:t>Sentiment Analysis</a:t>
            </a:r>
          </a:p>
        </p:txBody>
      </p:sp>
      <p:sp>
        <p:nvSpPr>
          <p:cNvPr id="14" name="Rectangle: Rounded Corners 13">
            <a:extLst>
              <a:ext uri="{FF2B5EF4-FFF2-40B4-BE49-F238E27FC236}">
                <a16:creationId xmlns:a16="http://schemas.microsoft.com/office/drawing/2014/main" id="{A4E66DB5-D78D-424B-A12C-F2FB2B20518D}"/>
              </a:ext>
            </a:extLst>
          </p:cNvPr>
          <p:cNvSpPr/>
          <p:nvPr/>
        </p:nvSpPr>
        <p:spPr>
          <a:xfrm>
            <a:off x="4698931" y="1731989"/>
            <a:ext cx="1764000" cy="53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Filter for Top 10 most reviewed</a:t>
            </a:r>
          </a:p>
        </p:txBody>
      </p:sp>
      <p:sp>
        <p:nvSpPr>
          <p:cNvPr id="16" name="Rectangle: Rounded Corners 15">
            <a:extLst>
              <a:ext uri="{FF2B5EF4-FFF2-40B4-BE49-F238E27FC236}">
                <a16:creationId xmlns:a16="http://schemas.microsoft.com/office/drawing/2014/main" id="{D9B27EC5-3022-4FAC-B9DE-6C333F4F82D3}"/>
              </a:ext>
            </a:extLst>
          </p:cNvPr>
          <p:cNvSpPr/>
          <p:nvPr/>
        </p:nvSpPr>
        <p:spPr>
          <a:xfrm>
            <a:off x="251447" y="3096350"/>
            <a:ext cx="1764000" cy="620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LDA Topic Modelling</a:t>
            </a:r>
          </a:p>
        </p:txBody>
      </p:sp>
      <p:sp>
        <p:nvSpPr>
          <p:cNvPr id="17" name="Rectangle: Rounded Corners 16">
            <a:extLst>
              <a:ext uri="{FF2B5EF4-FFF2-40B4-BE49-F238E27FC236}">
                <a16:creationId xmlns:a16="http://schemas.microsoft.com/office/drawing/2014/main" id="{9F61E366-319F-44D8-BB99-7EFDCB898244}"/>
              </a:ext>
            </a:extLst>
          </p:cNvPr>
          <p:cNvSpPr/>
          <p:nvPr/>
        </p:nvSpPr>
        <p:spPr>
          <a:xfrm>
            <a:off x="7051530" y="3077601"/>
            <a:ext cx="1764000" cy="788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Sentiment analysis at review level</a:t>
            </a:r>
          </a:p>
        </p:txBody>
      </p:sp>
      <p:sp>
        <p:nvSpPr>
          <p:cNvPr id="19" name="Rectangle: Rounded Corners 18">
            <a:extLst>
              <a:ext uri="{FF2B5EF4-FFF2-40B4-BE49-F238E27FC236}">
                <a16:creationId xmlns:a16="http://schemas.microsoft.com/office/drawing/2014/main" id="{7FDD9286-A439-4972-BC09-DC0163E46142}"/>
              </a:ext>
            </a:extLst>
          </p:cNvPr>
          <p:cNvSpPr/>
          <p:nvPr/>
        </p:nvSpPr>
        <p:spPr>
          <a:xfrm>
            <a:off x="7083050" y="4204336"/>
            <a:ext cx="1764000" cy="788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Aspect Based Sentiment Analysis</a:t>
            </a:r>
          </a:p>
        </p:txBody>
      </p:sp>
      <p:sp>
        <p:nvSpPr>
          <p:cNvPr id="20" name="TextBox 19">
            <a:extLst>
              <a:ext uri="{FF2B5EF4-FFF2-40B4-BE49-F238E27FC236}">
                <a16:creationId xmlns:a16="http://schemas.microsoft.com/office/drawing/2014/main" id="{2C8E7F90-BBD6-4E11-B232-175C48E3E232}"/>
              </a:ext>
            </a:extLst>
          </p:cNvPr>
          <p:cNvSpPr txBox="1"/>
          <p:nvPr/>
        </p:nvSpPr>
        <p:spPr>
          <a:xfrm>
            <a:off x="3089821" y="3981941"/>
            <a:ext cx="2033927" cy="369332"/>
          </a:xfrm>
          <a:prstGeom prst="rect">
            <a:avLst/>
          </a:prstGeom>
          <a:noFill/>
        </p:spPr>
        <p:txBody>
          <a:bodyPr wrap="square" rtlCol="0">
            <a:spAutoFit/>
          </a:bodyPr>
          <a:lstStyle/>
          <a:p>
            <a:pPr algn="ctr"/>
            <a:r>
              <a:rPr lang="en-SG" dirty="0">
                <a:solidFill>
                  <a:schemeClr val="accent1">
                    <a:lumMod val="60000"/>
                    <a:lumOff val="40000"/>
                  </a:schemeClr>
                </a:solidFill>
              </a:rPr>
              <a:t>Results</a:t>
            </a:r>
          </a:p>
        </p:txBody>
      </p:sp>
      <p:sp>
        <p:nvSpPr>
          <p:cNvPr id="22" name="Arrow: Down 21">
            <a:extLst>
              <a:ext uri="{FF2B5EF4-FFF2-40B4-BE49-F238E27FC236}">
                <a16:creationId xmlns:a16="http://schemas.microsoft.com/office/drawing/2014/main" id="{744B29C6-7330-4CDF-8C52-B340F2FE5C4B}"/>
              </a:ext>
            </a:extLst>
          </p:cNvPr>
          <p:cNvSpPr/>
          <p:nvPr/>
        </p:nvSpPr>
        <p:spPr>
          <a:xfrm>
            <a:off x="7772287" y="3872264"/>
            <a:ext cx="385526" cy="40118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id="{601E9E84-8BF7-4501-8655-97E1F426D5A0}"/>
              </a:ext>
            </a:extLst>
          </p:cNvPr>
          <p:cNvSpPr/>
          <p:nvPr/>
        </p:nvSpPr>
        <p:spPr>
          <a:xfrm>
            <a:off x="1431912" y="4345650"/>
            <a:ext cx="4911063" cy="614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Interpret &amp; Evaluate</a:t>
            </a:r>
          </a:p>
        </p:txBody>
      </p:sp>
      <p:sp>
        <p:nvSpPr>
          <p:cNvPr id="23" name="Rectangle: Rounded Corners 22">
            <a:extLst>
              <a:ext uri="{FF2B5EF4-FFF2-40B4-BE49-F238E27FC236}">
                <a16:creationId xmlns:a16="http://schemas.microsoft.com/office/drawing/2014/main" id="{11E3DB92-8A13-4C49-A5BC-6400424E2B1E}"/>
              </a:ext>
            </a:extLst>
          </p:cNvPr>
          <p:cNvSpPr/>
          <p:nvPr/>
        </p:nvSpPr>
        <p:spPr>
          <a:xfrm>
            <a:off x="4698931" y="3109754"/>
            <a:ext cx="1764000" cy="620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Association Mining</a:t>
            </a:r>
          </a:p>
        </p:txBody>
      </p:sp>
      <p:sp>
        <p:nvSpPr>
          <p:cNvPr id="27" name="Rectangle: Rounded Corners 26">
            <a:extLst>
              <a:ext uri="{FF2B5EF4-FFF2-40B4-BE49-F238E27FC236}">
                <a16:creationId xmlns:a16="http://schemas.microsoft.com/office/drawing/2014/main" id="{731EE5AB-3BBF-4072-AF6F-52317149B033}"/>
              </a:ext>
            </a:extLst>
          </p:cNvPr>
          <p:cNvSpPr/>
          <p:nvPr/>
        </p:nvSpPr>
        <p:spPr>
          <a:xfrm>
            <a:off x="2378566" y="3077601"/>
            <a:ext cx="1764000" cy="620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K-means Clustering </a:t>
            </a:r>
          </a:p>
        </p:txBody>
      </p:sp>
      <p:sp>
        <p:nvSpPr>
          <p:cNvPr id="28" name="TextBox 27">
            <a:extLst>
              <a:ext uri="{FF2B5EF4-FFF2-40B4-BE49-F238E27FC236}">
                <a16:creationId xmlns:a16="http://schemas.microsoft.com/office/drawing/2014/main" id="{71005FFF-0283-4A50-BC86-08EEA06B0028}"/>
              </a:ext>
            </a:extLst>
          </p:cNvPr>
          <p:cNvSpPr txBox="1"/>
          <p:nvPr/>
        </p:nvSpPr>
        <p:spPr>
          <a:xfrm>
            <a:off x="2251935" y="2725115"/>
            <a:ext cx="2373492" cy="369332"/>
          </a:xfrm>
          <a:prstGeom prst="rect">
            <a:avLst/>
          </a:prstGeom>
          <a:noFill/>
        </p:spPr>
        <p:txBody>
          <a:bodyPr wrap="square" rtlCol="0">
            <a:spAutoFit/>
          </a:bodyPr>
          <a:lstStyle/>
          <a:p>
            <a:r>
              <a:rPr lang="en-SG" dirty="0">
                <a:solidFill>
                  <a:schemeClr val="accent1">
                    <a:lumMod val="60000"/>
                    <a:lumOff val="40000"/>
                  </a:schemeClr>
                </a:solidFill>
              </a:rPr>
              <a:t>Document Clustering</a:t>
            </a:r>
          </a:p>
        </p:txBody>
      </p:sp>
      <p:sp>
        <p:nvSpPr>
          <p:cNvPr id="29" name="TextBox 28">
            <a:extLst>
              <a:ext uri="{FF2B5EF4-FFF2-40B4-BE49-F238E27FC236}">
                <a16:creationId xmlns:a16="http://schemas.microsoft.com/office/drawing/2014/main" id="{BD19B620-B1A7-413B-AD1A-73CE2DA68AF2}"/>
              </a:ext>
            </a:extLst>
          </p:cNvPr>
          <p:cNvSpPr txBox="1"/>
          <p:nvPr/>
        </p:nvSpPr>
        <p:spPr>
          <a:xfrm>
            <a:off x="4440466" y="2740053"/>
            <a:ext cx="2373492" cy="369332"/>
          </a:xfrm>
          <a:prstGeom prst="rect">
            <a:avLst/>
          </a:prstGeom>
          <a:noFill/>
        </p:spPr>
        <p:txBody>
          <a:bodyPr wrap="square" rtlCol="0">
            <a:spAutoFit/>
          </a:bodyPr>
          <a:lstStyle/>
          <a:p>
            <a:r>
              <a:rPr lang="en-SG" dirty="0">
                <a:solidFill>
                  <a:schemeClr val="accent1">
                    <a:lumMod val="60000"/>
                    <a:lumOff val="40000"/>
                  </a:schemeClr>
                </a:solidFill>
              </a:rPr>
              <a:t>Information Extraction</a:t>
            </a:r>
          </a:p>
        </p:txBody>
      </p:sp>
      <p:sp>
        <p:nvSpPr>
          <p:cNvPr id="30" name="Rectangle: Rounded Corners 29">
            <a:extLst>
              <a:ext uri="{FF2B5EF4-FFF2-40B4-BE49-F238E27FC236}">
                <a16:creationId xmlns:a16="http://schemas.microsoft.com/office/drawing/2014/main" id="{AFFDE60A-ECFF-41C9-A767-A8AE0689076B}"/>
              </a:ext>
            </a:extLst>
          </p:cNvPr>
          <p:cNvSpPr/>
          <p:nvPr/>
        </p:nvSpPr>
        <p:spPr>
          <a:xfrm>
            <a:off x="2858817" y="1740963"/>
            <a:ext cx="1764000" cy="53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EDA</a:t>
            </a:r>
          </a:p>
        </p:txBody>
      </p:sp>
      <p:sp>
        <p:nvSpPr>
          <p:cNvPr id="31" name="Rectangle: Rounded Corners 30">
            <a:extLst>
              <a:ext uri="{FF2B5EF4-FFF2-40B4-BE49-F238E27FC236}">
                <a16:creationId xmlns:a16="http://schemas.microsoft.com/office/drawing/2014/main" id="{8173DB95-400A-4011-AD2D-59D03856047E}"/>
              </a:ext>
            </a:extLst>
          </p:cNvPr>
          <p:cNvSpPr/>
          <p:nvPr/>
        </p:nvSpPr>
        <p:spPr>
          <a:xfrm>
            <a:off x="6516757" y="1740350"/>
            <a:ext cx="1764000" cy="536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Text </a:t>
            </a:r>
          </a:p>
          <a:p>
            <a:pPr algn="ctr"/>
            <a:r>
              <a:rPr lang="en-SG" sz="1600" dirty="0"/>
              <a:t>Pre-processing</a:t>
            </a:r>
          </a:p>
        </p:txBody>
      </p:sp>
      <p:sp>
        <p:nvSpPr>
          <p:cNvPr id="32" name="Arrow: Down 31">
            <a:extLst>
              <a:ext uri="{FF2B5EF4-FFF2-40B4-BE49-F238E27FC236}">
                <a16:creationId xmlns:a16="http://schemas.microsoft.com/office/drawing/2014/main" id="{EE958912-EA95-429A-A1D4-073A8922ACB6}"/>
              </a:ext>
            </a:extLst>
          </p:cNvPr>
          <p:cNvSpPr/>
          <p:nvPr/>
        </p:nvSpPr>
        <p:spPr>
          <a:xfrm>
            <a:off x="4247703" y="2447810"/>
            <a:ext cx="324297" cy="369332"/>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36" name="Arrow: Down 35">
            <a:extLst>
              <a:ext uri="{FF2B5EF4-FFF2-40B4-BE49-F238E27FC236}">
                <a16:creationId xmlns:a16="http://schemas.microsoft.com/office/drawing/2014/main" id="{73F1202C-1E21-4E8A-A80D-D95528B65700}"/>
              </a:ext>
            </a:extLst>
          </p:cNvPr>
          <p:cNvSpPr/>
          <p:nvPr/>
        </p:nvSpPr>
        <p:spPr>
          <a:xfrm rot="18900000">
            <a:off x="3237563" y="3872264"/>
            <a:ext cx="385526" cy="40118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37" name="Arrow: Down 36">
            <a:extLst>
              <a:ext uri="{FF2B5EF4-FFF2-40B4-BE49-F238E27FC236}">
                <a16:creationId xmlns:a16="http://schemas.microsoft.com/office/drawing/2014/main" id="{B7113959-6C30-492D-9A14-6CC74AF8E4EA}"/>
              </a:ext>
            </a:extLst>
          </p:cNvPr>
          <p:cNvSpPr/>
          <p:nvPr/>
        </p:nvSpPr>
        <p:spPr>
          <a:xfrm rot="18900000">
            <a:off x="1296512" y="3870439"/>
            <a:ext cx="385526" cy="37710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39" name="Arrow: Down 38">
            <a:extLst>
              <a:ext uri="{FF2B5EF4-FFF2-40B4-BE49-F238E27FC236}">
                <a16:creationId xmlns:a16="http://schemas.microsoft.com/office/drawing/2014/main" id="{4B884266-DA55-42F6-B25E-10DB2B61E7E4}"/>
              </a:ext>
            </a:extLst>
          </p:cNvPr>
          <p:cNvSpPr/>
          <p:nvPr/>
        </p:nvSpPr>
        <p:spPr>
          <a:xfrm rot="5400000">
            <a:off x="6481449" y="4397796"/>
            <a:ext cx="385526" cy="401187"/>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40" name="Arrow: Down 39">
            <a:extLst>
              <a:ext uri="{FF2B5EF4-FFF2-40B4-BE49-F238E27FC236}">
                <a16:creationId xmlns:a16="http://schemas.microsoft.com/office/drawing/2014/main" id="{1E2CB516-79A1-475C-BCB0-400E20176C88}"/>
              </a:ext>
            </a:extLst>
          </p:cNvPr>
          <p:cNvSpPr/>
          <p:nvPr/>
        </p:nvSpPr>
        <p:spPr>
          <a:xfrm rot="18480000">
            <a:off x="6575699" y="3687696"/>
            <a:ext cx="385526" cy="627816"/>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
        <p:nvSpPr>
          <p:cNvPr id="3" name="Rectangle 2">
            <a:extLst>
              <a:ext uri="{FF2B5EF4-FFF2-40B4-BE49-F238E27FC236}">
                <a16:creationId xmlns:a16="http://schemas.microsoft.com/office/drawing/2014/main" id="{345F978C-25D3-4C1D-8C6F-4E4006377EB7}"/>
              </a:ext>
            </a:extLst>
          </p:cNvPr>
          <p:cNvSpPr/>
          <p:nvPr/>
        </p:nvSpPr>
        <p:spPr>
          <a:xfrm>
            <a:off x="777766" y="1619982"/>
            <a:ext cx="7798675" cy="766505"/>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320404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Topic Extraction</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81698" y="1573044"/>
            <a:ext cx="2599726" cy="479822"/>
          </a:xfrm>
        </p:spPr>
        <p:txBody>
          <a:bodyPr>
            <a:normAutofit fontScale="92500"/>
          </a:bodyPr>
          <a:lstStyle/>
          <a:p>
            <a:r>
              <a:rPr lang="en-US" dirty="0"/>
              <a:t>Text Pre-processing</a:t>
            </a:r>
          </a:p>
        </p:txBody>
      </p:sp>
      <p:sp>
        <p:nvSpPr>
          <p:cNvPr id="6" name="Content Placeholder 5"/>
          <p:cNvSpPr>
            <a:spLocks noGrp="1"/>
          </p:cNvSpPr>
          <p:nvPr>
            <p:ph sz="half" idx="2"/>
          </p:nvPr>
        </p:nvSpPr>
        <p:spPr>
          <a:xfrm>
            <a:off x="281698" y="2052866"/>
            <a:ext cx="3045311" cy="2276294"/>
          </a:xfrm>
        </p:spPr>
        <p:txBody>
          <a:bodyPr>
            <a:normAutofit/>
          </a:bodyPr>
          <a:lstStyle/>
          <a:p>
            <a:pPr algn="l"/>
            <a:r>
              <a:rPr lang="en-US" sz="2000" dirty="0"/>
              <a:t>Punctuation</a:t>
            </a:r>
          </a:p>
          <a:p>
            <a:pPr algn="l"/>
            <a:r>
              <a:rPr lang="en-US" sz="2000" dirty="0"/>
              <a:t>Stop words removal</a:t>
            </a:r>
          </a:p>
          <a:p>
            <a:pPr algn="l"/>
            <a:r>
              <a:rPr lang="en-US" sz="2000" dirty="0"/>
              <a:t>POS tagging</a:t>
            </a:r>
          </a:p>
          <a:p>
            <a:pPr algn="l"/>
            <a:r>
              <a:rPr lang="en-US" sz="2000" dirty="0"/>
              <a:t>Word Tokenization</a:t>
            </a:r>
          </a:p>
          <a:p>
            <a:pPr algn="l"/>
            <a:r>
              <a:rPr lang="en-US" sz="2000" dirty="0"/>
              <a:t>Sentence Tokenization</a:t>
            </a:r>
          </a:p>
        </p:txBody>
      </p:sp>
      <p:sp>
        <p:nvSpPr>
          <p:cNvPr id="7" name="Text Placeholder 6"/>
          <p:cNvSpPr>
            <a:spLocks noGrp="1"/>
          </p:cNvSpPr>
          <p:nvPr>
            <p:ph type="body" sz="quarter" idx="3"/>
          </p:nvPr>
        </p:nvSpPr>
        <p:spPr>
          <a:xfrm>
            <a:off x="4572000" y="1573044"/>
            <a:ext cx="2599726" cy="479822"/>
          </a:xfrm>
        </p:spPr>
        <p:txBody>
          <a:bodyPr>
            <a:normAutofit fontScale="92500"/>
          </a:bodyPr>
          <a:lstStyle/>
          <a:p>
            <a:r>
              <a:rPr lang="en-US" dirty="0"/>
              <a:t>LDA Topic Modelling</a:t>
            </a:r>
          </a:p>
        </p:txBody>
      </p:sp>
      <p:sp>
        <p:nvSpPr>
          <p:cNvPr id="8" name="Content Placeholder 7"/>
          <p:cNvSpPr>
            <a:spLocks noGrp="1"/>
          </p:cNvSpPr>
          <p:nvPr>
            <p:ph sz="quarter" idx="4"/>
          </p:nvPr>
        </p:nvSpPr>
        <p:spPr>
          <a:xfrm>
            <a:off x="4667693" y="2085999"/>
            <a:ext cx="4041775" cy="2276294"/>
          </a:xfrm>
        </p:spPr>
        <p:txBody>
          <a:bodyPr vert="horz" lIns="91440" tIns="45720" rIns="91440" bIns="45720" rtlCol="0" anchor="t">
            <a:normAutofit/>
          </a:bodyPr>
          <a:lstStyle/>
          <a:p>
            <a:pPr algn="l"/>
            <a:r>
              <a:rPr lang="en-US" sz="2000" dirty="0"/>
              <a:t>Perform 20 models per book</a:t>
            </a:r>
            <a:endParaRPr lang="en-US" dirty="0"/>
          </a:p>
          <a:p>
            <a:pPr algn="l"/>
            <a:r>
              <a:rPr lang="en-US" sz="2000" dirty="0"/>
              <a:t>Select optimal k using coherence score</a:t>
            </a:r>
          </a:p>
          <a:p>
            <a:pPr algn="l"/>
            <a:r>
              <a:rPr lang="en-US" sz="2000" dirty="0"/>
              <a:t>Analyze topics</a:t>
            </a:r>
            <a:endParaRPr lang="en-US" dirty="0"/>
          </a:p>
        </p:txBody>
      </p:sp>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43257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Solution Details – Topic Extraction</a:t>
            </a:r>
          </a:p>
        </p:txBody>
      </p:sp>
    </p:spTree>
    <p:extLst>
      <p:ext uri="{BB962C8B-B14F-4D97-AF65-F5344CB8AC3E}">
        <p14:creationId xmlns:p14="http://schemas.microsoft.com/office/powerpoint/2010/main" val="331271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F8B9B30-ADC9-48FE-B8C9-5F3B27D103CF}"/>
              </a:ext>
            </a:extLst>
          </p:cNvPr>
          <p:cNvSpPr txBox="1">
            <a:spLocks/>
          </p:cNvSpPr>
          <p:nvPr/>
        </p:nvSpPr>
        <p:spPr>
          <a:xfrm>
            <a:off x="1063255" y="548072"/>
            <a:ext cx="701749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Results &amp; Analysis – Topic Extraction</a:t>
            </a:r>
          </a:p>
        </p:txBody>
      </p:sp>
      <p:sp>
        <p:nvSpPr>
          <p:cNvPr id="5" name="Text Placeholder 6">
            <a:extLst>
              <a:ext uri="{FF2B5EF4-FFF2-40B4-BE49-F238E27FC236}">
                <a16:creationId xmlns:a16="http://schemas.microsoft.com/office/drawing/2014/main" id="{01209537-D439-4DD5-8D09-638F1DF2E5A3}"/>
              </a:ext>
            </a:extLst>
          </p:cNvPr>
          <p:cNvSpPr>
            <a:spLocks noGrp="1"/>
          </p:cNvSpPr>
          <p:nvPr>
            <p:ph type="body" sz="quarter" idx="3"/>
          </p:nvPr>
        </p:nvSpPr>
        <p:spPr>
          <a:xfrm>
            <a:off x="472328" y="1404955"/>
            <a:ext cx="4041775" cy="479822"/>
          </a:xfrm>
        </p:spPr>
        <p:txBody>
          <a:bodyPr>
            <a:normAutofit fontScale="92500"/>
          </a:bodyPr>
          <a:lstStyle/>
          <a:p>
            <a:r>
              <a:rPr lang="en-US" dirty="0"/>
              <a:t>Optimal </a:t>
            </a:r>
            <a:r>
              <a:rPr lang="en-US" i="1" dirty="0"/>
              <a:t>k</a:t>
            </a:r>
            <a:r>
              <a:rPr lang="en-US" dirty="0"/>
              <a:t> using Coherence Score</a:t>
            </a:r>
          </a:p>
        </p:txBody>
      </p:sp>
      <p:sp>
        <p:nvSpPr>
          <p:cNvPr id="10" name="TextBox 9">
            <a:extLst>
              <a:ext uri="{FF2B5EF4-FFF2-40B4-BE49-F238E27FC236}">
                <a16:creationId xmlns:a16="http://schemas.microsoft.com/office/drawing/2014/main" id="{BB011135-3875-4EE0-B595-03CAEFC36C8E}"/>
              </a:ext>
            </a:extLst>
          </p:cNvPr>
          <p:cNvSpPr txBox="1"/>
          <p:nvPr/>
        </p:nvSpPr>
        <p:spPr>
          <a:xfrm>
            <a:off x="430307" y="1905341"/>
            <a:ext cx="4376249"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coherence score algorithm works through each of the books and generates 20 models from 1 topic to 20 topics. The graph shows the coherence score. In this case, the model with </a:t>
            </a:r>
            <a:r>
              <a:rPr lang="en-US" b="1" dirty="0">
                <a:solidFill>
                  <a:schemeClr val="bg1"/>
                </a:solidFill>
              </a:rPr>
              <a:t>14 topics </a:t>
            </a:r>
            <a:r>
              <a:rPr lang="en-US" dirty="0">
                <a:solidFill>
                  <a:schemeClr val="bg1"/>
                </a:solidFill>
              </a:rPr>
              <a:t>is the optimum.</a:t>
            </a:r>
          </a:p>
          <a:p>
            <a:pPr marL="285750" indent="-285750">
              <a:buFont typeface="Arial" panose="020B0604020202020204" pitchFamily="34" charset="0"/>
              <a:buChar char="•"/>
            </a:pPr>
            <a:endParaRPr lang="en-US" dirty="0">
              <a:solidFill>
                <a:schemeClr val="bg1"/>
              </a:solidFill>
            </a:endParaRPr>
          </a:p>
        </p:txBody>
      </p:sp>
      <p:pic>
        <p:nvPicPr>
          <p:cNvPr id="6" name="Picture 5">
            <a:extLst>
              <a:ext uri="{FF2B5EF4-FFF2-40B4-BE49-F238E27FC236}">
                <a16:creationId xmlns:a16="http://schemas.microsoft.com/office/drawing/2014/main" id="{5148446F-51D6-4508-BCB3-57DDAB4FEAF7}"/>
              </a:ext>
            </a:extLst>
          </p:cNvPr>
          <p:cNvPicPr>
            <a:picLocks noChangeAspect="1"/>
          </p:cNvPicPr>
          <p:nvPr/>
        </p:nvPicPr>
        <p:blipFill>
          <a:blip r:embed="rId2"/>
          <a:stretch>
            <a:fillRect/>
          </a:stretch>
        </p:blipFill>
        <p:spPr>
          <a:xfrm>
            <a:off x="656217" y="4153425"/>
            <a:ext cx="4914003" cy="953894"/>
          </a:xfrm>
          <a:prstGeom prst="rect">
            <a:avLst/>
          </a:prstGeom>
        </p:spPr>
      </p:pic>
      <p:grpSp>
        <p:nvGrpSpPr>
          <p:cNvPr id="2" name="Group 1">
            <a:extLst>
              <a:ext uri="{FF2B5EF4-FFF2-40B4-BE49-F238E27FC236}">
                <a16:creationId xmlns:a16="http://schemas.microsoft.com/office/drawing/2014/main" id="{6F063272-33EC-4B0D-A59D-C98475425E26}"/>
              </a:ext>
            </a:extLst>
          </p:cNvPr>
          <p:cNvGrpSpPr/>
          <p:nvPr/>
        </p:nvGrpSpPr>
        <p:grpSpPr>
          <a:xfrm>
            <a:off x="5159321" y="1515660"/>
            <a:ext cx="3608854" cy="2529385"/>
            <a:chOff x="5159321" y="1515660"/>
            <a:chExt cx="3608854" cy="2529385"/>
          </a:xfrm>
        </p:grpSpPr>
        <p:grpSp>
          <p:nvGrpSpPr>
            <p:cNvPr id="9" name="Group 8">
              <a:extLst>
                <a:ext uri="{FF2B5EF4-FFF2-40B4-BE49-F238E27FC236}">
                  <a16:creationId xmlns:a16="http://schemas.microsoft.com/office/drawing/2014/main" id="{12889BFF-7AF1-489B-8EF2-5F74CA9E87CE}"/>
                </a:ext>
              </a:extLst>
            </p:cNvPr>
            <p:cNvGrpSpPr/>
            <p:nvPr/>
          </p:nvGrpSpPr>
          <p:grpSpPr>
            <a:xfrm>
              <a:off x="5159321" y="1515660"/>
              <a:ext cx="3608854" cy="2529385"/>
              <a:chOff x="4101689" y="1515660"/>
              <a:chExt cx="3608854" cy="2529385"/>
            </a:xfrm>
          </p:grpSpPr>
          <p:sp>
            <p:nvSpPr>
              <p:cNvPr id="4" name="Rectangle 3">
                <a:extLst>
                  <a:ext uri="{FF2B5EF4-FFF2-40B4-BE49-F238E27FC236}">
                    <a16:creationId xmlns:a16="http://schemas.microsoft.com/office/drawing/2014/main" id="{F895EC70-E4AC-4D34-9FE7-306BF2B0C1A8}"/>
                  </a:ext>
                </a:extLst>
              </p:cNvPr>
              <p:cNvSpPr/>
              <p:nvPr/>
            </p:nvSpPr>
            <p:spPr>
              <a:xfrm>
                <a:off x="4101689" y="1515660"/>
                <a:ext cx="3608854" cy="2512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437D598B-79BB-4AE7-BA1A-C14EA11DA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689" y="1539970"/>
                <a:ext cx="3600450" cy="250507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Straight Connector 10">
              <a:extLst>
                <a:ext uri="{FF2B5EF4-FFF2-40B4-BE49-F238E27FC236}">
                  <a16:creationId xmlns:a16="http://schemas.microsoft.com/office/drawing/2014/main" id="{898F3F9B-F4D4-4249-A4DB-68B5915749CC}"/>
                </a:ext>
              </a:extLst>
            </p:cNvPr>
            <p:cNvCxnSpPr>
              <a:cxnSpLocks/>
            </p:cNvCxnSpPr>
            <p:nvPr/>
          </p:nvCxnSpPr>
          <p:spPr>
            <a:xfrm flipV="1">
              <a:off x="7643308" y="1678615"/>
              <a:ext cx="0" cy="200184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358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D7A27F-69BB-4DF1-A546-FAA6D58E46BB}"/>
              </a:ext>
            </a:extLst>
          </p:cNvPr>
          <p:cNvSpPr txBox="1">
            <a:spLocks/>
          </p:cNvSpPr>
          <p:nvPr/>
        </p:nvSpPr>
        <p:spPr>
          <a:xfrm>
            <a:off x="1063255" y="548072"/>
            <a:ext cx="701749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Application – Topic Extraction</a:t>
            </a:r>
          </a:p>
        </p:txBody>
      </p:sp>
      <p:pic>
        <p:nvPicPr>
          <p:cNvPr id="11" name="Picture 6" descr="A picture containing text&#10;&#10;Description automatically generated">
            <a:extLst>
              <a:ext uri="{FF2B5EF4-FFF2-40B4-BE49-F238E27FC236}">
                <a16:creationId xmlns:a16="http://schemas.microsoft.com/office/drawing/2014/main" id="{9AFD2FCD-DB69-4078-A675-6A5ED2C842EB}"/>
              </a:ext>
            </a:extLst>
          </p:cNvPr>
          <p:cNvPicPr>
            <a:picLocks noChangeAspect="1"/>
          </p:cNvPicPr>
          <p:nvPr/>
        </p:nvPicPr>
        <p:blipFill>
          <a:blip r:embed="rId3"/>
          <a:stretch>
            <a:fillRect/>
          </a:stretch>
        </p:blipFill>
        <p:spPr>
          <a:xfrm>
            <a:off x="8161805" y="-280"/>
            <a:ext cx="981075" cy="1362075"/>
          </a:xfrm>
          <a:prstGeom prst="rect">
            <a:avLst/>
          </a:prstGeom>
        </p:spPr>
      </p:pic>
      <p:sp>
        <p:nvSpPr>
          <p:cNvPr id="14" name="TextBox 13">
            <a:extLst>
              <a:ext uri="{FF2B5EF4-FFF2-40B4-BE49-F238E27FC236}">
                <a16:creationId xmlns:a16="http://schemas.microsoft.com/office/drawing/2014/main" id="{30BFC20F-92AE-4BF6-8DAA-FF756F7A0F4B}"/>
              </a:ext>
            </a:extLst>
          </p:cNvPr>
          <p:cNvSpPr txBox="1"/>
          <p:nvPr/>
        </p:nvSpPr>
        <p:spPr>
          <a:xfrm>
            <a:off x="430307" y="1905341"/>
            <a:ext cx="5444713" cy="3139321"/>
          </a:xfrm>
          <a:prstGeom prst="rect">
            <a:avLst/>
          </a:prstGeom>
          <a:noFill/>
        </p:spPr>
        <p:txBody>
          <a:bodyPr wrap="square" rtlCol="0">
            <a:spAutoFit/>
          </a:bodyPr>
          <a:lstStyle/>
          <a:p>
            <a:r>
              <a:rPr lang="en-US" dirty="0">
                <a:solidFill>
                  <a:schemeClr val="bg1"/>
                </a:solidFill>
              </a:rPr>
              <a:t>Schools and libraries may </a:t>
            </a:r>
            <a:r>
              <a:rPr lang="en-US" dirty="0" err="1">
                <a:solidFill>
                  <a:schemeClr val="bg1"/>
                </a:solidFill>
              </a:rPr>
              <a:t>analyse</a:t>
            </a:r>
            <a:r>
              <a:rPr lang="en-US" dirty="0">
                <a:solidFill>
                  <a:schemeClr val="bg1"/>
                </a:solidFill>
              </a:rPr>
              <a:t> the topics for this title to assess its suitability as a book for children.</a:t>
            </a:r>
          </a:p>
          <a:p>
            <a:endParaRPr lang="en-US" dirty="0">
              <a:solidFill>
                <a:schemeClr val="bg1"/>
              </a:solidFill>
            </a:endParaRPr>
          </a:p>
          <a:p>
            <a:r>
              <a:rPr lang="en-US" b="1" dirty="0">
                <a:solidFill>
                  <a:schemeClr val="bg1"/>
                </a:solidFill>
              </a:rPr>
              <a:t>Topic 4</a:t>
            </a:r>
            <a:r>
              <a:rPr lang="en-US" dirty="0">
                <a:solidFill>
                  <a:schemeClr val="bg1"/>
                </a:solidFill>
              </a:rPr>
              <a:t>: Children may enjoy this book.</a:t>
            </a:r>
          </a:p>
          <a:p>
            <a:r>
              <a:rPr lang="en-US" b="1" dirty="0">
                <a:solidFill>
                  <a:schemeClr val="bg1"/>
                </a:solidFill>
              </a:rPr>
              <a:t>Topic 6</a:t>
            </a:r>
            <a:r>
              <a:rPr lang="en-US" dirty="0">
                <a:solidFill>
                  <a:schemeClr val="bg1"/>
                </a:solidFill>
              </a:rPr>
              <a:t>: A </a:t>
            </a:r>
            <a:r>
              <a:rPr lang="en-US" dirty="0" err="1">
                <a:solidFill>
                  <a:schemeClr val="bg1"/>
                </a:solidFill>
              </a:rPr>
              <a:t>favourite</a:t>
            </a:r>
            <a:r>
              <a:rPr lang="en-US" dirty="0">
                <a:solidFill>
                  <a:schemeClr val="bg1"/>
                </a:solidFill>
              </a:rPr>
              <a:t> childhood book.</a:t>
            </a:r>
          </a:p>
          <a:p>
            <a:r>
              <a:rPr lang="en-US" b="1" dirty="0">
                <a:solidFill>
                  <a:schemeClr val="bg1"/>
                </a:solidFill>
              </a:rPr>
              <a:t>Topic 8</a:t>
            </a:r>
            <a:r>
              <a:rPr lang="en-US" dirty="0">
                <a:solidFill>
                  <a:schemeClr val="bg1"/>
                </a:solidFill>
              </a:rPr>
              <a:t>: Love the book and reread it. It was made into a movie.</a:t>
            </a:r>
          </a:p>
          <a:p>
            <a:endParaRPr lang="en-US" dirty="0">
              <a:solidFill>
                <a:schemeClr val="bg1"/>
              </a:solidFill>
            </a:endParaRPr>
          </a:p>
          <a:p>
            <a:r>
              <a:rPr lang="en-US" dirty="0">
                <a:solidFill>
                  <a:schemeClr val="bg1"/>
                </a:solidFill>
              </a:rPr>
              <a:t>It may be a suitable book for children, and with a movie made of it, it may increase a child’s interest to read the book after watching the movie.</a:t>
            </a:r>
          </a:p>
        </p:txBody>
      </p:sp>
      <p:pic>
        <p:nvPicPr>
          <p:cNvPr id="16" name="Picture 15">
            <a:extLst>
              <a:ext uri="{FF2B5EF4-FFF2-40B4-BE49-F238E27FC236}">
                <a16:creationId xmlns:a16="http://schemas.microsoft.com/office/drawing/2014/main" id="{37E6012F-1FDB-419E-AFC3-4635E3BBF2F5}"/>
              </a:ext>
            </a:extLst>
          </p:cNvPr>
          <p:cNvPicPr>
            <a:picLocks noChangeAspect="1"/>
          </p:cNvPicPr>
          <p:nvPr/>
        </p:nvPicPr>
        <p:blipFill rotWithShape="1">
          <a:blip r:embed="rId4"/>
          <a:srcRect l="-494" t="1316"/>
          <a:stretch/>
        </p:blipFill>
        <p:spPr>
          <a:xfrm>
            <a:off x="5932404" y="1610043"/>
            <a:ext cx="2980676" cy="2290440"/>
          </a:xfrm>
          <a:prstGeom prst="rect">
            <a:avLst/>
          </a:prstGeom>
        </p:spPr>
      </p:pic>
    </p:spTree>
    <p:extLst>
      <p:ext uri="{BB962C8B-B14F-4D97-AF65-F5344CB8AC3E}">
        <p14:creationId xmlns:p14="http://schemas.microsoft.com/office/powerpoint/2010/main" val="284495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053436-3A4C-4A1C-9D65-8FB15C414779}"/>
              </a:ext>
            </a:extLst>
          </p:cNvPr>
          <p:cNvSpPr txBox="1">
            <a:spLocks/>
          </p:cNvSpPr>
          <p:nvPr/>
        </p:nvSpPr>
        <p:spPr>
          <a:xfrm>
            <a:off x="1270590" y="2352817"/>
            <a:ext cx="6602820" cy="763526"/>
          </a:xfrm>
          <a:prstGeom prst="rect">
            <a:avLst/>
          </a:prstGeom>
          <a:solidFill>
            <a:schemeClr val="bg1"/>
          </a:solidFill>
          <a:ln>
            <a:solidFill>
              <a:srgbClr val="6699FF"/>
            </a:solidFill>
          </a:ln>
        </p:spPr>
        <p:txBody>
          <a:bodyPr vert="horz" lIns="91440" tIns="45720" rIns="91440" bIns="45720" rtlCol="0" anchor="ctr">
            <a:noAutofit/>
          </a:bodyPr>
          <a:lstStyle>
            <a:lvl1pPr algn="ctr" defTabSz="914400" rtl="0" eaLnBrk="1" latinLnBrk="0" hangingPunct="1">
              <a:spcBef>
                <a:spcPct val="0"/>
              </a:spcBef>
              <a:buNone/>
              <a:defRPr sz="3600" kern="1200" baseline="0">
                <a:solidFill>
                  <a:srgbClr val="6699FF"/>
                </a:solidFill>
                <a:effectLst>
                  <a:outerShdw blurRad="50800" dist="38100" dir="2700000" algn="tl" rotWithShape="0">
                    <a:prstClr val="black">
                      <a:alpha val="40000"/>
                    </a:prstClr>
                  </a:outerShdw>
                </a:effectLst>
                <a:latin typeface="+mj-lt"/>
                <a:ea typeface="+mj-ea"/>
                <a:cs typeface="+mj-cs"/>
              </a:defRPr>
            </a:lvl1pPr>
          </a:lstStyle>
          <a:p>
            <a:r>
              <a:rPr lang="en-US" dirty="0"/>
              <a:t>Document Clustering</a:t>
            </a:r>
          </a:p>
        </p:txBody>
      </p:sp>
    </p:spTree>
    <p:extLst>
      <p:ext uri="{BB962C8B-B14F-4D97-AF65-F5344CB8AC3E}">
        <p14:creationId xmlns:p14="http://schemas.microsoft.com/office/powerpoint/2010/main" val="378861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A44E116A6C924693CFC609BF776464" ma:contentTypeVersion="7" ma:contentTypeDescription="Create a new document." ma:contentTypeScope="" ma:versionID="bc291b865ac25af407754b8e8cbe3fbf">
  <xsd:schema xmlns:xsd="http://www.w3.org/2001/XMLSchema" xmlns:xs="http://www.w3.org/2001/XMLSchema" xmlns:p="http://schemas.microsoft.com/office/2006/metadata/properties" xmlns:ns2="698e99b7-2387-4c22-90b3-c2d47ed0418e" targetNamespace="http://schemas.microsoft.com/office/2006/metadata/properties" ma:root="true" ma:fieldsID="70704c65edfb31d30617fa568abd5083" ns2:_="">
    <xsd:import namespace="698e99b7-2387-4c22-90b3-c2d47ed041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8e99b7-2387-4c22-90b3-c2d47ed04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D999C4-019F-4D6D-8763-ED1230406E1A}">
  <ds:schemaRefs>
    <ds:schemaRef ds:uri="http://schemas.microsoft.com/sharepoint/v3/contenttype/forms"/>
  </ds:schemaRefs>
</ds:datastoreItem>
</file>

<file path=customXml/itemProps2.xml><?xml version="1.0" encoding="utf-8"?>
<ds:datastoreItem xmlns:ds="http://schemas.openxmlformats.org/officeDocument/2006/customXml" ds:itemID="{A1292B2E-745A-448B-9D12-AF82AAB59739}">
  <ds:schemaRefs>
    <ds:schemaRef ds:uri="http://schemas.microsoft.com/office/2006/metadata/properties"/>
    <ds:schemaRef ds:uri="http://purl.org/dc/terms/"/>
    <ds:schemaRef ds:uri="698e99b7-2387-4c22-90b3-c2d47ed0418e"/>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4535CA1-0970-4596-A8EA-D0E37BF96FD7}"/>
</file>

<file path=docProps/app.xml><?xml version="1.0" encoding="utf-8"?>
<Properties xmlns="http://schemas.openxmlformats.org/officeDocument/2006/extended-properties" xmlns:vt="http://schemas.openxmlformats.org/officeDocument/2006/docPropsVTypes">
  <TotalTime>0</TotalTime>
  <Words>2099</Words>
  <Application>Microsoft Office PowerPoint</Application>
  <PresentationFormat>On-screen Show (16:9)</PresentationFormat>
  <Paragraphs>380</Paragraphs>
  <Slides>38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Arial</vt:lpstr>
      <vt:lpstr>Calibri</vt:lpstr>
      <vt:lpstr>Courier New</vt:lpstr>
      <vt:lpstr>Office Theme</vt:lpstr>
      <vt:lpstr>Goodreads Reviews on Children’s Books</vt:lpstr>
      <vt:lpstr>PowerPoint Presentation</vt:lpstr>
      <vt:lpstr>Introduction</vt:lpstr>
      <vt:lpstr>Solution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Member’s contributions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Goodreads Reviews on Children’s Books</dc:title>
  <dc:creator/>
  <cp:lastModifiedBy/>
  <cp:revision>24</cp:revision>
  <dcterms:created xsi:type="dcterms:W3CDTF">2017-08-01T15:40:51Z</dcterms:created>
  <dcterms:modified xsi:type="dcterms:W3CDTF">2021-07-20T04:14:09Z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0x010100C9A44E116A6C924693CFC609BF776464</vt:lpwstr>
  </property>
</Properties>
</file>