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5834-8A63-4AE6-A098-3A2C084ABE41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2CE1A-276A-4B50-9B79-6B41261B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CE1A-276A-4B50-9B79-6B41261B7C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GDB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549933"/>
              </p:ext>
            </p:extLst>
          </p:nvPr>
        </p:nvGraphicFramePr>
        <p:xfrm>
          <a:off x="685800" y="1425401"/>
          <a:ext cx="7848600" cy="2155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52400"/>
                <a:gridCol w="152400"/>
                <a:gridCol w="152400"/>
                <a:gridCol w="5562600"/>
              </a:tblGrid>
              <a:tr h="30983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set history filename </a:t>
                      </a:r>
                      <a:r>
                        <a:rPr lang="en-US" sz="1400" u="none" strike="noStrike" dirty="0" err="1">
                          <a:effectLst/>
                        </a:rPr>
                        <a:t>fname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Set the name of the GDB command history file to </a:t>
                      </a:r>
                      <a:r>
                        <a:rPr lang="en-US" sz="1400" u="none" strike="noStrike" dirty="0" err="1">
                          <a:effectLst/>
                        </a:rPr>
                        <a:t>fname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</a:tr>
              <a:tr h="61325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This is the file where GDB reads an initial command history list, and where it writes the command history from this session when it exits. 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</a:tr>
              <a:tr h="30983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</a:tr>
              <a:tr h="6132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set history save on/off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Record command history in a file, whose name may be specified with the set history filename command.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</a:tr>
              <a:tr h="30983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set history size size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Set the number of commands which GDB keeps in its history list.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4511" marR="4511" marT="4511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4114800"/>
            <a:ext cx="6216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</a:t>
            </a:r>
            <a:r>
              <a:rPr lang="en-US" dirty="0" smtClean="0"/>
              <a:t>various kinds of debug commands for various kinds of bug.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Save you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3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time!!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Running Programs Under GDB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75689"/>
              </p:ext>
            </p:extLst>
          </p:nvPr>
        </p:nvGraphicFramePr>
        <p:xfrm>
          <a:off x="838200" y="5105400"/>
          <a:ext cx="16764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Compiling for debugging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-g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-gdwarf-2 and -g3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97568"/>
              </p:ext>
            </p:extLst>
          </p:nvPr>
        </p:nvGraphicFramePr>
        <p:xfrm>
          <a:off x="2895600" y="5105400"/>
          <a:ext cx="20574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The arguments</a:t>
                      </a:r>
                      <a:endParaRPr lang="en-US" sz="12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args</a:t>
                      </a:r>
                      <a:r>
                        <a:rPr lang="en-US" sz="1200" u="none" strike="noStrike" dirty="0" smtClean="0">
                          <a:effectLst/>
                        </a:rPr>
                        <a:t>    separate with spacing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show </a:t>
                      </a:r>
                      <a:r>
                        <a:rPr lang="en-US" sz="1200" u="none" strike="noStrike" dirty="0" err="1">
                          <a:effectLst/>
                        </a:rPr>
                        <a:t>args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14156"/>
              </p:ext>
            </p:extLst>
          </p:nvPr>
        </p:nvGraphicFramePr>
        <p:xfrm>
          <a:off x="5334000" y="5083492"/>
          <a:ext cx="24765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The environment</a:t>
                      </a:r>
                      <a:endParaRPr lang="en-US" sz="12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path </a:t>
                      </a:r>
                      <a:r>
                        <a:rPr lang="en-US" sz="1200" u="none" strike="noStrike" dirty="0" smtClean="0">
                          <a:effectLst/>
                        </a:rPr>
                        <a:t>directory     </a:t>
                      </a:r>
                      <a:r>
                        <a:rPr lang="en-US" sz="1200" u="none" strike="noStrike" dirty="0" smtClean="0">
                          <a:effectLst/>
                        </a:rPr>
                        <a:t>show paths</a:t>
                      </a: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effectLst/>
                          <a:latin typeface="宋体"/>
                        </a:rPr>
                        <a:t>set environment </a:t>
                      </a:r>
                      <a:r>
                        <a:rPr lang="en-US" sz="1200" b="0" i="0" u="none" strike="noStrike" dirty="0" err="1" smtClean="0">
                          <a:effectLst/>
                          <a:latin typeface="宋体"/>
                        </a:rPr>
                        <a:t>varname</a:t>
                      </a:r>
                      <a:r>
                        <a:rPr lang="en-US" sz="1200" b="0" i="0" u="none" strike="noStrike" dirty="0" smtClean="0">
                          <a:effectLst/>
                          <a:latin typeface="宋体"/>
                        </a:rPr>
                        <a:t> [=value]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662"/>
              </p:ext>
            </p:extLst>
          </p:nvPr>
        </p:nvGraphicFramePr>
        <p:xfrm>
          <a:off x="1981200" y="5867400"/>
          <a:ext cx="19050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Specifying source directories</a:t>
                      </a:r>
                      <a:endParaRPr lang="en-US" sz="1200" b="1" dirty="0"/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-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dir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i="1" u="none" strike="noStrike" dirty="0" smtClean="0">
                          <a:effectLst/>
                        </a:rPr>
                        <a:t>directory</a:t>
                      </a:r>
                      <a:endParaRPr lang="en-US" sz="1200" i="1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effectLst/>
                          <a:latin typeface="宋体"/>
                        </a:rPr>
                        <a:t>-</a:t>
                      </a:r>
                      <a:r>
                        <a:rPr lang="en-US" sz="1200" b="0" i="0" u="none" strike="noStrike" dirty="0" err="1" smtClean="0">
                          <a:effectLst/>
                          <a:latin typeface="宋体"/>
                        </a:rPr>
                        <a:t>symbol_file</a:t>
                      </a:r>
                      <a:endParaRPr lang="en-US" sz="1200" b="0" i="0" u="none" strike="noStrike" dirty="0" smtClean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01772"/>
              </p:ext>
            </p:extLst>
          </p:nvPr>
        </p:nvGraphicFramePr>
        <p:xfrm>
          <a:off x="4572000" y="5867400"/>
          <a:ext cx="19050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Shell commands </a:t>
                      </a:r>
                      <a:endParaRPr lang="en-US" sz="1200" b="1" dirty="0"/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shell command string</a:t>
                      </a:r>
                      <a:endParaRPr lang="en-US" sz="1200" i="1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 smtClean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78123"/>
              </p:ext>
            </p:extLst>
          </p:nvPr>
        </p:nvGraphicFramePr>
        <p:xfrm>
          <a:off x="1219200" y="1524000"/>
          <a:ext cx="990600" cy="838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</a:tblGrid>
              <a:tr h="838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Breakpoints</a:t>
                      </a:r>
                    </a:p>
                    <a:p>
                      <a:pPr algn="l" fontAlgn="ctr"/>
                      <a:r>
                        <a:rPr lang="en-US" sz="1400" b="1" u="none" strike="noStrike" dirty="0" err="1" smtClean="0">
                          <a:effectLst/>
                        </a:rPr>
                        <a:t>watchpoints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400" b="1" u="none" strike="noStrike" dirty="0" err="1" smtClean="0">
                          <a:effectLst/>
                        </a:rPr>
                        <a:t>catchpoints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9718"/>
              </p:ext>
            </p:extLst>
          </p:nvPr>
        </p:nvGraphicFramePr>
        <p:xfrm>
          <a:off x="2438400" y="1524000"/>
          <a:ext cx="36576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Debugging programs with </a:t>
                      </a:r>
                      <a:r>
                        <a:rPr lang="en-US" sz="1200" b="1" u="none" strike="noStrike" dirty="0" smtClean="0">
                          <a:effectLst/>
                        </a:rPr>
                        <a:t>multiple threads/processes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ctr"/>
                      <a:r>
                        <a:rPr lang="en-US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2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Tracepoints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435408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Useful CMD: 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90113"/>
              </p:ext>
            </p:extLst>
          </p:nvPr>
        </p:nvGraphicFramePr>
        <p:xfrm>
          <a:off x="6400800" y="1524000"/>
          <a:ext cx="2324100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4100"/>
              </a:tblGrid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Altering Execution </a:t>
                      </a:r>
                      <a:endParaRPr lang="en-US" sz="1600" b="1" i="0" u="none" strike="noStrike" dirty="0" smtClean="0">
                        <a:effectLst/>
                        <a:latin typeface="宋体"/>
                      </a:endParaRPr>
                    </a:p>
                    <a:p>
                      <a:pPr algn="l" fontAlgn="ctr"/>
                      <a:r>
                        <a:rPr lang="en-US" sz="1200" b="1" i="0" u="none" strike="noStrike" dirty="0" smtClean="0">
                          <a:effectLst/>
                          <a:latin typeface="宋体"/>
                        </a:rPr>
                        <a:t>--The </a:t>
                      </a:r>
                      <a:r>
                        <a:rPr lang="en-US" sz="1200" b="1" i="0" u="none" strike="noStrike" dirty="0" err="1" smtClean="0">
                          <a:effectLst/>
                          <a:latin typeface="宋体"/>
                        </a:rPr>
                        <a:t>Netwide</a:t>
                      </a:r>
                      <a:r>
                        <a:rPr lang="en-US" sz="1200" b="1" i="0" u="none" strike="noStrike" dirty="0" smtClean="0">
                          <a:effectLst/>
                          <a:latin typeface="宋体"/>
                        </a:rPr>
                        <a:t> Assembler</a:t>
                      </a:r>
                      <a:endParaRPr lang="en-US" sz="12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420"/>
              </p:ext>
            </p:extLst>
          </p:nvPr>
        </p:nvGraphicFramePr>
        <p:xfrm>
          <a:off x="1236648" y="2819400"/>
          <a:ext cx="2667000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0"/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effectLst/>
                          <a:latin typeface="宋体"/>
                        </a:rPr>
                        <a:t>Canned Sequences of Commands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17282"/>
              </p:ext>
            </p:extLst>
          </p:nvPr>
        </p:nvGraphicFramePr>
        <p:xfrm>
          <a:off x="4419600" y="2867025"/>
          <a:ext cx="2476500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0"/>
              </a:tblGrid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GDB Text User Interface </a:t>
                      </a:r>
                      <a:endParaRPr lang="en-US" sz="16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4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Breakpoints, </a:t>
            </a:r>
            <a:r>
              <a:rPr lang="en-US" dirty="0" err="1"/>
              <a:t>watchpoints</a:t>
            </a:r>
            <a:r>
              <a:rPr lang="en-US" dirty="0"/>
              <a:t>, and </a:t>
            </a:r>
            <a:r>
              <a:rPr lang="en-US" dirty="0" err="1"/>
              <a:t>catchpoints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01116"/>
              </p:ext>
            </p:extLst>
          </p:nvPr>
        </p:nvGraphicFramePr>
        <p:xfrm>
          <a:off x="609600" y="1752600"/>
          <a:ext cx="12954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break ... if </a:t>
                      </a:r>
                      <a:r>
                        <a:rPr lang="en-US" sz="1200" i="1" u="none" strike="noStrike" dirty="0" smtClean="0">
                          <a:effectLst/>
                        </a:rPr>
                        <a:t>condition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86061"/>
              </p:ext>
            </p:extLst>
          </p:nvPr>
        </p:nvGraphicFramePr>
        <p:xfrm>
          <a:off x="2819400" y="1752600"/>
          <a:ext cx="5105400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54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a breakpoint with condition </a:t>
                      </a:r>
                      <a:r>
                        <a:rPr lang="en-US" sz="1200" i="1" u="none" strike="noStrike" dirty="0" err="1" smtClean="0">
                          <a:effectLst/>
                        </a:rPr>
                        <a:t>condition</a:t>
                      </a:r>
                      <a:r>
                        <a:rPr lang="en-US" sz="1200" u="none" strike="noStrike" dirty="0" smtClean="0">
                          <a:effectLst/>
                        </a:rPr>
                        <a:t>; </a:t>
                      </a:r>
                      <a:r>
                        <a:rPr lang="en-US" sz="1200" u="none" strike="noStrike" dirty="0">
                          <a:effectLst/>
                        </a:rPr>
                        <a:t>evaluate the expression </a:t>
                      </a:r>
                      <a:r>
                        <a:rPr lang="en-US" sz="1200" i="1" u="none" strike="noStrike" dirty="0" smtClean="0">
                          <a:effectLst/>
                        </a:rPr>
                        <a:t>condition </a:t>
                      </a:r>
                      <a:r>
                        <a:rPr lang="en-US" sz="1200" u="none" strike="noStrike" dirty="0" smtClean="0">
                          <a:effectLst/>
                        </a:rPr>
                        <a:t>each </a:t>
                      </a:r>
                      <a:r>
                        <a:rPr lang="en-US" sz="1200" u="none" strike="noStrike" dirty="0">
                          <a:effectLst/>
                        </a:rPr>
                        <a:t>time the breakpoint is reached, and stop only if the value is nonzero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67461"/>
              </p:ext>
            </p:extLst>
          </p:nvPr>
        </p:nvGraphicFramePr>
        <p:xfrm>
          <a:off x="609600" y="2438400"/>
          <a:ext cx="18288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watch/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rwatch</a:t>
                      </a:r>
                      <a:r>
                        <a:rPr lang="en-US" sz="1200" u="none" strike="noStrike" dirty="0" smtClean="0">
                          <a:effectLst/>
                        </a:rPr>
                        <a:t>/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awatch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i="1" u="none" strike="noStrike" dirty="0">
                          <a:effectLst/>
                        </a:rPr>
                        <a:t>expr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91735"/>
              </p:ext>
            </p:extLst>
          </p:nvPr>
        </p:nvGraphicFramePr>
        <p:xfrm>
          <a:off x="2819400" y="2438400"/>
          <a:ext cx="2743200" cy="741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a </a:t>
                      </a:r>
                      <a:r>
                        <a:rPr lang="en-US" sz="1200" u="none" strike="noStrike" dirty="0" err="1">
                          <a:effectLst/>
                        </a:rPr>
                        <a:t>watchpoint</a:t>
                      </a:r>
                      <a:r>
                        <a:rPr lang="en-US" sz="1200" u="none" strike="noStrike" dirty="0">
                          <a:effectLst/>
                        </a:rPr>
                        <a:t> for an expression</a:t>
                      </a:r>
                      <a:r>
                        <a:rPr lang="en-US" sz="1200" u="none" strike="noStrike" dirty="0" smtClean="0">
                          <a:effectLst/>
                        </a:rPr>
                        <a:t>. </a:t>
                      </a:r>
                    </a:p>
                    <a:p>
                      <a:pPr algn="l" fontAlgn="ctr"/>
                      <a:r>
                        <a:rPr 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1.Break when write into and value changes.</a:t>
                      </a:r>
                    </a:p>
                    <a:p>
                      <a:pPr algn="l" fontAlgn="ctr"/>
                      <a:r>
                        <a:rPr 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2.Break when read by program.</a:t>
                      </a:r>
                    </a:p>
                    <a:p>
                      <a:pPr algn="l" fontAlgn="ctr"/>
                      <a:r>
                        <a:rPr 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3.Break when either write or read.</a:t>
                      </a:r>
                      <a:endParaRPr lang="en-US" sz="12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3893"/>
              </p:ext>
            </p:extLst>
          </p:nvPr>
        </p:nvGraphicFramePr>
        <p:xfrm>
          <a:off x="609600" y="3429000"/>
          <a:ext cx="15240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宋体"/>
                        </a:rPr>
                        <a:t>Setting </a:t>
                      </a:r>
                      <a:r>
                        <a:rPr lang="en-US" sz="1200" b="0" i="0" u="none" strike="noStrike" dirty="0" err="1">
                          <a:effectLst/>
                          <a:latin typeface="宋体"/>
                        </a:rPr>
                        <a:t>catchpoints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49963"/>
              </p:ext>
            </p:extLst>
          </p:nvPr>
        </p:nvGraphicFramePr>
        <p:xfrm>
          <a:off x="2819400" y="3429000"/>
          <a:ext cx="3505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catch 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event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throw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throwing of a C++ exception.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catch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catching of a C++ exception.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exec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call to exec.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fork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call to fork.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vfork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call to vfork.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load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load libname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unload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unload </a:t>
                      </a:r>
                      <a:r>
                        <a:rPr lang="en-US" sz="1200" u="none" strike="noStrike" dirty="0" err="1">
                          <a:effectLst/>
                        </a:rPr>
                        <a:t>libname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0892"/>
              </p:ext>
            </p:extLst>
          </p:nvPr>
        </p:nvGraphicFramePr>
        <p:xfrm>
          <a:off x="609600" y="5791200"/>
          <a:ext cx="16764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Breakpoint command lists</a:t>
                      </a:r>
                      <a:endParaRPr lang="en-US" sz="12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50912"/>
              </p:ext>
            </p:extLst>
          </p:nvPr>
        </p:nvGraphicFramePr>
        <p:xfrm>
          <a:off x="2819400" y="5791200"/>
          <a:ext cx="13716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809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commands [</a:t>
                      </a:r>
                      <a:r>
                        <a:rPr lang="en-US" sz="1200" u="none" strike="noStrike" dirty="0" err="1">
                          <a:effectLst/>
                        </a:rPr>
                        <a:t>bnum</a:t>
                      </a:r>
                      <a:r>
                        <a:rPr lang="en-US" sz="1200" u="none" strike="noStrike" dirty="0">
                          <a:effectLst/>
                        </a:rPr>
                        <a:t>]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... command-list ...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end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6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ctr"/>
            <a:r>
              <a:rPr lang="en-US" sz="2800" b="1" dirty="0"/>
              <a:t>Debugging programs with multiple threads/processes</a:t>
            </a:r>
            <a:r>
              <a:rPr lang="en-US" sz="2800" b="1" dirty="0">
                <a:solidFill>
                  <a:srgbClr val="000000"/>
                </a:solidFill>
                <a:latin typeface="宋体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宋体"/>
              </a:rPr>
            </a:br>
            <a:r>
              <a:rPr lang="en-US" sz="2800" b="1" dirty="0"/>
              <a:t>And </a:t>
            </a:r>
            <a:r>
              <a:rPr lang="en-US" sz="2800" b="1" dirty="0" err="1"/>
              <a:t>Tracepoints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Threads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800" dirty="0"/>
              <a:t>info </a:t>
            </a:r>
            <a:r>
              <a:rPr lang="en-US" sz="1800" dirty="0" smtClean="0"/>
              <a:t>threads\ </a:t>
            </a:r>
            <a:r>
              <a:rPr lang="en-US" sz="1800" dirty="0"/>
              <a:t>thread </a:t>
            </a:r>
            <a:r>
              <a:rPr lang="en-US" sz="1800" dirty="0" smtClean="0"/>
              <a:t>thread-no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b="1" dirty="0" smtClean="0"/>
          </a:p>
          <a:p>
            <a:r>
              <a:rPr lang="en-US" b="1" dirty="0" smtClean="0"/>
              <a:t>Processes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70536"/>
              </p:ext>
            </p:extLst>
          </p:nvPr>
        </p:nvGraphicFramePr>
        <p:xfrm>
          <a:off x="914400" y="2895600"/>
          <a:ext cx="2895600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6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break </a:t>
                      </a:r>
                      <a:r>
                        <a:rPr lang="en-US" sz="1200" i="1" u="none" strike="noStrike" dirty="0" err="1">
                          <a:effectLst/>
                        </a:rPr>
                        <a:t>linespec</a:t>
                      </a:r>
                      <a:r>
                        <a:rPr lang="en-US" sz="1200" u="none" strike="noStrike" dirty="0">
                          <a:effectLst/>
                        </a:rPr>
                        <a:t> thread </a:t>
                      </a:r>
                      <a:r>
                        <a:rPr lang="en-US" sz="1200" i="1" u="none" strike="noStrike" dirty="0" err="1">
                          <a:effectLst/>
                        </a:rPr>
                        <a:t>threadno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break </a:t>
                      </a:r>
                      <a:r>
                        <a:rPr lang="en-US" sz="1200" i="1" u="none" strike="noStrike" dirty="0" err="1">
                          <a:effectLst/>
                        </a:rPr>
                        <a:t>linespec</a:t>
                      </a:r>
                      <a:r>
                        <a:rPr lang="en-US" sz="1200" u="none" strike="noStrike" dirty="0">
                          <a:effectLst/>
                        </a:rPr>
                        <a:t> thread </a:t>
                      </a:r>
                      <a:r>
                        <a:rPr lang="en-US" sz="1200" i="1" u="none" strike="noStrike" dirty="0" err="1">
                          <a:effectLst/>
                        </a:rPr>
                        <a:t>threadno</a:t>
                      </a:r>
                      <a:r>
                        <a:rPr lang="en-US" sz="1200" u="none" strike="noStrike" dirty="0">
                          <a:effectLst/>
                        </a:rPr>
                        <a:t> if …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96784"/>
              </p:ext>
            </p:extLst>
          </p:nvPr>
        </p:nvGraphicFramePr>
        <p:xfrm>
          <a:off x="1447800" y="4572000"/>
          <a:ext cx="17526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follow-fork-mode </a:t>
                      </a:r>
                      <a:r>
                        <a:rPr lang="en-US" sz="1200" i="1" u="none" strike="noStrike" dirty="0">
                          <a:effectLst/>
                        </a:rPr>
                        <a:t>mode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61098"/>
              </p:ext>
            </p:extLst>
          </p:nvPr>
        </p:nvGraphicFramePr>
        <p:xfrm>
          <a:off x="3581400" y="4572000"/>
          <a:ext cx="5105400" cy="129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904"/>
                <a:gridCol w="496871"/>
                <a:gridCol w="496937"/>
                <a:gridCol w="3614688"/>
              </a:tblGrid>
              <a:tr h="526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parent</a:t>
                      </a:r>
                      <a:endParaRPr lang="en-US" sz="900" b="0" i="1" u="none" strike="noStrike" dirty="0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original process is debugged after a fork. The child process runs unimpeded. This is the default.</a:t>
                      </a:r>
                      <a:endParaRPr 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</a:tr>
              <a:tr h="637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child</a:t>
                      </a:r>
                      <a:endParaRPr lang="en-US" sz="900" b="0" i="1" u="none" strike="noStrike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new process is debugged after a fork. The parent process runs unimpeded. </a:t>
                      </a:r>
                      <a:endParaRPr lang="en-US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ask</a:t>
                      </a:r>
                      <a:endParaRPr lang="en-US" sz="900" b="0" i="1" u="none" strike="noStrike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debugger will ask for one of the above choices. </a:t>
                      </a:r>
                      <a:endParaRPr lang="en-US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6901" marR="6901" marT="6901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09194"/>
              </p:ext>
            </p:extLst>
          </p:nvPr>
        </p:nvGraphicFramePr>
        <p:xfrm>
          <a:off x="914400" y="3581400"/>
          <a:ext cx="19050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scheduler-locking </a:t>
                      </a:r>
                      <a:r>
                        <a:rPr lang="en-US" sz="1200" u="none" strike="noStrike" dirty="0" smtClean="0">
                          <a:effectLst/>
                        </a:rPr>
                        <a:t>on/off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3183"/>
              </p:ext>
            </p:extLst>
          </p:nvPr>
        </p:nvGraphicFramePr>
        <p:xfrm>
          <a:off x="3276600" y="3581400"/>
          <a:ext cx="5791200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12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the scheduler locking mode. If it is </a:t>
                      </a:r>
                      <a:r>
                        <a:rPr lang="en-US" sz="1000" u="none" strike="noStrike" dirty="0">
                          <a:effectLst/>
                        </a:rPr>
                        <a:t>off</a:t>
                      </a:r>
                      <a:r>
                        <a:rPr lang="en-US" sz="1200" u="none" strike="noStrike" dirty="0">
                          <a:effectLst/>
                        </a:rPr>
                        <a:t>, then there is no locking and any thread may run at any time</a:t>
                      </a:r>
                      <a:r>
                        <a:rPr lang="en-US" sz="1200" u="none" strike="noStrike" dirty="0" smtClean="0">
                          <a:effectLst/>
                        </a:rPr>
                        <a:t>. If on, then only the current thread may run when the inferior is resumed.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2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/>
          <a:lstStyle/>
          <a:p>
            <a:r>
              <a:rPr lang="en-US" b="1" dirty="0" err="1"/>
              <a:t>Tracepoints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07541"/>
              </p:ext>
            </p:extLst>
          </p:nvPr>
        </p:nvGraphicFramePr>
        <p:xfrm>
          <a:off x="990600" y="914400"/>
          <a:ext cx="3810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trace 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02581"/>
              </p:ext>
            </p:extLst>
          </p:nvPr>
        </p:nvGraphicFramePr>
        <p:xfrm>
          <a:off x="1676400" y="914400"/>
          <a:ext cx="37338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8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trace command is very similar to the break command.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55291"/>
              </p:ext>
            </p:extLst>
          </p:nvPr>
        </p:nvGraphicFramePr>
        <p:xfrm>
          <a:off x="1676400" y="1219200"/>
          <a:ext cx="61722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772"/>
                <a:gridCol w="4567428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delete </a:t>
                      </a:r>
                      <a:r>
                        <a:rPr lang="en-US" sz="1200" u="none" strike="noStrike" dirty="0" err="1">
                          <a:effectLst/>
                        </a:rPr>
                        <a:t>tracepoint</a:t>
                      </a:r>
                      <a:r>
                        <a:rPr lang="en-US" sz="1200" u="none" strike="noStrike" dirty="0">
                          <a:effectLst/>
                        </a:rPr>
                        <a:t> [</a:t>
                      </a:r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r>
                        <a:rPr lang="en-US" sz="1200" u="none" strike="noStrike" dirty="0">
                          <a:effectLst/>
                        </a:rPr>
                        <a:t>]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Permanently delete one or more </a:t>
                      </a:r>
                      <a:r>
                        <a:rPr lang="en-US" sz="1200" u="none" strike="noStrike" dirty="0" err="1">
                          <a:effectLst/>
                        </a:rPr>
                        <a:t>tracepoints</a:t>
                      </a:r>
                      <a:r>
                        <a:rPr lang="en-US" sz="1200" u="none" strike="noStrike" dirty="0">
                          <a:effectLst/>
                        </a:rPr>
                        <a:t>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disable tracepoint [num]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Disable </a:t>
                      </a:r>
                      <a:r>
                        <a:rPr lang="en-US" sz="1200" u="none" strike="noStrike" dirty="0" err="1">
                          <a:effectLst/>
                        </a:rPr>
                        <a:t>tracepoint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r>
                        <a:rPr lang="en-US" sz="1200" u="none" strike="noStrike" dirty="0">
                          <a:effectLst/>
                        </a:rPr>
                        <a:t>, or all </a:t>
                      </a:r>
                      <a:r>
                        <a:rPr lang="en-US" sz="1200" u="none" strike="noStrike" dirty="0" err="1">
                          <a:effectLst/>
                        </a:rPr>
                        <a:t>tracepoints</a:t>
                      </a:r>
                      <a:r>
                        <a:rPr lang="en-US" sz="1200" u="none" strike="noStrike" dirty="0">
                          <a:effectLst/>
                        </a:rPr>
                        <a:t> if no argument </a:t>
                      </a:r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r>
                        <a:rPr lang="en-US" sz="1200" u="none" strike="noStrike" dirty="0">
                          <a:effectLst/>
                        </a:rPr>
                        <a:t> is given.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enable tracepoint [num]</a:t>
                      </a:r>
                      <a:endParaRPr lang="en-US" sz="1200" b="0" i="1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Enable </a:t>
                      </a:r>
                      <a:r>
                        <a:rPr lang="en-US" sz="1200" u="none" strike="noStrike" dirty="0" err="1">
                          <a:effectLst/>
                        </a:rPr>
                        <a:t>tracepoint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r>
                        <a:rPr lang="en-US" sz="1200" u="none" strike="noStrike" dirty="0">
                          <a:effectLst/>
                        </a:rPr>
                        <a:t>, or all </a:t>
                      </a:r>
                      <a:r>
                        <a:rPr lang="en-US" sz="1200" u="none" strike="noStrike" dirty="0" err="1">
                          <a:effectLst/>
                        </a:rPr>
                        <a:t>tracepoints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20622"/>
              </p:ext>
            </p:extLst>
          </p:nvPr>
        </p:nvGraphicFramePr>
        <p:xfrm>
          <a:off x="1676400" y="1905000"/>
          <a:ext cx="35052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21336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passcount</a:t>
                      </a:r>
                      <a:r>
                        <a:rPr lang="en-US" sz="1200" u="none" strike="noStrike" dirty="0">
                          <a:effectLst/>
                        </a:rPr>
                        <a:t> [n [</a:t>
                      </a:r>
                      <a:r>
                        <a:rPr lang="en-US" sz="1200" u="none" strike="noStrike" dirty="0" err="1">
                          <a:effectLst/>
                        </a:rPr>
                        <a:t>num</a:t>
                      </a:r>
                      <a:r>
                        <a:rPr lang="en-US" sz="1200" u="none" strike="noStrike" dirty="0">
                          <a:effectLst/>
                        </a:rPr>
                        <a:t>]]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the </a:t>
                      </a:r>
                      <a:r>
                        <a:rPr lang="en-US" sz="1200" u="none" strike="noStrike" dirty="0" err="1">
                          <a:effectLst/>
                        </a:rPr>
                        <a:t>passcount</a:t>
                      </a:r>
                      <a:r>
                        <a:rPr lang="en-US" sz="1200" u="none" strike="noStrike" dirty="0">
                          <a:effectLst/>
                        </a:rPr>
                        <a:t> of a </a:t>
                      </a:r>
                      <a:r>
                        <a:rPr lang="en-US" sz="1200" u="none" strike="noStrike" dirty="0" err="1">
                          <a:effectLst/>
                        </a:rPr>
                        <a:t>tracepoint</a:t>
                      </a:r>
                      <a:r>
                        <a:rPr lang="en-US" sz="1200" u="none" strike="noStrike" dirty="0">
                          <a:effectLst/>
                        </a:rPr>
                        <a:t>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68655"/>
              </p:ext>
            </p:extLst>
          </p:nvPr>
        </p:nvGraphicFramePr>
        <p:xfrm>
          <a:off x="1676400" y="2286000"/>
          <a:ext cx="5638802" cy="97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/>
                <a:gridCol w="120693"/>
                <a:gridCol w="573897"/>
                <a:gridCol w="3534512"/>
              </a:tblGrid>
              <a:tr h="50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actions [num]</a:t>
                      </a:r>
                      <a:endParaRPr lang="en-US" sz="800" b="0" i="1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6326" marR="6326" marT="6326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This command will prompt for a list of actions to be taken when the tracepoint is hit. 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</a:tr>
              <a:tr h="28180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 expr1, expr2, …</a:t>
                      </a:r>
                      <a:endParaRPr lang="en-US" sz="800" b="0" i="1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 values of the given expressions when the tracepoint is hit. 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</a:tr>
              <a:tr h="11359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$regs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 all registers 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</a:tr>
              <a:tr h="141632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$args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 all function arguments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</a:tr>
              <a:tr h="141632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$locals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collect all local variables. 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6326" marR="6326" marT="6326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37923"/>
              </p:ext>
            </p:extLst>
          </p:nvPr>
        </p:nvGraphicFramePr>
        <p:xfrm>
          <a:off x="1676400" y="3429000"/>
          <a:ext cx="69342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152400"/>
                <a:gridCol w="57150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while-stepping n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Perform n single-step traces after the </a:t>
                      </a:r>
                      <a:r>
                        <a:rPr lang="en-US" sz="1200" u="none" strike="noStrike" dirty="0" err="1">
                          <a:effectLst/>
                        </a:rPr>
                        <a:t>tracepoint</a:t>
                      </a:r>
                      <a:r>
                        <a:rPr lang="en-US" sz="1200" u="none" strike="noStrike" dirty="0">
                          <a:effectLst/>
                        </a:rPr>
                        <a:t>, collecting new data at each step.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64822"/>
              </p:ext>
            </p:extLst>
          </p:nvPr>
        </p:nvGraphicFramePr>
        <p:xfrm>
          <a:off x="1676400" y="3886200"/>
          <a:ext cx="4753713" cy="630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52400"/>
                <a:gridCol w="4296513"/>
              </a:tblGrid>
              <a:tr h="82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tstart</a:t>
                      </a:r>
                      <a:endParaRPr lang="en-US" sz="800" b="0" i="1" u="none" strike="noStrike" dirty="0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It starts the trace experiment, and begins collecting data.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</a:tr>
              <a:tr h="155086"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This has the side effect of discarding all the data collected in the trace buffer during the previous trace experiment. 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</a:tr>
              <a:tr h="73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tstop</a:t>
                      </a:r>
                      <a:endParaRPr lang="en-US" sz="800" b="0" i="1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It ends the trace experiment, and stops collecting data. 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</a:tr>
              <a:tr h="100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tstatus</a:t>
                      </a:r>
                      <a:endParaRPr lang="en-US" sz="800" b="0" i="1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This command displays the status of the current trace data collection. 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214" marR="5214" marT="5214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2478"/>
              </p:ext>
            </p:extLst>
          </p:nvPr>
        </p:nvGraphicFramePr>
        <p:xfrm>
          <a:off x="762000" y="4724400"/>
          <a:ext cx="3810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tfind</a:t>
                      </a:r>
                      <a:endParaRPr lang="en-US" sz="1200" b="0" i="1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2390"/>
              </p:ext>
            </p:extLst>
          </p:nvPr>
        </p:nvGraphicFramePr>
        <p:xfrm>
          <a:off x="1676400" y="4724400"/>
          <a:ext cx="3124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2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 err="1">
                          <a:effectLst/>
                        </a:rPr>
                        <a:t>gdb</a:t>
                      </a:r>
                      <a:r>
                        <a:rPr lang="en-US" sz="1000" u="none" strike="noStrike" dirty="0">
                          <a:effectLst/>
                        </a:rPr>
                        <a:t>) </a:t>
                      </a:r>
                      <a:r>
                        <a:rPr lang="en-US" sz="1000" u="none" strike="noStrike" dirty="0" err="1">
                          <a:effectLst/>
                        </a:rPr>
                        <a:t>tfind</a:t>
                      </a:r>
                      <a:r>
                        <a:rPr lang="en-US" sz="1000" u="none" strike="noStrike" dirty="0">
                          <a:effectLst/>
                        </a:rPr>
                        <a:t> start</a:t>
                      </a:r>
                      <a:endParaRPr lang="en-US" sz="1000" b="0" i="0" u="none" strike="noStrike" dirty="0"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(gdb) while ($trace_frame != -1)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&gt; printf "Frame %d, PC = %08X, SP = %08X, FP = %08X\n", \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    $trace_frame, $pc, $sp, $fp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&gt; tfind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&gt; end</a:t>
                      </a:r>
                      <a:endParaRPr lang="en-US" sz="1000" b="0" i="0" u="none" strike="noStrike" dirty="0"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 smtClean="0"/>
              <a:t>gdb</a:t>
            </a:r>
            <a:r>
              <a:rPr lang="en-US" dirty="0"/>
              <a:t> </a:t>
            </a:r>
            <a:r>
              <a:rPr lang="en-US" dirty="0" smtClean="0"/>
              <a:t>server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For example: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gdbserver</a:t>
            </a:r>
            <a:r>
              <a:rPr lang="en-US" sz="2000" dirty="0" smtClean="0"/>
              <a:t> 127.0.0.1:1234 program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gdb</a:t>
            </a:r>
            <a:r>
              <a:rPr lang="en-US" sz="2000" dirty="0" smtClean="0"/>
              <a:t>&gt; target remote 127.0.0.1:1234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gdb</a:t>
            </a:r>
            <a:r>
              <a:rPr lang="en-US" sz="2000" dirty="0" smtClean="0"/>
              <a:t>&gt;c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66182"/>
              </p:ext>
            </p:extLst>
          </p:nvPr>
        </p:nvGraphicFramePr>
        <p:xfrm>
          <a:off x="990600" y="1143000"/>
          <a:ext cx="8077200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2879"/>
                <a:gridCol w="44450"/>
                <a:gridCol w="5749871"/>
              </a:tblGrid>
              <a:tr h="400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gdbserver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comm</a:t>
                      </a:r>
                      <a:r>
                        <a:rPr lang="en-US" sz="1200" u="none" strike="noStrike" dirty="0">
                          <a:effectLst/>
                        </a:rPr>
                        <a:t> program [ </a:t>
                      </a:r>
                      <a:r>
                        <a:rPr lang="en-US" sz="1200" u="none" strike="noStrike" dirty="0" err="1">
                          <a:effectLst/>
                        </a:rPr>
                        <a:t>args</a:t>
                      </a:r>
                      <a:r>
                        <a:rPr lang="en-US" sz="1200" u="none" strike="noStrike" dirty="0">
                          <a:effectLst/>
                        </a:rPr>
                        <a:t> ... ]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 is either a device name (to use a serial line) or a TCP hostname and portnumber.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gdbserver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comm</a:t>
                      </a:r>
                      <a:r>
                        <a:rPr lang="en-US" sz="1200" u="none" strike="noStrike" dirty="0">
                          <a:effectLst/>
                        </a:rPr>
                        <a:t> --attach </a:t>
                      </a:r>
                      <a:r>
                        <a:rPr lang="en-US" sz="1200" u="none" strike="noStrike" dirty="0" err="1">
                          <a:effectLst/>
                        </a:rPr>
                        <a:t>pid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 some targets, </a:t>
                      </a:r>
                      <a:r>
                        <a:rPr lang="en-US" sz="1200" u="none" strike="noStrike" dirty="0" err="1">
                          <a:effectLst/>
                        </a:rPr>
                        <a:t>gdbserver</a:t>
                      </a:r>
                      <a:r>
                        <a:rPr lang="en-US" sz="1200" u="none" strike="noStrike" dirty="0">
                          <a:effectLst/>
                        </a:rPr>
                        <a:t> can also attach to running programs.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94994"/>
              </p:ext>
            </p:extLst>
          </p:nvPr>
        </p:nvGraphicFramePr>
        <p:xfrm>
          <a:off x="838200" y="762000"/>
          <a:ext cx="14478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 the target machine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2607"/>
              </p:ext>
            </p:extLst>
          </p:nvPr>
        </p:nvGraphicFramePr>
        <p:xfrm>
          <a:off x="838200" y="1712595"/>
          <a:ext cx="16764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 the GDB host machine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62803"/>
              </p:ext>
            </p:extLst>
          </p:nvPr>
        </p:nvGraphicFramePr>
        <p:xfrm>
          <a:off x="990600" y="2093595"/>
          <a:ext cx="13716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target remote </a:t>
                      </a:r>
                      <a:r>
                        <a:rPr lang="en-US" sz="1200" u="none" strike="noStrike" dirty="0" err="1">
                          <a:effectLst/>
                        </a:rPr>
                        <a:t>comm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8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Assignment to </a:t>
            </a:r>
            <a:r>
              <a:rPr lang="en-US" dirty="0" smtClean="0"/>
              <a:t>variables</a:t>
            </a:r>
          </a:p>
          <a:p>
            <a:endParaRPr lang="en-US" dirty="0" smtClean="0"/>
          </a:p>
          <a:p>
            <a:r>
              <a:rPr lang="en-US" dirty="0"/>
              <a:t>Continuing at a different </a:t>
            </a:r>
            <a:r>
              <a:rPr lang="en-US" dirty="0" smtClean="0"/>
              <a:t>address</a:t>
            </a:r>
          </a:p>
          <a:p>
            <a:endParaRPr lang="en-US" dirty="0"/>
          </a:p>
          <a:p>
            <a:pPr lvl="1"/>
            <a:r>
              <a:rPr lang="en-US" sz="1100" dirty="0"/>
              <a:t>On many systems, you can get much the same effect as the jump command by storing a new value into the register $</a:t>
            </a:r>
            <a:r>
              <a:rPr lang="en-US" sz="1100" dirty="0" smtClean="0"/>
              <a:t>pc.</a:t>
            </a: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11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Calling program functions 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Patching programs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dirty="0" smtClean="0"/>
              <a:t> 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46662"/>
              </p:ext>
            </p:extLst>
          </p:nvPr>
        </p:nvGraphicFramePr>
        <p:xfrm>
          <a:off x="1295400" y="1828800"/>
          <a:ext cx="48006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3999"/>
                <a:gridCol w="3276601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print </a:t>
                      </a:r>
                      <a:r>
                        <a:rPr lang="en-US" sz="1200" u="none" strike="noStrike" dirty="0" err="1">
                          <a:effectLst/>
                        </a:rPr>
                        <a:t>varible</a:t>
                      </a:r>
                      <a:r>
                        <a:rPr lang="en-US" sz="1200" u="none" strike="noStrike" dirty="0">
                          <a:effectLst/>
                        </a:rPr>
                        <a:t> = value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evaluate an assignment expression.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set var varible = value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{</a:t>
                      </a:r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r>
                        <a:rPr lang="en-US" sz="1200" u="none" strike="noStrike" dirty="0">
                          <a:effectLst/>
                        </a:rPr>
                        <a:t>}address = value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 store values into arbitrary places in memory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05269"/>
              </p:ext>
            </p:extLst>
          </p:nvPr>
        </p:nvGraphicFramePr>
        <p:xfrm>
          <a:off x="1295400" y="2891790"/>
          <a:ext cx="4724400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36576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jump linespec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Resume execution at line linespec.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jump *address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Resume execution at the instruction at address </a:t>
                      </a:r>
                      <a:r>
                        <a:rPr lang="en-US" sz="1200" u="none" strike="noStrike" dirty="0" err="1">
                          <a:effectLst/>
                        </a:rPr>
                        <a:t>address</a:t>
                      </a:r>
                      <a:r>
                        <a:rPr lang="en-US" sz="1200" u="none" strike="noStrike" dirty="0">
                          <a:effectLst/>
                        </a:rPr>
                        <a:t>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15950"/>
              </p:ext>
            </p:extLst>
          </p:nvPr>
        </p:nvGraphicFramePr>
        <p:xfrm>
          <a:off x="990600" y="3617595"/>
          <a:ext cx="80772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823"/>
                <a:gridCol w="6889377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set $pc = address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This does not start your program running; it only changes the address of where it will run when you continue.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42670"/>
              </p:ext>
            </p:extLst>
          </p:nvPr>
        </p:nvGraphicFramePr>
        <p:xfrm>
          <a:off x="1333500" y="4419600"/>
          <a:ext cx="58293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/>
                <a:gridCol w="304800"/>
                <a:gridCol w="49530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call </a:t>
                      </a:r>
                      <a:r>
                        <a:rPr lang="en-US" sz="1000" u="none" strike="noStrike" dirty="0">
                          <a:effectLst/>
                        </a:rPr>
                        <a:t>expr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Evaluate the expression expr without displaying void returned values.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10865"/>
              </p:ext>
            </p:extLst>
          </p:nvPr>
        </p:nvGraphicFramePr>
        <p:xfrm>
          <a:off x="1295400" y="5410200"/>
          <a:ext cx="5714999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879"/>
                <a:gridCol w="295603"/>
                <a:gridCol w="433551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set write on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set write off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show write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GDB opens executable and core files for both reading and writing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09600" y="6248400"/>
            <a:ext cx="743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>
                <a:latin typeface="宋体"/>
              </a:rPr>
              <a:t>The </a:t>
            </a:r>
            <a:r>
              <a:rPr lang="en-US" b="1" dirty="0" err="1">
                <a:latin typeface="宋体"/>
              </a:rPr>
              <a:t>Netwide</a:t>
            </a:r>
            <a:r>
              <a:rPr lang="en-US" b="1" dirty="0">
                <a:latin typeface="宋体"/>
              </a:rPr>
              <a:t> </a:t>
            </a:r>
            <a:r>
              <a:rPr lang="en-US" b="1" dirty="0" smtClean="0">
                <a:latin typeface="宋体"/>
              </a:rPr>
              <a:t>Assembler </a:t>
            </a:r>
            <a:r>
              <a:rPr lang="en-US" b="1" dirty="0">
                <a:latin typeface="宋体"/>
              </a:rPr>
              <a:t>-- http://sourceforge.net/projects/nasm/</a:t>
            </a:r>
            <a:endParaRPr lang="en-US" b="1" dirty="0"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84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宋体"/>
              </a:rPr>
              <a:t>Canned Sequences of </a:t>
            </a:r>
            <a:r>
              <a:rPr lang="en-US" b="1" dirty="0" smtClean="0">
                <a:latin typeface="宋体"/>
              </a:rPr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User-defined </a:t>
            </a:r>
            <a:r>
              <a:rPr lang="en-US" dirty="0" smtClean="0"/>
              <a:t>commands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User-defined command </a:t>
            </a:r>
            <a:r>
              <a:rPr lang="en-US" dirty="0" smtClean="0"/>
              <a:t>hooks</a:t>
            </a:r>
          </a:p>
          <a:p>
            <a:endParaRPr lang="en-US" dirty="0"/>
          </a:p>
          <a:p>
            <a:r>
              <a:rPr lang="en-US" dirty="0"/>
              <a:t>Command </a:t>
            </a:r>
            <a:r>
              <a:rPr lang="en-US" dirty="0" smtClean="0"/>
              <a:t>files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8778"/>
              </p:ext>
            </p:extLst>
          </p:nvPr>
        </p:nvGraphicFramePr>
        <p:xfrm>
          <a:off x="1295400" y="1828800"/>
          <a:ext cx="30861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  <a:gridCol w="1028700"/>
                <a:gridCol w="10287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define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user-cmd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$arg0...$arg9.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……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30539"/>
              </p:ext>
            </p:extLst>
          </p:nvPr>
        </p:nvGraphicFramePr>
        <p:xfrm>
          <a:off x="1752600" y="2514600"/>
          <a:ext cx="6400800" cy="687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381000"/>
                <a:gridCol w="381000"/>
                <a:gridCol w="4648200"/>
              </a:tblGrid>
              <a:tr h="1524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define </a:t>
                      </a:r>
                      <a:r>
                        <a:rPr lang="en-US" sz="800" u="none" strike="noStrike" dirty="0" err="1">
                          <a:effectLst/>
                        </a:rPr>
                        <a:t>commandname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Define a command named commandname.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if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while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713" marR="5713" marT="571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 </a:t>
                      </a:r>
                      <a:r>
                        <a:rPr lang="en-US" sz="800" u="none" strike="noStrike" dirty="0" err="1">
                          <a:effectLst/>
                        </a:rPr>
                        <a:t>commandname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Document the user-defined command commandname, so that it can be accessed by help.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</a:tr>
              <a:tr h="6477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help user-defined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713" marR="5713" marT="5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List all user-defined commands, with the first line of the documentation (if any) for each. </a:t>
                      </a:r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</a:tr>
              <a:tr h="4583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show user </a:t>
                      </a:r>
                      <a:r>
                        <a:rPr lang="en-US" sz="800" u="none" strike="noStrike" dirty="0" err="1">
                          <a:effectLst/>
                        </a:rPr>
                        <a:t>commandname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Display the GDB commands used to define </a:t>
                      </a:r>
                      <a:r>
                        <a:rPr lang="en-US" sz="800" u="none" strike="noStrike" dirty="0" err="1">
                          <a:effectLst/>
                        </a:rPr>
                        <a:t>commandname</a:t>
                      </a:r>
                      <a:r>
                        <a:rPr lang="en-US" sz="800" u="none" strike="noStrike" dirty="0">
                          <a:effectLst/>
                        </a:rPr>
                        <a:t> (but not its documentation).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5713" marR="5713" marT="5713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04590"/>
              </p:ext>
            </p:extLst>
          </p:nvPr>
        </p:nvGraphicFramePr>
        <p:xfrm>
          <a:off x="1747449" y="3273780"/>
          <a:ext cx="6253551" cy="383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4729551"/>
              </a:tblGrid>
              <a:tr h="67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show max-user-call-depth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9030" marR="9030" marT="903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宋体"/>
                      </a:endParaRPr>
                    </a:p>
                  </a:txBody>
                  <a:tcPr marL="9030" marR="9030" marT="9030" marB="0" anchor="ctr"/>
                </a:tc>
              </a:tr>
              <a:tr h="46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set max-user-call-depth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9030" marR="9030" marT="9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The value of max-user-call-depth controls how many recursion levels are allowed in user-defined commands before GDB suspects an infinite recursion and aborts the command.</a:t>
                      </a:r>
                      <a:endParaRPr lang="en-US" sz="800" b="0" i="0" u="none" strike="noStrike" dirty="0">
                        <a:effectLst/>
                        <a:latin typeface="宋体"/>
                      </a:endParaRPr>
                    </a:p>
                  </a:txBody>
                  <a:tcPr marL="9030" marR="9030" marT="903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22211"/>
              </p:ext>
            </p:extLst>
          </p:nvPr>
        </p:nvGraphicFramePr>
        <p:xfrm>
          <a:off x="1219200" y="4191000"/>
          <a:ext cx="5943599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599"/>
                <a:gridCol w="76200"/>
                <a:gridCol w="76200"/>
                <a:gridCol w="48006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hook-</a:t>
                      </a:r>
                      <a:r>
                        <a:rPr lang="en-US" sz="1200" u="none" strike="noStrike" dirty="0" err="1">
                          <a:effectLst/>
                        </a:rPr>
                        <a:t>cmd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This command will be executed (with no arguments) before that command.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hookpost-cmd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This command will be executed (with no arguments) after that command.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89680"/>
              </p:ext>
            </p:extLst>
          </p:nvPr>
        </p:nvGraphicFramePr>
        <p:xfrm>
          <a:off x="1219200" y="5715000"/>
          <a:ext cx="40386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447"/>
                <a:gridCol w="194371"/>
                <a:gridCol w="2814782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source filename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Execute the command file filename.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35403"/>
              </p:ext>
            </p:extLst>
          </p:nvPr>
        </p:nvGraphicFramePr>
        <p:xfrm>
          <a:off x="1219200" y="5410200"/>
          <a:ext cx="4953000" cy="19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52400"/>
                <a:gridCol w="4038600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r>
                        <a:rPr lang="en-US" sz="1200" u="none" strike="noStrike" dirty="0" err="1">
                          <a:effectLst/>
                        </a:rPr>
                        <a:t>gdbinit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GDB automatically executes commands from its </a:t>
                      </a:r>
                      <a:r>
                        <a:rPr lang="en-US" sz="1200" u="none" strike="noStrike" dirty="0" err="1">
                          <a:effectLst/>
                        </a:rPr>
                        <a:t>init</a:t>
                      </a:r>
                      <a:r>
                        <a:rPr lang="en-US" sz="1200" u="none" strike="noStrike" dirty="0">
                          <a:effectLst/>
                        </a:rPr>
                        <a:t> files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65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Text User Interface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6353"/>
              </p:ext>
            </p:extLst>
          </p:nvPr>
        </p:nvGraphicFramePr>
        <p:xfrm>
          <a:off x="685800" y="1447800"/>
          <a:ext cx="8001000" cy="4597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318"/>
                <a:gridCol w="418318"/>
                <a:gridCol w="6402364"/>
              </a:tblGrid>
              <a:tr h="45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info win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List and give the size of all displayed windows.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3404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layout next/prev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Display the next/previous layout.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3404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layout src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Display the source window only.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3404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layout asm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Display the assembly window only.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3404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layout split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Display the source and assembly window.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5635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layout regs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Display the register window together with the source or assembly window.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22891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focus next | prev | src | asm | regs | split | cmd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refresh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Refresh the screen. This is similar to using C-L key.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452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update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Update the source window and the current execution point. 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  <a:tr h="11736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winheight name +count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10" marR="5810" marT="5810" marB="0" anchor="ctr"/>
                </a:tc>
              </a:tr>
              <a:tr h="89822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winheight name -count</a:t>
                      </a:r>
                      <a:endParaRPr lang="en-US" sz="1200" b="0" i="0" u="none" strike="noStrike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Change the height of the window name by count lines. </a:t>
                      </a:r>
                      <a:endParaRPr lang="en-US" sz="1200" b="0" i="0" u="none" strike="noStrike" dirty="0">
                        <a:effectLst/>
                        <a:latin typeface="宋体"/>
                      </a:endParaRPr>
                    </a:p>
                  </a:txBody>
                  <a:tcPr marL="5810" marR="5810" marT="581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00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1176</Words>
  <Application>Microsoft Office PowerPoint</Application>
  <PresentationFormat>On-screen Show (4:3)</PresentationFormat>
  <Paragraphs>225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use GDB</vt:lpstr>
      <vt:lpstr>Running Programs Under GDB </vt:lpstr>
      <vt:lpstr>Breakpoints, watchpoints, and catchpoints</vt:lpstr>
      <vt:lpstr>Debugging programs with multiple threads/processes And Tracepoints</vt:lpstr>
      <vt:lpstr>PowerPoint Presentation</vt:lpstr>
      <vt:lpstr>PowerPoint Presentation</vt:lpstr>
      <vt:lpstr>Altering Execution</vt:lpstr>
      <vt:lpstr>Canned Sequences of Commands</vt:lpstr>
      <vt:lpstr>GDB Text User Interface</vt:lpstr>
      <vt:lpstr>Command history</vt:lpstr>
      <vt:lpstr>Thank you for your time!!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GDB</dc:title>
  <dc:creator>kevin</dc:creator>
  <cp:lastModifiedBy>kevin</cp:lastModifiedBy>
  <cp:revision>32</cp:revision>
  <dcterms:created xsi:type="dcterms:W3CDTF">2006-08-16T00:00:00Z</dcterms:created>
  <dcterms:modified xsi:type="dcterms:W3CDTF">2014-03-17T10:02:40Z</dcterms:modified>
</cp:coreProperties>
</file>