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7a8cf4ca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7a8cf4ca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7cfc248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7cfc248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7cfc248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7cfc248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7a8cf4ca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7a8cf4ca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7a8cf4c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7a8cf4c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7a8cf4c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7a8cf4c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7a8cf4c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7a8cf4c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7a8cf4c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7a8cf4c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7a8cf4ca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7a8cf4ca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7a8cf4ca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7a8cf4ca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7cfc2483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7cfc248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7a8cf4ca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7a8cf4ca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Quantum Scan Controller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Kavalakkat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How to Run &amp; Extend</a:t>
            </a:r>
            <a:endParaRPr b="1" sz="3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Setup: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88038"/>
                </a:solidFill>
              </a:rPr>
              <a:t>pip install -r requirements.txt</a:t>
            </a:r>
            <a:endParaRPr sz="1800">
              <a:solidFill>
                <a:srgbClr val="1880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Run CLI: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88038"/>
                </a:solidFill>
              </a:rPr>
              <a:t>python cli.py --config config.yaml</a:t>
            </a:r>
            <a:endParaRPr sz="1800">
              <a:solidFill>
                <a:srgbClr val="1880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Run Notebook: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Open </a:t>
            </a:r>
            <a:r>
              <a:rPr lang="en" sz="1800">
                <a:solidFill>
                  <a:srgbClr val="188038"/>
                </a:solidFill>
              </a:rPr>
              <a:t>qd_scan_notebook.ipynb</a:t>
            </a:r>
            <a:r>
              <a:rPr lang="en" sz="1800">
                <a:solidFill>
                  <a:schemeClr val="dk1"/>
                </a:solidFill>
              </a:rPr>
              <a:t>, run all cells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Run Tests: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88038"/>
                </a:solidFill>
              </a:rPr>
              <a:t>python -m pytest</a:t>
            </a:r>
            <a:endParaRPr sz="1800">
              <a:solidFill>
                <a:srgbClr val="1880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Extend: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Swap in real hardware, tune config, example, sensor_fail_rate: 0.3, Add new data processing or visualization modules as needed.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Robustness: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Structured error handling and retry logic ensure reliable operation, even with simulated hardware failures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Testing: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High code coverage and continuous integration guarantee maintainable, high-quality code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Extensibility: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Modular design and clear configuration make the scan easy to adapt for new experiments or hardware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Work</a:t>
            </a:r>
            <a:endParaRPr sz="3600"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15912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5500">
                <a:solidFill>
                  <a:schemeClr val="dk1"/>
                </a:solidFill>
              </a:rPr>
              <a:t>Real Hardware Integration:</a:t>
            </a:r>
            <a:endParaRPr sz="5500">
              <a:solidFill>
                <a:schemeClr val="dk1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5500">
                <a:solidFill>
                  <a:schemeClr val="dk1"/>
                </a:solidFill>
              </a:rPr>
              <a:t>Connect and validate the scan controller with actual laboratory hardware for live experiments.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5500">
                <a:solidFill>
                  <a:schemeClr val="dk1"/>
                </a:solidFill>
              </a:rPr>
              <a:t>3D Scanning Capability:</a:t>
            </a:r>
            <a:endParaRPr sz="5500">
              <a:solidFill>
                <a:schemeClr val="dk1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5500">
                <a:solidFill>
                  <a:schemeClr val="dk1"/>
                </a:solidFill>
              </a:rPr>
              <a:t>Extend the framework to support volumetric (3D) scans for richer spatial analysis.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5500">
                <a:solidFill>
                  <a:schemeClr val="dk1"/>
                </a:solidFill>
              </a:rPr>
              <a:t>Advanced Analytics:</a:t>
            </a:r>
            <a:endParaRPr sz="5500">
              <a:solidFill>
                <a:schemeClr val="dk1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5500">
                <a:solidFill>
                  <a:schemeClr val="dk1"/>
                </a:solidFill>
              </a:rPr>
              <a:t>Implement machine learning for automated feature extraction and anomaly detection.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5500">
                <a:solidFill>
                  <a:schemeClr val="dk1"/>
                </a:solidFill>
              </a:rPr>
              <a:t>User Interface Enhancements:</a:t>
            </a:r>
            <a:endParaRPr sz="5500">
              <a:solidFill>
                <a:schemeClr val="dk1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5500">
                <a:solidFill>
                  <a:schemeClr val="dk1"/>
                </a:solidFill>
              </a:rPr>
              <a:t>Develop a GUI for interactive scan setup, monitoring, and visualization.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5500">
                <a:solidFill>
                  <a:schemeClr val="dk1"/>
                </a:solidFill>
              </a:rPr>
              <a:t>Scalability &amp; Performance:</a:t>
            </a:r>
            <a:endParaRPr sz="5500">
              <a:solidFill>
                <a:schemeClr val="dk1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5500">
                <a:solidFill>
                  <a:schemeClr val="dk1"/>
                </a:solidFill>
              </a:rPr>
              <a:t>Optimize for larger scan grids and real-time data processing.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5500">
                <a:solidFill>
                  <a:schemeClr val="dk1"/>
                </a:solidFill>
              </a:rPr>
              <a:t>Automated Reporting:</a:t>
            </a:r>
            <a:endParaRPr sz="5500">
              <a:solidFill>
                <a:schemeClr val="dk1"/>
              </a:solidFill>
            </a:endParaRPr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5500">
                <a:solidFill>
                  <a:schemeClr val="dk1"/>
                </a:solidFill>
              </a:rPr>
              <a:t>Generate summary reports and visualizations automatically after each scan.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878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b="1" lang="en" sz="3300"/>
              <a:t>Objective</a:t>
            </a:r>
            <a:endParaRPr b="1" sz="3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84775" y="1340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Coordinate a 2D scan of a translation stage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Acquire simulated quantum-sensor data at each point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Implement retry logic for hardware errors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Process and visualize scan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Provide CLI, Jupyter, and full test coverage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12900" y="332150"/>
            <a:ext cx="58968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System Architecture</a:t>
            </a:r>
            <a:endParaRPr b="1" sz="3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04675" y="1215500"/>
            <a:ext cx="53835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CLI / Jupyter: User interface</a:t>
            </a: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Scan Controller: Orchestrates scan, handles retries</a:t>
            </a: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Device Wrappers: Simulates stage and sensor</a:t>
            </a: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Data Processing: Smoothing, peak detection</a:t>
            </a: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I/O: CSV &amp; heatmap output</a:t>
            </a: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Unit Tests: Mocking for full coverage</a:t>
            </a: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Folder Structure is</a:t>
            </a:r>
            <a:endParaRPr sz="4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├── qd_scan/                   		# Main package folder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│   ├── __init__.py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│   ├── cli.py                 		# Command-line interface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│   ├── scan_controller.py     	# Main scan logic and retry handling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│   ├── sim_device_wrapper.py  	# Wrappers for SimStage/SimSensor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│   ├── data_processing.py            # Smoothing, peak detection, etc.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│   └── io_utils.py           		# CSV and image saving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├── tests/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│   ├── __init__.py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│   └── test_scan_controller.py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│   └── test_data_processing.py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├── config.yaml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├── qd_scan_notebook.ipynb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├── README.md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├── requirements.txt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└── slides.pptx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470600" y="1133300"/>
            <a:ext cx="1376100" cy="8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41375" y="3854000"/>
            <a:ext cx="1376100" cy="8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7690900" y="2478500"/>
            <a:ext cx="1376100" cy="8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008413" y="1133300"/>
            <a:ext cx="1376100" cy="8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690900" y="1133300"/>
            <a:ext cx="1376100" cy="8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041375" y="2508800"/>
            <a:ext cx="1376100" cy="8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5"/>
          <p:cNvCxnSpPr>
            <a:stCxn id="68" idx="3"/>
            <a:endCxn id="71" idx="1"/>
          </p:cNvCxnSpPr>
          <p:nvPr/>
        </p:nvCxnSpPr>
        <p:spPr>
          <a:xfrm>
            <a:off x="5846700" y="1560050"/>
            <a:ext cx="16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7384525" y="1560050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6691225" y="2017088"/>
            <a:ext cx="105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>
            <a:off x="8348150" y="1986800"/>
            <a:ext cx="105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6691225" y="3362288"/>
            <a:ext cx="105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4510400" y="1215500"/>
            <a:ext cx="159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CLI /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Jupyter Notebook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109700" y="1215500"/>
            <a:ext cx="1274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Scan Controller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(Retry Logic)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855400" y="1230500"/>
            <a:ext cx="1274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Data Processing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(Smoothing,Peak Detection)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088025" y="2579575"/>
            <a:ext cx="13761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Device Wrappers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(SimStage, SiimSensor)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766300" y="2585350"/>
            <a:ext cx="14145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I/O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(CSV, Heatmap)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172150" y="3929600"/>
            <a:ext cx="14556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Unit Tests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(Mocking)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Config &amp; CLI</a:t>
            </a:r>
            <a:endParaRPr b="1" sz="3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Config.yaml: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X/Y range, steps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Retry counts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Smoothing window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Logging, output files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CLI Usage: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188038"/>
                </a:solidFill>
              </a:rPr>
              <a:t>python cli.py --config config.yaml</a:t>
            </a:r>
            <a:endParaRPr>
              <a:solidFill>
                <a:srgbClr val="1880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Jupyter Notebook: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Full scan, visualization, and logging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71675" y="-42650"/>
            <a:ext cx="80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Device Interfaces &amp; Retry Logic</a:t>
            </a:r>
            <a:endParaRPr b="1"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71675" y="530050"/>
            <a:ext cx="39087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SimStage.move_to(x, y): May raise </a:t>
            </a:r>
            <a:r>
              <a:rPr lang="en">
                <a:solidFill>
                  <a:srgbClr val="188038"/>
                </a:solidFill>
              </a:rPr>
              <a:t>TimeoutError</a:t>
            </a:r>
            <a:endParaRPr>
              <a:solidFill>
                <a:srgbClr val="1880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SimSensor.measure(): May return </a:t>
            </a:r>
            <a:r>
              <a:rPr lang="en">
                <a:solidFill>
                  <a:srgbClr val="188038"/>
                </a:solidFill>
              </a:rPr>
              <a:t>None</a:t>
            </a:r>
            <a:r>
              <a:rPr lang="en">
                <a:solidFill>
                  <a:schemeClr val="dk1"/>
                </a:solidFill>
              </a:rPr>
              <a:t> or raise </a:t>
            </a:r>
            <a:r>
              <a:rPr lang="en">
                <a:solidFill>
                  <a:srgbClr val="188038"/>
                </a:solidFill>
              </a:rPr>
              <a:t>ValueError</a:t>
            </a:r>
            <a:endParaRPr>
              <a:solidFill>
                <a:srgbClr val="1880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Retry Strategy: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On failure, retry up to N times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Log error and skip if all retries fail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993725" y="434350"/>
            <a:ext cx="37917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993825" y="1058475"/>
            <a:ext cx="3791700" cy="4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968325" y="1833713"/>
            <a:ext cx="38427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8016800" y="4243225"/>
            <a:ext cx="8610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115125" y="4737450"/>
            <a:ext cx="38427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993725" y="3128025"/>
            <a:ext cx="14247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7085875" y="3153650"/>
            <a:ext cx="1643100" cy="3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7132625" y="3604225"/>
            <a:ext cx="406200" cy="3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8215400" y="3622999"/>
            <a:ext cx="435000" cy="3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5393675" y="2453375"/>
            <a:ext cx="539700" cy="3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Yes</a:t>
            </a:r>
            <a:endParaRPr sz="1500"/>
          </a:p>
        </p:txBody>
      </p:sp>
      <p:sp>
        <p:nvSpPr>
          <p:cNvPr id="107" name="Google Shape;107;p17"/>
          <p:cNvSpPr/>
          <p:nvPr/>
        </p:nvSpPr>
        <p:spPr>
          <a:xfrm>
            <a:off x="7772050" y="2477025"/>
            <a:ext cx="406200" cy="3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No</a:t>
            </a:r>
            <a:endParaRPr sz="1500"/>
          </a:p>
        </p:txBody>
      </p:sp>
      <p:sp>
        <p:nvSpPr>
          <p:cNvPr id="108" name="Google Shape;108;p17"/>
          <p:cNvSpPr/>
          <p:nvPr/>
        </p:nvSpPr>
        <p:spPr>
          <a:xfrm rot="-5400000">
            <a:off x="3508575" y="2058413"/>
            <a:ext cx="1424700" cy="28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>
            <a:stCxn id="97" idx="2"/>
            <a:endCxn id="98" idx="0"/>
          </p:cNvCxnSpPr>
          <p:nvPr/>
        </p:nvCxnSpPr>
        <p:spPr>
          <a:xfrm>
            <a:off x="6889575" y="844450"/>
            <a:ext cx="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98" idx="2"/>
          </p:cNvCxnSpPr>
          <p:nvPr/>
        </p:nvCxnSpPr>
        <p:spPr>
          <a:xfrm>
            <a:off x="6889675" y="1521075"/>
            <a:ext cx="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106" idx="2"/>
          </p:cNvCxnSpPr>
          <p:nvPr/>
        </p:nvCxnSpPr>
        <p:spPr>
          <a:xfrm>
            <a:off x="5663525" y="2795075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7975150" y="2818725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endCxn id="106" idx="0"/>
          </p:cNvCxnSpPr>
          <p:nvPr/>
        </p:nvCxnSpPr>
        <p:spPr>
          <a:xfrm flipH="1">
            <a:off x="5663525" y="2251475"/>
            <a:ext cx="6000" cy="2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endCxn id="107" idx="0"/>
          </p:cNvCxnSpPr>
          <p:nvPr/>
        </p:nvCxnSpPr>
        <p:spPr>
          <a:xfrm flipH="1">
            <a:off x="7975150" y="2259225"/>
            <a:ext cx="30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378650" y="3481675"/>
            <a:ext cx="600" cy="1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endCxn id="105" idx="0"/>
          </p:cNvCxnSpPr>
          <p:nvPr/>
        </p:nvCxnSpPr>
        <p:spPr>
          <a:xfrm>
            <a:off x="8432600" y="3475099"/>
            <a:ext cx="300" cy="1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 flipH="1">
            <a:off x="7432400" y="3945925"/>
            <a:ext cx="3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8489175" y="3967750"/>
            <a:ext cx="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stCxn id="100" idx="1"/>
          </p:cNvCxnSpPr>
          <p:nvPr/>
        </p:nvCxnSpPr>
        <p:spPr>
          <a:xfrm rot="10800000">
            <a:off x="7432400" y="4446175"/>
            <a:ext cx="584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101" idx="1"/>
            <a:endCxn id="108" idx="1"/>
          </p:cNvCxnSpPr>
          <p:nvPr/>
        </p:nvCxnSpPr>
        <p:spPr>
          <a:xfrm rot="10800000">
            <a:off x="4220825" y="2911200"/>
            <a:ext cx="894300" cy="201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>
            <a:stCxn id="108" idx="3"/>
            <a:endCxn id="97" idx="1"/>
          </p:cNvCxnSpPr>
          <p:nvPr/>
        </p:nvCxnSpPr>
        <p:spPr>
          <a:xfrm rot="-5400000">
            <a:off x="4183725" y="676613"/>
            <a:ext cx="847200" cy="77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7"/>
          <p:cNvSpPr txBox="1"/>
          <p:nvPr/>
        </p:nvSpPr>
        <p:spPr>
          <a:xfrm rot="-5400000">
            <a:off x="3041925" y="1604975"/>
            <a:ext cx="228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Loop back to attempt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245900" y="4737450"/>
            <a:ext cx="38427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Increment Attempt Wait (optional) 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975150" y="4213975"/>
            <a:ext cx="102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Log Error/Skip 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103900" y="3603500"/>
            <a:ext cx="43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Yes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971675" y="3089675"/>
            <a:ext cx="146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Record Success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240750" y="3168500"/>
            <a:ext cx="146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Retries Left?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202225" y="1830150"/>
            <a:ext cx="146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Success?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933475" y="1028175"/>
            <a:ext cx="191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Attempt Operation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(move_to or measure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882650" y="475025"/>
            <a:ext cx="188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Start Move/Measure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28200" y="420325"/>
            <a:ext cx="495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Data Processing &amp; Output</a:t>
            </a:r>
            <a:endParaRPr b="1" sz="3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1152475"/>
            <a:ext cx="693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</a:rPr>
              <a:t>Raw Data: All sensor readings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</a:rPr>
              <a:t>Smoothing: Rolling average filter (window size from config) to reduce noise in sensor data.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</a:rPr>
              <a:t>Peak Detection: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</a:rPr>
              <a:t>Find global peak in filtered data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</a:rPr>
              <a:t>Local maxima above a configurable threshold are identified using </a:t>
            </a:r>
            <a:r>
              <a:rPr lang="en" sz="1700">
                <a:solidFill>
                  <a:srgbClr val="188038"/>
                </a:solidFill>
              </a:rPr>
              <a:t>scipy.signal.find_peaks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</a:rPr>
              <a:t>Outputs: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</a:rPr>
              <a:t>CSV: </a:t>
            </a:r>
            <a:r>
              <a:rPr lang="en" sz="1700">
                <a:solidFill>
                  <a:srgbClr val="188038"/>
                </a:solidFill>
              </a:rPr>
              <a:t>[x, y, raw_value, filtered_value]</a:t>
            </a:r>
            <a:endParaRPr sz="1700">
              <a:solidFill>
                <a:srgbClr val="188038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</a:rPr>
              <a:t>Heatmap: Raw + Filtered + peaks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7192050" y="341700"/>
            <a:ext cx="13533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SimStage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SimSensor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7084925" y="377150"/>
            <a:ext cx="1280100" cy="6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109975" y="1252250"/>
            <a:ext cx="1280100" cy="6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7109975" y="2190275"/>
            <a:ext cx="1280100" cy="6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7109975" y="3063950"/>
            <a:ext cx="1280100" cy="6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7109975" y="3969850"/>
            <a:ext cx="1280100" cy="6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922550" y="3440925"/>
            <a:ext cx="1280100" cy="6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922550" y="4346800"/>
            <a:ext cx="1280100" cy="6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7135025" y="1292075"/>
            <a:ext cx="123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Scan Controller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135025" y="2330975"/>
            <a:ext cx="123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Raw Data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135025" y="3212375"/>
            <a:ext cx="123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Smoothing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7135025" y="4110550"/>
            <a:ext cx="123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</a:t>
            </a:r>
            <a:r>
              <a:rPr lang="en" sz="1100">
                <a:solidFill>
                  <a:schemeClr val="dk2"/>
                </a:solidFill>
              </a:rPr>
              <a:t>iltered Data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947600" y="3581625"/>
            <a:ext cx="123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CSV Output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947600" y="4487500"/>
            <a:ext cx="123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HeatMap Output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51" name="Google Shape;151;p18"/>
          <p:cNvCxnSpPr>
            <a:stCxn id="138" idx="2"/>
            <a:endCxn id="145" idx="0"/>
          </p:cNvCxnSpPr>
          <p:nvPr/>
        </p:nvCxnSpPr>
        <p:spPr>
          <a:xfrm>
            <a:off x="7724975" y="1012550"/>
            <a:ext cx="252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139" idx="2"/>
            <a:endCxn id="140" idx="0"/>
          </p:cNvCxnSpPr>
          <p:nvPr/>
        </p:nvCxnSpPr>
        <p:spPr>
          <a:xfrm>
            <a:off x="7750025" y="1887650"/>
            <a:ext cx="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8"/>
          <p:cNvCxnSpPr>
            <a:stCxn id="140" idx="2"/>
            <a:endCxn id="141" idx="0"/>
          </p:cNvCxnSpPr>
          <p:nvPr/>
        </p:nvCxnSpPr>
        <p:spPr>
          <a:xfrm>
            <a:off x="7750025" y="2825675"/>
            <a:ext cx="0" cy="2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>
            <a:stCxn id="141" idx="2"/>
            <a:endCxn id="142" idx="0"/>
          </p:cNvCxnSpPr>
          <p:nvPr/>
        </p:nvCxnSpPr>
        <p:spPr>
          <a:xfrm>
            <a:off x="7750025" y="3699350"/>
            <a:ext cx="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>
            <a:stCxn id="148" idx="1"/>
            <a:endCxn id="149" idx="3"/>
          </p:cNvCxnSpPr>
          <p:nvPr/>
        </p:nvCxnSpPr>
        <p:spPr>
          <a:xfrm rot="10800000">
            <a:off x="6177725" y="3758650"/>
            <a:ext cx="957300" cy="528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>
            <a:endCxn id="150" idx="3"/>
          </p:cNvCxnSpPr>
          <p:nvPr/>
        </p:nvCxnSpPr>
        <p:spPr>
          <a:xfrm flipH="1">
            <a:off x="6177600" y="4351900"/>
            <a:ext cx="936000" cy="31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Example Results</a:t>
            </a:r>
            <a:endParaRPr b="1" sz="3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311700" y="2256675"/>
            <a:ext cx="6860400" cy="23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9" title="Filtered Data 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674" y="2890425"/>
            <a:ext cx="2670899" cy="218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 title="Raw vs Filtered Dat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26025"/>
            <a:ext cx="6071125" cy="18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 title="Filetred Data with Peak Detetcti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724" y="873425"/>
            <a:ext cx="2699951" cy="221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 title="Raw Data Heatmap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774" y="3026338"/>
            <a:ext cx="2131200" cy="19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63" y="317275"/>
            <a:ext cx="8492274" cy="11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75" y="2093300"/>
            <a:ext cx="4460949" cy="22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875" y="1611125"/>
            <a:ext cx="54006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 Testing &amp; Automation</a:t>
            </a:r>
            <a:endParaRPr b="1" sz="3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11700" y="1129225"/>
            <a:ext cx="43185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Unit tests with pytest + mocking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Simulate hardware failures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Verify retry logic and error handling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Test smoothing and peak detection algorithms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All tests pass (</a:t>
            </a:r>
            <a:r>
              <a:rPr lang="en">
                <a:solidFill>
                  <a:srgbClr val="188038"/>
                </a:solidFill>
              </a:rPr>
              <a:t>pytest</a:t>
            </a:r>
            <a:r>
              <a:rPr lang="en">
                <a:solidFill>
                  <a:schemeClr val="dk1"/>
                </a:solidFill>
              </a:rPr>
              <a:t> summary screenshot)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4709775" y="2407450"/>
            <a:ext cx="1280100" cy="6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Mock SimStage/Sensor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6125650" y="467950"/>
            <a:ext cx="1280100" cy="6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7105275" y="2453775"/>
            <a:ext cx="1280100" cy="6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Test Smoothing,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Peak detection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84" name="Google Shape;184;p21"/>
          <p:cNvCxnSpPr>
            <a:stCxn id="185" idx="2"/>
            <a:endCxn id="183" idx="0"/>
          </p:cNvCxnSpPr>
          <p:nvPr/>
        </p:nvCxnSpPr>
        <p:spPr>
          <a:xfrm>
            <a:off x="7745325" y="2053575"/>
            <a:ext cx="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1"/>
          <p:cNvSpPr txBox="1"/>
          <p:nvPr/>
        </p:nvSpPr>
        <p:spPr>
          <a:xfrm>
            <a:off x="6220750" y="340625"/>
            <a:ext cx="118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Unit Tests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4709775" y="1503663"/>
            <a:ext cx="1280100" cy="6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Scan Controller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7105275" y="1418050"/>
            <a:ext cx="1280100" cy="6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Data Processing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89" name="Google Shape;189;p21"/>
          <p:cNvCxnSpPr>
            <a:stCxn id="182" idx="2"/>
            <a:endCxn id="188" idx="0"/>
          </p:cNvCxnSpPr>
          <p:nvPr/>
        </p:nvCxnSpPr>
        <p:spPr>
          <a:xfrm flipH="1" rot="-5400000">
            <a:off x="7098100" y="770950"/>
            <a:ext cx="314700" cy="97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1"/>
          <p:cNvCxnSpPr>
            <a:stCxn id="182" idx="2"/>
            <a:endCxn id="187" idx="0"/>
          </p:cNvCxnSpPr>
          <p:nvPr/>
        </p:nvCxnSpPr>
        <p:spPr>
          <a:xfrm rot="5400000">
            <a:off x="5857600" y="595450"/>
            <a:ext cx="400200" cy="14160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1"/>
          <p:cNvCxnSpPr>
            <a:stCxn id="187" idx="2"/>
            <a:endCxn id="181" idx="0"/>
          </p:cNvCxnSpPr>
          <p:nvPr/>
        </p:nvCxnSpPr>
        <p:spPr>
          <a:xfrm>
            <a:off x="5349825" y="2139063"/>
            <a:ext cx="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