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84" r:id="rId2"/>
    <p:sldId id="315" r:id="rId3"/>
    <p:sldId id="366" r:id="rId4"/>
    <p:sldId id="319" r:id="rId5"/>
    <p:sldId id="320" r:id="rId6"/>
    <p:sldId id="322" r:id="rId7"/>
    <p:sldId id="370" r:id="rId8"/>
    <p:sldId id="371" r:id="rId9"/>
    <p:sldId id="365" r:id="rId10"/>
    <p:sldId id="321" r:id="rId11"/>
    <p:sldId id="369" r:id="rId12"/>
    <p:sldId id="327" r:id="rId13"/>
    <p:sldId id="328" r:id="rId14"/>
    <p:sldId id="329" r:id="rId15"/>
    <p:sldId id="367" r:id="rId16"/>
    <p:sldId id="331" r:id="rId17"/>
    <p:sldId id="332" r:id="rId18"/>
    <p:sldId id="333" r:id="rId19"/>
    <p:sldId id="335" r:id="rId20"/>
    <p:sldId id="336" r:id="rId21"/>
    <p:sldId id="337" r:id="rId22"/>
    <p:sldId id="372" r:id="rId23"/>
    <p:sldId id="373" r:id="rId24"/>
    <p:sldId id="374" r:id="rId25"/>
    <p:sldId id="368" r:id="rId26"/>
    <p:sldId id="345" r:id="rId27"/>
    <p:sldId id="347" r:id="rId28"/>
    <p:sldId id="346" r:id="rId29"/>
    <p:sldId id="349" r:id="rId30"/>
    <p:sldId id="350" r:id="rId31"/>
    <p:sldId id="351" r:id="rId32"/>
    <p:sldId id="353" r:id="rId33"/>
    <p:sldId id="375" r:id="rId34"/>
    <p:sldId id="354" r:id="rId35"/>
    <p:sldId id="356" r:id="rId36"/>
    <p:sldId id="357" r:id="rId37"/>
    <p:sldId id="359" r:id="rId38"/>
    <p:sldId id="360" r:id="rId39"/>
    <p:sldId id="361" r:id="rId40"/>
    <p:sldId id="362" r:id="rId41"/>
    <p:sldId id="3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/>
    <p:restoredTop sz="99437" autoAdjust="0"/>
  </p:normalViewPr>
  <p:slideViewPr>
    <p:cSldViewPr snapToGrid="0" snapToObjects="1">
      <p:cViewPr varScale="1">
        <p:scale>
          <a:sx n="96" d="100"/>
          <a:sy n="96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stmt_seq </a:t>
            </a:r>
            <a:r>
              <a:rPr kumimoji="1" lang="en-US" altLang="zh-CN" baseline="0" dirty="0">
                <a:sym typeface="Wingdings"/>
              </a:rPr>
              <a:t> s; stmt_seq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>
                <a:sym typeface="Wingdings"/>
              </a:rPr>
              <a:t>stmt_seq  s | epsilon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>
                <a:sym typeface="Wingdings"/>
              </a:rPr>
              <a:t>as we may have different statments, it’s better to introduce a stmt nonterminal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preorder traversal of internal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09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necessarily the same: a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b + c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derivation direction?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ver’bose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superficial differences captured by parse tree, ignored by 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9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49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3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1960s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both are Turing awardees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Backus is the farther of Fortran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0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need an extra field in the node struct: “sibling or child”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this grammar, which one is the correct parse tree? both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similar to the ambiguity in lexical analysis: a substring can be interpreted as different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similar to regex, but cannot be simply addressed with priority (sometimes need to use “number”, sometimes need to use “exp op exp”)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5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5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31-42 = -11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(-39) = 73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we may also want to declare + and * as left associative, though both interpretations are correct; this can avoid warnings from the bison compiler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the parse tree for 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3 * 42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about 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3 - 42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some ambiguity removed (associativity ambiguity still exists).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operators with higher precedence appear lower in the tree.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some ambiguity removed (associativity ambiguity still exists).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operators with higher precedence appear lower in the tree.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09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 nonterminal must have at least a rule that is not recursive (called base cases), otherwise a string will never be derived.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this makes it left-recursive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8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no ambiguity.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76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two parse trees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9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5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if there is a mismatch, it happens only to the nested one in the else part. So we cannot interpret it as “ if  {    if   }   else ”, it must be “if { if else }”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each “if-else”, the “if” is always followed by a matched-stmt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32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84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1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here it is programming language (legal token strings)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repetition can be represented as A </a:t>
            </a:r>
            <a:r>
              <a:rPr kumimoji="1" lang="en-US" altLang="zh-CN" baseline="0" dirty="0">
                <a:sym typeface="Wingdings"/>
              </a:rPr>
              <a:t> aA  and A  \epsilon (right recursive); can also be left recursive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replaced by the right-hand side, instead of equal to the RLS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token names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7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661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Analysis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(Chapters 3-5)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Iterm.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10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" idx="2"/>
            <a:endCxn id="13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" idx="2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1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286751" cy="130864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Language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the set of </a:t>
            </a:r>
            <a:r>
              <a:rPr lang="en-US" altLang="zh-CN" i="1" dirty="0">
                <a:sym typeface="Wingdings"/>
              </a:rPr>
              <a:t>token strings </a:t>
            </a:r>
            <a:r>
              <a:rPr lang="en-US" altLang="zh-CN" dirty="0">
                <a:sym typeface="Wingdings"/>
              </a:rPr>
              <a:t>obtained from </a:t>
            </a:r>
            <a:r>
              <a:rPr lang="en-US" altLang="zh-CN" b="1" i="1" dirty="0">
                <a:sym typeface="Wingdings"/>
              </a:rPr>
              <a:t>all possible derivations </a:t>
            </a:r>
            <a:r>
              <a:rPr lang="en-US" altLang="zh-CN" dirty="0">
                <a:sym typeface="Wingdings"/>
              </a:rPr>
              <a:t>is the </a:t>
            </a:r>
            <a:r>
              <a:rPr lang="en-US" altLang="zh-CN" b="1" i="1" dirty="0">
                <a:solidFill>
                  <a:srgbClr val="C00000"/>
                </a:solidFill>
                <a:sym typeface="Wingdings"/>
              </a:rPr>
              <a:t>language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defined by the CFG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6550" y="5396438"/>
            <a:ext cx="4965656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 number - number ) * number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2025" y="5796783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legal token string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2307" y="4151376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6726942" flipV="1">
            <a:off x="6789647" y="4928196"/>
            <a:ext cx="1547306" cy="587813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1948" y="4980757"/>
            <a:ext cx="988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3923" y="310697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L(G) = { s | exp </a:t>
            </a:r>
            <a:r>
              <a:rPr lang="en-US" altLang="zh-CN" sz="2400" b="1" i="1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⇒* s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787385" y="150546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Comparison to Regex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both use </a:t>
            </a:r>
            <a:r>
              <a:rPr lang="en-US" altLang="zh-CN" dirty="0" smtClean="0">
                <a:sym typeface="Wingdings"/>
              </a:rPr>
              <a:t>alternation, </a:t>
            </a:r>
            <a:r>
              <a:rPr lang="en-US" altLang="zh-CN" dirty="0">
                <a:sym typeface="Wingdings"/>
              </a:rPr>
              <a:t>concatenation, and name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no repetition “*”, but recursion (“</a:t>
            </a:r>
            <a:r>
              <a:rPr lang="en-US" altLang="zh-CN" b="1" dirty="0">
                <a:sym typeface="Wingdings"/>
              </a:rPr>
              <a:t>→</a:t>
            </a:r>
            <a:r>
              <a:rPr lang="en-US" altLang="zh-CN" dirty="0">
                <a:sym typeface="Wingdings"/>
              </a:rPr>
              <a:t>” instead of “</a:t>
            </a:r>
            <a:r>
              <a:rPr lang="en-US" altLang="zh-CN" b="1" dirty="0">
                <a:sym typeface="Wingdings"/>
              </a:rPr>
              <a:t>=</a:t>
            </a:r>
            <a:r>
              <a:rPr lang="en-US" altLang="zh-CN" dirty="0">
                <a:sym typeface="Wingdings"/>
              </a:rPr>
              <a:t>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more powerful </a:t>
            </a:r>
            <a:r>
              <a:rPr lang="en-US" altLang="zh-CN" dirty="0" smtClean="0">
                <a:sym typeface="Wingdings"/>
              </a:rPr>
              <a:t>(balanced parentheses  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S </a:t>
            </a:r>
            <a:r>
              <a:rPr lang="en-US" altLang="zh-CN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( S ) S | </a:t>
            </a:r>
            <a:r>
              <a:rPr lang="en-US" altLang="zh-CN" dirty="0" err="1" smtClean="0">
                <a:solidFill>
                  <a:srgbClr val="FF0000"/>
                </a:solidFill>
                <a:sym typeface="Wingdings"/>
              </a:rPr>
              <a:t>ε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terminals are tokens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8894" y="5604878"/>
            <a:ext cx="4924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0|1|2|3|4|5|6|7|8|9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88894" y="4371200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197592" y="5460414"/>
            <a:ext cx="1317758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-176931"/>
              <a:gd name="adj6" fmla="val -401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tokens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4397918" y="3819871"/>
            <a:ext cx="1628748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176594"/>
              <a:gd name="adj6" fmla="val -820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recursion</a:t>
            </a:r>
            <a:endParaRPr lang="en-US" sz="2200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436" y="4615703"/>
            <a:ext cx="763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CFG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33" y="5727988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4183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the following grammar?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5636" y="3016250"/>
            <a:ext cx="3432728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991" y="4618810"/>
            <a:ext cx="61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" charset="0"/>
                <a:ea typeface="Courier" charset="0"/>
                <a:cs typeface="Courier" charset="0"/>
              </a:rPr>
              <a:t>{a, a+a, (a), (a)+a, (a+a), ...} </a:t>
            </a:r>
          </a:p>
        </p:txBody>
      </p:sp>
    </p:spTree>
    <p:extLst>
      <p:ext uri="{BB962C8B-B14F-4D97-AF65-F5344CB8AC3E}">
        <p14:creationId xmlns:p14="http://schemas.microsoft.com/office/powerpoint/2010/main" val="24777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/>
              <a:t>Nested if-statments in a C-like 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2508" y="4403657"/>
            <a:ext cx="6900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(1)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(0)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4520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/>
              <a:t>A sequence of statements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1908" y="5145432"/>
            <a:ext cx="773205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4124" y="2755279"/>
            <a:ext cx="19438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s;s;s;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6711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Parse/Syntax Tree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 labeled tree c</a:t>
            </a:r>
            <a:r>
              <a:rPr lang="en-US" sz="2800" dirty="0"/>
              <a:t>orresponding to a derivation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Internal nodes</a:t>
            </a:r>
            <a:r>
              <a:rPr lang="en-US" altLang="zh-CN" sz="2200" dirty="0">
                <a:sym typeface="Wingdings"/>
              </a:rPr>
              <a:t>: nonterminals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Leaf nodes: </a:t>
            </a:r>
            <a:r>
              <a:rPr lang="en-US" altLang="zh-CN" sz="2200" dirty="0">
                <a:sym typeface="Wingdings"/>
              </a:rPr>
              <a:t>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Children </a:t>
            </a:r>
            <a:r>
              <a:rPr lang="mr-IN" altLang="zh-CN" sz="2200" b="1" dirty="0">
                <a:sym typeface="Wingdings"/>
              </a:rPr>
              <a:t>–</a:t>
            </a:r>
            <a:r>
              <a:rPr lang="en-US" altLang="zh-CN" sz="2200" b="1" dirty="0">
                <a:sym typeface="Wingdings"/>
              </a:rPr>
              <a:t> parent relation</a:t>
            </a:r>
            <a:r>
              <a:rPr lang="en-US" altLang="zh-CN" sz="2200" dirty="0">
                <a:sym typeface="Wingdings"/>
              </a:rPr>
              <a:t>: a derivation step</a:t>
            </a:r>
            <a:endParaRPr lang="en-US" altLang="zh-CN" sz="2200" dirty="0"/>
          </a:p>
        </p:txBody>
      </p:sp>
      <p:cxnSp>
        <p:nvCxnSpPr>
          <p:cNvPr id="6" name="Straight Arrow Connector 5"/>
          <p:cNvCxnSpPr>
            <a:endCxn id="20" idx="0"/>
          </p:cNvCxnSpPr>
          <p:nvPr/>
        </p:nvCxnSpPr>
        <p:spPr>
          <a:xfrm flipH="1">
            <a:off x="6538818" y="4181945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7175212" y="4181945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</p:cNvCxnSpPr>
          <p:nvPr/>
        </p:nvCxnSpPr>
        <p:spPr>
          <a:xfrm>
            <a:off x="6538818" y="4935597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</p:cNvCxnSpPr>
          <p:nvPr/>
        </p:nvCxnSpPr>
        <p:spPr>
          <a:xfrm>
            <a:off x="7175212" y="4953067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09290" y="4212322"/>
            <a:ext cx="362957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exp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2414" y="374363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7109" y="453548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503" y="4552957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8010" y="457799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7539576" y="4181944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29719" y="4945393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4569" y="540757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7505" y="535142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253" y="53918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9664" y="37422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2758" y="45529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3695" y="434774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5907" y="46084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3036" y="4269574"/>
            <a:ext cx="471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5434" y="5791922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9272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917" y="4205325"/>
            <a:ext cx="362957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+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number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33039" y="3765642"/>
            <a:ext cx="2650781" cy="2065427"/>
            <a:chOff x="1166444" y="3793500"/>
            <a:chExt cx="2650781" cy="206542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840693" y="4233184"/>
              <a:ext cx="353597" cy="35354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477087" y="4233184"/>
              <a:ext cx="1" cy="37101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40693" y="4986836"/>
              <a:ext cx="0" cy="49617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77087" y="5004306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94289" y="379487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8984" y="458672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5378" y="4604196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885" y="4629234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41451" y="4233183"/>
              <a:ext cx="190143" cy="3960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31594" y="4996632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66444" y="5458817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9380" y="5402665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0128" y="544305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5109" y="37935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4633" y="46041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(4)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5570" y="43989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(3)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7782" y="46596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(2)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36422" y="4266880"/>
            <a:ext cx="471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 labeled tree c</a:t>
            </a:r>
            <a:r>
              <a:rPr lang="en-US" sz="2800" dirty="0"/>
              <a:t>orresponding to a derivation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Internal nodes</a:t>
            </a:r>
            <a:r>
              <a:rPr lang="en-US" altLang="zh-CN" sz="2200" dirty="0">
                <a:sym typeface="Wingdings"/>
              </a:rPr>
              <a:t>: nonterminals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Leaf nodes: </a:t>
            </a:r>
            <a:r>
              <a:rPr lang="en-US" altLang="zh-CN" sz="2200" dirty="0">
                <a:sym typeface="Wingdings"/>
              </a:rPr>
              <a:t>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Children </a:t>
            </a:r>
            <a:r>
              <a:rPr lang="mr-IN" altLang="zh-CN" sz="2200" b="1" dirty="0">
                <a:sym typeface="Wingdings"/>
              </a:rPr>
              <a:t>–</a:t>
            </a:r>
            <a:r>
              <a:rPr lang="en-US" altLang="zh-CN" sz="2200" b="1" dirty="0">
                <a:sym typeface="Wingdings"/>
              </a:rPr>
              <a:t> parent relation</a:t>
            </a:r>
            <a:r>
              <a:rPr lang="en-US" altLang="zh-CN" sz="2200" dirty="0">
                <a:sym typeface="Wingdings"/>
              </a:rPr>
              <a:t>: a derivation step</a:t>
            </a:r>
            <a:endParaRPr lang="en-US" altLang="zh-CN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86459" y="577491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69404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6905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Exercise: what is the parse tree of this derivation?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003973" y="2843575"/>
            <a:ext cx="54059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1418" y="2864595"/>
            <a:ext cx="471604" cy="284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(4)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(5)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(6)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(7)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83761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200040" cy="99518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600" b="1" dirty="0">
                <a:sym typeface="Wingdings"/>
              </a:rPr>
              <a:t>Issue: </a:t>
            </a:r>
            <a:r>
              <a:rPr lang="en-US" altLang="zh-CN" sz="2600" dirty="0">
                <a:sym typeface="Wingdings"/>
              </a:rPr>
              <a:t>match derivation well, but not in a concise form</a:t>
            </a:r>
            <a:endParaRPr lang="en-US" sz="2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68728" y="2994027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05122" y="2994027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8728" y="3747679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05122" y="3765149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2324" y="2555719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7019" y="3347569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3413" y="3365039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920" y="339007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69486" y="2994026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9629" y="3757475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7415" y="416350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0766" y="4211737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91750" y="4682166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28144" y="4682166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750" y="5435818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144" y="5453288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0763" y="4170281"/>
            <a:ext cx="81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</a:t>
            </a:r>
            <a:r>
              <a:rPr lang="en-US" sz="2000" i="1" dirty="0"/>
              <a:t> exp </a:t>
            </a:r>
            <a:r>
              <a:rPr lang="en-US" sz="2000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0041" y="503570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6435" y="505317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0942" y="50782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92508" y="4682165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82651" y="5445614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7501" y="590779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0437" y="591470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1185" y="5892033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368894" y="3760761"/>
            <a:ext cx="418851" cy="5545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35028" y="3760761"/>
            <a:ext cx="324767" cy="5069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70131" y="42349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81217" y="336065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691916" y="4753633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20207" y="5107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7745" y="51347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529220" y="4782968"/>
            <a:ext cx="353597" cy="366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6703" y="4322369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85931" y="3760469"/>
            <a:ext cx="200200" cy="4591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84031" y="3771996"/>
            <a:ext cx="127880" cy="4476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829724" y="2284367"/>
            <a:ext cx="17291" cy="43143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1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82295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ym typeface="Wingdings"/>
              </a:rPr>
              <a:t>Determine the syntax (structure) of a program based on the token sequence; Typically, parser drives scanner</a:t>
            </a:r>
            <a:endParaRPr lang="en-US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261" y="3116478"/>
            <a:ext cx="2007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token sequence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80801" y="3177065"/>
            <a:ext cx="1519811" cy="73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16277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63896" y="3132354"/>
            <a:ext cx="2171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parse/syntax tree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55224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5537" y="6094951"/>
            <a:ext cx="1053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 token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91937" y="5171090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7200" y="5185579"/>
            <a:ext cx="143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/>
              <a:t>parse/</a:t>
            </a:r>
          </a:p>
          <a:p>
            <a:pPr algn="ctr"/>
            <a:r>
              <a:rPr lang="en-US" sz="2200" i="1" dirty="0"/>
              <a:t>syntax tree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11748" y="5538673"/>
            <a:ext cx="9434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260769" y="5204124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Scanner</a:t>
            </a:r>
          </a:p>
        </p:txBody>
      </p:sp>
      <p:cxnSp>
        <p:nvCxnSpPr>
          <p:cNvPr id="18" name="Curved Connector 17"/>
          <p:cNvCxnSpPr>
            <a:stCxn id="42" idx="0"/>
            <a:endCxn id="47" idx="0"/>
          </p:cNvCxnSpPr>
          <p:nvPr/>
        </p:nvCxnSpPr>
        <p:spPr>
          <a:xfrm rot="16200000" flipH="1" flipV="1">
            <a:off x="3719742" y="3472023"/>
            <a:ext cx="33034" cy="3431168"/>
          </a:xfrm>
          <a:prstGeom prst="curvedConnector3">
            <a:avLst>
              <a:gd name="adj1" fmla="val -14469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7" idx="2"/>
            <a:endCxn id="42" idx="2"/>
          </p:cNvCxnSpPr>
          <p:nvPr/>
        </p:nvCxnSpPr>
        <p:spPr>
          <a:xfrm rot="5400000" flipH="1" flipV="1">
            <a:off x="3719742" y="4204375"/>
            <a:ext cx="33034" cy="3431168"/>
          </a:xfrm>
          <a:prstGeom prst="curvedConnector3">
            <a:avLst>
              <a:gd name="adj1" fmla="val -190828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80974" y="4708306"/>
            <a:ext cx="1382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getToken()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67019" y="6202099"/>
            <a:ext cx="13650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One-Pass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45738" y="5570300"/>
            <a:ext cx="485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9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a.k.a. Syntax Tree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abstract syntactic structure (may miss some syntax details)</a:t>
            </a:r>
            <a:endParaRPr lang="en-US" sz="2200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token sequence may NOT be recovered from AST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still contains all necessary info for translation</a:t>
            </a:r>
            <a:endParaRPr lang="en-US" altLang="zh-CN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46730" y="4269558"/>
            <a:ext cx="418851" cy="5545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2864" y="4269558"/>
            <a:ext cx="324767" cy="5069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7967" y="47437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59053" y="3869448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469752" y="5262430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98043" y="56159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5581" y="56435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7056" y="5291765"/>
            <a:ext cx="353597" cy="366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74539" y="483116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030" y="4328570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154" y="4899016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3)) * 42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6030" y="5439201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42)</a:t>
            </a:r>
          </a:p>
        </p:txBody>
      </p:sp>
    </p:spTree>
    <p:extLst>
      <p:ext uri="{BB962C8B-B14F-4D97-AF65-F5344CB8AC3E}">
        <p14:creationId xmlns:p14="http://schemas.microsoft.com/office/powerpoint/2010/main" val="185584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2nd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3291" y="2573023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42288" y="5000908"/>
            <a:ext cx="107211" cy="3748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6" idx="0"/>
          </p:cNvCxnSpPr>
          <p:nvPr/>
        </p:nvCxnSpPr>
        <p:spPr>
          <a:xfrm>
            <a:off x="5977397" y="5012576"/>
            <a:ext cx="708770" cy="353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1436" y="5365899"/>
            <a:ext cx="60946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0679" y="4158194"/>
            <a:ext cx="1379178" cy="2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statement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14837" y="5698003"/>
            <a:ext cx="1" cy="2910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7582" y="5933589"/>
            <a:ext cx="314510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8801" y="5933172"/>
            <a:ext cx="76976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3683" y="5693749"/>
            <a:ext cx="18605" cy="2948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6537" y="5375733"/>
            <a:ext cx="127150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statement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60268" y="4531628"/>
            <a:ext cx="7447" cy="2411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8126" y="4661917"/>
            <a:ext cx="1379178" cy="2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if-</a:t>
            </a:r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35329" y="4988889"/>
            <a:ext cx="2295071" cy="3922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0861" y="5391388"/>
            <a:ext cx="32893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76156" y="4988676"/>
            <a:ext cx="1644533" cy="411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82140" y="5376542"/>
            <a:ext cx="26481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84284" y="4988676"/>
            <a:ext cx="1263750" cy="411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31266" y="5379986"/>
            <a:ext cx="56714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78196" y="4988676"/>
            <a:ext cx="836286" cy="4027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2904" y="5365899"/>
            <a:ext cx="26481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52626" y="4988676"/>
            <a:ext cx="1673332" cy="3772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0206" y="5365899"/>
            <a:ext cx="127150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statement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53155" y="5933171"/>
            <a:ext cx="76976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25957" y="5683916"/>
            <a:ext cx="12080" cy="3046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0366" y="4781743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7883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2nd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3291" y="2573023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84570" y="4948665"/>
            <a:ext cx="107211" cy="5711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3095" y="55959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9892" y="559592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84570" y="450457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26566" y="4930027"/>
            <a:ext cx="1263750" cy="626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0"/>
          </p:cNvCxnSpPr>
          <p:nvPr/>
        </p:nvCxnSpPr>
        <p:spPr>
          <a:xfrm>
            <a:off x="5594908" y="4930027"/>
            <a:ext cx="1368297" cy="626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8323" y="555678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2425" y="4852209"/>
            <a:ext cx="105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condition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9093" y="511469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then-part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8612" y="4781743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else-part (if present)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0366" y="4781743"/>
            <a:ext cx="66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824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3rd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s;s;s;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5327" y="2634473"/>
            <a:ext cx="6973343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12776" y="3835400"/>
            <a:ext cx="2093187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1653" y="4471442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36407" y="4219644"/>
            <a:ext cx="590815" cy="249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391" y="4520418"/>
            <a:ext cx="1221831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3716306" y="4882666"/>
            <a:ext cx="1" cy="2023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928" y="5085047"/>
            <a:ext cx="38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4696" y="4266180"/>
            <a:ext cx="36530" cy="2052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18641" y="4180433"/>
            <a:ext cx="602201" cy="2681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2489" y="4448616"/>
            <a:ext cx="2076705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98990" y="4886892"/>
            <a:ext cx="485244" cy="2114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8074" y="5098322"/>
            <a:ext cx="1221831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30" name="Straight Arrow Connector 29"/>
          <p:cNvCxnSpPr>
            <a:stCxn id="29" idx="2"/>
            <a:endCxn id="42" idx="0"/>
          </p:cNvCxnSpPr>
          <p:nvPr/>
        </p:nvCxnSpPr>
        <p:spPr>
          <a:xfrm>
            <a:off x="5198990" y="5398669"/>
            <a:ext cx="0" cy="1438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1747" y="5542548"/>
            <a:ext cx="254486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8775" y="5062048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20841" y="4886892"/>
            <a:ext cx="977" cy="167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58425" y="4820764"/>
            <a:ext cx="289433" cy="241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9533" y="5061831"/>
            <a:ext cx="2015057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2057" y="5639373"/>
            <a:ext cx="127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stmt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198553" y="5999480"/>
            <a:ext cx="60767" cy="2059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358425" y="5395436"/>
            <a:ext cx="186268" cy="3003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130580" y="5395436"/>
            <a:ext cx="276487" cy="3187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11326" y="5647399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8548" y="6163159"/>
            <a:ext cx="403331" cy="4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0366" y="4781743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56717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3rd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s;s;s;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5327" y="2634473"/>
            <a:ext cx="6973343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366" y="4781743"/>
            <a:ext cx="66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5980" y="452507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6921" y="376411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181904" y="4189571"/>
            <a:ext cx="268309" cy="3580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99665" y="4189571"/>
            <a:ext cx="291015" cy="3947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4467" y="537212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62331" y="454760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803718" y="4955756"/>
            <a:ext cx="258613" cy="349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68709" y="4947712"/>
            <a:ext cx="301283" cy="4001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8757" y="5105762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3128" y="5115545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97500" y="5115545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488173" y="4671012"/>
            <a:ext cx="403698" cy="434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29155" y="4252602"/>
            <a:ext cx="60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seq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83933" y="4671012"/>
            <a:ext cx="8611" cy="444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82764" y="4671012"/>
            <a:ext cx="414151" cy="444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13512" y="623665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12061" y="540740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368709" y="5807511"/>
            <a:ext cx="243353" cy="4291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32547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5703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78859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6876176" y="4671012"/>
            <a:ext cx="583236" cy="5981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59412" y="418957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seq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019805" y="5475921"/>
            <a:ext cx="5858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892961" y="5475921"/>
            <a:ext cx="5858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67507" y="6067377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(leftmost-child right-sibling)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64231" y="46910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child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33489" y="55628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sibling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95512" y="55628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sibling</a:t>
            </a:r>
          </a:p>
        </p:txBody>
      </p:sp>
    </p:spTree>
    <p:extLst>
      <p:ext uri="{BB962C8B-B14F-4D97-AF65-F5344CB8AC3E}">
        <p14:creationId xmlns:p14="http://schemas.microsoft.com/office/powerpoint/2010/main" val="38204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10309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Ambiguous 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3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15351" cy="55556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A grammar to permit a string to </a:t>
            </a:r>
            <a:r>
              <a:rPr lang="en-US" altLang="zh-CN" dirty="0">
                <a:solidFill>
                  <a:srgbClr val="FF0000"/>
                </a:solidFill>
                <a:sym typeface="Wingdings"/>
              </a:rPr>
              <a:t>have more than one parse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281" y="344799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cxnSp>
        <p:nvCxnSpPr>
          <p:cNvPr id="38" name="Straight Arrow Connector 37"/>
          <p:cNvCxnSpPr>
            <a:stCxn id="46" idx="2"/>
            <a:endCxn id="51" idx="0"/>
          </p:cNvCxnSpPr>
          <p:nvPr/>
        </p:nvCxnSpPr>
        <p:spPr>
          <a:xfrm>
            <a:off x="2915078" y="5180568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5377" y="40976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836" y="476298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43369" y="478045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89221" y="480549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30" name="Straight Arrow Connector 29"/>
          <p:cNvCxnSpPr>
            <a:endCxn id="45" idx="0"/>
          </p:cNvCxnSpPr>
          <p:nvPr/>
        </p:nvCxnSpPr>
        <p:spPr>
          <a:xfrm flipH="1">
            <a:off x="1948545" y="4512412"/>
            <a:ext cx="671037" cy="2616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02378" y="4512409"/>
            <a:ext cx="1" cy="274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3266742" y="4512413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50" idx="0"/>
          </p:cNvCxnSpPr>
          <p:nvPr/>
        </p:nvCxnSpPr>
        <p:spPr>
          <a:xfrm>
            <a:off x="3760930" y="5205606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4042" y="54592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40757" y="5503929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7143" y="5447450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53215" y="5451686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7362" y="546284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65" name="Straight Arrow Connector 64"/>
          <p:cNvCxnSpPr>
            <a:endCxn id="61" idx="0"/>
          </p:cNvCxnSpPr>
          <p:nvPr/>
        </p:nvCxnSpPr>
        <p:spPr>
          <a:xfrm flipH="1">
            <a:off x="1288852" y="5183643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12224" y="5183643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3" idx="0"/>
          </p:cNvCxnSpPr>
          <p:nvPr/>
        </p:nvCxnSpPr>
        <p:spPr>
          <a:xfrm>
            <a:off x="2276588" y="5183642"/>
            <a:ext cx="152483" cy="2792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99933" y="5841185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0" idx="0"/>
          </p:cNvCxnSpPr>
          <p:nvPr/>
        </p:nvCxnSpPr>
        <p:spPr>
          <a:xfrm>
            <a:off x="2450591" y="5855616"/>
            <a:ext cx="192778" cy="258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29446" y="611391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5612" y="6164546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 flipH="1">
            <a:off x="1142572" y="5862957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49" y="610923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>
            <a:off x="7338819" y="5923074"/>
            <a:ext cx="0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40724" y="482766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73998" y="413070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67110" y="552296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74568" y="553554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79" name="Straight Arrow Connector 78"/>
          <p:cNvCxnSpPr>
            <a:stCxn id="87" idx="2"/>
            <a:endCxn id="93" idx="0"/>
          </p:cNvCxnSpPr>
          <p:nvPr/>
        </p:nvCxnSpPr>
        <p:spPr>
          <a:xfrm flipH="1">
            <a:off x="6687921" y="5874726"/>
            <a:ext cx="68656" cy="3052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7" idx="0"/>
          </p:cNvCxnSpPr>
          <p:nvPr/>
        </p:nvCxnSpPr>
        <p:spPr>
          <a:xfrm>
            <a:off x="7187727" y="5242458"/>
            <a:ext cx="151092" cy="2805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52089" y="5242462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046277" y="5935655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39389" y="618927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1913" y="627221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14305" y="481516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0377" y="481940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84868" y="54746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786014" y="455136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409386" y="455136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6773750" y="4551360"/>
            <a:ext cx="43868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6275437" y="5208903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6756577" y="524245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3998" y="618002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8531" y="552057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46793" y="5219110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38160" y="550392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8384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426451" cy="47430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A grammar to permit a string to have </a:t>
            </a:r>
            <a:r>
              <a:rPr lang="en-US" altLang="zh-CN" dirty="0">
                <a:solidFill>
                  <a:srgbClr val="FF0000"/>
                </a:solidFill>
                <a:sym typeface="Wingdings"/>
              </a:rPr>
              <a:t>more than one parse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281" y="344799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79177" y="4113211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sz="2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779267" y="47629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2153649" y="44977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956109" y="44699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011161" y="48229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36896" y="55422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208959" y="55105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1459072" y="51630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117822" y="51630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59550" y="492608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sz="2000" i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5909123" y="4200847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cxnSp>
        <p:nvCxnSpPr>
          <p:cNvPr id="173" name="Straight Arrow Connector 172"/>
          <p:cNvCxnSpPr/>
          <p:nvPr/>
        </p:nvCxnSpPr>
        <p:spPr>
          <a:xfrm flipH="1">
            <a:off x="6448237" y="5297904"/>
            <a:ext cx="214876" cy="3496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149736" y="5270084"/>
            <a:ext cx="436811" cy="377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368141" y="56629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353787" y="49069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316848" y="568071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5575963" y="4643126"/>
            <a:ext cx="340578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375013" y="4630357"/>
            <a:ext cx="341169" cy="291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287" y="4432442"/>
            <a:ext cx="149701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274051" cy="60470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roblem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multiple leftmost / multiple rightmost derivations</a:t>
            </a: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2450" y="335442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0374" y="4065158"/>
            <a:ext cx="440372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op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49887" y="4432442"/>
            <a:ext cx="1004887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98974" y="4065158"/>
            <a:ext cx="440372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exp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774" y="6313905"/>
            <a:ext cx="723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Two leftmost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derivations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386397"/>
            <a:ext cx="7886701" cy="178314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D</a:t>
            </a:r>
            <a:r>
              <a:rPr lang="en-US" sz="2200" b="1" dirty="0" smtClean="0">
                <a:sym typeface="Wingdings"/>
              </a:rPr>
              <a:t>isambiguation rule needed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   </a:t>
            </a:r>
            <a:r>
              <a:rPr lang="en-US" sz="22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has </a:t>
            </a:r>
            <a:r>
              <a:rPr lang="en-US" sz="2200" b="1" dirty="0">
                <a:sym typeface="Wingdings"/>
              </a:rPr>
              <a:t>precedence</a:t>
            </a:r>
            <a:r>
              <a:rPr lang="en-US" sz="2200" dirty="0">
                <a:sym typeface="Wingdings"/>
              </a:rPr>
              <a:t> over </a:t>
            </a:r>
            <a:r>
              <a:rPr lang="en-US" altLang="zh-CN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sz="2200" dirty="0">
                <a:sym typeface="Wingdings"/>
              </a:rPr>
              <a:t>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540446" y="324945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* 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7636" y="3339493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9172" y="3336395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cxnSp>
        <p:nvCxnSpPr>
          <p:cNvPr id="34" name="Straight Arrow Connector 33"/>
          <p:cNvCxnSpPr>
            <a:stCxn id="95" idx="2"/>
          </p:cNvCxnSpPr>
          <p:nvPr/>
        </p:nvCxnSpPr>
        <p:spPr>
          <a:xfrm>
            <a:off x="2915078" y="4452918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5377" y="336996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6836" y="403533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43369" y="405280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9221" y="407784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40" name="Straight Arrow Connector 39"/>
          <p:cNvCxnSpPr>
            <a:endCxn id="94" idx="0"/>
          </p:cNvCxnSpPr>
          <p:nvPr/>
        </p:nvCxnSpPr>
        <p:spPr>
          <a:xfrm flipH="1">
            <a:off x="1948545" y="3784762"/>
            <a:ext cx="671037" cy="2616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02378" y="3784759"/>
            <a:ext cx="1" cy="274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6" idx="0"/>
          </p:cNvCxnSpPr>
          <p:nvPr/>
        </p:nvCxnSpPr>
        <p:spPr>
          <a:xfrm>
            <a:off x="3266742" y="3784763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6" idx="2"/>
          </p:cNvCxnSpPr>
          <p:nvPr/>
        </p:nvCxnSpPr>
        <p:spPr>
          <a:xfrm>
            <a:off x="3760930" y="4477956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4042" y="47315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40757" y="4776279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7143" y="4719800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53215" y="4724036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7362" y="473519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288852" y="4455993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912224" y="4455993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76588" y="4455992"/>
            <a:ext cx="152483" cy="2792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99933" y="5113535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0591" y="5127966"/>
            <a:ext cx="192778" cy="258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29446" y="538626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5612" y="5436896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142572" y="5135307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49" y="538158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338819" y="5195424"/>
            <a:ext cx="0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40724" y="410001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73998" y="340305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67110" y="479531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74568" y="480789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687921" y="5147076"/>
            <a:ext cx="68656" cy="3052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87727" y="4514808"/>
            <a:ext cx="151092" cy="2805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52089" y="4514812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046277" y="5208005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39389" y="546162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1913" y="554456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14305" y="408751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0377" y="409175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84868" y="474696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786014" y="382371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409386" y="382371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773750" y="3823710"/>
            <a:ext cx="43868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275437" y="4481253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756577" y="451480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3998" y="545237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8531" y="479292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46793" y="4491460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38160" y="47762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6967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657267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 Free Grammars 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7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333477"/>
            <a:ext cx="7886701" cy="149770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D</a:t>
            </a:r>
            <a:r>
              <a:rPr lang="en-US" sz="2200" b="1" dirty="0" smtClean="0">
                <a:sym typeface="Wingdings"/>
              </a:rPr>
              <a:t>isambiguation rule needed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altLang="zh-CN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>
                <a:sym typeface="Wingdings"/>
              </a:rPr>
              <a:t>is </a:t>
            </a:r>
            <a:r>
              <a:rPr lang="en-US" sz="2200" b="1" dirty="0">
                <a:sym typeface="Wingdings"/>
              </a:rPr>
              <a:t>left associative</a:t>
            </a:r>
            <a:r>
              <a:rPr lang="en-US" sz="2200" dirty="0" smtClean="0">
                <a:sym typeface="Wingdings"/>
              </a:rPr>
              <a:t>: </a:t>
            </a:r>
            <a:r>
              <a:rPr lang="en-US" sz="2200" dirty="0">
                <a:sym typeface="Wingdings"/>
              </a:rPr>
              <a:t>left to right </a:t>
            </a:r>
            <a:r>
              <a:rPr lang="en-US" sz="2200" dirty="0" smtClean="0">
                <a:sym typeface="Wingdings"/>
              </a:rPr>
              <a:t>calculation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540446" y="314361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7636" y="3233653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569" y="3221612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649" y="3264126"/>
            <a:ext cx="7938585" cy="2574707"/>
            <a:chOff x="628649" y="4097616"/>
            <a:chExt cx="7938585" cy="257470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915078" y="5180568"/>
              <a:ext cx="2585" cy="3233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55377" y="409761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836" y="4762988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3369" y="4780458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89221" y="480549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1948545" y="4512412"/>
              <a:ext cx="671037" cy="261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2902378" y="4512409"/>
              <a:ext cx="1" cy="2745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266742" y="4512413"/>
              <a:ext cx="494188" cy="293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760930" y="5205606"/>
              <a:ext cx="7035" cy="25361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254042" y="5459222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0757" y="5503929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17143" y="5447450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53215" y="5451686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57362" y="5462847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288852" y="5183643"/>
              <a:ext cx="340577" cy="2638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912224" y="5183643"/>
              <a:ext cx="1" cy="2745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76588" y="5183642"/>
              <a:ext cx="152483" cy="2792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899933" y="5841185"/>
              <a:ext cx="2585" cy="3233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450591" y="5855616"/>
              <a:ext cx="192778" cy="25830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129446" y="6113919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25612" y="6164546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1142572" y="5862957"/>
              <a:ext cx="150070" cy="2462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28649" y="6109232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7338819" y="5923074"/>
              <a:ext cx="0" cy="3491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940724" y="4827665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73998" y="413070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67110" y="5522964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74568" y="5535545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6687921" y="5874726"/>
              <a:ext cx="68656" cy="3052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187727" y="5242458"/>
              <a:ext cx="151092" cy="28050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7552089" y="5242462"/>
              <a:ext cx="494188" cy="293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8046277" y="5935655"/>
              <a:ext cx="7035" cy="25361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539389" y="6189271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61913" y="6272213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14305" y="4815168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50377" y="4819404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84868" y="547461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5786014" y="4551361"/>
              <a:ext cx="340577" cy="2638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6409386" y="4551361"/>
              <a:ext cx="1" cy="2745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773750" y="4551360"/>
              <a:ext cx="438683" cy="2763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6275437" y="5208903"/>
              <a:ext cx="121658" cy="3116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6756577" y="5242458"/>
              <a:ext cx="196242" cy="23215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173998" y="6180021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98531" y="5520573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H="1">
              <a:off x="5546793" y="5219110"/>
              <a:ext cx="150070" cy="2462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038160" y="5503929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5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7886701" cy="3224213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 smtClean="0">
                <a:sym typeface="Wingdings"/>
              </a:rPr>
              <a:t>Add disambiguation rules to grammars</a:t>
            </a:r>
            <a:r>
              <a:rPr lang="en-US" sz="2200" dirty="0" smtClean="0">
                <a:sym typeface="Wingdings"/>
              </a:rPr>
              <a:t> </a:t>
            </a:r>
            <a:endParaRPr lang="en-US" sz="2200" dirty="0">
              <a:sym typeface="Wingdings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ym typeface="Wingdings"/>
              </a:rPr>
              <a:t>      </a:t>
            </a:r>
            <a:endParaRPr lang="en-US" sz="2200" dirty="0">
              <a:solidFill>
                <a:srgbClr val="C00000"/>
              </a:solidFill>
              <a:sym typeface="Wingdings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olidFill>
                  <a:srgbClr val="C00000"/>
                </a:solidFill>
                <a:sym typeface="Wingdings"/>
              </a:rPr>
              <a:t>      </a:t>
            </a:r>
            <a:r>
              <a:rPr lang="en-US" sz="2200" b="1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and /</a:t>
            </a:r>
            <a:r>
              <a:rPr lang="en-US" sz="2200" dirty="0" smtClean="0">
                <a:solidFill>
                  <a:srgbClr val="C00000"/>
                </a:solidFill>
                <a:sym typeface="Wingdings"/>
              </a:rPr>
              <a:t> have </a:t>
            </a:r>
            <a:r>
              <a:rPr lang="en-US" sz="2200" b="1" dirty="0">
                <a:solidFill>
                  <a:srgbClr val="C00000"/>
                </a:solidFill>
                <a:sym typeface="Wingdings"/>
              </a:rPr>
              <a:t>precedence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over </a:t>
            </a:r>
            <a:r>
              <a:rPr lang="en-US" altLang="zh-CN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 </a:t>
            </a:r>
            <a:r>
              <a:rPr lang="en-US" altLang="zh-CN" sz="2400" dirty="0">
                <a:solidFill>
                  <a:srgbClr val="C00000"/>
                </a:solidFill>
                <a:ea typeface="Courier" charset="0"/>
                <a:cs typeface="Courier" charset="0"/>
                <a:sym typeface="Wingdings"/>
              </a:rPr>
              <a:t>and </a:t>
            </a:r>
            <a:r>
              <a:rPr lang="en-US" altLang="zh-CN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olidFill>
                  <a:srgbClr val="C00000"/>
                </a:solidFill>
                <a:sym typeface="Wingdings"/>
              </a:rPr>
              <a:t>      </a:t>
            </a:r>
            <a:r>
              <a:rPr lang="en-US" altLang="zh-CN" sz="24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 and /</a:t>
            </a:r>
            <a:r>
              <a:rPr lang="en-US" sz="2200" dirty="0" smtClean="0">
                <a:solidFill>
                  <a:srgbClr val="C00000"/>
                </a:solidFill>
                <a:sym typeface="Wingdings"/>
              </a:rPr>
              <a:t> are </a:t>
            </a:r>
            <a:r>
              <a:rPr lang="en-US" sz="2200" b="1" dirty="0">
                <a:solidFill>
                  <a:srgbClr val="C00000"/>
                </a:solidFill>
                <a:sym typeface="Wingdings"/>
              </a:rPr>
              <a:t>left </a:t>
            </a:r>
            <a:r>
              <a:rPr lang="en-US" sz="2200" b="1" dirty="0" smtClean="0">
                <a:solidFill>
                  <a:srgbClr val="C00000"/>
                </a:solidFill>
                <a:sym typeface="Wingdings"/>
              </a:rPr>
              <a:t>associative</a:t>
            </a:r>
            <a:endParaRPr lang="en-US" sz="2200" dirty="0">
              <a:solidFill>
                <a:srgbClr val="C00000"/>
              </a:solidFill>
              <a:sym typeface="Wingding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127" y="429023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="" xmlns:a16="http://schemas.microsoft.com/office/drawing/2014/main" id="{9B46F8C6-5C20-2C40-8253-B41F028B73A5}"/>
              </a:ext>
            </a:extLst>
          </p:cNvPr>
          <p:cNvSpPr/>
          <p:nvPr/>
        </p:nvSpPr>
        <p:spPr>
          <a:xfrm rot="10800000">
            <a:off x="1169426" y="2963243"/>
            <a:ext cx="352699" cy="2188029"/>
          </a:xfrm>
          <a:prstGeom prst="rightBrace">
            <a:avLst>
              <a:gd name="adj1" fmla="val 4950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0077" y="4855374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426451" cy="1865312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u="sng" dirty="0" smtClean="0">
                <a:sym typeface="Wingdings"/>
              </a:rPr>
              <a:t>Precedence Rules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b="1" dirty="0" smtClean="0">
                <a:sym typeface="Wingdings"/>
              </a:rPr>
              <a:t>Rewrite the grammar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 smtClean="0">
                <a:sym typeface="Wingdings"/>
              </a:rPr>
              <a:t>      </a:t>
            </a:r>
            <a:r>
              <a:rPr lang="en-US" dirty="0">
                <a:sym typeface="Wingdings"/>
              </a:rPr>
              <a:t>group operators of same precedence;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      write a different production rule for each </a:t>
            </a:r>
            <a:r>
              <a:rPr lang="en-US" dirty="0">
                <a:sym typeface="Wingdings"/>
              </a:rPr>
              <a:t>precedence </a:t>
            </a:r>
            <a:r>
              <a:rPr lang="en-US" dirty="0"/>
              <a:t>group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6151" y="3606800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00481" y="4453097"/>
            <a:ext cx="484632" cy="318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0077" y="4855374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80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8"/>
            <a:ext cx="8064683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Exercise: What is the parse tree for with the new grammar?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3281" y="2840377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* 42</a:t>
            </a:r>
          </a:p>
        </p:txBody>
      </p:sp>
    </p:spTree>
    <p:extLst>
      <p:ext uri="{BB962C8B-B14F-4D97-AF65-F5344CB8AC3E}">
        <p14:creationId xmlns:p14="http://schemas.microsoft.com/office/powerpoint/2010/main" val="411793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8"/>
            <a:ext cx="8064683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Some ambiguity still </a:t>
            </a:r>
            <a:r>
              <a:rPr lang="en-US" altLang="zh-CN" dirty="0" smtClean="0">
                <a:sym typeface="Wingdings"/>
              </a:rPr>
              <a:t>exists due to associativity rules</a:t>
            </a:r>
            <a:endParaRPr lang="en-US" altLang="zh-CN" dirty="0">
              <a:sym typeface="Wingding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C255B4-39F9-5A4C-983E-1D46FC6014F5}"/>
              </a:ext>
            </a:extLst>
          </p:cNvPr>
          <p:cNvSpPr/>
          <p:nvPr/>
        </p:nvSpPr>
        <p:spPr>
          <a:xfrm>
            <a:off x="2568658" y="3548668"/>
            <a:ext cx="226420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9E763E-3DE7-1244-934D-707382E621DD}"/>
              </a:ext>
            </a:extLst>
          </p:cNvPr>
          <p:cNvSpPr/>
          <p:nvPr/>
        </p:nvSpPr>
        <p:spPr>
          <a:xfrm>
            <a:off x="2860758" y="4243788"/>
            <a:ext cx="23320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2073B7-0266-6041-9091-4B7224052FDC}"/>
              </a:ext>
            </a:extLst>
          </p:cNvPr>
          <p:cNvSpPr txBox="1"/>
          <p:nvPr/>
        </p:nvSpPr>
        <p:spPr>
          <a:xfrm>
            <a:off x="3633281" y="2718162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5EBB9E-ABF8-D34A-A218-325F4ABA07A3}"/>
              </a:ext>
            </a:extLst>
          </p:cNvPr>
          <p:cNvSpPr txBox="1"/>
          <p:nvPr/>
        </p:nvSpPr>
        <p:spPr>
          <a:xfrm>
            <a:off x="2575202" y="5516834"/>
            <a:ext cx="39935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recursion occuring on both sides</a:t>
            </a:r>
          </a:p>
        </p:txBody>
      </p:sp>
    </p:spTree>
    <p:extLst>
      <p:ext uri="{BB962C8B-B14F-4D97-AF65-F5344CB8AC3E}">
        <p14:creationId xmlns:p14="http://schemas.microsoft.com/office/powerpoint/2010/main" val="72319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0077" y="4707770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426451" cy="18653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 smtClean="0">
                <a:sym typeface="Wingdings"/>
              </a:rPr>
              <a:t>Associativity Constraints</a:t>
            </a: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Rewrite the grammar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>
                <a:sym typeface="Wingdings"/>
              </a:rPr>
              <a:t>      Replace one of the recurisons with the base case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96151" y="3459196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00481" y="4305493"/>
            <a:ext cx="484632" cy="318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20910" y="4766132"/>
            <a:ext cx="226420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13010" y="5461252"/>
            <a:ext cx="26241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0077" y="4707770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56668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Example parse tree for the new grammar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4874" y="3040432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977" y="4233074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1977" y="4233074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98079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504" y="5029853"/>
            <a:ext cx="480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(1) other else other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714567" y="4438182"/>
            <a:ext cx="29726" cy="2072740"/>
          </a:xfrm>
          <a:prstGeom prst="curvedConnector3">
            <a:avLst>
              <a:gd name="adj1" fmla="val -11962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4190563" y="3544845"/>
            <a:ext cx="29726" cy="3120749"/>
          </a:xfrm>
          <a:prstGeom prst="curvedConnector3">
            <a:avLst>
              <a:gd name="adj1" fmla="val 15098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44874" y="6073321"/>
            <a:ext cx="29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“Dangling Else” Problem</a:t>
            </a:r>
          </a:p>
        </p:txBody>
      </p:sp>
    </p:spTree>
    <p:extLst>
      <p:ext uri="{BB962C8B-B14F-4D97-AF65-F5344CB8AC3E}">
        <p14:creationId xmlns:p14="http://schemas.microsoft.com/office/powerpoint/2010/main" val="132761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504" y="5029853"/>
            <a:ext cx="480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(1) other else other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714567" y="4438182"/>
            <a:ext cx="29726" cy="2072740"/>
          </a:xfrm>
          <a:prstGeom prst="curvedConnector3">
            <a:avLst>
              <a:gd name="adj1" fmla="val -11962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4190563" y="3544845"/>
            <a:ext cx="29726" cy="3120749"/>
          </a:xfrm>
          <a:prstGeom prst="curvedConnector3">
            <a:avLst>
              <a:gd name="adj1" fmla="val 15098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0973" y="6162221"/>
            <a:ext cx="28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most closely nested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5233" y="6149521"/>
            <a:ext cx="238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ea typeface="Arial Rounded MT Bold" charset="0"/>
                <a:cs typeface="Arial Rounded MT Bold" charset="0"/>
                <a:sym typeface="Wingdings"/>
              </a:rPr>
              <a:t>disambiguation </a:t>
            </a:r>
            <a:r>
              <a:rPr lang="en-US" sz="2000" b="1" dirty="0">
                <a:ea typeface="Arial Rounded MT Bold" charset="0"/>
                <a:cs typeface="Arial Rounded MT Bold" charset="0"/>
                <a:sym typeface="Wingdings"/>
              </a:rPr>
              <a:t>rule:</a:t>
            </a:r>
            <a:r>
              <a:rPr lang="en-US" sz="2000" dirty="0">
                <a:ea typeface="Arial Rounded MT Bold" charset="0"/>
                <a:cs typeface="Arial Rounded MT Bold" charset="0"/>
                <a:sym typeface="Wingdings"/>
              </a:rPr>
              <a:t> </a:t>
            </a:r>
            <a:endParaRPr lang="en-US" sz="2000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4073" y="4321967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7164" y="5336016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69516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61842" y="4025900"/>
            <a:ext cx="7732059" cy="193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9210" y="5311286"/>
            <a:ext cx="30432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842" y="2350795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0300" y="6249269"/>
            <a:ext cx="49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Harder to write (often not used in practice)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7810" y="4346047"/>
            <a:ext cx="30432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1841" y="4053811"/>
            <a:ext cx="7732059" cy="19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unmatched-stmt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matched-stmt 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    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unmatched-stmt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 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matched-stmt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unmatched-stmt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Backus-Naur Form (BNF)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first used for ALGOL 60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developed by </a:t>
            </a:r>
            <a:r>
              <a:rPr lang="en-US" altLang="zh-CN" sz="2200" b="1" dirty="0">
                <a:sym typeface="Wingdings"/>
              </a:rPr>
              <a:t>John Backus </a:t>
            </a:r>
            <a:r>
              <a:rPr lang="en-US" altLang="zh-CN" sz="2200" dirty="0">
                <a:sym typeface="Wingdings"/>
              </a:rPr>
              <a:t>and </a:t>
            </a:r>
            <a:r>
              <a:rPr lang="en-US" altLang="zh-CN" sz="2200" b="1" dirty="0">
                <a:sym typeface="Wingdings"/>
              </a:rPr>
              <a:t>Peter Naur</a:t>
            </a:r>
            <a:endParaRPr lang="en-US" altLang="zh-CN" sz="2200" b="1" dirty="0"/>
          </a:p>
        </p:txBody>
      </p:sp>
      <p:sp>
        <p:nvSpPr>
          <p:cNvPr id="20" name="Rectangle 19"/>
          <p:cNvSpPr/>
          <p:nvPr/>
        </p:nvSpPr>
        <p:spPr>
          <a:xfrm>
            <a:off x="1007145" y="5319838"/>
            <a:ext cx="735493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&lt;exp&gt; ::= &lt;exp&gt; &lt;op&gt; &lt;exp&gt; | ( &lt;exp&gt; ) |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&lt;op&gt;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::= + | - | *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mage result for Peter Na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37" y="3190656"/>
            <a:ext cx="1718470" cy="17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140" y="3190657"/>
            <a:ext cx="1718471" cy="1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448551" cy="15351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 smtClean="0">
                <a:sym typeface="Wingdings"/>
              </a:rPr>
              <a:t>Harmless </a:t>
            </a:r>
            <a:r>
              <a:rPr lang="en-US" altLang="zh-CN" u="sng" dirty="0">
                <a:sym typeface="Wingdings"/>
              </a:rPr>
              <a:t>Ambiguity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>
                <a:sym typeface="Wingdings"/>
              </a:rPr>
              <a:t>ambiguous grammar may always produce unique AST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i="1" dirty="0">
                <a:sym typeface="Wingdings"/>
              </a:rPr>
              <a:t>      (but may produce different parse trees)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897" y="3395921"/>
            <a:ext cx="7635240" cy="690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7557" y="4528928"/>
            <a:ext cx="2033570" cy="1493135"/>
            <a:chOff x="6288562" y="3449428"/>
            <a:chExt cx="2033570" cy="1493135"/>
          </a:xfrm>
        </p:grpSpPr>
        <p:sp>
          <p:nvSpPr>
            <p:cNvPr id="10" name="TextBox 9"/>
            <p:cNvSpPr txBox="1"/>
            <p:nvPr/>
          </p:nvSpPr>
          <p:spPr>
            <a:xfrm>
              <a:off x="6288562" y="4528994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1718" y="4542453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4874" y="4542453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32191" y="3930869"/>
              <a:ext cx="583236" cy="59812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15427" y="3449428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seq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292907" y="3930869"/>
              <a:ext cx="12440" cy="611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580165" y="3930869"/>
              <a:ext cx="598338" cy="611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93103" y="5116106"/>
            <a:ext cx="14157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s; s; s;</a:t>
            </a:r>
          </a:p>
        </p:txBody>
      </p:sp>
    </p:spTree>
    <p:extLst>
      <p:ext uri="{BB962C8B-B14F-4D97-AF65-F5344CB8AC3E}">
        <p14:creationId xmlns:p14="http://schemas.microsoft.com/office/powerpoint/2010/main" val="21279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448551" cy="11160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 smtClean="0">
                <a:sym typeface="Wingdings"/>
              </a:rPr>
              <a:t>Harmless </a:t>
            </a:r>
            <a:r>
              <a:rPr lang="en-US" altLang="zh-CN" u="sng" dirty="0">
                <a:sym typeface="Wingdings"/>
              </a:rPr>
              <a:t>Ambiguity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>
                <a:sym typeface="Wingdings"/>
              </a:rPr>
              <a:t>even for ambiguous grammar producing different ASTs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4205" y="3318418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+ 3 + 42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7554" y="4097616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79267" y="47629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53649" y="44977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56109" y="44699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1161" y="48229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6896" y="55422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8959" y="55105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59072" y="51630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17822" y="51630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7405" y="48636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46978" y="4138376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386092" y="5235433"/>
            <a:ext cx="214876" cy="3496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7591" y="5207613"/>
            <a:ext cx="436811" cy="377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5996" y="56004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91642" y="484446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4703" y="561824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13818" y="4580655"/>
            <a:ext cx="340578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12868" y="4567886"/>
            <a:ext cx="341169" cy="291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5905" y="6193406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Both carry the same semantics</a:t>
            </a:r>
          </a:p>
        </p:txBody>
      </p:sp>
    </p:spTree>
    <p:extLst>
      <p:ext uri="{BB962C8B-B14F-4D97-AF65-F5344CB8AC3E}">
        <p14:creationId xmlns:p14="http://schemas.microsoft.com/office/powerpoint/2010/main" val="124527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A Rule in BNF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left-hand side (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LHS</a:t>
            </a:r>
            <a:r>
              <a:rPr lang="en-US" altLang="zh-CN" dirty="0">
                <a:sym typeface="Wingdings"/>
              </a:rPr>
              <a:t>) defines the name of a </a:t>
            </a:r>
            <a:r>
              <a:rPr lang="en-US" altLang="zh-CN" dirty="0" smtClean="0">
                <a:sym typeface="Wingdings"/>
              </a:rPr>
              <a:t>structure (</a:t>
            </a:r>
            <a:r>
              <a:rPr lang="en-US" altLang="zh-CN" b="1" dirty="0" smtClean="0">
                <a:solidFill>
                  <a:srgbClr val="C00000"/>
                </a:solidFill>
                <a:sym typeface="Wingdings"/>
              </a:rPr>
              <a:t>nonterminal</a:t>
            </a:r>
            <a:r>
              <a:rPr lang="en-US" altLang="zh-CN" dirty="0" smtClean="0">
                <a:sym typeface="Wingdings"/>
              </a:rPr>
              <a:t>)</a:t>
            </a:r>
            <a:endParaRPr lang="en-US" altLang="zh-CN" dirty="0">
              <a:sym typeface="Wingdings"/>
            </a:endParaRP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right-hand side (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RHS</a:t>
            </a:r>
            <a:r>
              <a:rPr lang="en-US" altLang="zh-CN" dirty="0">
                <a:sym typeface="Wingdings"/>
              </a:rPr>
              <a:t>) gives its possible </a:t>
            </a:r>
            <a:r>
              <a:rPr lang="en-US" altLang="zh-CN" dirty="0" smtClean="0">
                <a:sym typeface="Wingdings"/>
              </a:rPr>
              <a:t>layouts (sequence of </a:t>
            </a:r>
            <a:r>
              <a:rPr lang="en-US" altLang="zh-CN" b="1" dirty="0" smtClean="0">
                <a:solidFill>
                  <a:srgbClr val="C00000"/>
                </a:solidFill>
                <a:sym typeface="Wingdings"/>
              </a:rPr>
              <a:t>terminals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&amp;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sym typeface="Wingdings"/>
              </a:rPr>
              <a:t>nonterminals</a:t>
            </a:r>
            <a:r>
              <a:rPr lang="en-US" altLang="zh-CN" dirty="0" smtClean="0">
                <a:sym typeface="Wingdings"/>
              </a:rPr>
              <a:t>)</a:t>
            </a:r>
            <a:endParaRPr lang="en-US" altLang="zh-CN" dirty="0"/>
          </a:p>
        </p:txBody>
      </p:sp>
      <p:sp>
        <p:nvSpPr>
          <p:cNvPr id="20" name="Rectangle 19"/>
          <p:cNvSpPr/>
          <p:nvPr/>
        </p:nvSpPr>
        <p:spPr>
          <a:xfrm>
            <a:off x="1343826" y="4578450"/>
            <a:ext cx="6797145" cy="49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3825" y="5810799"/>
            <a:ext cx="2003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possible layouts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207" y="5810799"/>
            <a:ext cx="1941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structure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12D56A-1C56-C646-B331-E96414CC59BA}"/>
              </a:ext>
            </a:extLst>
          </p:cNvPr>
          <p:cNvGrpSpPr/>
          <p:nvPr/>
        </p:nvGrpSpPr>
        <p:grpSpPr>
          <a:xfrm>
            <a:off x="1801826" y="5167313"/>
            <a:ext cx="5360974" cy="643486"/>
            <a:chOff x="1801826" y="4740053"/>
            <a:chExt cx="5360974" cy="1070746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588327" y="4740053"/>
              <a:ext cx="947020" cy="969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044633" y="4841375"/>
              <a:ext cx="483331" cy="868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715085" y="4740053"/>
              <a:ext cx="1447715" cy="969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1801826" y="4740053"/>
              <a:ext cx="0" cy="1070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48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352457" y="3468916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a sequence of replacements of structure names by layouts on RHS, starting from the </a:t>
            </a:r>
            <a:r>
              <a:rPr lang="en-US" altLang="zh-CN" b="1" i="1" dirty="0">
                <a:solidFill>
                  <a:srgbClr val="C00000"/>
                </a:solidFill>
                <a:sym typeface="Wingdings"/>
              </a:rPr>
              <a:t>start nonterminal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760" y="3437128"/>
            <a:ext cx="32169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7509" y="5592574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82" y="2849044"/>
            <a:ext cx="140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Start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Nonterminal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760" y="3804971"/>
            <a:ext cx="32169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⇒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exp op </a:t>
            </a:r>
            <a:r>
              <a:rPr lang="en-US" altLang="zh-CN" sz="2000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196" y="4208741"/>
            <a:ext cx="445418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⇒ number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</a:t>
            </a:r>
            <a:r>
              <a:rPr lang="en-US" altLang="zh-CN" sz="2000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 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088" y="4586051"/>
            <a:ext cx="445418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⇒ number * number  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368" y="3691116"/>
            <a:ext cx="2085089" cy="132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7695" y="4055193"/>
            <a:ext cx="1794762" cy="310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5983" y="4365836"/>
            <a:ext cx="1456474" cy="112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9731" y="4835752"/>
            <a:ext cx="1612726" cy="588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1984231" y="5377256"/>
            <a:ext cx="2798045" cy="973049"/>
          </a:xfrm>
          <a:prstGeom prst="borderCallout2">
            <a:avLst>
              <a:gd name="adj1" fmla="val 21421"/>
              <a:gd name="adj2" fmla="val -2347"/>
              <a:gd name="adj3" fmla="val 21326"/>
              <a:gd name="adj4" fmla="val -16999"/>
              <a:gd name="adj5" fmla="val -39522"/>
              <a:gd name="adj6" fmla="val -1969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a legal token string </a:t>
            </a:r>
            <a:endParaRPr lang="en-US" sz="2200" dirty="0" smtClean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with </a:t>
            </a:r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terminals </a:t>
            </a:r>
            <a:r>
              <a:rPr lang="en-US" sz="22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only           </a:t>
            </a:r>
            <a:endParaRPr lang="en-US" sz="2200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6531" y="3468916"/>
            <a:ext cx="357162" cy="129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8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606609" y="31991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Leftmost derivation</a:t>
            </a:r>
            <a:r>
              <a:rPr lang="en-US" altLang="zh-CN" dirty="0">
                <a:sym typeface="Wingdings"/>
              </a:rPr>
              <a:t>: the leftmost nonterminal is replaced in each step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449" y="5418291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1904" y="5594823"/>
            <a:ext cx="4407060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0158" y="3199171"/>
            <a:ext cx="55188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1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606609" y="31991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Rightmost derivation</a:t>
            </a:r>
            <a:r>
              <a:rPr lang="en-US" altLang="zh-CN" dirty="0">
                <a:sym typeface="Wingdings"/>
              </a:rPr>
              <a:t>: the rightmost nonterminal is replaced in each step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449" y="5418291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4922" y="5718397"/>
            <a:ext cx="4326378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176" y="3322745"/>
            <a:ext cx="5545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156536" cy="6087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07940" y="5407392"/>
            <a:ext cx="4407060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194" y="3011740"/>
            <a:ext cx="58388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</a:t>
            </a: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(number </a:t>
            </a:r>
            <a:r>
              <a:rPr lang="mr-IN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number))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8204" y="30255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340" y="2242298"/>
            <a:ext cx="804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/>
              <a:t>Use leftmost/rightmost derivation to construct the token string</a:t>
            </a:r>
            <a:endParaRPr lang="en-US" altLang="zh-CN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146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10462</TotalTime>
  <Words>2911</Words>
  <Application>Microsoft Macintosh PowerPoint</Application>
  <PresentationFormat>On-screen Show (4:3)</PresentationFormat>
  <Paragraphs>649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Syntax Analysis (Chapters 3-5)</vt:lpstr>
      <vt:lpstr>Parsing</vt:lpstr>
      <vt:lpstr>Context Free Grammars 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Parse/Syntax Tree </vt:lpstr>
      <vt:lpstr>Parse Tree</vt:lpstr>
      <vt:lpstr>Parse Tree</vt:lpstr>
      <vt:lpstr>Parse Tree</vt:lpstr>
      <vt:lpstr>Parse Tree</vt:lpstr>
      <vt:lpstr>Abstract Syntax Tree (AST)</vt:lpstr>
      <vt:lpstr>Abstract Syntax Tree (AST)</vt:lpstr>
      <vt:lpstr>Abstract Syntax Tree (AST)</vt:lpstr>
      <vt:lpstr>Abstract Syntax Tree (AST)</vt:lpstr>
      <vt:lpstr>Abstract Syntax Tree (AST)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454</cp:revision>
  <cp:lastPrinted>2019-10-09T05:36:16Z</cp:lastPrinted>
  <dcterms:created xsi:type="dcterms:W3CDTF">2019-03-30T23:00:37Z</dcterms:created>
  <dcterms:modified xsi:type="dcterms:W3CDTF">2020-01-09T20:44:06Z</dcterms:modified>
</cp:coreProperties>
</file>