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46" r:id="rId9"/>
    <p:sldId id="300" r:id="rId10"/>
    <p:sldId id="301" r:id="rId11"/>
    <p:sldId id="302" r:id="rId12"/>
    <p:sldId id="303" r:id="rId13"/>
    <p:sldId id="304" r:id="rId14"/>
    <p:sldId id="339" r:id="rId15"/>
    <p:sldId id="341" r:id="rId16"/>
    <p:sldId id="347" r:id="rId17"/>
    <p:sldId id="307" r:id="rId18"/>
    <p:sldId id="306" r:id="rId19"/>
    <p:sldId id="308" r:id="rId20"/>
    <p:sldId id="309" r:id="rId21"/>
    <p:sldId id="312" r:id="rId22"/>
    <p:sldId id="313" r:id="rId23"/>
    <p:sldId id="314" r:id="rId24"/>
    <p:sldId id="348" r:id="rId25"/>
    <p:sldId id="315" r:id="rId26"/>
    <p:sldId id="316" r:id="rId27"/>
    <p:sldId id="317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44" r:id="rId40"/>
    <p:sldId id="330" r:id="rId41"/>
    <p:sldId id="331" r:id="rId42"/>
    <p:sldId id="349" r:id="rId43"/>
    <p:sldId id="332" r:id="rId44"/>
    <p:sldId id="334" r:id="rId45"/>
    <p:sldId id="343" r:id="rId46"/>
    <p:sldId id="335" r:id="rId47"/>
    <p:sldId id="34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4"/>
    <p:restoredTop sz="96623" autoAdjust="0"/>
  </p:normalViewPr>
  <p:slideViewPr>
    <p:cSldViewPr snapToGrid="0" snapToObjects="1">
      <p:cViewPr>
        <p:scale>
          <a:sx n="100" d="100"/>
          <a:sy n="100" d="100"/>
        </p:scale>
        <p:origin x="-26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D7AB1-00A0-154D-96FB-9F1D7034EF25}" type="datetimeFigureOut">
              <a:rPr lang="en-US"/>
              <a:t>1/8/20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2AE9-B12B-1844-90B7-F1C7B09F2217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a.k.a. Tokenization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smallest: in “x=1.2”, “.2” has no meaning in this code, rather than two symbols.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76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2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60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4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any character does not include newline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489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 = [0-9]   // digit \d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 = digit{5}(-digit{4})?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[2-9]|[12]digit|3[0-6]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6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xx*y(x|y|z)z|(x|y|z)z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4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to specify the tokens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740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38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number = signedNat | decimalNum | scientificNum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escape operator: (\+|-)?  or [+-], for “.”, it should be \.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space between ”signedNat” and “\.” should be okay; it is considered as cancatenation by the regex tools; literal spaces need to be explicitly specified.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1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a.k.a. Tokenization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smallest: in “x=1.2”, “.2” has no meaning in this code, rather than two symbols.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69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backward slash \ is also the escape character.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 provide no info to the comipler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28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to know it is the longest? when to stop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5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better to say some kinds of tokens need delimiter to recoganize: identifiers, keywords, numbers, “&lt;“ (could be in “&lt;=“)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question: “intx”  (x is not a delimiter)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09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to implement the regex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72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equivalent in terms of the lang. they define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states and transitions in FA, accept states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start from initial state, read a symbol each time and make a transition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otherwise draw 52 transitions and 10 transitions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error state is a black hole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16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8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practice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09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12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 quick exercise together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if asked: space/comment/string constant are special, discussed latter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21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recall the regex for C comment is very complex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basic FA just tells “we have seen a comment”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72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25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seems that any DFA with accept state with a loop needs to be adjusted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31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785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1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2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536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10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835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not an error:  but just a delimiter from lookahead (or maybe another kind of token)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would not match with the longest match principle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9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enumerable categories would be enumerated to get more precise meaning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zh-CN" i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starts from 0, so IF = 0, ELSE = 1, ...</a:t>
            </a: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28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consider a ”language” with only two symbols “&lt;“, “=“, and two tokens “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14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action of 3 and 4: cancel_read(), state = 1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action of err: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23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to implement the regex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04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5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035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49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73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2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depending on the design, value 5 attribute may not be needed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28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1" lang="en-US" altLang="zh-CN" baseline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0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reasons: locality (and sometimes scanner depends on the parser, e.g., HTML)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proceed hand in hand.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02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how to specify the tokens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3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zh-CN" baseline="0" dirty="0"/>
              <a:t>analogy to emptyset and {0}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9159C-91EF-7B43-A996-7615D695A935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8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31458-29C4-494C-A773-E95A55EB68AD}" type="datetimeFigureOut">
              <a:rPr lang="en-US"/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E8AF-E13B-2B4B-AEE6-60E18F1E7008}" type="slidenum">
              <a:r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Lexical Analysis (Scanning)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3600" dirty="0"/>
              <a:t>C</a:t>
            </a:r>
            <a:r>
              <a:rPr lang="en-US" altLang="zh-CN" sz="3600" dirty="0" smtClean="0"/>
              <a:t>hapter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8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3836818" cy="1700581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Operations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u="sng" dirty="0" smtClean="0">
                <a:solidFill>
                  <a:srgbClr val="C00000"/>
                </a:solidFill>
              </a:rPr>
              <a:t>alternation</a:t>
            </a:r>
            <a:r>
              <a:rPr lang="en-US" altLang="zh-CN" sz="2200" dirty="0" smtClean="0"/>
              <a:t>   </a:t>
            </a:r>
            <a:r>
              <a:rPr lang="en-US" altLang="zh-CN" sz="2200" dirty="0"/>
              <a:t>“a|b”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concatenation</a:t>
            </a:r>
            <a:r>
              <a:rPr lang="en-US" altLang="zh-CN" sz="2200" dirty="0"/>
              <a:t>  “ab”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repetition</a:t>
            </a:r>
            <a:r>
              <a:rPr lang="en-US" altLang="zh-CN" sz="2200" dirty="0"/>
              <a:t>  “a</a:t>
            </a:r>
            <a:r>
              <a:rPr lang="en-US" altLang="zh-CN" sz="2200" dirty="0" smtClean="0"/>
              <a:t>*”</a:t>
            </a:r>
            <a:endParaRPr lang="en-US" altLang="zh-CN" sz="2200" dirty="0"/>
          </a:p>
        </p:txBody>
      </p:sp>
      <p:sp>
        <p:nvSpPr>
          <p:cNvPr id="13" name="Rectangle 12"/>
          <p:cNvSpPr/>
          <p:nvPr/>
        </p:nvSpPr>
        <p:spPr>
          <a:xfrm>
            <a:off x="1674716" y="3391269"/>
            <a:ext cx="6521070" cy="235258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66871" y="3791404"/>
            <a:ext cx="5437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regex </a:t>
            </a:r>
            <a:r>
              <a:rPr lang="en-US" sz="2200" dirty="0">
                <a:solidFill>
                  <a:srgbClr val="0432FF"/>
                </a:solidFill>
              </a:rPr>
              <a:t>r </a:t>
            </a:r>
            <a:r>
              <a:rPr lang="en-US" sz="2200" dirty="0"/>
              <a:t>and</a:t>
            </a:r>
            <a:r>
              <a:rPr lang="en-US" sz="2200" dirty="0">
                <a:solidFill>
                  <a:srgbClr val="0432FF"/>
                </a:solidFill>
              </a:rPr>
              <a:t> s</a:t>
            </a:r>
            <a:r>
              <a:rPr lang="en-US" sz="2200" dirty="0"/>
              <a:t>,  </a:t>
            </a:r>
            <a:r>
              <a:rPr lang="en-US" sz="2200" dirty="0">
                <a:solidFill>
                  <a:srgbClr val="0432FF"/>
                </a:solidFill>
              </a:rPr>
              <a:t>L(r|s) = L(r) ∪ L(s)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66871" y="4336741"/>
            <a:ext cx="5437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regex </a:t>
            </a:r>
            <a:r>
              <a:rPr lang="en-US" sz="2200" dirty="0">
                <a:solidFill>
                  <a:srgbClr val="0432FF"/>
                </a:solidFill>
              </a:rPr>
              <a:t>r </a:t>
            </a:r>
            <a:r>
              <a:rPr lang="en-US" sz="2200" dirty="0"/>
              <a:t>and</a:t>
            </a:r>
            <a:r>
              <a:rPr lang="en-US" sz="2200" dirty="0">
                <a:solidFill>
                  <a:srgbClr val="0432FF"/>
                </a:solidFill>
              </a:rPr>
              <a:t> s</a:t>
            </a:r>
            <a:r>
              <a:rPr lang="en-US" sz="2200" dirty="0"/>
              <a:t>,  </a:t>
            </a:r>
            <a:r>
              <a:rPr lang="en-US" sz="2200" dirty="0">
                <a:solidFill>
                  <a:srgbClr val="0432FF"/>
                </a:solidFill>
              </a:rPr>
              <a:t>L(rs) = L(r)L(s)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66871" y="4882078"/>
            <a:ext cx="6085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given regex </a:t>
            </a:r>
            <a:r>
              <a:rPr lang="en-US" sz="2200" dirty="0">
                <a:solidFill>
                  <a:srgbClr val="0432FF"/>
                </a:solidFill>
              </a:rPr>
              <a:t>r</a:t>
            </a:r>
            <a:r>
              <a:rPr lang="en-US" sz="2200" dirty="0"/>
              <a:t>,  </a:t>
            </a:r>
            <a:r>
              <a:rPr lang="en-US" sz="2200" dirty="0">
                <a:solidFill>
                  <a:srgbClr val="0432FF"/>
                </a:solidFill>
              </a:rPr>
              <a:t>L(r*) = {ε} ∪ L(r) ∪ L(rr) ∪ L(rrr) ...  </a:t>
            </a:r>
          </a:p>
        </p:txBody>
      </p:sp>
    </p:spTree>
    <p:extLst>
      <p:ext uri="{BB962C8B-B14F-4D97-AF65-F5344CB8AC3E}">
        <p14:creationId xmlns:p14="http://schemas.microsoft.com/office/powerpoint/2010/main" val="7975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5275000" cy="331631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 smtClean="0"/>
              <a:t>Examples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What is the language of </a:t>
            </a:r>
            <a:r>
              <a:rPr lang="en-US" altLang="zh-CN" dirty="0">
                <a:solidFill>
                  <a:srgbClr val="0432FF"/>
                </a:solidFill>
              </a:rPr>
              <a:t>(a|b)* </a:t>
            </a:r>
            <a:r>
              <a:rPr lang="en-US" altLang="zh-CN" dirty="0"/>
              <a:t>?</a:t>
            </a: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What is the language of </a:t>
            </a:r>
            <a:r>
              <a:rPr lang="en-US" altLang="zh-CN" dirty="0">
                <a:solidFill>
                  <a:srgbClr val="0432FF"/>
                </a:solidFill>
              </a:rPr>
              <a:t>a|b*</a:t>
            </a:r>
            <a:r>
              <a:rPr lang="en-US" altLang="zh-CN" dirty="0"/>
              <a:t> ?</a:t>
            </a: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9408" y="2549855"/>
            <a:ext cx="6128755" cy="9390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60925" y="2808986"/>
            <a:ext cx="5472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{ε,  a,  b,  aa,  ab,  ba,  bb,  aaa,  ...}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479408" y="4646608"/>
            <a:ext cx="6128755" cy="9390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0925" y="4905739"/>
            <a:ext cx="5472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{ε,  a,  b,  bb,  bbb,  bbbb,  ...}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657458" y="5933857"/>
            <a:ext cx="5199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u="sng" dirty="0">
                <a:solidFill>
                  <a:srgbClr val="C00000"/>
                </a:solidFill>
              </a:rPr>
              <a:t>repetition &gt; concatenation &gt;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alternation </a:t>
            </a:r>
            <a:endParaRPr lang="en-US" sz="2400" u="sng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7130" y="5955212"/>
            <a:ext cx="172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Precedence:</a:t>
            </a:r>
          </a:p>
        </p:txBody>
      </p:sp>
    </p:spTree>
    <p:extLst>
      <p:ext uri="{BB962C8B-B14F-4D97-AF65-F5344CB8AC3E}">
        <p14:creationId xmlns:p14="http://schemas.microsoft.com/office/powerpoint/2010/main" val="216051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129220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Names 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dirty="0"/>
              <a:t>As a notational simplification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35021" y="2982897"/>
            <a:ext cx="6128755" cy="93906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3290" y="3221598"/>
            <a:ext cx="361349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432FF"/>
                </a:solidFill>
              </a:defRPr>
            </a:lvl1pPr>
          </a:lstStyle>
          <a:p>
            <a:r>
              <a:rPr lang="en-US" dirty="0"/>
              <a:t>(0|1|2|...|9) (0|1|2|...|9)*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5021" y="4275105"/>
            <a:ext cx="6128755" cy="127343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3290" y="4513806"/>
            <a:ext cx="361349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432FF"/>
                </a:solidFill>
              </a:defRPr>
            </a:lvl1pPr>
          </a:lstStyle>
          <a:p>
            <a:r>
              <a:rPr lang="en-US" i="1" dirty="0"/>
              <a:t>digit</a:t>
            </a:r>
            <a:r>
              <a:rPr lang="en-US" dirty="0"/>
              <a:t> = 0|1|2|...|9</a:t>
            </a:r>
          </a:p>
          <a:p>
            <a:r>
              <a:rPr lang="en-US" i="1" dirty="0"/>
              <a:t>numseq = digit</a:t>
            </a:r>
            <a:r>
              <a:rPr lang="en-US" dirty="0"/>
              <a:t> </a:t>
            </a:r>
            <a:r>
              <a:rPr lang="en-US" i="1" dirty="0"/>
              <a:t>digit</a:t>
            </a:r>
            <a:r>
              <a:rPr lang="en-US" dirty="0"/>
              <a:t>* </a:t>
            </a:r>
          </a:p>
        </p:txBody>
      </p:sp>
    </p:spTree>
    <p:extLst>
      <p:ext uri="{BB962C8B-B14F-4D97-AF65-F5344CB8AC3E}">
        <p14:creationId xmlns:p14="http://schemas.microsoft.com/office/powerpoint/2010/main" val="172322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6775327" cy="45769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Extended Regex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one or more repetitions</a:t>
            </a:r>
            <a:r>
              <a:rPr lang="en-US" altLang="zh-CN" sz="2200" dirty="0">
                <a:solidFill>
                  <a:srgbClr val="C00000"/>
                </a:solidFill>
              </a:rPr>
              <a:t>  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a+</a:t>
            </a:r>
            <a:r>
              <a:rPr lang="en-US" altLang="zh-CN" sz="2200" dirty="0"/>
              <a:t> =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aa*</a:t>
            </a:r>
            <a:r>
              <a:rPr lang="en-US" altLang="zh-CN" sz="2200" dirty="0">
                <a:solidFill>
                  <a:srgbClr val="0432FF"/>
                </a:solidFill>
              </a:rPr>
              <a:t> 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any character</a:t>
            </a: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.b</a:t>
            </a:r>
            <a:r>
              <a:rPr lang="en-US" altLang="zh-CN" sz="2200" dirty="0"/>
              <a:t> =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(a|b|c)b</a:t>
            </a:r>
            <a:r>
              <a:rPr lang="en-US" altLang="zh-CN" sz="2200" dirty="0"/>
              <a:t>   if </a:t>
            </a:r>
            <a:r>
              <a:rPr lang="en-US" sz="2000" dirty="0"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latin typeface="Chalkboard" charset="0"/>
                <a:ea typeface="Chalkboard" charset="0"/>
                <a:cs typeface="Chalkboard" charset="0"/>
              </a:rPr>
              <a:t>=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{a,b,c}</a:t>
            </a:r>
            <a:endParaRPr lang="en-US" altLang="zh-CN" sz="22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a range of characters</a:t>
            </a:r>
            <a:r>
              <a:rPr lang="en-US" altLang="zh-CN" sz="2200" dirty="0"/>
              <a:t> 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[abc] </a:t>
            </a:r>
            <a:r>
              <a:rPr lang="en-US" altLang="zh-CN" sz="2200" dirty="0"/>
              <a:t>or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[a-c] </a:t>
            </a:r>
            <a:r>
              <a:rPr lang="en-US" altLang="zh-CN" sz="2200" dirty="0"/>
              <a:t>=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(a|b|c)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[acd] </a:t>
            </a:r>
            <a:r>
              <a:rPr lang="en-US" altLang="zh-CN" sz="2200" dirty="0"/>
              <a:t>=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(a|c|d)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not</a:t>
            </a: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~(a|b) </a:t>
            </a:r>
            <a:r>
              <a:rPr lang="en-US" altLang="zh-CN" sz="2200" dirty="0"/>
              <a:t>or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[^ab] </a:t>
            </a:r>
            <a:r>
              <a:rPr lang="en-US" altLang="zh-CN" sz="2200" dirty="0"/>
              <a:t>=  </a:t>
            </a: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altLang="zh-CN" sz="2200" dirty="0"/>
              <a:t>   if </a:t>
            </a:r>
            <a:r>
              <a:rPr lang="en-US" sz="2000" dirty="0"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latin typeface="Chalkboard" charset="0"/>
                <a:ea typeface="Chalkboard" charset="0"/>
                <a:cs typeface="Chalkboard" charset="0"/>
              </a:rPr>
              <a:t>=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{a,b,c}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>
                <a:solidFill>
                  <a:srgbClr val="C00000"/>
                </a:solidFill>
              </a:rPr>
              <a:t>optional subexpressions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(a|b)?c = ac|bc|c</a:t>
            </a:r>
          </a:p>
        </p:txBody>
      </p:sp>
    </p:spTree>
    <p:extLst>
      <p:ext uri="{BB962C8B-B14F-4D97-AF65-F5344CB8AC3E}">
        <p14:creationId xmlns:p14="http://schemas.microsoft.com/office/powerpoint/2010/main" val="96223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512050" cy="331631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What is the regex for US zip code?</a:t>
            </a: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What is the regex for any int between 2 and 36?</a:t>
            </a:r>
            <a:endParaRPr lang="en-US" altLang="zh-CN" sz="2200" dirty="0">
              <a:solidFill>
                <a:srgbClr val="0432FF"/>
              </a:solidFill>
            </a:endParaRPr>
          </a:p>
          <a:p>
            <a:pPr lvl="1">
              <a:buFont typeface=".AppleSystemUIFont" charset="-120"/>
              <a:buChar char="-"/>
            </a:pPr>
            <a:endParaRPr lang="en-US" altLang="zh-CN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65801" y="2042185"/>
            <a:ext cx="3010209" cy="5844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65801" y="2118968"/>
            <a:ext cx="33604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{ 92521-4120, 92508, …}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9381" y="2626637"/>
            <a:ext cx="2996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432FF"/>
                </a:solidFill>
              </a:rPr>
              <a:t>digit = [0-9]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zip = digit{5</a:t>
            </a:r>
            <a:r>
              <a:rPr lang="en-US" sz="2200" b="1" dirty="0" smtClean="0">
                <a:solidFill>
                  <a:srgbClr val="0432FF"/>
                </a:solidFill>
              </a:rPr>
              <a:t>}-</a:t>
            </a:r>
            <a:r>
              <a:rPr lang="en-US" sz="2200" b="1" dirty="0">
                <a:solidFill>
                  <a:srgbClr val="0432FF"/>
                </a:solidFill>
              </a:rPr>
              <a:t>digit{4</a:t>
            </a:r>
            <a:r>
              <a:rPr lang="en-US" sz="2200" b="1" dirty="0" smtClean="0">
                <a:solidFill>
                  <a:srgbClr val="0432FF"/>
                </a:solidFill>
              </a:rPr>
              <a:t>}</a:t>
            </a:r>
            <a:endParaRPr lang="en-US" sz="2200" b="1" dirty="0">
              <a:solidFill>
                <a:srgbClr val="0432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79381" y="5090215"/>
            <a:ext cx="5010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432FF"/>
                </a:solidFill>
              </a:rPr>
              <a:t>digit = [0-9]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zip =  [2-9] | [</a:t>
            </a:r>
            <a:r>
              <a:rPr lang="en-US" sz="2200" b="1" dirty="0" smtClean="0">
                <a:solidFill>
                  <a:srgbClr val="0432FF"/>
                </a:solidFill>
              </a:rPr>
              <a:t>12</a:t>
            </a:r>
            <a:r>
              <a:rPr lang="en-US" sz="2200" b="1" dirty="0">
                <a:solidFill>
                  <a:srgbClr val="0432FF"/>
                </a:solidFill>
              </a:rPr>
              <a:t>]digit | 3[0-6]</a:t>
            </a:r>
          </a:p>
        </p:txBody>
      </p:sp>
    </p:spTree>
    <p:extLst>
      <p:ext uri="{BB962C8B-B14F-4D97-AF65-F5344CB8AC3E}">
        <p14:creationId xmlns:p14="http://schemas.microsoft.com/office/powerpoint/2010/main" val="270651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7512050" cy="407003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Rewrite the regex with only three core operators (concatenation/</a:t>
            </a:r>
            <a:r>
              <a:rPr lang="en-US" altLang="zh-CN" sz="2200" dirty="0" smtClean="0"/>
              <a:t>alternation/</a:t>
            </a:r>
            <a:r>
              <a:rPr lang="en-US" altLang="zh-CN" sz="2200" dirty="0"/>
              <a:t>repetition)</a:t>
            </a:r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Write the regex for strings in C programs (assume escape character \ is not allowed)</a:t>
            </a:r>
          </a:p>
          <a:p>
            <a:pPr lvl="1">
              <a:buFont typeface=".AppleSystemUIFont" charset="-120"/>
              <a:buChar char="-"/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10764" y="2905780"/>
            <a:ext cx="2450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(x+y)?.[^x-y]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8488" y="2880917"/>
            <a:ext cx="2844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/>
              <a:t>assume </a:t>
            </a:r>
            <a:r>
              <a:rPr lang="en-US" sz="2200" dirty="0"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sz="22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200" dirty="0">
                <a:latin typeface="Chalkboard" charset="0"/>
                <a:ea typeface="Chalkboard" charset="0"/>
                <a:cs typeface="Chalkboard" charset="0"/>
              </a:rPr>
              <a:t>=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{x,y,z}</a:t>
            </a:r>
            <a:endParaRPr lang="en-US" altLang="zh-CN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C71BFE9-3F69-3B41-965D-BC23FC42A9B9}"/>
              </a:ext>
            </a:extLst>
          </p:cNvPr>
          <p:cNvSpPr txBox="1"/>
          <p:nvPr/>
        </p:nvSpPr>
        <p:spPr>
          <a:xfrm>
            <a:off x="1811296" y="5104682"/>
            <a:ext cx="4190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/>
              <a:t>E.g.   </a:t>
            </a:r>
            <a:r>
              <a:rPr lang="en-US" sz="2200">
                <a:latin typeface="Courier" charset="0"/>
                <a:ea typeface="Courier" charset="0"/>
                <a:cs typeface="Courier" charset="0"/>
              </a:rPr>
              <a:t>x = “hello, world!”;</a:t>
            </a:r>
            <a:endParaRPr lang="en-US" altLang="zh-CN" sz="2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0B593E5-168F-1047-9A08-C5FE9592AF83}"/>
              </a:ext>
            </a:extLst>
          </p:cNvPr>
          <p:cNvSpPr/>
          <p:nvPr/>
        </p:nvSpPr>
        <p:spPr>
          <a:xfrm>
            <a:off x="3761487" y="5779669"/>
            <a:ext cx="15440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sz="2200" b="1" dirty="0">
                <a:solidFill>
                  <a:srgbClr val="0432FF"/>
                </a:solidFill>
                <a:latin typeface="Courier" pitchFamily="2" charset="0"/>
              </a:rPr>
              <a:t>“[^”\\]”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1FC52C5-0B11-2542-9B43-B34E3AF64313}"/>
              </a:ext>
            </a:extLst>
          </p:cNvPr>
          <p:cNvSpPr/>
          <p:nvPr/>
        </p:nvSpPr>
        <p:spPr>
          <a:xfrm>
            <a:off x="3025168" y="3546196"/>
            <a:ext cx="27190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kumimoji="1" lang="en-US" altLang="zh-CN" sz="2200" b="1" dirty="0">
                <a:solidFill>
                  <a:srgbClr val="0432FF"/>
                </a:solidFill>
              </a:rPr>
              <a:t>xx*y(x|y|z)z|(x|y|z)z</a:t>
            </a:r>
          </a:p>
        </p:txBody>
      </p:sp>
    </p:spTree>
    <p:extLst>
      <p:ext uri="{BB962C8B-B14F-4D97-AF65-F5344CB8AC3E}">
        <p14:creationId xmlns:p14="http://schemas.microsoft.com/office/powerpoint/2010/main" val="1426379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Token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Specification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54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55553" cy="18692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dirty="0"/>
              <a:t>Specify tokens with regex</a:t>
            </a:r>
          </a:p>
          <a:p>
            <a:pPr lvl="1"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sz="2200" dirty="0"/>
              <a:t>Given the complexity, regex is perfect for this purpose</a:t>
            </a:r>
          </a:p>
        </p:txBody>
      </p:sp>
      <p:sp>
        <p:nvSpPr>
          <p:cNvPr id="9" name="Rectangle 8"/>
          <p:cNvSpPr/>
          <p:nvPr/>
        </p:nvSpPr>
        <p:spPr>
          <a:xfrm>
            <a:off x="2680421" y="3267846"/>
            <a:ext cx="4954375" cy="27787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6582" y="4883968"/>
            <a:ext cx="32053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ID</a:t>
            </a:r>
            <a:r>
              <a:rPr lang="en-US" sz="2200" dirty="0"/>
              <a:t>: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abs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sum</a:t>
            </a:r>
            <a:r>
              <a:rPr lang="en-US" sz="2200" dirty="0"/>
              <a:t>”, ...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26582" y="3445519"/>
            <a:ext cx="46480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keywords</a:t>
            </a:r>
            <a:r>
              <a:rPr lang="en-US" sz="2200" dirty="0"/>
              <a:t>: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sz="2200" dirty="0"/>
              <a:t>”,  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26582" y="3908865"/>
            <a:ext cx="45878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special symbols</a:t>
            </a:r>
            <a:r>
              <a:rPr lang="en-US" sz="2200" dirty="0"/>
              <a:t>: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200" dirty="0"/>
              <a:t>”,  “[”, 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26582" y="4410776"/>
            <a:ext cx="47780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number</a:t>
            </a:r>
            <a:r>
              <a:rPr lang="en-US" sz="2200" dirty="0"/>
              <a:t>: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23</a:t>
            </a:r>
            <a:r>
              <a:rPr lang="en-US" sz="2200" dirty="0"/>
              <a:t>”,  “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6.63</a:t>
            </a:r>
            <a:r>
              <a:rPr lang="en-US" sz="2200" dirty="0"/>
              <a:t>”,  “001”,  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26582" y="5376033"/>
            <a:ext cx="4106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...</a:t>
            </a:r>
            <a:endParaRPr lang="en-US" sz="2200" dirty="0"/>
          </a:p>
        </p:txBody>
      </p:sp>
      <p:sp>
        <p:nvSpPr>
          <p:cNvPr id="15" name="Left Brace 14"/>
          <p:cNvSpPr/>
          <p:nvPr/>
        </p:nvSpPr>
        <p:spPr>
          <a:xfrm>
            <a:off x="2214281" y="3517997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6891" y="3517998"/>
            <a:ext cx="999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easy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  <p:sp>
        <p:nvSpPr>
          <p:cNvPr id="17" name="Left Brace 16"/>
          <p:cNvSpPr/>
          <p:nvPr/>
        </p:nvSpPr>
        <p:spPr>
          <a:xfrm>
            <a:off x="2214281" y="4545413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36891" y="4545414"/>
            <a:ext cx="1013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hard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</p:spTree>
    <p:extLst>
      <p:ext uri="{BB962C8B-B14F-4D97-AF65-F5344CB8AC3E}">
        <p14:creationId xmlns:p14="http://schemas.microsoft.com/office/powerpoint/2010/main" val="146165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6775327" cy="20113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Numbers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sequence of digits</a:t>
            </a:r>
            <a:r>
              <a:rPr lang="en-US" altLang="zh-CN" sz="2200" dirty="0"/>
              <a:t>  “23”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signed numbers</a:t>
            </a:r>
            <a:r>
              <a:rPr lang="en-US" altLang="zh-CN" sz="2200" dirty="0"/>
              <a:t>  “-12”, “+17”</a:t>
            </a:r>
            <a:endParaRPr lang="en-US" altLang="zh-CN" sz="2200" u="sng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decimal numbers</a:t>
            </a:r>
            <a:r>
              <a:rPr lang="en-US" altLang="zh-CN" sz="2200" dirty="0"/>
              <a:t>  “1.24”</a:t>
            </a:r>
            <a:endParaRPr lang="en-US" altLang="zh-CN" sz="2200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scientific numbers</a:t>
            </a:r>
            <a:r>
              <a:rPr lang="en-US" altLang="zh-CN" sz="2200" dirty="0"/>
              <a:t>  “2.74E+2”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7568" y="3869013"/>
            <a:ext cx="7080329" cy="231707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1636" y="4060695"/>
            <a:ext cx="22860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[0-9]+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1635" y="4457727"/>
            <a:ext cx="372945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[+-]?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1635" y="4854759"/>
            <a:ext cx="5220903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decimalNum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\.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61635" y="5290414"/>
            <a:ext cx="646377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scientificNum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\.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signedNat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1635" y="5726069"/>
            <a:ext cx="646377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(\.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nat)? 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signedNat)?</a:t>
            </a:r>
          </a:p>
        </p:txBody>
      </p:sp>
    </p:spTree>
    <p:extLst>
      <p:ext uri="{BB962C8B-B14F-4D97-AF65-F5344CB8AC3E}">
        <p14:creationId xmlns:p14="http://schemas.microsoft.com/office/powerpoint/2010/main" val="68628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7"/>
            <a:ext cx="6775327" cy="72403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sz="2600" dirty="0"/>
              <a:t>Reserved Words</a:t>
            </a:r>
            <a:endParaRPr lang="en-US" sz="2600" b="1" dirty="0"/>
          </a:p>
        </p:txBody>
      </p:sp>
      <p:sp>
        <p:nvSpPr>
          <p:cNvPr id="5" name="Rectangle 4"/>
          <p:cNvSpPr/>
          <p:nvPr/>
        </p:nvSpPr>
        <p:spPr>
          <a:xfrm>
            <a:off x="1284100" y="2414727"/>
            <a:ext cx="7080329" cy="80786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8167" y="2606408"/>
            <a:ext cx="534519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reserved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if | while | do | ...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28649" y="3492854"/>
            <a:ext cx="6775327" cy="20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Identifiers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u="sng" dirty="0"/>
              <a:t>Begins with a letter; contains only letters and digits</a:t>
            </a:r>
            <a:endParaRPr lang="en-US" altLang="zh-CN" sz="2200" dirty="0"/>
          </a:p>
        </p:txBody>
      </p:sp>
      <p:sp>
        <p:nvSpPr>
          <p:cNvPr id="12" name="Rectangle 11"/>
          <p:cNvSpPr/>
          <p:nvPr/>
        </p:nvSpPr>
        <p:spPr>
          <a:xfrm>
            <a:off x="1284100" y="4696287"/>
            <a:ext cx="7080329" cy="17577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68167" y="4887968"/>
            <a:ext cx="534519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[a-zA-Z]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68167" y="5377382"/>
            <a:ext cx="534519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digits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68167" y="5866796"/>
            <a:ext cx="5345191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identifier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1762505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Lexical Analysis (Scanning)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736639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Basic Ideas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divide </a:t>
            </a:r>
            <a:r>
              <a:rPr lang="en-US" altLang="zh-CN" sz="2200" u="sng" dirty="0">
                <a:solidFill>
                  <a:srgbClr val="C00000"/>
                </a:solidFill>
              </a:rPr>
              <a:t>character stream</a:t>
            </a: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/>
              <a:t>into </a:t>
            </a:r>
            <a:r>
              <a:rPr lang="en-US" altLang="zh-CN" sz="2200" u="sng" dirty="0">
                <a:solidFill>
                  <a:srgbClr val="C00000"/>
                </a:solidFill>
              </a:rPr>
              <a:t>tokens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a </a:t>
            </a:r>
            <a:r>
              <a:rPr lang="en-US" altLang="zh-CN" sz="2200" u="sng" dirty="0">
                <a:solidFill>
                  <a:srgbClr val="C00000"/>
                </a:solidFill>
              </a:rPr>
              <a:t>token</a:t>
            </a: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/>
              <a:t>is the smallest logical unit in code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common categories: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94495" y="3488924"/>
            <a:ext cx="4954375" cy="2778712"/>
            <a:chOff x="2094495" y="3488924"/>
            <a:chExt cx="4954375" cy="2778712"/>
          </a:xfrm>
        </p:grpSpPr>
        <p:sp>
          <p:nvSpPr>
            <p:cNvPr id="25" name="Rectangle 24"/>
            <p:cNvSpPr/>
            <p:nvPr/>
          </p:nvSpPr>
          <p:spPr>
            <a:xfrm>
              <a:off x="2094495" y="3488924"/>
              <a:ext cx="4954375" cy="2778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140656" y="5105046"/>
              <a:ext cx="320530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ID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a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abs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sum</a:t>
              </a:r>
              <a:r>
                <a:rPr lang="en-US" sz="2200" dirty="0"/>
                <a:t>”, ...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140656" y="3666597"/>
              <a:ext cx="464800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keywords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if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for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while</a:t>
              </a:r>
              <a:r>
                <a:rPr lang="en-US" sz="2200" dirty="0"/>
                <a:t>”,  ...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40656" y="4129943"/>
              <a:ext cx="458785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special symbols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+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-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2200" dirty="0"/>
                <a:t>”,  “[”, ...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140656" y="4631854"/>
              <a:ext cx="47780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number</a:t>
              </a:r>
              <a:r>
                <a:rPr lang="en-US" sz="2200" dirty="0"/>
                <a:t>: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4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23</a:t>
              </a:r>
              <a:r>
                <a:rPr lang="en-US" sz="2200" dirty="0"/>
                <a:t>”,  “</a:t>
              </a:r>
              <a:r>
                <a:rPr lang="en-US" sz="2200" dirty="0">
                  <a:latin typeface="Courier" charset="0"/>
                  <a:ea typeface="Courier" charset="0"/>
                  <a:cs typeface="Courier" charset="0"/>
                </a:rPr>
                <a:t>6.63</a:t>
              </a:r>
              <a:r>
                <a:rPr lang="en-US" sz="2200" dirty="0"/>
                <a:t>”,  “001”,  ...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140656" y="5597111"/>
              <a:ext cx="41069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200" b="1" dirty="0"/>
                <a:t>...</a:t>
              </a:r>
              <a:endParaRPr lang="en-US" sz="2200" dirty="0"/>
            </a:p>
          </p:txBody>
        </p:sp>
      </p:grpSp>
      <p:sp>
        <p:nvSpPr>
          <p:cNvPr id="4" name="Left Brace 3"/>
          <p:cNvSpPr/>
          <p:nvPr/>
        </p:nvSpPr>
        <p:spPr>
          <a:xfrm>
            <a:off x="1628355" y="3739075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965" y="3739076"/>
            <a:ext cx="999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easy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  <p:sp>
        <p:nvSpPr>
          <p:cNvPr id="33" name="Left Brace 32"/>
          <p:cNvSpPr/>
          <p:nvPr/>
        </p:nvSpPr>
        <p:spPr>
          <a:xfrm>
            <a:off x="1628355" y="4766491"/>
            <a:ext cx="291569" cy="769441"/>
          </a:xfrm>
          <a:prstGeom prst="leftBrace">
            <a:avLst>
              <a:gd name="adj1" fmla="val 5096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965" y="4766492"/>
            <a:ext cx="1013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hard to</a:t>
            </a:r>
          </a:p>
          <a:p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enum.</a:t>
            </a:r>
          </a:p>
        </p:txBody>
      </p:sp>
    </p:spTree>
    <p:extLst>
      <p:ext uri="{BB962C8B-B14F-4D97-AF65-F5344CB8AC3E}">
        <p14:creationId xmlns:p14="http://schemas.microsoft.com/office/powerpoint/2010/main" val="2449507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86446" y="3488924"/>
            <a:ext cx="7080329" cy="17577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0513" y="3680605"/>
            <a:ext cx="428874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latin typeface="Courier" charset="0"/>
                <a:ea typeface="Courier" charset="0"/>
                <a:cs typeface="Courier" charset="0"/>
              </a:rPr>
              <a:t>{this is a Pascal comment}</a:t>
            </a:r>
            <a:endParaRPr lang="en-US" altLang="zh-CN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70513" y="4170019"/>
            <a:ext cx="428874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latin typeface="Courier" charset="0"/>
                <a:ea typeface="Courier" charset="0"/>
                <a:cs typeface="Courier" charset="0"/>
              </a:rPr>
              <a:t>/* this is a C/C++ comment */</a:t>
            </a:r>
            <a:endParaRPr lang="en-US" altLang="zh-CN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70513" y="4659433"/>
            <a:ext cx="428874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latin typeface="Courier" charset="0"/>
                <a:ea typeface="Courier" charset="0"/>
                <a:cs typeface="Courier" charset="0"/>
              </a:rPr>
              <a:t>// this is a C/C++ comment</a:t>
            </a:r>
            <a:endParaRPr lang="en-US" altLang="zh-CN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8649" y="1690687"/>
            <a:ext cx="8275654" cy="20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Comments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Typically are “skipped” during scanning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Still need to be recognized </a:t>
            </a:r>
            <a:r>
              <a:rPr lang="en-US" altLang="zh-CN" sz="2200" dirty="0" smtClean="0"/>
              <a:t>so they can be skipped</a:t>
            </a:r>
            <a:endParaRPr lang="en-US" altLang="zh-CN" sz="2200" dirty="0"/>
          </a:p>
        </p:txBody>
      </p:sp>
      <p:sp>
        <p:nvSpPr>
          <p:cNvPr id="17" name="Rectangle 16"/>
          <p:cNvSpPr/>
          <p:nvPr/>
        </p:nvSpPr>
        <p:spPr>
          <a:xfrm>
            <a:off x="6149863" y="3653971"/>
            <a:ext cx="1623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\{</a:t>
            </a:r>
            <a:r>
              <a:rPr lang="en-US" altLang="zh-CN" sz="2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[^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\}</a:t>
            </a:r>
            <a:r>
              <a:rPr lang="en-US" altLang="zh-CN" sz="20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]*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\}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49863" y="4620796"/>
            <a:ext cx="17368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//[^\n]*</a:t>
            </a:r>
          </a:p>
        </p:txBody>
      </p:sp>
    </p:spTree>
    <p:extLst>
      <p:ext uri="{BB962C8B-B14F-4D97-AF65-F5344CB8AC3E}">
        <p14:creationId xmlns:p14="http://schemas.microsoft.com/office/powerpoint/2010/main" val="192750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3820063" y="3497802"/>
            <a:ext cx="4695287" cy="15297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78890" y="3497802"/>
            <a:ext cx="2690932" cy="15297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70657" y="3824305"/>
            <a:ext cx="8877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“&lt;&gt;”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8649" y="1690687"/>
            <a:ext cx="8275654" cy="20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Ambiguity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Token specification may contain ambiguities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Existing multiple ways to interpret the same substring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endParaRPr lang="en-US" altLang="zh-CN" sz="2200" dirty="0"/>
          </a:p>
        </p:txBody>
      </p:sp>
      <p:sp>
        <p:nvSpPr>
          <p:cNvPr id="10" name="Rectangle 9"/>
          <p:cNvSpPr/>
          <p:nvPr/>
        </p:nvSpPr>
        <p:spPr>
          <a:xfrm>
            <a:off x="4070656" y="4392468"/>
            <a:ext cx="17311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“&lt;“  “&gt;”</a:t>
            </a:r>
            <a:endParaRPr lang="en-US" altLang="zh-CN" sz="20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58425" y="3824305"/>
            <a:ext cx="12747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not equal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5566544" y="4392468"/>
            <a:ext cx="27532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less than, greater than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162208" y="3824305"/>
            <a:ext cx="8877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“if”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49976" y="3824305"/>
            <a:ext cx="3850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IF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1162208" y="4312717"/>
            <a:ext cx="8877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“if”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49976" y="4312717"/>
            <a:ext cx="12304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identifier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734850" y="5146764"/>
            <a:ext cx="3085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Keyword is preferred!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89903" y="5793095"/>
            <a:ext cx="365843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dirty="0"/>
              <a:t>(principle of </a:t>
            </a:r>
            <a:r>
              <a:rPr lang="en-US" altLang="zh-CN" sz="2200" b="1" i="1" dirty="0"/>
              <a:t>longest</a:t>
            </a:r>
            <a:r>
              <a:rPr lang="en-US" altLang="zh-CN" sz="2200" i="1" dirty="0"/>
              <a:t> substring)</a:t>
            </a:r>
            <a:endParaRPr lang="en-US" sz="2200" i="1" dirty="0"/>
          </a:p>
        </p:txBody>
      </p:sp>
      <p:sp>
        <p:nvSpPr>
          <p:cNvPr id="4" name="Rectangle 3"/>
          <p:cNvSpPr/>
          <p:nvPr/>
        </p:nvSpPr>
        <p:spPr>
          <a:xfrm>
            <a:off x="4489903" y="5176193"/>
            <a:ext cx="343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Longer token is preferred!</a:t>
            </a:r>
          </a:p>
        </p:txBody>
      </p:sp>
    </p:spTree>
    <p:extLst>
      <p:ext uri="{BB962C8B-B14F-4D97-AF65-F5344CB8AC3E}">
        <p14:creationId xmlns:p14="http://schemas.microsoft.com/office/powerpoint/2010/main" val="2016273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4122" y="3977197"/>
            <a:ext cx="7821228" cy="165124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08090" y="4152776"/>
            <a:ext cx="88776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“=”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8649" y="1690687"/>
            <a:ext cx="8275654" cy="201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Delimiters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Characters that imply a longer string cannot be a token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White spaces are delimiters 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Comments could also be delimiters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7233" y="4152776"/>
            <a:ext cx="28353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is not part of any token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6728372" y="4552858"/>
            <a:ext cx="1452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are neither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977441" y="4152776"/>
            <a:ext cx="3196728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“xtemp=ytemp”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7440" y="4525780"/>
            <a:ext cx="273064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“int x”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98471" y="4535931"/>
            <a:ext cx="3121244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blank/newline/tab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7440" y="4971139"/>
            <a:ext cx="2730649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“do//if”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3658" y="4971137"/>
            <a:ext cx="1452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</a:rPr>
              <a:t>are neither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3698471" y="4954210"/>
            <a:ext cx="3121244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comments</a:t>
            </a:r>
            <a:endParaRPr lang="en-US" altLang="zh-CN" sz="2200" dirty="0">
              <a:solidFill>
                <a:srgbClr val="0432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69084" y="5864312"/>
            <a:ext cx="68114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whitespace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=(</a:t>
            </a:r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newline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blank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tab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200" i="1" dirty="0">
                <a:latin typeface="Courier" charset="0"/>
                <a:ea typeface="Courier" charset="0"/>
                <a:cs typeface="Courier" charset="0"/>
              </a:rPr>
              <a:t>comment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)+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30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Token Specification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28649" y="1690688"/>
            <a:ext cx="8275654" cy="164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Delimiters</a:t>
            </a:r>
            <a:endParaRPr lang="en-US" b="1" dirty="0"/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A delimiter ends a token, but not part of that token</a:t>
            </a:r>
          </a:p>
          <a:p>
            <a:pPr lvl="1">
              <a:lnSpc>
                <a:spcPct val="110000"/>
              </a:lnSpc>
              <a:buFont typeface=".AppleSystemUIFont" charset="-120"/>
              <a:buChar char="-"/>
            </a:pPr>
            <a:r>
              <a:rPr lang="en-US" altLang="zh-CN" sz="2200" dirty="0"/>
              <a:t>Should not be consumed, but just be examined - </a:t>
            </a:r>
            <a:r>
              <a:rPr lang="en-US" altLang="zh-CN" sz="2200" u="sng">
                <a:solidFill>
                  <a:srgbClr val="C00000"/>
                </a:solidFill>
              </a:rPr>
              <a:t>Lookahead</a:t>
            </a:r>
            <a:endParaRPr lang="en-US" altLang="zh-CN" sz="2200" u="sng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050726" y="3918675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779"/>
              </p:ext>
            </p:extLst>
          </p:nvPr>
        </p:nvGraphicFramePr>
        <p:xfrm>
          <a:off x="1616744" y="3492303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92438" y="4429219"/>
            <a:ext cx="219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actual position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51701" y="3918675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94501" y="4429218"/>
            <a:ext cx="288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lookahead</a:t>
            </a:r>
            <a:r>
              <a:rPr lang="en-US" sz="2400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 one char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459099" y="5731547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70053"/>
              </p:ext>
            </p:extLst>
          </p:nvPr>
        </p:nvGraphicFramePr>
        <p:xfrm>
          <a:off x="1616744" y="5304827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383055" y="6242091"/>
            <a:ext cx="2199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actual position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52734" y="6242090"/>
            <a:ext cx="333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(no need to lookahead)</a:t>
            </a:r>
          </a:p>
        </p:txBody>
      </p:sp>
    </p:spTree>
    <p:extLst>
      <p:ext uri="{BB962C8B-B14F-4D97-AF65-F5344CB8AC3E}">
        <p14:creationId xmlns:p14="http://schemas.microsoft.com/office/powerpoint/2010/main" val="1438353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70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736639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Equivalence 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a regex specifies a regular language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FA accepts a regular language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regex </a:t>
            </a:r>
            <a:r>
              <a:rPr lang="en-US" altLang="zh-CN" sz="2200" dirty="0">
                <a:sym typeface="Wingdings"/>
              </a:rPr>
              <a:t> FA</a:t>
            </a:r>
            <a:endParaRPr lang="en-US" altLang="zh-CN" sz="2200" dirty="0"/>
          </a:p>
        </p:txBody>
      </p:sp>
      <p:sp>
        <p:nvSpPr>
          <p:cNvPr id="15" name="Rectangle 14"/>
          <p:cNvSpPr/>
          <p:nvPr/>
        </p:nvSpPr>
        <p:spPr>
          <a:xfrm>
            <a:off x="1506331" y="3562204"/>
            <a:ext cx="23633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b(b|a)*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0566" y="6089364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00863" y="5547053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567419" y="5058086"/>
          <a:ext cx="20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700115" y="6101912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63360" y="6101911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09504" y="6101911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59053" y="6104662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76410" y="6095290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260903" y="6089364"/>
            <a:ext cx="112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accept!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78174" y="4005639"/>
            <a:ext cx="2418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Σ = {a,b}</a:t>
            </a:r>
            <a:endParaRPr lang="en-US" altLang="zh-CN" sz="2000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71836" y="2839992"/>
            <a:ext cx="3469639" cy="2689909"/>
            <a:chOff x="3571836" y="2839992"/>
            <a:chExt cx="3469639" cy="2689909"/>
          </a:xfrm>
        </p:grpSpPr>
        <p:sp>
          <p:nvSpPr>
            <p:cNvPr id="7" name="Oval 6"/>
            <p:cNvSpPr/>
            <p:nvPr/>
          </p:nvSpPr>
          <p:spPr>
            <a:xfrm>
              <a:off x="4460469" y="3553949"/>
              <a:ext cx="578688" cy="57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977143" y="3553949"/>
              <a:ext cx="578688" cy="57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" name="Straight Arrow Connector 8"/>
            <p:cNvCxnSpPr>
              <a:endCxn id="7" idx="2"/>
            </p:cNvCxnSpPr>
            <p:nvPr/>
          </p:nvCxnSpPr>
          <p:spPr>
            <a:xfrm flipV="1">
              <a:off x="3571836" y="3840293"/>
              <a:ext cx="888633" cy="2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063834" y="3840293"/>
              <a:ext cx="888633" cy="2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035012" y="3611218"/>
              <a:ext cx="462950" cy="4581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 rot="15215532">
              <a:off x="6384625" y="3249212"/>
              <a:ext cx="458150" cy="462950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Arc 23"/>
            <p:cNvSpPr/>
            <p:nvPr/>
          </p:nvSpPr>
          <p:spPr>
            <a:xfrm rot="21390630">
              <a:off x="6325478" y="4042533"/>
              <a:ext cx="462950" cy="458150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9324" y="335389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22157" y="283999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22157" y="4176759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5218806" y="4593883"/>
              <a:ext cx="578688" cy="57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0" name="Straight Arrow Connector 39"/>
            <p:cNvCxnSpPr>
              <a:stCxn id="7" idx="5"/>
              <a:endCxn id="33" idx="1"/>
            </p:cNvCxnSpPr>
            <p:nvPr/>
          </p:nvCxnSpPr>
          <p:spPr>
            <a:xfrm>
              <a:off x="4954410" y="4042769"/>
              <a:ext cx="349143" cy="634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110018" y="4046468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902231" y="496651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92646" y="4524223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  <p:sp>
          <p:nvSpPr>
            <p:cNvPr id="89" name="Arc 88"/>
            <p:cNvSpPr/>
            <p:nvPr/>
          </p:nvSpPr>
          <p:spPr>
            <a:xfrm rot="15215532">
              <a:off x="5616484" y="4273972"/>
              <a:ext cx="458150" cy="462950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Arc 89"/>
            <p:cNvSpPr/>
            <p:nvPr/>
          </p:nvSpPr>
          <p:spPr>
            <a:xfrm rot="21390630">
              <a:off x="5500679" y="5071751"/>
              <a:ext cx="462950" cy="458150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1567419" y="5515286"/>
            <a:ext cx="6403" cy="51054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3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Extensions and Simplification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name transitions w/ regex names (also, </a:t>
            </a:r>
            <a:r>
              <a:rPr lang="en-US" altLang="zh-CN" sz="2200" i="1" dirty="0">
                <a:solidFill>
                  <a:srgbClr val="0432FF"/>
                </a:solidFill>
              </a:rPr>
              <a:t>other</a:t>
            </a:r>
            <a:r>
              <a:rPr lang="en-US" altLang="zh-CN" sz="2200" dirty="0">
                <a:solidFill>
                  <a:srgbClr val="0432FF"/>
                </a:solidFill>
              </a:rPr>
              <a:t> </a:t>
            </a:r>
            <a:r>
              <a:rPr lang="en-US" altLang="zh-CN" sz="2200" dirty="0"/>
              <a:t>and </a:t>
            </a:r>
            <a:r>
              <a:rPr lang="en-US" altLang="zh-CN" sz="2200" i="1" dirty="0">
                <a:solidFill>
                  <a:srgbClr val="0432FF"/>
                </a:solidFill>
              </a:rPr>
              <a:t>any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error state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45058" y="3020731"/>
            <a:ext cx="57687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identifier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)*</a:t>
            </a:r>
          </a:p>
        </p:txBody>
      </p:sp>
      <p:sp>
        <p:nvSpPr>
          <p:cNvPr id="7" name="Oval 6"/>
          <p:cNvSpPr/>
          <p:nvPr/>
        </p:nvSpPr>
        <p:spPr>
          <a:xfrm>
            <a:off x="3722873" y="4605903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4604" y="4605903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2655505" y="4967051"/>
            <a:ext cx="1067368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47596" y="4967051"/>
            <a:ext cx="1067368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14112" y="4678132"/>
            <a:ext cx="556066" cy="577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5215532">
            <a:off x="6020276" y="4235469"/>
            <a:ext cx="577837" cy="556066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21390630">
            <a:off x="5963000" y="5222125"/>
            <a:ext cx="556066" cy="577837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4413" y="4495893"/>
            <a:ext cx="95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letter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4419" y="3882800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36136" y="5416240"/>
            <a:ext cx="72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52513" y="4761152"/>
            <a:ext cx="61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25772" y="4785520"/>
            <a:ext cx="3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245058" y="3346502"/>
            <a:ext cx="28208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[a-zA-Z]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</p:txBody>
      </p:sp>
      <p:sp>
        <p:nvSpPr>
          <p:cNvPr id="36" name="Oval 35"/>
          <p:cNvSpPr/>
          <p:nvPr/>
        </p:nvSpPr>
        <p:spPr>
          <a:xfrm>
            <a:off x="4633738" y="5707132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73034" y="5883614"/>
            <a:ext cx="65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error</a:t>
            </a:r>
          </a:p>
        </p:txBody>
      </p:sp>
      <p:cxnSp>
        <p:nvCxnSpPr>
          <p:cNvPr id="38" name="Straight Arrow Connector 37"/>
          <p:cNvCxnSpPr>
            <a:stCxn id="7" idx="5"/>
            <a:endCxn id="36" idx="1"/>
          </p:cNvCxnSpPr>
          <p:nvPr/>
        </p:nvCxnSpPr>
        <p:spPr>
          <a:xfrm>
            <a:off x="4316163" y="5222422"/>
            <a:ext cx="419368" cy="59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3"/>
            <a:endCxn id="36" idx="7"/>
          </p:cNvCxnSpPr>
          <p:nvPr/>
        </p:nvCxnSpPr>
        <p:spPr>
          <a:xfrm flipH="1">
            <a:off x="5227028" y="5222422"/>
            <a:ext cx="419369" cy="590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4191473">
            <a:off x="4293966" y="6206582"/>
            <a:ext cx="556066" cy="577837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845674" y="5379513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other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80928" y="5223483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other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42408" y="6240246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any</a:t>
            </a:r>
          </a:p>
        </p:txBody>
      </p:sp>
      <p:sp>
        <p:nvSpPr>
          <p:cNvPr id="3" name="Rectangle 2"/>
          <p:cNvSpPr/>
          <p:nvPr/>
        </p:nvSpPr>
        <p:spPr>
          <a:xfrm>
            <a:off x="725467" y="4736217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“cs4all”</a:t>
            </a:r>
          </a:p>
        </p:txBody>
      </p:sp>
    </p:spTree>
    <p:extLst>
      <p:ext uri="{BB962C8B-B14F-4D97-AF65-F5344CB8AC3E}">
        <p14:creationId xmlns:p14="http://schemas.microsoft.com/office/powerpoint/2010/main" val="43965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Extensions and Simplification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name transitions w/ regex names (also, </a:t>
            </a:r>
            <a:r>
              <a:rPr lang="en-US" altLang="zh-CN" sz="2200" i="1" dirty="0">
                <a:solidFill>
                  <a:srgbClr val="0432FF"/>
                </a:solidFill>
              </a:rPr>
              <a:t>other</a:t>
            </a:r>
            <a:r>
              <a:rPr lang="en-US" altLang="zh-CN" sz="2200" dirty="0">
                <a:solidFill>
                  <a:srgbClr val="0432FF"/>
                </a:solidFill>
              </a:rPr>
              <a:t> </a:t>
            </a:r>
            <a:r>
              <a:rPr lang="en-US" altLang="zh-CN" sz="2200" dirty="0"/>
              <a:t>and </a:t>
            </a:r>
            <a:r>
              <a:rPr lang="en-US" altLang="zh-CN" sz="2200" i="1" dirty="0">
                <a:solidFill>
                  <a:srgbClr val="0432FF"/>
                </a:solidFill>
              </a:rPr>
              <a:t>any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error state is often omitted</a:t>
            </a:r>
          </a:p>
        </p:txBody>
      </p:sp>
      <p:sp>
        <p:nvSpPr>
          <p:cNvPr id="7" name="Oval 6"/>
          <p:cNvSpPr/>
          <p:nvPr/>
        </p:nvSpPr>
        <p:spPr>
          <a:xfrm>
            <a:off x="3722873" y="4605903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544604" y="4605903"/>
            <a:ext cx="695083" cy="7222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2655505" y="4967051"/>
            <a:ext cx="1067368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447596" y="4967051"/>
            <a:ext cx="1067368" cy="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614112" y="4678132"/>
            <a:ext cx="556066" cy="577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c 10"/>
          <p:cNvSpPr/>
          <p:nvPr/>
        </p:nvSpPr>
        <p:spPr>
          <a:xfrm rot="15215532">
            <a:off x="6020276" y="4235469"/>
            <a:ext cx="577837" cy="556066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/>
          <p:cNvSpPr/>
          <p:nvPr/>
        </p:nvSpPr>
        <p:spPr>
          <a:xfrm rot="21390630">
            <a:off x="5963000" y="5222125"/>
            <a:ext cx="556066" cy="577837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94413" y="4495893"/>
            <a:ext cx="95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letter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4419" y="3882800"/>
            <a:ext cx="79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36136" y="5416240"/>
            <a:ext cx="727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52513" y="4761152"/>
            <a:ext cx="613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25772" y="4785520"/>
            <a:ext cx="3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45058" y="3020731"/>
            <a:ext cx="57687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identifier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|</a:t>
            </a: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)*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5058" y="3346502"/>
            <a:ext cx="28208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letter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[a-zA-Z]</a:t>
            </a:r>
          </a:p>
          <a:p>
            <a:pPr marL="0" lvl="2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sz="20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5467" y="4736217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“4all”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0829" y="506545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507817"/>
            <a:ext cx="2590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undefined</a:t>
            </a:r>
          </a:p>
          <a:p>
            <a:r>
              <a:rPr lang="en-US" sz="2000" b="1">
                <a:solidFill>
                  <a:srgbClr val="FF0000"/>
                </a:solidFill>
              </a:rPr>
              <a:t>transition: Error!</a:t>
            </a:r>
          </a:p>
        </p:txBody>
      </p:sp>
    </p:spTree>
    <p:extLst>
      <p:ext uri="{BB962C8B-B14F-4D97-AF65-F5344CB8AC3E}">
        <p14:creationId xmlns:p14="http://schemas.microsoft.com/office/powerpoint/2010/main" val="1999816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FA for recognizing signed numbers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61705" y="3406835"/>
            <a:ext cx="372945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(+|-)?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61705" y="2772280"/>
            <a:ext cx="2286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61706" y="3841968"/>
            <a:ext cx="6170389" cy="2405878"/>
            <a:chOff x="1461706" y="3841968"/>
            <a:chExt cx="6170389" cy="2405878"/>
          </a:xfrm>
        </p:grpSpPr>
        <p:sp>
          <p:nvSpPr>
            <p:cNvPr id="7" name="Oval 6"/>
            <p:cNvSpPr/>
            <p:nvPr/>
          </p:nvSpPr>
          <p:spPr>
            <a:xfrm>
              <a:off x="4317956" y="4605904"/>
              <a:ext cx="695083" cy="7222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139687" y="4605904"/>
              <a:ext cx="695083" cy="7222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5042679" y="4967052"/>
              <a:ext cx="1067368" cy="2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6209195" y="4678133"/>
              <a:ext cx="556066" cy="5778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 rot="15215532">
              <a:off x="6615359" y="4235470"/>
              <a:ext cx="577837" cy="556066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04277" y="3841968"/>
              <a:ext cx="727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digit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2529074" y="4603198"/>
              <a:ext cx="695083" cy="7222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1461706" y="4964346"/>
              <a:ext cx="1067368" cy="27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urved Connector 3"/>
            <p:cNvCxnSpPr>
              <a:stCxn id="26" idx="7"/>
              <a:endCxn id="7" idx="1"/>
            </p:cNvCxnSpPr>
            <p:nvPr/>
          </p:nvCxnSpPr>
          <p:spPr>
            <a:xfrm rot="16200000" flipH="1">
              <a:off x="3769703" y="4061637"/>
              <a:ext cx="2706" cy="1297385"/>
            </a:xfrm>
            <a:prstGeom prst="curvedConnector3">
              <a:avLst>
                <a:gd name="adj1" fmla="val -1235691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26" idx="5"/>
              <a:endCxn id="7" idx="3"/>
            </p:cNvCxnSpPr>
            <p:nvPr/>
          </p:nvCxnSpPr>
          <p:spPr>
            <a:xfrm rot="16200000" flipH="1">
              <a:off x="3769703" y="4572377"/>
              <a:ext cx="2706" cy="1297385"/>
            </a:xfrm>
            <a:prstGeom prst="curvedConnector3">
              <a:avLst>
                <a:gd name="adj1" fmla="val 1245691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6" idx="4"/>
              <a:endCxn id="17" idx="4"/>
            </p:cNvCxnSpPr>
            <p:nvPr/>
          </p:nvCxnSpPr>
          <p:spPr>
            <a:xfrm rot="16200000" flipH="1">
              <a:off x="4680569" y="3521541"/>
              <a:ext cx="2706" cy="3610613"/>
            </a:xfrm>
            <a:prstGeom prst="curvedConnector3">
              <a:avLst>
                <a:gd name="adj1" fmla="val 2028115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557515" y="399709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632329" y="5154370"/>
              <a:ext cx="267797" cy="474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-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38489" y="4547461"/>
              <a:ext cx="727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digit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10671" y="5847736"/>
              <a:ext cx="727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/>
                <a:t>digit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2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FA for recognizing numbers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68318" y="3561119"/>
            <a:ext cx="646377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(”.”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nat)? (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E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signedNat)?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8318" y="3204043"/>
            <a:ext cx="372945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signedNat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(+|-)?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68318" y="2569488"/>
            <a:ext cx="2286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[0-9]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nat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digit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</a:p>
        </p:txBody>
      </p:sp>
      <p:sp>
        <p:nvSpPr>
          <p:cNvPr id="29" name="Oval 28"/>
          <p:cNvSpPr/>
          <p:nvPr/>
        </p:nvSpPr>
        <p:spPr>
          <a:xfrm>
            <a:off x="1893125" y="5083141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935611" y="5083141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307848" y="5285156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75386" y="5123544"/>
            <a:ext cx="318209" cy="323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5215532">
            <a:off x="3211536" y="4872351"/>
            <a:ext cx="323223" cy="31820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69437" y="5081628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58636" y="5283642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H="1">
            <a:off x="1579405" y="4770339"/>
            <a:ext cx="1514" cy="742429"/>
          </a:xfrm>
          <a:prstGeom prst="curvedConnector3">
            <a:avLst>
              <a:gd name="adj1" fmla="val -12356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6200000" flipH="1">
            <a:off x="1579405" y="5056030"/>
            <a:ext cx="1514" cy="742429"/>
          </a:xfrm>
          <a:prstGeom prst="curvedConnector3">
            <a:avLst>
              <a:gd name="adj1" fmla="val 12456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2100648" y="4453327"/>
            <a:ext cx="1514" cy="2066173"/>
          </a:xfrm>
          <a:prstGeom prst="curvedConnector3">
            <a:avLst>
              <a:gd name="adj1" fmla="val 20281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82469" y="4619963"/>
            <a:ext cx="39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7746" y="5263729"/>
            <a:ext cx="30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4816" y="4894124"/>
            <a:ext cx="69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15159" y="5768688"/>
            <a:ext cx="86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00486" y="4485211"/>
            <a:ext cx="6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46" name="Oval 45"/>
          <p:cNvSpPr/>
          <p:nvPr/>
        </p:nvSpPr>
        <p:spPr>
          <a:xfrm>
            <a:off x="4009142" y="5112506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051628" y="5112506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423865" y="5314521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091403" y="5152909"/>
            <a:ext cx="318209" cy="323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Arc 49"/>
          <p:cNvSpPr/>
          <p:nvPr/>
        </p:nvSpPr>
        <p:spPr>
          <a:xfrm rot="15215532">
            <a:off x="5327553" y="4901716"/>
            <a:ext cx="323223" cy="31820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80833" y="4923489"/>
            <a:ext cx="69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16503" y="4514576"/>
            <a:ext cx="6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364733" y="5314521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11199" y="4923489"/>
            <a:ext cx="40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.</a:t>
            </a:r>
          </a:p>
        </p:txBody>
      </p:sp>
      <p:sp>
        <p:nvSpPr>
          <p:cNvPr id="55" name="Oval 54"/>
          <p:cNvSpPr/>
          <p:nvPr/>
        </p:nvSpPr>
        <p:spPr>
          <a:xfrm>
            <a:off x="7102189" y="5123097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8144675" y="5123097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7516912" y="5325112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184450" y="5163500"/>
            <a:ext cx="318209" cy="323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Arc 58"/>
          <p:cNvSpPr/>
          <p:nvPr/>
        </p:nvSpPr>
        <p:spPr>
          <a:xfrm rot="15215532">
            <a:off x="8420600" y="4912307"/>
            <a:ext cx="323223" cy="31820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078501" y="5121584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Curved Connector 60"/>
          <p:cNvCxnSpPr/>
          <p:nvPr/>
        </p:nvCxnSpPr>
        <p:spPr>
          <a:xfrm rot="16200000" flipH="1">
            <a:off x="6788469" y="4810295"/>
            <a:ext cx="1514" cy="742429"/>
          </a:xfrm>
          <a:prstGeom prst="curvedConnector3">
            <a:avLst>
              <a:gd name="adj1" fmla="val -12356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6200000" flipH="1">
            <a:off x="6788469" y="5095986"/>
            <a:ext cx="1514" cy="742429"/>
          </a:xfrm>
          <a:prstGeom prst="curvedConnector3">
            <a:avLst>
              <a:gd name="adj1" fmla="val 124569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16200000" flipH="1">
            <a:off x="7309712" y="4493283"/>
            <a:ext cx="1514" cy="2066173"/>
          </a:xfrm>
          <a:prstGeom prst="curvedConnector3">
            <a:avLst>
              <a:gd name="adj1" fmla="val 202811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91533" y="4659919"/>
            <a:ext cx="395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36810" y="5303685"/>
            <a:ext cx="30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73880" y="4934080"/>
            <a:ext cx="699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154515" y="5811302"/>
            <a:ext cx="86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09550" y="4525167"/>
            <a:ext cx="65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digit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5460015" y="5314521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698899" y="4980697"/>
            <a:ext cx="35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</a:p>
        </p:txBody>
      </p:sp>
      <p:cxnSp>
        <p:nvCxnSpPr>
          <p:cNvPr id="71" name="Curved Connector 70"/>
          <p:cNvCxnSpPr>
            <a:stCxn id="31" idx="5"/>
            <a:endCxn id="60" idx="3"/>
          </p:cNvCxnSpPr>
          <p:nvPr/>
        </p:nvCxnSpPr>
        <p:spPr>
          <a:xfrm rot="16200000" flipH="1">
            <a:off x="4686715" y="4016406"/>
            <a:ext cx="38443" cy="2861631"/>
          </a:xfrm>
          <a:prstGeom prst="curvedConnector3">
            <a:avLst>
              <a:gd name="adj1" fmla="val 9873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8500" y="5783048"/>
            <a:ext cx="29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898346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595250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Categories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common categories: </a:t>
            </a:r>
            <a:r>
              <a:rPr lang="en-US" altLang="zh-CN" sz="2200" u="sng" dirty="0">
                <a:solidFill>
                  <a:srgbClr val="C00000"/>
                </a:solidFill>
              </a:rPr>
              <a:t>keywords</a:t>
            </a:r>
            <a:r>
              <a:rPr lang="en-US" altLang="zh-CN" sz="2200" dirty="0"/>
              <a:t>, </a:t>
            </a:r>
            <a:r>
              <a:rPr lang="en-US" altLang="zh-CN" sz="2200" u="sng" dirty="0">
                <a:solidFill>
                  <a:srgbClr val="C00000"/>
                </a:solidFill>
              </a:rPr>
              <a:t>special symbols</a:t>
            </a:r>
            <a:r>
              <a:rPr lang="en-US" altLang="zh-CN" sz="2200" dirty="0"/>
              <a:t>, </a:t>
            </a:r>
            <a:r>
              <a:rPr lang="en-US" altLang="zh-CN" sz="2200" u="sng" dirty="0">
                <a:solidFill>
                  <a:srgbClr val="C00000"/>
                </a:solidFill>
              </a:rPr>
              <a:t>number</a:t>
            </a:r>
            <a:r>
              <a:rPr lang="en-US" altLang="zh-CN" sz="2200" dirty="0"/>
              <a:t>, and </a:t>
            </a:r>
            <a:r>
              <a:rPr lang="en-US" altLang="zh-CN" sz="2200" u="sng" dirty="0">
                <a:solidFill>
                  <a:srgbClr val="C00000"/>
                </a:solidFill>
              </a:rPr>
              <a:t>ID</a:t>
            </a:r>
            <a:r>
              <a:rPr lang="en-US" altLang="zh-CN" sz="2200" dirty="0"/>
              <a:t>.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e.g., 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030289" y="2892848"/>
            <a:ext cx="426270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2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 bigger(</a:t>
            </a:r>
            <a:r>
              <a:rPr lang="en-US" altLang="zh-CN" sz="22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 a, </a:t>
            </a:r>
            <a:r>
              <a:rPr lang="en-US" altLang="zh-CN" sz="22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 b)</a:t>
            </a:r>
          </a:p>
          <a:p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c = 0;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(a &gt; b)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c = a;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  c = b;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c;</a:t>
            </a:r>
          </a:p>
          <a:p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131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910675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Exercise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FA for recognizing comments</a:t>
            </a:r>
          </a:p>
        </p:txBody>
      </p:sp>
      <p:sp>
        <p:nvSpPr>
          <p:cNvPr id="29" name="Oval 28"/>
          <p:cNvSpPr/>
          <p:nvPr/>
        </p:nvSpPr>
        <p:spPr>
          <a:xfrm>
            <a:off x="5000889" y="3070463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43375" y="3070463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415612" y="3272478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83150" y="3110866"/>
            <a:ext cx="318209" cy="323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rot="15215532">
            <a:off x="5274569" y="2847882"/>
            <a:ext cx="323223" cy="31820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3977201" y="3068950"/>
            <a:ext cx="397761" cy="4040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366400" y="3270964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61394" y="2868895"/>
            <a:ext cx="31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079500" y="2990055"/>
            <a:ext cx="2049384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\{[^\}]*\}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390087" y="3270964"/>
            <a:ext cx="610801" cy="1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43883" y="2875750"/>
            <a:ext cx="31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41726" y="2490198"/>
            <a:ext cx="807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60304" y="4736531"/>
            <a:ext cx="2168580" cy="46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sz="2200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/* hello */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66400" y="4216980"/>
            <a:ext cx="5122112" cy="1585352"/>
            <a:chOff x="3366400" y="4216980"/>
            <a:chExt cx="5122112" cy="1585352"/>
          </a:xfrm>
        </p:grpSpPr>
        <p:sp>
          <p:nvSpPr>
            <p:cNvPr id="78" name="Oval 77"/>
            <p:cNvSpPr/>
            <p:nvPr/>
          </p:nvSpPr>
          <p:spPr>
            <a:xfrm>
              <a:off x="7048265" y="4797245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8090751" y="4797245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V="1">
              <a:off x="7462988" y="4999260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30526" y="4837648"/>
              <a:ext cx="318209" cy="3232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Arc 81"/>
            <p:cNvSpPr/>
            <p:nvPr/>
          </p:nvSpPr>
          <p:spPr>
            <a:xfrm rot="15215532">
              <a:off x="7321945" y="4574664"/>
              <a:ext cx="323223" cy="318209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6024577" y="4795732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V="1">
              <a:off x="5413776" y="4997746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664629" y="4637593"/>
              <a:ext cx="31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6437463" y="4997746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691259" y="4602532"/>
              <a:ext cx="31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/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46026" y="4283142"/>
              <a:ext cx="41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5000889" y="4797245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3977201" y="4795732"/>
              <a:ext cx="397761" cy="4040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3366400" y="4997746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4561394" y="4595677"/>
              <a:ext cx="31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/</a:t>
              </a:r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4390087" y="4997746"/>
              <a:ext cx="610801" cy="15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5551263" y="4637593"/>
              <a:ext cx="314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*</a:t>
              </a:r>
            </a:p>
          </p:txBody>
        </p:sp>
        <p:sp>
          <p:nvSpPr>
            <p:cNvPr id="95" name="Arc 94"/>
            <p:cNvSpPr/>
            <p:nvPr/>
          </p:nvSpPr>
          <p:spPr>
            <a:xfrm rot="15215532">
              <a:off x="6288735" y="4574664"/>
              <a:ext cx="323223" cy="318209"/>
            </a:xfrm>
            <a:prstGeom prst="arc">
              <a:avLst>
                <a:gd name="adj1" fmla="val 16200000"/>
                <a:gd name="adj2" fmla="val 128817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55892" y="4216980"/>
              <a:ext cx="807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other</a:t>
              </a:r>
            </a:p>
          </p:txBody>
        </p:sp>
        <p:cxnSp>
          <p:nvCxnSpPr>
            <p:cNvPr id="97" name="Curved Connector 96"/>
            <p:cNvCxnSpPr>
              <a:stCxn id="78" idx="4"/>
              <a:endCxn id="83" idx="4"/>
            </p:cNvCxnSpPr>
            <p:nvPr/>
          </p:nvCxnSpPr>
          <p:spPr>
            <a:xfrm rot="5400000" flipH="1">
              <a:off x="6734545" y="4688674"/>
              <a:ext cx="1513" cy="1023688"/>
            </a:xfrm>
            <a:prstGeom prst="curvedConnector3">
              <a:avLst>
                <a:gd name="adj1" fmla="val -151090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418466" y="5402222"/>
              <a:ext cx="807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47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FA Actions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olidFill>
                  <a:srgbClr val="0432FF"/>
                </a:solidFill>
              </a:rPr>
              <a:t>”normal” state</a:t>
            </a:r>
            <a:r>
              <a:rPr lang="en-US" altLang="zh-CN" sz="2200" dirty="0"/>
              <a:t>: copy a character to a token buffer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olidFill>
                  <a:srgbClr val="0432FF"/>
                </a:solidFill>
              </a:rPr>
              <a:t>accept state</a:t>
            </a:r>
            <a:r>
              <a:rPr lang="en-US" altLang="zh-CN" sz="2200" dirty="0"/>
              <a:t>: return a token &amp; go back to intial state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olidFill>
                  <a:srgbClr val="0432FF"/>
                </a:solidFill>
              </a:rPr>
              <a:t>error state</a:t>
            </a:r>
            <a:r>
              <a:rPr lang="en-US" altLang="zh-CN" sz="2200" dirty="0"/>
              <a:t>: generate an error or other cases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053114" y="4057339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458893" y="3612407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Oval 88"/>
          <p:cNvSpPr/>
          <p:nvPr/>
        </p:nvSpPr>
        <p:spPr>
          <a:xfrm>
            <a:off x="2020111" y="498281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493616" y="498281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endCxn id="94" idx="2"/>
          </p:cNvCxnSpPr>
          <p:nvPr/>
        </p:nvCxnSpPr>
        <p:spPr>
          <a:xfrm flipV="1">
            <a:off x="1156771" y="52583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606302" y="52583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549838" y="5037926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Arc 93"/>
          <p:cNvSpPr/>
          <p:nvPr/>
        </p:nvSpPr>
        <p:spPr>
          <a:xfrm rot="15215532">
            <a:off x="3891612" y="4687428"/>
            <a:ext cx="440886" cy="449774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c 94"/>
          <p:cNvSpPr/>
          <p:nvPr/>
        </p:nvSpPr>
        <p:spPr>
          <a:xfrm rot="21390630">
            <a:off x="3832035" y="5452989"/>
            <a:ext cx="449774" cy="440886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668834" y="4919815"/>
            <a:ext cx="76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letter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55301" y="4367930"/>
            <a:ext cx="72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letter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59883" y="5813928"/>
            <a:ext cx="6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digit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08249" y="5077499"/>
            <a:ext cx="567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608609" y="5104593"/>
            <a:ext cx="339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id</a:t>
            </a:r>
            <a:endParaRPr lang="en-US" sz="1600" dirty="0"/>
          </a:p>
        </p:txBody>
      </p:sp>
      <p:sp>
        <p:nvSpPr>
          <p:cNvPr id="101" name="Oval 100"/>
          <p:cNvSpPr/>
          <p:nvPr/>
        </p:nvSpPr>
        <p:spPr>
          <a:xfrm>
            <a:off x="2756863" y="582304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13167" y="590144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err</a:t>
            </a:r>
          </a:p>
        </p:txBody>
      </p:sp>
      <p:cxnSp>
        <p:nvCxnSpPr>
          <p:cNvPr id="103" name="Straight Arrow Connector 102"/>
          <p:cNvCxnSpPr>
            <a:stCxn id="94" idx="5"/>
          </p:cNvCxnSpPr>
          <p:nvPr/>
        </p:nvCxnSpPr>
        <p:spPr>
          <a:xfrm>
            <a:off x="2499993" y="5453216"/>
            <a:ext cx="339205" cy="45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4" idx="3"/>
          </p:cNvCxnSpPr>
          <p:nvPr/>
        </p:nvCxnSpPr>
        <p:spPr>
          <a:xfrm flipH="1">
            <a:off x="3236745" y="5453216"/>
            <a:ext cx="339206" cy="45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/>
          <p:cNvSpPr/>
          <p:nvPr/>
        </p:nvSpPr>
        <p:spPr>
          <a:xfrm rot="4191473">
            <a:off x="2486188" y="6198995"/>
            <a:ext cx="424275" cy="38348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080332" y="5549562"/>
            <a:ext cx="730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other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905786" y="5386948"/>
            <a:ext cx="712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other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82008" y="6254150"/>
            <a:ext cx="64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any</a:t>
            </a:r>
          </a:p>
        </p:txBody>
      </p:sp>
      <p:sp>
        <p:nvSpPr>
          <p:cNvPr id="8" name="Line Callout 2 7"/>
          <p:cNvSpPr/>
          <p:nvPr/>
        </p:nvSpPr>
        <p:spPr>
          <a:xfrm>
            <a:off x="5486400" y="4553885"/>
            <a:ext cx="2837468" cy="731860"/>
          </a:xfrm>
          <a:prstGeom prst="borderCallout2">
            <a:avLst>
              <a:gd name="adj1" fmla="val 18750"/>
              <a:gd name="adj2" fmla="val -8333"/>
              <a:gd name="adj3" fmla="val 21326"/>
              <a:gd name="adj4" fmla="val -16999"/>
              <a:gd name="adj5" fmla="val 99619"/>
              <a:gd name="adj6" fmla="val -4866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always output a token each time getting here?</a:t>
            </a:r>
          </a:p>
        </p:txBody>
      </p:sp>
      <p:sp>
        <p:nvSpPr>
          <p:cNvPr id="28" name="Line Callout 2 27"/>
          <p:cNvSpPr/>
          <p:nvPr/>
        </p:nvSpPr>
        <p:spPr>
          <a:xfrm>
            <a:off x="4473262" y="6293479"/>
            <a:ext cx="2026275" cy="497950"/>
          </a:xfrm>
          <a:prstGeom prst="borderCallout2">
            <a:avLst>
              <a:gd name="adj1" fmla="val 70809"/>
              <a:gd name="adj2" fmla="val -6095"/>
              <a:gd name="adj3" fmla="val 71650"/>
              <a:gd name="adj4" fmla="val -46724"/>
              <a:gd name="adj5" fmla="val 6227"/>
              <a:gd name="adj6" fmla="val -6039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always an error?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399" y="5324619"/>
            <a:ext cx="3142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“</a:t>
            </a:r>
            <a:r>
              <a:rPr lang="en-US" sz="2000" i="1"/>
              <a:t>longest matching principle</a:t>
            </a:r>
            <a:r>
              <a:rPr lang="en-US" sz="2000"/>
              <a:t>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61430" y="6379104"/>
            <a:ext cx="1328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“</a:t>
            </a:r>
            <a:r>
              <a:rPr lang="en-US" sz="2000" i="1"/>
              <a:t>delimiter</a:t>
            </a:r>
            <a:r>
              <a:rPr lang="en-US" sz="20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6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Adjusted FA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“error” state becomes an accept state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which has no further transition edges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i="1" dirty="0"/>
              <a:t>[other] </a:t>
            </a:r>
            <a:r>
              <a:rPr lang="en-US" altLang="zh-CN" sz="2200" dirty="0"/>
              <a:t>is from lookahead 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3053114" y="4057339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1458893" y="3612407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Oval 88"/>
          <p:cNvSpPr/>
          <p:nvPr/>
        </p:nvSpPr>
        <p:spPr>
          <a:xfrm>
            <a:off x="2020111" y="498281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3493616" y="498281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endCxn id="94" idx="2"/>
          </p:cNvCxnSpPr>
          <p:nvPr/>
        </p:nvCxnSpPr>
        <p:spPr>
          <a:xfrm flipV="1">
            <a:off x="1156771" y="52583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2606302" y="52583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 rot="15215532">
            <a:off x="3891612" y="4687428"/>
            <a:ext cx="440886" cy="449774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Arc 94"/>
          <p:cNvSpPr/>
          <p:nvPr/>
        </p:nvSpPr>
        <p:spPr>
          <a:xfrm rot="21390630">
            <a:off x="3832035" y="5452989"/>
            <a:ext cx="449774" cy="440886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668834" y="4919815"/>
            <a:ext cx="76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letter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055301" y="4367930"/>
            <a:ext cx="72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letter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59883" y="5813928"/>
            <a:ext cx="669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digit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008249" y="5077499"/>
            <a:ext cx="567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608609" y="5104593"/>
            <a:ext cx="339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id</a:t>
            </a:r>
            <a:endParaRPr lang="en-US" sz="1600" dirty="0"/>
          </a:p>
        </p:txBody>
      </p:sp>
      <p:sp>
        <p:nvSpPr>
          <p:cNvPr id="101" name="Oval 100"/>
          <p:cNvSpPr/>
          <p:nvPr/>
        </p:nvSpPr>
        <p:spPr>
          <a:xfrm>
            <a:off x="2756863" y="582304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813167" y="5901442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err</a:t>
            </a:r>
          </a:p>
        </p:txBody>
      </p:sp>
      <p:cxnSp>
        <p:nvCxnSpPr>
          <p:cNvPr id="103" name="Straight Arrow Connector 102"/>
          <p:cNvCxnSpPr>
            <a:stCxn id="94" idx="5"/>
          </p:cNvCxnSpPr>
          <p:nvPr/>
        </p:nvCxnSpPr>
        <p:spPr>
          <a:xfrm>
            <a:off x="2499993" y="5453216"/>
            <a:ext cx="339205" cy="45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/>
          <p:cNvSpPr/>
          <p:nvPr/>
        </p:nvSpPr>
        <p:spPr>
          <a:xfrm rot="4191473">
            <a:off x="2486188" y="6198995"/>
            <a:ext cx="424275" cy="383489"/>
          </a:xfrm>
          <a:prstGeom prst="arc">
            <a:avLst>
              <a:gd name="adj1" fmla="val 16200000"/>
              <a:gd name="adj2" fmla="val 128817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080332" y="5549562"/>
            <a:ext cx="730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other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82008" y="6254150"/>
            <a:ext cx="646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any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2691922" y="4065161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957187" y="501294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069873" y="5288501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13409" y="506805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10146" y="5007277"/>
            <a:ext cx="768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[other]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36426" y="5134725"/>
            <a:ext cx="6110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4829" y="5099588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action: </a:t>
            </a:r>
            <a:r>
              <a:rPr lang="en-US" b="1" dirty="0">
                <a:solidFill>
                  <a:srgbClr val="C00000"/>
                </a:solidFill>
              </a:rPr>
              <a:t>return ID</a:t>
            </a:r>
          </a:p>
        </p:txBody>
      </p:sp>
      <p:sp>
        <p:nvSpPr>
          <p:cNvPr id="34" name="Line Callout 2 33"/>
          <p:cNvSpPr/>
          <p:nvPr/>
        </p:nvSpPr>
        <p:spPr>
          <a:xfrm>
            <a:off x="5754374" y="4364035"/>
            <a:ext cx="2043426" cy="371271"/>
          </a:xfrm>
          <a:prstGeom prst="borderCallout2">
            <a:avLst>
              <a:gd name="adj1" fmla="val 18750"/>
              <a:gd name="adj2" fmla="val -8333"/>
              <a:gd name="adj3" fmla="val 21326"/>
              <a:gd name="adj4" fmla="val -16999"/>
              <a:gd name="adj5" fmla="val 165423"/>
              <a:gd name="adj6" fmla="val -5304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a lookahead char</a:t>
            </a:r>
          </a:p>
        </p:txBody>
      </p:sp>
    </p:spTree>
    <p:extLst>
      <p:ext uri="{BB962C8B-B14F-4D97-AF65-F5344CB8AC3E}">
        <p14:creationId xmlns:p14="http://schemas.microsoft.com/office/powerpoint/2010/main" val="32101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Types of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cannot track the states of all different FAs - too expensive!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b="1" dirty="0"/>
              <a:t>solution</a:t>
            </a:r>
            <a:r>
              <a:rPr lang="en-US" altLang="zh-CN" sz="2200" dirty="0"/>
              <a:t>: </a:t>
            </a:r>
            <a:r>
              <a:rPr lang="en-US" altLang="zh-CN" sz="2200" dirty="0">
                <a:solidFill>
                  <a:srgbClr val="0432FF"/>
                </a:solidFill>
              </a:rPr>
              <a:t>merge different FAs</a:t>
            </a:r>
          </a:p>
        </p:txBody>
      </p:sp>
      <p:sp>
        <p:nvSpPr>
          <p:cNvPr id="89" name="Oval 88"/>
          <p:cNvSpPr/>
          <p:nvPr/>
        </p:nvSpPr>
        <p:spPr>
          <a:xfrm>
            <a:off x="2614001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087506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750661" y="3693388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200192" y="3693388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63611" y="3354834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63763" y="372352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573" y="339147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4" name="Oval 43"/>
          <p:cNvSpPr/>
          <p:nvPr/>
        </p:nvSpPr>
        <p:spPr>
          <a:xfrm>
            <a:off x="4111480" y="521335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234100" y="551697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575051" y="524349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87737" y="551904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31273" y="529860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6547" y="518699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9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58531" y="5271290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EQ</a:t>
            </a:r>
          </a:p>
        </p:txBody>
      </p:sp>
      <p:sp>
        <p:nvSpPr>
          <p:cNvPr id="58" name="Oval 57"/>
          <p:cNvSpPr/>
          <p:nvPr/>
        </p:nvSpPr>
        <p:spPr>
          <a:xfrm>
            <a:off x="2651131" y="522754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773751" y="5531169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65989" y="515827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5740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tokens starting with different characters 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easier to merge: simply combine their starting states</a:t>
            </a:r>
          </a:p>
        </p:txBody>
      </p:sp>
      <p:sp>
        <p:nvSpPr>
          <p:cNvPr id="90" name="Oval 89"/>
          <p:cNvSpPr/>
          <p:nvPr/>
        </p:nvSpPr>
        <p:spPr>
          <a:xfrm>
            <a:off x="4087506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33" idx="7"/>
          </p:cNvCxnSpPr>
          <p:nvPr/>
        </p:nvCxnSpPr>
        <p:spPr>
          <a:xfrm flipV="1">
            <a:off x="3093883" y="3693389"/>
            <a:ext cx="969649" cy="719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47424" y="354535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63763" y="372352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573" y="339147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47423" y="429825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4" name="Oval 43"/>
          <p:cNvSpPr/>
          <p:nvPr/>
        </p:nvSpPr>
        <p:spPr>
          <a:xfrm>
            <a:off x="4111480" y="521335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5"/>
          </p:cNvCxnSpPr>
          <p:nvPr/>
        </p:nvCxnSpPr>
        <p:spPr>
          <a:xfrm>
            <a:off x="3093883" y="4802399"/>
            <a:ext cx="1003557" cy="714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575051" y="524349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687737" y="551904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31273" y="529860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66547" y="518699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9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GE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58531" y="5271290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EQ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70262" y="517141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44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tokens starting with the same character</a:t>
            </a:r>
          </a:p>
        </p:txBody>
      </p:sp>
      <p:sp>
        <p:nvSpPr>
          <p:cNvPr id="89" name="Oval 88"/>
          <p:cNvSpPr/>
          <p:nvPr/>
        </p:nvSpPr>
        <p:spPr>
          <a:xfrm>
            <a:off x="2614001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4087506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1750661" y="3693388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3200192" y="3693388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63611" y="3354834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63763" y="372352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573" y="339147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44" name="Oval 43"/>
          <p:cNvSpPr/>
          <p:nvPr/>
        </p:nvSpPr>
        <p:spPr>
          <a:xfrm>
            <a:off x="2643955" y="519450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766575" y="5498125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107526" y="522463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220212" y="550019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63748" y="527974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99022" y="516814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1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91006" y="525243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LT</a:t>
            </a:r>
          </a:p>
        </p:txBody>
      </p:sp>
    </p:spTree>
    <p:extLst>
      <p:ext uri="{BB962C8B-B14F-4D97-AF65-F5344CB8AC3E}">
        <p14:creationId xmlns:p14="http://schemas.microsoft.com/office/powerpoint/2010/main" val="41970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158517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it becomes an </a:t>
            </a:r>
            <a:r>
              <a:rPr lang="en-US" altLang="zh-CN" sz="2200" u="sng" dirty="0">
                <a:solidFill>
                  <a:srgbClr val="C00000"/>
                </a:solidFill>
              </a:rPr>
              <a:t>NFA</a:t>
            </a:r>
            <a:r>
              <a:rPr lang="en-US" altLang="zh-CN" sz="2200" dirty="0"/>
              <a:t> (</a:t>
            </a:r>
            <a:r>
              <a:rPr lang="en-US" altLang="zh-CN" sz="2200" i="1" dirty="0"/>
              <a:t>non-deterministic finite automaton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expensive to run an NFA!</a:t>
            </a:r>
          </a:p>
        </p:txBody>
      </p:sp>
      <p:sp>
        <p:nvSpPr>
          <p:cNvPr id="90" name="Oval 89"/>
          <p:cNvSpPr/>
          <p:nvPr/>
        </p:nvSpPr>
        <p:spPr>
          <a:xfrm>
            <a:off x="4087506" y="3417835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33" idx="7"/>
          </p:cNvCxnSpPr>
          <p:nvPr/>
        </p:nvCxnSpPr>
        <p:spPr>
          <a:xfrm flipV="1">
            <a:off x="3093883" y="3693389"/>
            <a:ext cx="969649" cy="719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212451" y="3685464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63763" y="372352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42573" y="3391470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48" name="Oval 47"/>
          <p:cNvSpPr/>
          <p:nvPr/>
        </p:nvSpPr>
        <p:spPr>
          <a:xfrm>
            <a:off x="4107526" y="522463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33" idx="5"/>
          </p:cNvCxnSpPr>
          <p:nvPr/>
        </p:nvCxnSpPr>
        <p:spPr>
          <a:xfrm>
            <a:off x="3093883" y="4802399"/>
            <a:ext cx="989669" cy="69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163748" y="527974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32301" y="5098548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1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91006" y="525243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LT</a:t>
            </a:r>
          </a:p>
        </p:txBody>
      </p:sp>
    </p:spTree>
    <p:extLst>
      <p:ext uri="{BB962C8B-B14F-4D97-AF65-F5344CB8AC3E}">
        <p14:creationId xmlns:p14="http://schemas.microsoft.com/office/powerpoint/2010/main" val="177601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201024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it becomes an </a:t>
            </a:r>
            <a:r>
              <a:rPr lang="en-US" altLang="zh-CN" sz="2200" u="sng" dirty="0">
                <a:solidFill>
                  <a:srgbClr val="C00000"/>
                </a:solidFill>
              </a:rPr>
              <a:t>NFA</a:t>
            </a:r>
            <a:r>
              <a:rPr lang="en-US" altLang="zh-CN" sz="2200" dirty="0"/>
              <a:t> (</a:t>
            </a:r>
            <a:r>
              <a:rPr lang="en-US" altLang="zh-CN" sz="2200" i="1" dirty="0"/>
              <a:t>non-deterministic finite automaton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NFA </a:t>
            </a:r>
            <a:r>
              <a:rPr lang="en-US" altLang="zh-CN" sz="2200" dirty="0">
                <a:sym typeface="Wingdings"/>
              </a:rPr>
              <a:t> </a:t>
            </a:r>
            <a:r>
              <a:rPr lang="en-US" altLang="zh-CN" sz="2200" u="sng" dirty="0">
                <a:solidFill>
                  <a:srgbClr val="C00000"/>
                </a:solidFill>
                <a:sym typeface="Wingdings"/>
              </a:rPr>
              <a:t>DFA</a:t>
            </a:r>
            <a:r>
              <a:rPr lang="en-US" altLang="zh-CN" sz="2200" dirty="0">
                <a:sym typeface="Wingdings"/>
              </a:rPr>
              <a:t> (deterministic ...)</a:t>
            </a:r>
            <a:endParaRPr lang="en-US" altLang="zh-CN" sz="2200" dirty="0"/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67388" y="3723521"/>
            <a:ext cx="959715" cy="6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2704" y="367450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48" name="Oval 47"/>
          <p:cNvSpPr/>
          <p:nvPr/>
        </p:nvSpPr>
        <p:spPr>
          <a:xfrm>
            <a:off x="4077572" y="433199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133794" y="438710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1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08316" y="493821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LT</a:t>
            </a:r>
          </a:p>
        </p:txBody>
      </p:sp>
    </p:spTree>
    <p:extLst>
      <p:ext uri="{BB962C8B-B14F-4D97-AF65-F5344CB8AC3E}">
        <p14:creationId xmlns:p14="http://schemas.microsoft.com/office/powerpoint/2010/main" val="24121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201024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Recognize Multiple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it becomes an </a:t>
            </a:r>
            <a:r>
              <a:rPr lang="en-US" altLang="zh-CN" sz="2200" u="sng" dirty="0">
                <a:solidFill>
                  <a:srgbClr val="C00000"/>
                </a:solidFill>
              </a:rPr>
              <a:t>NFA</a:t>
            </a:r>
            <a:r>
              <a:rPr lang="en-US" altLang="zh-CN" sz="2200" dirty="0"/>
              <a:t> (</a:t>
            </a:r>
            <a:r>
              <a:rPr lang="en-US" altLang="zh-CN" sz="2200" i="1" dirty="0"/>
              <a:t>non-deterministic finite automaton</a:t>
            </a:r>
            <a:r>
              <a:rPr lang="en-US" altLang="zh-CN" sz="2200" dirty="0"/>
              <a:t>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NFA </a:t>
            </a:r>
            <a:r>
              <a:rPr lang="en-US" altLang="zh-CN" sz="2200" dirty="0">
                <a:sym typeface="Wingdings"/>
              </a:rPr>
              <a:t> </a:t>
            </a:r>
            <a:r>
              <a:rPr lang="en-US" altLang="zh-CN" sz="2200" u="sng" dirty="0">
                <a:solidFill>
                  <a:srgbClr val="C00000"/>
                </a:solidFill>
                <a:sym typeface="Wingdings"/>
              </a:rPr>
              <a:t>DFA</a:t>
            </a:r>
            <a:r>
              <a:rPr lang="en-US" altLang="zh-CN" sz="2200" dirty="0">
                <a:sym typeface="Wingdings"/>
              </a:rPr>
              <a:t> (deterministic ...)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>
                <a:sym typeface="Wingdings"/>
              </a:rPr>
              <a:t>DFA adjustment</a:t>
            </a:r>
            <a:endParaRPr lang="en-US" altLang="zh-CN" sz="2200" dirty="0"/>
          </a:p>
        </p:txBody>
      </p:sp>
      <p:sp>
        <p:nvSpPr>
          <p:cNvPr id="28" name="Oval 27"/>
          <p:cNvSpPr/>
          <p:nvPr/>
        </p:nvSpPr>
        <p:spPr>
          <a:xfrm>
            <a:off x="5551077" y="344796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35" idx="7"/>
          </p:cNvCxnSpPr>
          <p:nvPr/>
        </p:nvCxnSpPr>
        <p:spPr>
          <a:xfrm flipV="1">
            <a:off x="4567388" y="3723521"/>
            <a:ext cx="959715" cy="68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07299" y="3503077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12704" y="367450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33" name="Oval 32"/>
          <p:cNvSpPr/>
          <p:nvPr/>
        </p:nvSpPr>
        <p:spPr>
          <a:xfrm>
            <a:off x="2614001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087506" y="433199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750661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200192" y="4607552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63611" y="4268998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39" name="Oval 38"/>
          <p:cNvSpPr/>
          <p:nvPr/>
        </p:nvSpPr>
        <p:spPr>
          <a:xfrm>
            <a:off x="5551077" y="4362131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63763" y="4637684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607299" y="4417241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42573" y="4305634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&gt;</a:t>
            </a:r>
          </a:p>
        </p:txBody>
      </p:sp>
      <p:sp>
        <p:nvSpPr>
          <p:cNvPr id="48" name="Oval 47"/>
          <p:cNvSpPr/>
          <p:nvPr/>
        </p:nvSpPr>
        <p:spPr>
          <a:xfrm>
            <a:off x="5571844" y="522463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56400" y="4811352"/>
            <a:ext cx="989669" cy="697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628066" y="527974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59913" y="5193183"/>
            <a:ext cx="8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[other]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8531" y="3545358"/>
            <a:ext cx="104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58531" y="4417241"/>
            <a:ext cx="11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NE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93412" y="527974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return LT</a:t>
            </a:r>
          </a:p>
        </p:txBody>
      </p:sp>
    </p:spTree>
    <p:extLst>
      <p:ext uri="{BB962C8B-B14F-4D97-AF65-F5344CB8AC3E}">
        <p14:creationId xmlns:p14="http://schemas.microsoft.com/office/powerpoint/2010/main" val="202054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337551" cy="28305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 smtClean="0"/>
              <a:t>Example: </a:t>
            </a:r>
            <a:endParaRPr lang="en-US" dirty="0"/>
          </a:p>
          <a:p>
            <a:pPr lvl="1">
              <a:buClr>
                <a:schemeClr val="accent1">
                  <a:lumMod val="75000"/>
                </a:schemeClr>
              </a:buClr>
              <a:buFont typeface=".AppleSystemUIFont" charset="-120"/>
              <a:buChar char="-"/>
            </a:pPr>
            <a:r>
              <a:rPr lang="en-US" altLang="zh-CN" dirty="0"/>
              <a:t>Draw the FA for recognizing the following two kinds of tokens in a token string: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endParaRPr lang="en-US" altLang="zh-CN" dirty="0"/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432FF"/>
                </a:solidFill>
              </a:rPr>
              <a:t>LT : &lt;   </a:t>
            </a:r>
          </a:p>
          <a:p>
            <a:pPr marL="457200" lvl="1" indent="0">
              <a:buClr>
                <a:schemeClr val="accent1">
                  <a:lumMod val="75000"/>
                </a:schemeClr>
              </a:buClr>
              <a:buNone/>
            </a:pPr>
            <a:r>
              <a:rPr lang="en-US" altLang="zh-CN" b="1" dirty="0">
                <a:solidFill>
                  <a:srgbClr val="0432FF"/>
                </a:solidFill>
              </a:rPr>
              <a:t>    LE : &lt;=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05938"/>
              </p:ext>
            </p:extLst>
          </p:nvPr>
        </p:nvGraphicFramePr>
        <p:xfrm>
          <a:off x="1431924" y="4629057"/>
          <a:ext cx="203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1529378" y="5133154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DD70B19-8890-9E47-BA16-66F487C9363F}"/>
              </a:ext>
            </a:extLst>
          </p:cNvPr>
          <p:cNvGrpSpPr/>
          <p:nvPr/>
        </p:nvGrpSpPr>
        <p:grpSpPr>
          <a:xfrm>
            <a:off x="4062230" y="3591333"/>
            <a:ext cx="4034336" cy="1818731"/>
            <a:chOff x="4062230" y="3591333"/>
            <a:chExt cx="4034336" cy="1818731"/>
          </a:xfrm>
        </p:grpSpPr>
        <p:sp>
          <p:nvSpPr>
            <p:cNvPr id="26" name="Oval 25"/>
            <p:cNvSpPr/>
            <p:nvPr/>
          </p:nvSpPr>
          <p:spPr>
            <a:xfrm>
              <a:off x="7513582" y="3591333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529893" y="3866887"/>
              <a:ext cx="983689" cy="434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569804" y="3646443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36115" y="3681522"/>
              <a:ext cx="399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4576506" y="422084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050011" y="422084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062230" y="4496394"/>
              <a:ext cx="5142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162697" y="4496394"/>
              <a:ext cx="863340" cy="2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6116" y="4157840"/>
              <a:ext cx="26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7534349" y="4858956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518905" y="4700194"/>
              <a:ext cx="1015444" cy="434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7590571" y="4914066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485750" y="5001317"/>
              <a:ext cx="8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[other]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426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595250" cy="10271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Define Tokens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define different kinds of tokens in </a:t>
            </a:r>
            <a:r>
              <a:rPr lang="en-US" altLang="zh-CN" sz="2200" u="sng" dirty="0" err="1" smtClean="0">
                <a:solidFill>
                  <a:srgbClr val="C00000"/>
                </a:solidFill>
              </a:rPr>
              <a:t>enum</a:t>
            </a:r>
            <a:endParaRPr lang="en-US" altLang="zh-CN" sz="2200" u="sng" dirty="0">
              <a:solidFill>
                <a:srgbClr val="C00000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149708" y="3031933"/>
            <a:ext cx="329548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typedef enum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IF,   // “if”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ELSE, // “else”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PLUS, // “+”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NUM,  // “23”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ID,   // “a”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TokenType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grpSp>
        <p:nvGrpSpPr>
          <p:cNvPr id="12" name="Group 11"/>
          <p:cNvGrpSpPr/>
          <p:nvPr/>
        </p:nvGrpSpPr>
        <p:grpSpPr>
          <a:xfrm flipH="1">
            <a:off x="5807475" y="4243527"/>
            <a:ext cx="1507724" cy="680622"/>
            <a:chOff x="2523893" y="4466948"/>
            <a:chExt cx="1161820" cy="680622"/>
          </a:xfrm>
        </p:grpSpPr>
        <p:cxnSp>
          <p:nvCxnSpPr>
            <p:cNvPr id="14" name="Straight Arrow Connector 13"/>
            <p:cNvCxnSpPr>
              <a:stCxn id="15" idx="3"/>
            </p:cNvCxnSpPr>
            <p:nvPr/>
          </p:nvCxnSpPr>
          <p:spPr>
            <a:xfrm flipV="1">
              <a:off x="2523893" y="4466948"/>
              <a:ext cx="1064165" cy="319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2558249" y="4918438"/>
              <a:ext cx="1127464" cy="229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520618" y="4469249"/>
            <a:ext cx="118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“Lexemes”</a:t>
            </a:r>
          </a:p>
        </p:txBody>
      </p:sp>
    </p:spTree>
    <p:extLst>
      <p:ext uri="{BB962C8B-B14F-4D97-AF65-F5344CB8AC3E}">
        <p14:creationId xmlns:p14="http://schemas.microsoft.com/office/powerpoint/2010/main" val="261206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3257550" cy="84892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Implementation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hard-coded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21597" y="365126"/>
            <a:ext cx="3755083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state = 1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(!EOF)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switch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(state)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1: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advance()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‘&lt;’)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state = 2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error &amp; break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2: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advance()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== ‘=’)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state = 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else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state = 4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3: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output token LE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state =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case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4: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output token LT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stepback()    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state =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67" name="Oval 66"/>
          <p:cNvSpPr/>
          <p:nvPr/>
        </p:nvSpPr>
        <p:spPr>
          <a:xfrm>
            <a:off x="3928691" y="4262249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endCxn id="67" idx="2"/>
          </p:cNvCxnSpPr>
          <p:nvPr/>
        </p:nvCxnSpPr>
        <p:spPr>
          <a:xfrm flipV="1">
            <a:off x="2945002" y="4537803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984913" y="4317359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051224" y="4352438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71" name="Oval 70"/>
          <p:cNvSpPr/>
          <p:nvPr/>
        </p:nvSpPr>
        <p:spPr>
          <a:xfrm>
            <a:off x="991615" y="489175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2465120" y="4891757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77339" y="5167310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577806" y="5167310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41225" y="4828756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80" name="Oval 79"/>
          <p:cNvSpPr/>
          <p:nvPr/>
        </p:nvSpPr>
        <p:spPr>
          <a:xfrm>
            <a:off x="3949458" y="552987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0" idx="2"/>
          </p:cNvCxnSpPr>
          <p:nvPr/>
        </p:nvCxnSpPr>
        <p:spPr>
          <a:xfrm>
            <a:off x="2934014" y="5371110"/>
            <a:ext cx="1015444" cy="434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005680" y="558498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00859" y="5672233"/>
            <a:ext cx="82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[other]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4162"/>
              </p:ext>
            </p:extLst>
          </p:nvPr>
        </p:nvGraphicFramePr>
        <p:xfrm>
          <a:off x="1548481" y="2922507"/>
          <a:ext cx="203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1542078" y="3367854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481837" y="3532038"/>
            <a:ext cx="1066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= 1</a:t>
            </a:r>
          </a:p>
        </p:txBody>
      </p:sp>
    </p:spTree>
    <p:extLst>
      <p:ext uri="{BB962C8B-B14F-4D97-AF65-F5344CB8AC3E}">
        <p14:creationId xmlns:p14="http://schemas.microsoft.com/office/powerpoint/2010/main" val="242230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Finite Automata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5244250" cy="98652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Implementation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transition table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888220"/>
              </p:ext>
            </p:extLst>
          </p:nvPr>
        </p:nvGraphicFramePr>
        <p:xfrm>
          <a:off x="545067" y="4002776"/>
          <a:ext cx="43192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5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61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33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571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advance()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advance()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 LT;  c = stepback()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error;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064075" y="4189931"/>
            <a:ext cx="3626562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state = 1</a:t>
            </a:r>
          </a:p>
          <a:p>
            <a:r>
              <a:rPr lang="en-US" altLang="zh-CN" dirty="0">
                <a:latin typeface="Courier" charset="0"/>
                <a:ea typeface="Courier" charset="0"/>
                <a:cs typeface="Courier" charset="0"/>
              </a:rPr>
              <a:t>c = advance()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while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(!EOF)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state = Trans[state][c]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action(state)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816295" y="2677213"/>
          <a:ext cx="2032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1816295" y="3084722"/>
            <a:ext cx="6403" cy="5105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flipH="1">
            <a:off x="756054" y="3248906"/>
            <a:ext cx="10666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state = 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338490" y="1937367"/>
            <a:ext cx="4034336" cy="1818731"/>
            <a:chOff x="3405237" y="1853713"/>
            <a:chExt cx="4034336" cy="1818731"/>
          </a:xfrm>
        </p:grpSpPr>
        <p:sp>
          <p:nvSpPr>
            <p:cNvPr id="25" name="Oval 24"/>
            <p:cNvSpPr/>
            <p:nvPr/>
          </p:nvSpPr>
          <p:spPr>
            <a:xfrm>
              <a:off x="6856589" y="1853713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872900" y="2129267"/>
              <a:ext cx="983689" cy="434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912811" y="1908823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79122" y="1943902"/>
              <a:ext cx="399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919513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393018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405237" y="2758774"/>
              <a:ext cx="5142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505704" y="2758774"/>
              <a:ext cx="863340" cy="2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69123" y="2420220"/>
              <a:ext cx="26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877356" y="3121336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861912" y="2962574"/>
              <a:ext cx="1015444" cy="434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933578" y="3176446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28757" y="3263697"/>
              <a:ext cx="8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[other]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6200000" flipH="1">
            <a:off x="-9923" y="5005538"/>
            <a:ext cx="709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95651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327" y="2543194"/>
            <a:ext cx="6367346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6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822297" y="2357446"/>
            <a:ext cx="4034336" cy="1818731"/>
            <a:chOff x="3405237" y="1853713"/>
            <a:chExt cx="4034336" cy="1818731"/>
          </a:xfrm>
        </p:grpSpPr>
        <p:sp>
          <p:nvSpPr>
            <p:cNvPr id="25" name="Oval 24"/>
            <p:cNvSpPr/>
            <p:nvPr/>
          </p:nvSpPr>
          <p:spPr>
            <a:xfrm>
              <a:off x="6856589" y="1853713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872900" y="2129267"/>
              <a:ext cx="983689" cy="434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912811" y="1908823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79122" y="1943902"/>
              <a:ext cx="399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=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919513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393018" y="2483221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405237" y="2758774"/>
              <a:ext cx="51427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505704" y="2758774"/>
              <a:ext cx="863340" cy="20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69123" y="2420220"/>
              <a:ext cx="2625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&lt;</a:t>
              </a:r>
            </a:p>
          </p:txBody>
        </p:sp>
        <p:sp>
          <p:nvSpPr>
            <p:cNvPr id="47" name="Oval 46"/>
            <p:cNvSpPr/>
            <p:nvPr/>
          </p:nvSpPr>
          <p:spPr>
            <a:xfrm>
              <a:off x="6877356" y="3121336"/>
              <a:ext cx="562217" cy="5511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861912" y="2962574"/>
              <a:ext cx="1015444" cy="4343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6933578" y="3176446"/>
              <a:ext cx="449774" cy="4408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28757" y="3263697"/>
              <a:ext cx="82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[other]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374964" y="2357446"/>
            <a:ext cx="1352933" cy="7017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&lt;=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LT = 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4427" y="3479506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Regex2DFA</a:t>
            </a:r>
          </a:p>
          <a:p>
            <a:pPr algn="ctr"/>
            <a:r>
              <a:rPr lang="en-US" sz="2200"/>
              <a:t>Separately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69109" y="2203035"/>
            <a:ext cx="4615785" cy="21908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6" idx="2"/>
            <a:endCxn id="6" idx="0"/>
          </p:cNvCxnSpPr>
          <p:nvPr/>
        </p:nvCxnSpPr>
        <p:spPr>
          <a:xfrm>
            <a:off x="2051431" y="3059177"/>
            <a:ext cx="2514" cy="420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44428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Combine DFAs to NFA</a:t>
            </a:r>
          </a:p>
        </p:txBody>
      </p:sp>
      <p:cxnSp>
        <p:nvCxnSpPr>
          <p:cNvPr id="35" name="Straight Arrow Connector 34"/>
          <p:cNvCxnSpPr>
            <a:stCxn id="6" idx="2"/>
            <a:endCxn id="34" idx="0"/>
          </p:cNvCxnSpPr>
          <p:nvPr/>
        </p:nvCxnSpPr>
        <p:spPr>
          <a:xfrm>
            <a:off x="2053945" y="4541534"/>
            <a:ext cx="1" cy="331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397456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NFA2DFA</a:t>
            </a:r>
          </a:p>
          <a:p>
            <a:pPr algn="ctr"/>
            <a:r>
              <a:rPr lang="en-US" sz="2200"/>
              <a:t>conversion</a:t>
            </a:r>
          </a:p>
        </p:txBody>
      </p:sp>
      <p:cxnSp>
        <p:nvCxnSpPr>
          <p:cNvPr id="37" name="Straight Arrow Connector 36"/>
          <p:cNvCxnSpPr>
            <a:stCxn id="34" idx="3"/>
            <a:endCxn id="36" idx="1"/>
          </p:cNvCxnSpPr>
          <p:nvPr/>
        </p:nvCxnSpPr>
        <p:spPr>
          <a:xfrm>
            <a:off x="3063463" y="5404273"/>
            <a:ext cx="333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5837597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Adjust DFA</a:t>
            </a:r>
          </a:p>
        </p:txBody>
      </p:sp>
      <p:cxnSp>
        <p:nvCxnSpPr>
          <p:cNvPr id="52" name="Straight Arrow Connector 51"/>
          <p:cNvCxnSpPr>
            <a:stCxn id="36" idx="3"/>
            <a:endCxn id="51" idx="1"/>
          </p:cNvCxnSpPr>
          <p:nvPr/>
        </p:nvCxnSpPr>
        <p:spPr>
          <a:xfrm>
            <a:off x="5416491" y="5404273"/>
            <a:ext cx="4211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[Louden Ch. 2]</a:t>
            </a:r>
          </a:p>
        </p:txBody>
      </p:sp>
    </p:spTree>
    <p:extLst>
      <p:ext uri="{BB962C8B-B14F-4D97-AF65-F5344CB8AC3E}">
        <p14:creationId xmlns:p14="http://schemas.microsoft.com/office/powerpoint/2010/main" val="1527976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 (flex)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273649" y="2357446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289960" y="2633000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329871" y="2412556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96182" y="2447635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2" name="Oval 41"/>
          <p:cNvSpPr/>
          <p:nvPr/>
        </p:nvSpPr>
        <p:spPr>
          <a:xfrm>
            <a:off x="4336573" y="2986954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822297" y="3262507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922764" y="3262507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86183" y="2923953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47" name="Oval 46"/>
          <p:cNvSpPr/>
          <p:nvPr/>
        </p:nvSpPr>
        <p:spPr>
          <a:xfrm>
            <a:off x="5795270" y="298539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851492" y="304050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74964" y="2357446"/>
            <a:ext cx="1352933" cy="7017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LE </a:t>
            </a:r>
            <a:r>
              <a:rPr lang="en-US" altLang="zh-CN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b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&lt;=</a:t>
            </a:r>
          </a:p>
          <a:p>
            <a:pPr marL="0" marR="0" lvl="2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.AppleSystemUIFont" charset="-120"/>
              <a:buNone/>
              <a:tabLst/>
              <a:defRPr/>
            </a:pPr>
            <a:r>
              <a:rPr lang="en-US" altLang="zh-CN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LT = </a:t>
            </a:r>
            <a:r>
              <a:rPr lang="en-US" altLang="zh-CN" b="1" i="1" dirty="0">
                <a:solidFill>
                  <a:srgbClr val="0432FF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44427" y="3479506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Regex2DFA</a:t>
            </a:r>
          </a:p>
          <a:p>
            <a:pPr algn="ctr"/>
            <a:r>
              <a:rPr lang="en-US" sz="2200"/>
              <a:t>Separately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69109" y="2203035"/>
            <a:ext cx="4615785" cy="21908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26" idx="2"/>
            <a:endCxn id="6" idx="0"/>
          </p:cNvCxnSpPr>
          <p:nvPr/>
        </p:nvCxnSpPr>
        <p:spPr>
          <a:xfrm>
            <a:off x="2051431" y="3059177"/>
            <a:ext cx="2514" cy="420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044428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Combine DFAs to NFA</a:t>
            </a:r>
          </a:p>
        </p:txBody>
      </p:sp>
      <p:cxnSp>
        <p:nvCxnSpPr>
          <p:cNvPr id="35" name="Straight Arrow Connector 34"/>
          <p:cNvCxnSpPr>
            <a:stCxn id="6" idx="2"/>
            <a:endCxn id="34" idx="0"/>
          </p:cNvCxnSpPr>
          <p:nvPr/>
        </p:nvCxnSpPr>
        <p:spPr>
          <a:xfrm>
            <a:off x="2053945" y="4541534"/>
            <a:ext cx="1" cy="3317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397456" y="4873259"/>
            <a:ext cx="2019035" cy="10620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/>
              <a:t>NFA2DFA</a:t>
            </a:r>
          </a:p>
          <a:p>
            <a:pPr algn="ctr"/>
            <a:r>
              <a:rPr lang="en-US" sz="2200"/>
              <a:t>conversion</a:t>
            </a:r>
          </a:p>
        </p:txBody>
      </p:sp>
      <p:cxnSp>
        <p:nvCxnSpPr>
          <p:cNvPr id="37" name="Straight Arrow Connector 36"/>
          <p:cNvCxnSpPr>
            <a:stCxn id="34" idx="3"/>
            <a:endCxn id="36" idx="1"/>
          </p:cNvCxnSpPr>
          <p:nvPr/>
        </p:nvCxnSpPr>
        <p:spPr>
          <a:xfrm>
            <a:off x="3063463" y="5404273"/>
            <a:ext cx="3339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flex-generated scanner</a:t>
            </a:r>
          </a:p>
        </p:txBody>
      </p:sp>
    </p:spTree>
    <p:extLst>
      <p:ext uri="{BB962C8B-B14F-4D97-AF65-F5344CB8AC3E}">
        <p14:creationId xmlns:p14="http://schemas.microsoft.com/office/powerpoint/2010/main" val="1259666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 (flex)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57788" y="344891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74099" y="3724466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14010" y="350402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321" y="3539101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2" name="Oval 41"/>
          <p:cNvSpPr/>
          <p:nvPr/>
        </p:nvSpPr>
        <p:spPr>
          <a:xfrm>
            <a:off x="4720712" y="4078420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01853" y="4352410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306903" y="4353973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70322" y="4015419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47" name="Oval 46"/>
          <p:cNvSpPr/>
          <p:nvPr/>
        </p:nvSpPr>
        <p:spPr>
          <a:xfrm>
            <a:off x="6179409" y="407685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35631" y="413196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53248" y="3294501"/>
            <a:ext cx="4615785" cy="16647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flex-generated scanner</a:t>
            </a:r>
          </a:p>
          <a:p>
            <a:pPr lvl="1">
              <a:buFont typeface=".AppleSystemUIFont" charset="-120"/>
              <a:buChar char="-"/>
            </a:pPr>
            <a:r>
              <a:rPr lang="en-US" sz="2000" dirty="0"/>
              <a:t>Move forward until impossible (meeting an “error”)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000" dirty="0"/>
              <a:t>Backtrack to find the latest accept state</a:t>
            </a:r>
            <a:endParaRPr lang="en-US" altLang="zh-CN" sz="2200" dirty="0"/>
          </a:p>
        </p:txBody>
      </p:sp>
      <p:sp>
        <p:nvSpPr>
          <p:cNvPr id="24" name="Rectangle 23"/>
          <p:cNvSpPr/>
          <p:nvPr/>
        </p:nvSpPr>
        <p:spPr>
          <a:xfrm>
            <a:off x="888195" y="4528654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112970" y="3539101"/>
          <a:ext cx="20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1296466" y="4544827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93404" y="4517496"/>
            <a:ext cx="82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err </a:t>
            </a:r>
            <a:endParaRPr lang="en-US" sz="2400" b="1" dirty="0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913586" y="4015419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2933" y="5601184"/>
            <a:ext cx="1800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latest accept</a:t>
            </a:r>
          </a:p>
          <a:p>
            <a:r>
              <a:rPr lang="en-US" sz="2400" b="1">
                <a:solidFill>
                  <a:srgbClr val="C00000"/>
                </a:solidFill>
              </a:rPr>
              <a:t>output: LT</a:t>
            </a:r>
          </a:p>
        </p:txBody>
      </p:sp>
      <p:cxnSp>
        <p:nvCxnSpPr>
          <p:cNvPr id="5" name="Straight Arrow Connector 4"/>
          <p:cNvCxnSpPr>
            <a:endCxn id="30" idx="2"/>
          </p:cNvCxnSpPr>
          <p:nvPr/>
        </p:nvCxnSpPr>
        <p:spPr>
          <a:xfrm flipV="1">
            <a:off x="1521240" y="5006492"/>
            <a:ext cx="1" cy="548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07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 (flex)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57788" y="344891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74099" y="3724466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14010" y="350402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321" y="3539101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2" name="Oval 41"/>
          <p:cNvSpPr/>
          <p:nvPr/>
        </p:nvSpPr>
        <p:spPr>
          <a:xfrm>
            <a:off x="4720712" y="4078420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01853" y="4352410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306903" y="4353973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70322" y="4015419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47" name="Oval 46"/>
          <p:cNvSpPr/>
          <p:nvPr/>
        </p:nvSpPr>
        <p:spPr>
          <a:xfrm>
            <a:off x="6179409" y="407685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35631" y="413196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53248" y="3294501"/>
            <a:ext cx="4615785" cy="16647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flex-generated scanner</a:t>
            </a:r>
          </a:p>
          <a:p>
            <a:pPr lvl="1">
              <a:buFont typeface=".AppleSystemUIFont" charset="-120"/>
              <a:buChar char="-"/>
            </a:pPr>
            <a:r>
              <a:rPr lang="en-US" sz="2000" dirty="0"/>
              <a:t>Move forward until impossible (meeting an “error”)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000" dirty="0"/>
              <a:t>Backtrack to find the latest accept state</a:t>
            </a:r>
            <a:endParaRPr lang="en-US" altLang="zh-CN" sz="22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112970" y="3539101"/>
          <a:ext cx="20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266135" y="4567030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637965" y="4567030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2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033599" y="4567029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3 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1496770" y="4056486"/>
            <a:ext cx="6403" cy="5105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78244" y="4545081"/>
            <a:ext cx="82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err </a:t>
            </a:r>
            <a:endParaRPr lang="en-US" sz="24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727562" y="4015419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9901" y="5601438"/>
            <a:ext cx="1800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latest accept</a:t>
            </a:r>
          </a:p>
          <a:p>
            <a:r>
              <a:rPr lang="en-US" sz="2400" b="1">
                <a:solidFill>
                  <a:srgbClr val="C00000"/>
                </a:solidFill>
              </a:rPr>
              <a:t>output: 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238208" y="5006746"/>
            <a:ext cx="1" cy="548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Putting It All Together (flex)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657788" y="3448912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74099" y="3724466"/>
            <a:ext cx="983689" cy="434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14010" y="3504022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0321" y="3539101"/>
            <a:ext cx="399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=</a:t>
            </a:r>
          </a:p>
        </p:txBody>
      </p:sp>
      <p:sp>
        <p:nvSpPr>
          <p:cNvPr id="42" name="Oval 41"/>
          <p:cNvSpPr/>
          <p:nvPr/>
        </p:nvSpPr>
        <p:spPr>
          <a:xfrm>
            <a:off x="4720712" y="4078420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201853" y="4352410"/>
            <a:ext cx="514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306903" y="4353973"/>
            <a:ext cx="863340" cy="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70322" y="4015419"/>
            <a:ext cx="262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</a:p>
        </p:txBody>
      </p:sp>
      <p:sp>
        <p:nvSpPr>
          <p:cNvPr id="47" name="Oval 46"/>
          <p:cNvSpPr/>
          <p:nvPr/>
        </p:nvSpPr>
        <p:spPr>
          <a:xfrm>
            <a:off x="6179409" y="4076858"/>
            <a:ext cx="562217" cy="5511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35631" y="4131968"/>
            <a:ext cx="449774" cy="4408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53248" y="3294501"/>
            <a:ext cx="4615785" cy="16647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690688"/>
            <a:ext cx="6875086" cy="1504999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dirty="0"/>
              <a:t>flex-generated scanner</a:t>
            </a:r>
          </a:p>
          <a:p>
            <a:pPr lvl="1">
              <a:buFont typeface=".AppleSystemUIFont" charset="-120"/>
              <a:buChar char="-"/>
            </a:pPr>
            <a:r>
              <a:rPr lang="en-US" sz="2000" dirty="0"/>
              <a:t>Move forward until impossible (meeting an “error”)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000" dirty="0"/>
              <a:t>Backtrack to find the latest accept state</a:t>
            </a:r>
            <a:endParaRPr lang="en-US" altLang="zh-CN" sz="2200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112970" y="3539101"/>
          <a:ext cx="20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090851" y="4552642"/>
            <a:ext cx="449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1 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320222" y="4015995"/>
            <a:ext cx="6403" cy="51054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378244" y="4545081"/>
            <a:ext cx="8278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err </a:t>
            </a:r>
            <a:endParaRPr lang="en-US" sz="24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727562" y="4015419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09901" y="5601438"/>
            <a:ext cx="3593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no accept state! real error!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310371" y="5029829"/>
            <a:ext cx="1" cy="548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00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595250" cy="985320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Attributes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A token may carry attributes (e.g., </a:t>
            </a:r>
            <a:r>
              <a:rPr lang="en-US" altLang="zh-CN" sz="2200" i="1" dirty="0"/>
              <a:t>stringval</a:t>
            </a:r>
            <a:r>
              <a:rPr lang="en-US" altLang="zh-CN" sz="2200" dirty="0"/>
              <a:t>, </a:t>
            </a:r>
            <a:r>
              <a:rPr lang="en-US" altLang="zh-CN" sz="2200" i="1" dirty="0"/>
              <a:t>numberval</a:t>
            </a:r>
            <a:r>
              <a:rPr lang="en-US" altLang="zh-CN" sz="2200" dirty="0"/>
              <a:t>, ...)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774982" y="3024022"/>
            <a:ext cx="329548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typedef enum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IF,   // “if”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ELSE, // “else”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PLUS, // “+”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NUM,  // “23”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ID,   // “a”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TokenType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956" y="4378238"/>
            <a:ext cx="4432624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/>
              <a:t>IF ... ID GREATER NUM ...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956" y="3507375"/>
            <a:ext cx="4432624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if ... a     &gt;     5  ...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366583" y="4027491"/>
            <a:ext cx="559370" cy="261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34362" y="524910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“a”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41507" y="4738557"/>
            <a:ext cx="6403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26786" y="524910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“5”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33931" y="4738557"/>
            <a:ext cx="6403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76875" y="5640492"/>
            <a:ext cx="223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Token Attributes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947336" y="4738557"/>
            <a:ext cx="209238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71159" y="523640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3339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8595250" cy="1452424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Token Attributes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A token may carry attributes (e.g., </a:t>
            </a:r>
            <a:r>
              <a:rPr lang="en-US" altLang="zh-CN" sz="2200" i="1" dirty="0"/>
              <a:t>stringval</a:t>
            </a:r>
            <a:r>
              <a:rPr lang="en-US" altLang="zh-CN" sz="2200" dirty="0"/>
              <a:t>, </a:t>
            </a:r>
            <a:r>
              <a:rPr lang="en-US" altLang="zh-CN" sz="2200" i="1" dirty="0"/>
              <a:t>numberval</a:t>
            </a:r>
            <a:r>
              <a:rPr lang="en-US" altLang="zh-CN" sz="2200" dirty="0"/>
              <a:t>, ...)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55981" y="3147131"/>
            <a:ext cx="3730287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Courier" charset="0"/>
                <a:ea typeface="Courier" charset="0"/>
                <a:cs typeface="Courier" charset="0"/>
              </a:rPr>
              <a:t>typedef struct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TokenType tokenval;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char *stringval;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int numval;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...</a:t>
            </a:r>
          </a:p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TokenRecord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9956" y="4378238"/>
            <a:ext cx="4432624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/>
              <a:t>IF ... ID GREATER NUM ...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29956" y="3507375"/>
            <a:ext cx="4432624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>
                <a:latin typeface="Courier" charset="0"/>
                <a:ea typeface="Courier" charset="0"/>
                <a:cs typeface="Courier" charset="0"/>
              </a:defRPr>
            </a:lvl1pPr>
          </a:lstStyle>
          <a:p>
            <a:r>
              <a:rPr lang="en-US" dirty="0">
                <a:solidFill>
                  <a:srgbClr val="0432FF"/>
                </a:solidFill>
              </a:rPr>
              <a:t>if ... a     &gt;     5  ... 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6366583" y="4027491"/>
            <a:ext cx="559370" cy="26151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34362" y="5249101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“a”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841507" y="4738557"/>
            <a:ext cx="6403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26786" y="5249101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“5”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33931" y="4738557"/>
            <a:ext cx="6403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76875" y="5640492"/>
            <a:ext cx="223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Token Attributes</a:t>
            </a:r>
            <a:endParaRPr lang="en-US" sz="2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947336" y="4738557"/>
            <a:ext cx="209238" cy="5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71159" y="524910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354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Scanning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49" y="1690688"/>
            <a:ext cx="5797551" cy="900112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getToken()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scanner is often driven by the parser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770232" y="3424975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58788" y="2930668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8648" y="2858435"/>
            <a:ext cx="1030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a typeface="Chalkboard" charset="0"/>
                <a:cs typeface="Chalkboard" charset="0"/>
              </a:rPr>
              <a:t>Before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73773" y="4943447"/>
            <a:ext cx="6403" cy="5105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758788" y="4463211"/>
          <a:ext cx="60960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855609" y="5453991"/>
            <a:ext cx="3223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halkboard" charset="0"/>
                <a:ea typeface="Chalkboard" charset="0"/>
                <a:cs typeface="Chalkboard" charset="0"/>
              </a:rPr>
              <a:t>recognize and return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62835" y="5484769"/>
            <a:ext cx="1784165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{ID, “a”}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0247" y="4428266"/>
            <a:ext cx="836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a typeface="Chalkboard" charset="0"/>
                <a:cs typeface="Chalkboard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031512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566" y="2766218"/>
            <a:ext cx="6367346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Regular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Expressions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2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Regular Expressions</a:t>
            </a:r>
          </a:p>
        </p:txBody>
      </p:sp>
      <p:sp>
        <p:nvSpPr>
          <p:cNvPr id="131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595250" cy="229209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altLang="zh-CN" dirty="0"/>
              <a:t>Basics</a:t>
            </a:r>
            <a:endParaRPr lang="en-US" b="1" dirty="0"/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A </a:t>
            </a:r>
            <a:r>
              <a:rPr lang="en-US" altLang="zh-CN" sz="2200" u="sng" dirty="0">
                <a:solidFill>
                  <a:srgbClr val="C00000"/>
                </a:solidFill>
              </a:rPr>
              <a:t>regex</a:t>
            </a:r>
            <a:r>
              <a:rPr lang="en-US" altLang="zh-CN" sz="2200" dirty="0">
                <a:solidFill>
                  <a:srgbClr val="C00000"/>
                </a:solidFill>
              </a:rPr>
              <a:t> </a:t>
            </a:r>
            <a:r>
              <a:rPr lang="en-US" altLang="zh-CN" sz="2200" dirty="0">
                <a:solidFill>
                  <a:srgbClr val="0432FF"/>
                </a:solidFill>
              </a:rPr>
              <a:t>r </a:t>
            </a:r>
            <a:r>
              <a:rPr lang="en-US" altLang="zh-CN" sz="2200" dirty="0"/>
              <a:t>represents a pattern of strings, where 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the </a:t>
            </a:r>
            <a:r>
              <a:rPr lang="en-US" altLang="zh-CN" sz="2200" dirty="0" smtClean="0"/>
              <a:t>set of strings </a:t>
            </a:r>
            <a:r>
              <a:rPr lang="en-US" altLang="zh-CN" sz="2200" dirty="0"/>
              <a:t>is called </a:t>
            </a:r>
            <a:r>
              <a:rPr lang="en-US" sz="2000" u="sng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regular language</a:t>
            </a:r>
            <a:r>
              <a:rPr lang="en-US" sz="2000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L(r)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the character set is called </a:t>
            </a:r>
            <a:r>
              <a:rPr lang="en-US" sz="2000" u="sng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alphabet</a:t>
            </a:r>
            <a:r>
              <a:rPr lang="en-US" sz="2000" dirty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Σ </a:t>
            </a:r>
          </a:p>
          <a:p>
            <a:pPr lvl="1">
              <a:buFont typeface=".AppleSystemUIFont" charset="-120"/>
              <a:buChar char="-"/>
            </a:pPr>
            <a:r>
              <a:rPr lang="en-US" altLang="zh-CN" sz="2200" dirty="0"/>
              <a:t>Given an alphabet </a:t>
            </a:r>
            <a:r>
              <a:rPr lang="en-US" sz="20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altLang="zh-CN" sz="2200" dirty="0"/>
              <a:t>, we can construct regex </a:t>
            </a:r>
            <a:r>
              <a:rPr lang="en-US" altLang="zh-CN" sz="2200" dirty="0">
                <a:solidFill>
                  <a:srgbClr val="0432FF"/>
                </a:solidFill>
              </a:rPr>
              <a:t>r</a:t>
            </a:r>
            <a:r>
              <a:rPr lang="en-US" altLang="zh-CN" sz="2200" dirty="0"/>
              <a:t>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79612" y="3886200"/>
            <a:ext cx="6521070" cy="20447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5586" y="5246337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432FF"/>
                </a:solidFill>
              </a:rPr>
              <a:t>L(r) </a:t>
            </a:r>
            <a:r>
              <a:rPr lang="en-US" sz="2200" dirty="0"/>
              <a:t>= {ε}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85586" y="4140818"/>
            <a:ext cx="1151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432FF"/>
                </a:solidFill>
              </a:rPr>
              <a:t>L(r) </a:t>
            </a:r>
            <a:r>
              <a:rPr lang="en-US" sz="2200" dirty="0"/>
              <a:t>= {a}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88705" y="5246337"/>
            <a:ext cx="958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</a:t>
            </a:r>
            <a:r>
              <a:rPr lang="en-US" sz="2200" dirty="0">
                <a:solidFill>
                  <a:srgbClr val="0432FF"/>
                </a:solidFill>
              </a:rPr>
              <a:t>r</a:t>
            </a:r>
            <a:r>
              <a:rPr lang="en-US" sz="2200" dirty="0"/>
              <a:t> = ε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88705" y="4135114"/>
            <a:ext cx="1704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</a:t>
            </a:r>
            <a:r>
              <a:rPr lang="en-US" sz="2200" dirty="0">
                <a:solidFill>
                  <a:srgbClr val="0432FF"/>
                </a:solidFill>
              </a:rPr>
              <a:t>r</a:t>
            </a:r>
            <a:r>
              <a:rPr lang="en-US" sz="2200" dirty="0"/>
              <a:t> = a, a in </a:t>
            </a:r>
            <a:r>
              <a:rPr lang="en-US" sz="2200" dirty="0">
                <a:solidFill>
                  <a:srgbClr val="0432FF"/>
                </a:solidFill>
                <a:latin typeface="Chalkboard" charset="0"/>
                <a:ea typeface="Chalkboard" charset="0"/>
                <a:cs typeface="Chalkboard" charset="0"/>
              </a:rPr>
              <a:t>Σ</a:t>
            </a:r>
            <a:r>
              <a:rPr lang="en-US" sz="2200" dirty="0"/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88705" y="4657419"/>
            <a:ext cx="10150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if </a:t>
            </a:r>
            <a:r>
              <a:rPr lang="en-US" sz="2200" dirty="0">
                <a:solidFill>
                  <a:srgbClr val="0432FF"/>
                </a:solidFill>
              </a:rPr>
              <a:t>r</a:t>
            </a:r>
            <a:r>
              <a:rPr lang="en-US" sz="2200" dirty="0"/>
              <a:t> = ɸ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85586" y="4651221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432FF"/>
                </a:solidFill>
              </a:rPr>
              <a:t>L(r) </a:t>
            </a:r>
            <a:r>
              <a:rPr lang="en-US" sz="2200" dirty="0"/>
              <a:t>= {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0310" y="4651221"/>
            <a:ext cx="13939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u="sng" dirty="0">
                <a:solidFill>
                  <a:schemeClr val="accent1">
                    <a:lumMod val="75000"/>
                  </a:schemeClr>
                </a:solidFill>
              </a:rPr>
              <a:t>empty 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62294" y="5220115"/>
            <a:ext cx="30227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 </a:t>
            </a:r>
            <a:r>
              <a:rPr lang="en-US" sz="2200" u="sng" dirty="0">
                <a:solidFill>
                  <a:schemeClr val="accent1">
                    <a:lumMod val="75000"/>
                  </a:schemeClr>
                </a:solidFill>
              </a:rPr>
              <a:t>a set w/ an empty string</a:t>
            </a:r>
          </a:p>
        </p:txBody>
      </p:sp>
    </p:spTree>
    <p:extLst>
      <p:ext uri="{BB962C8B-B14F-4D97-AF65-F5344CB8AC3E}">
        <p14:creationId xmlns:p14="http://schemas.microsoft.com/office/powerpoint/2010/main" val="96654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9543</TotalTime>
  <Words>3353</Words>
  <Application>Microsoft Macintosh PowerPoint</Application>
  <PresentationFormat>On-screen Show (4:3)</PresentationFormat>
  <Paragraphs>808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Lexical Analysis (Scanning) Chapter 2</vt:lpstr>
      <vt:lpstr>Lexical Analysis (Scanning)</vt:lpstr>
      <vt:lpstr>Scanning</vt:lpstr>
      <vt:lpstr>Scanning</vt:lpstr>
      <vt:lpstr>Scanning</vt:lpstr>
      <vt:lpstr>Scanning</vt:lpstr>
      <vt:lpstr>Scanning</vt:lpstr>
      <vt:lpstr>Regular Expressions 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</vt:lpstr>
      <vt:lpstr>Token Specification</vt:lpstr>
      <vt:lpstr>Token Specification</vt:lpstr>
      <vt:lpstr>Token Specification</vt:lpstr>
      <vt:lpstr>Token Specification</vt:lpstr>
      <vt:lpstr>Token Specification</vt:lpstr>
      <vt:lpstr>Token Specification</vt:lpstr>
      <vt:lpstr>Token Specification</vt:lpstr>
      <vt:lpstr>Token Specification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Finite Automata</vt:lpstr>
      <vt:lpstr>Putting it All Together</vt:lpstr>
      <vt:lpstr>Putting It All Together</vt:lpstr>
      <vt:lpstr>Putting It All Together (flex)</vt:lpstr>
      <vt:lpstr>Putting It All Together (flex)</vt:lpstr>
      <vt:lpstr>Putting It All Together (flex)</vt:lpstr>
      <vt:lpstr>Putting It All Together (flex)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 Compiler Design</dc:title>
  <dc:creator>Zhijia Zhao</dc:creator>
  <cp:lastModifiedBy>Rajiv Gupta</cp:lastModifiedBy>
  <cp:revision>247</cp:revision>
  <cp:lastPrinted>2019-10-03T22:59:24Z</cp:lastPrinted>
  <dcterms:created xsi:type="dcterms:W3CDTF">2019-03-30T23:00:37Z</dcterms:created>
  <dcterms:modified xsi:type="dcterms:W3CDTF">2020-01-08T18:39:27Z</dcterms:modified>
</cp:coreProperties>
</file>