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5"/>
  </p:notesMasterIdLst>
  <p:sldIdLst>
    <p:sldId id="256" r:id="rId2"/>
    <p:sldId id="316" r:id="rId3"/>
    <p:sldId id="317" r:id="rId4"/>
    <p:sldId id="344" r:id="rId5"/>
    <p:sldId id="318" r:id="rId6"/>
    <p:sldId id="319" r:id="rId7"/>
    <p:sldId id="345" r:id="rId8"/>
    <p:sldId id="320" r:id="rId9"/>
    <p:sldId id="322" r:id="rId10"/>
    <p:sldId id="321" r:id="rId11"/>
    <p:sldId id="347" r:id="rId12"/>
    <p:sldId id="323" r:id="rId13"/>
    <p:sldId id="324" r:id="rId14"/>
    <p:sldId id="325" r:id="rId15"/>
    <p:sldId id="326" r:id="rId16"/>
    <p:sldId id="328" r:id="rId17"/>
    <p:sldId id="346" r:id="rId18"/>
    <p:sldId id="329" r:id="rId19"/>
    <p:sldId id="330" r:id="rId20"/>
    <p:sldId id="331" r:id="rId21"/>
    <p:sldId id="332" r:id="rId22"/>
    <p:sldId id="365" r:id="rId23"/>
    <p:sldId id="348" r:id="rId24"/>
    <p:sldId id="350" r:id="rId25"/>
    <p:sldId id="351" r:id="rId26"/>
    <p:sldId id="352" r:id="rId27"/>
    <p:sldId id="353" r:id="rId28"/>
    <p:sldId id="354" r:id="rId29"/>
    <p:sldId id="356" r:id="rId30"/>
    <p:sldId id="357" r:id="rId31"/>
    <p:sldId id="358" r:id="rId32"/>
    <p:sldId id="359" r:id="rId33"/>
    <p:sldId id="373" r:id="rId34"/>
    <p:sldId id="374" r:id="rId35"/>
    <p:sldId id="375" r:id="rId36"/>
    <p:sldId id="376" r:id="rId37"/>
    <p:sldId id="377" r:id="rId38"/>
    <p:sldId id="378" r:id="rId39"/>
    <p:sldId id="366" r:id="rId40"/>
    <p:sldId id="364" r:id="rId41"/>
    <p:sldId id="334" r:id="rId42"/>
    <p:sldId id="368" r:id="rId43"/>
    <p:sldId id="361" r:id="rId44"/>
    <p:sldId id="335" r:id="rId45"/>
    <p:sldId id="371" r:id="rId46"/>
    <p:sldId id="370" r:id="rId47"/>
    <p:sldId id="379" r:id="rId48"/>
    <p:sldId id="337" r:id="rId49"/>
    <p:sldId id="338" r:id="rId50"/>
    <p:sldId id="339" r:id="rId51"/>
    <p:sldId id="340" r:id="rId52"/>
    <p:sldId id="343" r:id="rId53"/>
    <p:sldId id="372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5"/>
    <p:restoredTop sz="86278"/>
  </p:normalViewPr>
  <p:slideViewPr>
    <p:cSldViewPr snapToGrid="0" snapToObjects="1">
      <p:cViewPr varScale="1">
        <p:scale>
          <a:sx n="76" d="100"/>
          <a:sy n="76" d="100"/>
        </p:scale>
        <p:origin x="-120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D7AB1-00A0-154D-96FB-9F1D7034EF25}" type="datetimeFigureOut">
              <a:rPr lang="en-US"/>
              <a:t>1/21/20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B2AE9-B12B-1844-90B7-F1C7B09F2217}" type="slidenum">
              <a:r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46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71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exp causes infinite recursion (left recursion) // write the code on white board to show the problem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note that match(token) always successfully matches as the expected token is just the current token; it can be replaced with “token = getToken()”.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54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as a quick practice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use general-purpose match(), instead of mulop()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47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5 </a:t>
            </a:r>
            <a:r>
              <a:rPr kumimoji="1" lang="mr-IN" altLang="zh-CN" baseline="0" dirty="0"/>
              <a:t>–</a:t>
            </a:r>
            <a:r>
              <a:rPr kumimoji="1" lang="en-US" altLang="zh-CN" baseline="0" dirty="0"/>
              <a:t> 3 </a:t>
            </a:r>
            <a:r>
              <a:rPr kumimoji="1" lang="mr-IN" altLang="zh-CN" baseline="0" dirty="0"/>
              <a:t>–</a:t>
            </a:r>
            <a:r>
              <a:rPr kumimoji="1" lang="en-US" altLang="zh-CN" baseline="0" dirty="0"/>
              <a:t> 6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like an interpreter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863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to construct a parse tree, we should define a new node called exp, and attach it with three (or 5, 7, ...) children: term, addop, term, (addop, term, ...)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91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(())()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run the example on whiteboard: only need to draw an input and a stack.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EOF is $ in input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06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60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reverse order when “generate”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parsing stack may grow and shrink, but finally should become empty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48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pointers tell where to attach the newly constructed nodes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43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{a, b}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{a}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73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Note that ε  is not a terminal, but an empty string; since ε </a:t>
            </a:r>
            <a:r>
              <a:rPr lang="en-US" altLang="zh-CN" sz="1200" b="0" dirty="0">
                <a:solidFill>
                  <a:srgbClr val="0432FF"/>
                </a:solidFill>
                <a:sym typeface="Wingdings"/>
              </a:rPr>
              <a:t>⇒* </a:t>
            </a:r>
            <a:r>
              <a:rPr lang="en-US" b="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ε, so </a:t>
            </a:r>
            <a:r>
              <a:rPr lang="en-US" altLang="zh-CN" dirty="0">
                <a:solidFill>
                  <a:srgbClr val="0432FF"/>
                </a:solidFill>
                <a:sym typeface="Wingdings"/>
              </a:rPr>
              <a:t>ε ∈ First(ε)</a:t>
            </a:r>
            <a:endParaRPr kumimoji="1" lang="en-US" altLang="zh-CN" b="0" baseline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First(X) ⊇ First(Y1Y2…Yk)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5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CN" dirty="0">
                <a:sym typeface="Wingdings"/>
              </a:rPr>
              <a:t>and creating tree nodes in </a:t>
            </a:r>
            <a:r>
              <a:rPr lang="en-US" altLang="zh-CN" b="1" dirty="0">
                <a:sym typeface="Wingdings"/>
              </a:rPr>
              <a:t>postorder</a:t>
            </a:r>
            <a:r>
              <a:rPr lang="en-US" altLang="zh-CN" dirty="0">
                <a:sym typeface="Wingdings"/>
              </a:rPr>
              <a:t> (a rightmost reduction)</a:t>
            </a:r>
            <a:endParaRPr lang="en-US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59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why “</a:t>
            </a:r>
            <a:r>
              <a:rPr lang="mr-IN" sz="1200" dirty="0">
                <a:latin typeface="Courier" charset="0"/>
                <a:ea typeface="Courier" charset="0"/>
                <a:cs typeface="Courier" charset="0"/>
                <a:sym typeface="Wingdings"/>
              </a:rPr>
              <a:t>–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  <a:sym typeface="Wingdings"/>
              </a:rPr>
              <a:t> {ε}”? because at this time, we are not sure if ε belongs</a:t>
            </a:r>
            <a:r>
              <a:rPr lang="en-US" sz="1200" baseline="0" dirty="0">
                <a:latin typeface="Courier" charset="0"/>
                <a:ea typeface="Courier" charset="0"/>
                <a:cs typeface="Courier" charset="0"/>
                <a:sym typeface="Wingdings"/>
              </a:rPr>
              <a:t> to First(A).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sz="1200" baseline="0" dirty="0">
                <a:latin typeface="Courier" charset="0"/>
                <a:ea typeface="Courier" charset="0"/>
                <a:cs typeface="Courier" charset="0"/>
                <a:sym typeface="Wingdings"/>
              </a:rPr>
              <a:t>why iterative? because when we compute First(A), we may not have known all First(X</a:t>
            </a:r>
            <a:r>
              <a:rPr kumimoji="1" lang="en-US" altLang="zh-CN" sz="1200" baseline="-25000" dirty="0">
                <a:latin typeface="Courier" charset="0"/>
                <a:ea typeface="Courier" charset="0"/>
                <a:cs typeface="Courier" charset="0"/>
                <a:sym typeface="Wingdings"/>
              </a:rPr>
              <a:t>k</a:t>
            </a:r>
            <a:r>
              <a:rPr kumimoji="1" lang="en-US" altLang="zh-CN" sz="1200" baseline="0" dirty="0">
                <a:latin typeface="Courier" charset="0"/>
                <a:ea typeface="Courier" charset="0"/>
                <a:cs typeface="Courier" charset="0"/>
                <a:sym typeface="Wingdings"/>
              </a:rPr>
              <a:t>). e.g., A  B, B  bd</a:t>
            </a: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281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965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{d}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{b,$}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{e,$}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32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605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followed by nothing means followed by $.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ask these properties as yes/no questions (remove {</a:t>
            </a:r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ε</a:t>
            </a:r>
            <a:r>
              <a:rPr kumimoji="1" lang="en-US" altLang="zh-CN" baseline="0" dirty="0"/>
              <a:t>} in the third property; replace subset with equal in the fourth property)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244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draw the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  <a:sym typeface="Wingdings"/>
              </a:rPr>
              <a:t> X</a:t>
            </a:r>
            <a:r>
              <a:rPr lang="en-US" sz="1200" baseline="-25000" dirty="0">
                <a:latin typeface="Courier" charset="0"/>
                <a:ea typeface="Courier" charset="0"/>
                <a:cs typeface="Courier" charset="0"/>
                <a:sym typeface="Wingdings"/>
              </a:rPr>
              <a:t>1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  <a:sym typeface="Wingdings"/>
              </a:rPr>
              <a:t>X</a:t>
            </a:r>
            <a:r>
              <a:rPr lang="en-US" sz="1200" baseline="-25000" dirty="0">
                <a:latin typeface="Courier" charset="0"/>
                <a:ea typeface="Courier" charset="0"/>
                <a:cs typeface="Courier" charset="0"/>
                <a:sym typeface="Wingdings"/>
              </a:rPr>
              <a:t>2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  <a:sym typeface="Wingdings"/>
              </a:rPr>
              <a:t>...X</a:t>
            </a:r>
            <a:r>
              <a:rPr lang="en-US" sz="1200" baseline="-25000" dirty="0">
                <a:latin typeface="Courier" charset="0"/>
                <a:ea typeface="Courier" charset="0"/>
                <a:cs typeface="Courier" charset="0"/>
                <a:sym typeface="Wingdings"/>
              </a:rPr>
              <a:t>n</a:t>
            </a:r>
            <a:r>
              <a:rPr lang="en-US" sz="1200" baseline="0" dirty="0">
                <a:latin typeface="Courier" charset="0"/>
                <a:ea typeface="Courier" charset="0"/>
                <a:cs typeface="Courier" charset="0"/>
                <a:sym typeface="Wingdings"/>
              </a:rPr>
              <a:t> on the whiteboard</a:t>
            </a:r>
            <a:endParaRPr kumimoji="1" lang="en-US" altLang="zh-CN" baseline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A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  <a:sym typeface="Wingdings"/>
              </a:rPr>
              <a:t> X</a:t>
            </a:r>
            <a:r>
              <a:rPr lang="en-US" sz="1200" baseline="-25000" dirty="0">
                <a:latin typeface="Courier" charset="0"/>
                <a:ea typeface="Courier" charset="0"/>
                <a:cs typeface="Courier" charset="0"/>
                <a:sym typeface="Wingdings"/>
              </a:rPr>
              <a:t>1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  <a:sym typeface="Wingdings"/>
              </a:rPr>
              <a:t>X</a:t>
            </a:r>
            <a:r>
              <a:rPr lang="en-US" sz="1200" baseline="-25000" dirty="0">
                <a:latin typeface="Courier" charset="0"/>
                <a:ea typeface="Courier" charset="0"/>
                <a:cs typeface="Courier" charset="0"/>
                <a:sym typeface="Wingdings"/>
              </a:rPr>
              <a:t>2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  <a:sym typeface="Wingdings"/>
              </a:rPr>
              <a:t>...X</a:t>
            </a:r>
            <a:r>
              <a:rPr lang="en-US" sz="1200" baseline="-25000" dirty="0">
                <a:latin typeface="Courier" charset="0"/>
                <a:ea typeface="Courier" charset="0"/>
                <a:cs typeface="Courier" charset="0"/>
                <a:sym typeface="Wingdings"/>
              </a:rPr>
              <a:t>i</a:t>
            </a:r>
            <a:endParaRPr kumimoji="1" lang="en-US" altLang="zh-CN" baseline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with First set of individual symbols, we can easily get the First set of any string (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  <a:sym typeface="Wingdings"/>
              </a:rPr>
              <a:t>X</a:t>
            </a:r>
            <a:r>
              <a:rPr lang="en-US" sz="1200" baseline="-25000" dirty="0">
                <a:latin typeface="Courier" charset="0"/>
                <a:ea typeface="Courier" charset="0"/>
                <a:cs typeface="Courier" charset="0"/>
                <a:sym typeface="Wingdings"/>
              </a:rPr>
              <a:t>i+1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  <a:sym typeface="Wingdings"/>
              </a:rPr>
              <a:t>X</a:t>
            </a:r>
            <a:r>
              <a:rPr lang="en-US" sz="1200" baseline="-25000" dirty="0">
                <a:latin typeface="Courier" charset="0"/>
                <a:ea typeface="Courier" charset="0"/>
                <a:cs typeface="Courier" charset="0"/>
                <a:sym typeface="Wingdings"/>
              </a:rPr>
              <a:t>i+2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  <a:sym typeface="Wingdings"/>
              </a:rPr>
              <a:t>...X</a:t>
            </a:r>
            <a:r>
              <a:rPr lang="en-US" sz="1200" baseline="-25000" dirty="0">
                <a:latin typeface="Courier" charset="0"/>
                <a:ea typeface="Courier" charset="0"/>
                <a:cs typeface="Courier" charset="0"/>
                <a:sym typeface="Wingdings"/>
              </a:rPr>
              <a:t>n</a:t>
            </a:r>
            <a:r>
              <a:rPr lang="en-US" sz="1200" baseline="0" dirty="0">
                <a:latin typeface="Courier" charset="0"/>
                <a:ea typeface="Courier" charset="0"/>
                <a:cs typeface="Courier" charset="0"/>
                <a:sym typeface="Wingdings"/>
              </a:rPr>
              <a:t> : </a:t>
            </a:r>
            <a:r>
              <a:rPr kumimoji="1" lang="en-US" altLang="zh-CN" baseline="0" dirty="0"/>
              <a:t>suffix of the RHS).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iterative: A </a:t>
            </a:r>
            <a:r>
              <a:rPr kumimoji="1" lang="en-US" altLang="zh-CN" baseline="0" dirty="0">
                <a:sym typeface="Wingdings"/>
              </a:rPr>
              <a:t> bB, C  Aa  </a:t>
            </a: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114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iterative: B </a:t>
            </a:r>
            <a:r>
              <a:rPr kumimoji="1" lang="en-US" altLang="zh-CN" baseline="0" dirty="0">
                <a:sym typeface="Wingdings"/>
              </a:rPr>
              <a:t> bA, S  Aa  </a:t>
            </a: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468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practice after class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5032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547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33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4585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3434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7593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202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018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zh-CN" sz="1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zh-CN" sz="1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22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we solved this problem in recursive descent parsing with EBNF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the left recursion ensures that First(exp) ⊇ First(term), so when </a:t>
            </a:r>
            <a:r>
              <a:rPr kumimoji="1" lang="en-US" altLang="zh-CN" b="1" baseline="0" dirty="0"/>
              <a:t>exp </a:t>
            </a:r>
            <a:r>
              <a:rPr kumimoji="1" lang="en-US" altLang="zh-CN" b="1" baseline="0" dirty="0">
                <a:sym typeface="Wingdings" pitchFamily="2" charset="2"/>
              </a:rPr>
              <a:t> term </a:t>
            </a:r>
            <a:r>
              <a:rPr kumimoji="1" lang="en-US" altLang="zh-CN" baseline="0" dirty="0">
                <a:sym typeface="Wingdings" pitchFamily="2" charset="2"/>
              </a:rPr>
              <a:t>needs to added to one table entry, so does </a:t>
            </a:r>
            <a:r>
              <a:rPr kumimoji="1" lang="en-US" altLang="zh-CN" b="1" baseline="0" dirty="0">
                <a:sym typeface="Wingdings" pitchFamily="2" charset="2"/>
              </a:rPr>
              <a:t>exp  exp addop term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="0" baseline="0" dirty="0">
                <a:sym typeface="Wingdings" pitchFamily="2" charset="2"/>
              </a:rPr>
              <a:t>if the production rule with left recursion is unique for that nonterminal (e.g., there is no exp  term), then it seems okay</a:t>
            </a:r>
            <a:endParaRPr kumimoji="1" lang="en-US" altLang="zh-CN" b="0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97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CN" sz="1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β</a:t>
            </a:r>
            <a:r>
              <a:rPr kumimoji="1" lang="en-US" altLang="zh-CN" sz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β⍺, β⍺⍺, ...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zh-CN" sz="1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zh-CN" sz="1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zh-CN" sz="1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646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CN" sz="1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β</a:t>
            </a:r>
            <a:r>
              <a:rPr kumimoji="1" lang="en-US" altLang="zh-CN" sz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β⍺, β⍺⍺, ...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zh-CN" sz="1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zh-CN" sz="1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zh-CN" sz="1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22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CN" sz="1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β</a:t>
            </a:r>
            <a:r>
              <a:rPr kumimoji="1" lang="en-US" altLang="zh-CN" sz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β⍺, β⍺⍺, ...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zh-CN" sz="1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zh-CN" sz="1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zh-CN" sz="1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03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Common prefix will also cause multiple rules in one entry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For recursive descent parsing, we solved it with EBNF (in particular, the option notation)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9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For recursive descent parsing, we solved it with EBNF (in particular, the option notation)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267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token is the lookahead symbol (predictive)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match(): match and consumes the input symbol  // a match is not needed for “(“ and ”number”, just to keep the API simple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86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token is the lookahead symbol (predictive)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match(): match and consumes the input symbol  // a match is not needed for “(“ and ”number”, just to keep the API simple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30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59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assume token is a global variable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20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natural correspondence between EBNF and implementation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4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31458-29C4-494C-A773-E95A55EB68AD}" type="datetimeFigureOut">
              <a:rPr lang="en-US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576" y="1964962"/>
            <a:ext cx="6687152" cy="983090"/>
          </a:xfrm>
        </p:spPr>
        <p:txBody>
          <a:bodyPr/>
          <a:lstStyle/>
          <a:p>
            <a:r>
              <a:rPr lang="en-US" altLang="zh-CN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Syntax Analysis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11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Recursive-Descent Parsing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8515351" cy="1027113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u="sng" dirty="0">
                <a:sym typeface="Wingdings"/>
              </a:rPr>
              <a:t>Basic Ideas</a:t>
            </a: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/>
              </a:rPr>
              <a:t>for each nonterminal, define a function to recognize it</a:t>
            </a:r>
          </a:p>
        </p:txBody>
      </p:sp>
      <p:sp>
        <p:nvSpPr>
          <p:cNvPr id="4" name="Rectangle 3"/>
          <p:cNvSpPr/>
          <p:nvPr/>
        </p:nvSpPr>
        <p:spPr>
          <a:xfrm>
            <a:off x="5130800" y="3016250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factor()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>
            <a:stCxn id="4" idx="2"/>
            <a:endCxn id="13" idx="0"/>
          </p:cNvCxnSpPr>
          <p:nvPr/>
        </p:nvCxnSpPr>
        <p:spPr>
          <a:xfrm>
            <a:off x="5774566" y="3385582"/>
            <a:ext cx="0" cy="46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337587" y="3847246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exp()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68658" y="4687866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term()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30800" y="5528486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factor()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74565" y="4226202"/>
            <a:ext cx="0" cy="46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74565" y="5066822"/>
            <a:ext cx="0" cy="46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46382" y="2813050"/>
            <a:ext cx="294549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factor()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(token)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match(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      exp()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match(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number: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match(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number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otherwise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error()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418332" y="4043361"/>
            <a:ext cx="1981200" cy="64450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Recursive &amp; Descent</a:t>
            </a:r>
          </a:p>
        </p:txBody>
      </p:sp>
    </p:spTree>
    <p:extLst>
      <p:ext uri="{BB962C8B-B14F-4D97-AF65-F5344CB8AC3E}">
        <p14:creationId xmlns:p14="http://schemas.microsoft.com/office/powerpoint/2010/main" val="479600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Recursive-Descent Parsing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8515351" cy="2739536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Wingdings"/>
              </a:rPr>
              <a:t>Exercise</a:t>
            </a: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/>
              </a:rPr>
              <a:t>Write down the pseudocode for recognizing </a:t>
            </a:r>
            <a:r>
              <a:rPr lang="en-US" altLang="zh-CN" dirty="0">
                <a:latin typeface="Courier" charset="0"/>
                <a:ea typeface="Courier" charset="0"/>
                <a:cs typeface="Courier" charset="0"/>
                <a:sym typeface="Wingdings"/>
              </a:rPr>
              <a:t>if-stmt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28648" y="3314680"/>
            <a:ext cx="294549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factor()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(token)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match(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exp()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match(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number: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match(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number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otherwise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error()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707191" y="3755225"/>
            <a:ext cx="4808159" cy="16042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45290" y="4984779"/>
            <a:ext cx="3684210" cy="3365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3707191" y="3755225"/>
            <a:ext cx="4808159" cy="160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addop term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addop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mulop factor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</a:t>
            </a:r>
            <a:endParaRPr lang="en-US" altLang="zh-CN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mulop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51098" y="2663423"/>
            <a:ext cx="4870451" cy="397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if-stmt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stmt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stmt</a:t>
            </a:r>
          </a:p>
        </p:txBody>
      </p:sp>
    </p:spTree>
    <p:extLst>
      <p:ext uri="{BB962C8B-B14F-4D97-AF65-F5344CB8AC3E}">
        <p14:creationId xmlns:p14="http://schemas.microsoft.com/office/powerpoint/2010/main" val="1484714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Recursive-Descent Parsing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3435351" cy="900113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u="sng" dirty="0">
                <a:sym typeface="Wingdings"/>
              </a:rPr>
              <a:t>EBNF</a:t>
            </a: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/>
              </a:rPr>
              <a:t>extended BNF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16500" y="2140743"/>
            <a:ext cx="33147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ifStmt()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match(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match(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exp()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match(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stmt()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if(token ==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match(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stmt()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8349" y="3353980"/>
            <a:ext cx="3803651" cy="7017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if-stmt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</a:t>
            </a:r>
            <a:endParaRPr lang="en-US" altLang="zh-CN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stmt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stmt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8349" y="5605882"/>
            <a:ext cx="5200651" cy="397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if-stmt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[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stmt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  <p:sp>
        <p:nvSpPr>
          <p:cNvPr id="3" name="Down Arrow 2"/>
          <p:cNvSpPr/>
          <p:nvPr/>
        </p:nvSpPr>
        <p:spPr>
          <a:xfrm>
            <a:off x="2514600" y="4305300"/>
            <a:ext cx="484632" cy="97840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2226" y="4430686"/>
            <a:ext cx="9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rewrite</a:t>
            </a:r>
          </a:p>
        </p:txBody>
      </p:sp>
      <p:sp>
        <p:nvSpPr>
          <p:cNvPr id="22" name="Line Callout 2 21"/>
          <p:cNvSpPr/>
          <p:nvPr/>
        </p:nvSpPr>
        <p:spPr>
          <a:xfrm>
            <a:off x="1236234" y="6289074"/>
            <a:ext cx="2220180" cy="433838"/>
          </a:xfrm>
          <a:prstGeom prst="borderCallout2">
            <a:avLst>
              <a:gd name="adj1" fmla="val 56806"/>
              <a:gd name="adj2" fmla="val 101389"/>
              <a:gd name="adj3" fmla="val 56806"/>
              <a:gd name="adj4" fmla="val 121515"/>
              <a:gd name="adj5" fmla="val -60214"/>
              <a:gd name="adj6" fmla="val 13833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means “optional”</a:t>
            </a:r>
          </a:p>
        </p:txBody>
      </p:sp>
      <p:cxnSp>
        <p:nvCxnSpPr>
          <p:cNvPr id="23" name="Curved Connector 22"/>
          <p:cNvCxnSpPr>
            <a:stCxn id="20" idx="2"/>
            <a:endCxn id="15" idx="3"/>
          </p:cNvCxnSpPr>
          <p:nvPr/>
        </p:nvCxnSpPr>
        <p:spPr>
          <a:xfrm rot="5400000">
            <a:off x="6059258" y="5189806"/>
            <a:ext cx="524334" cy="704850"/>
          </a:xfrm>
          <a:prstGeom prst="curvedConnector2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307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Recursive-Descent Parsing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3435351" cy="900113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u="sng" dirty="0">
                <a:sym typeface="Wingdings"/>
              </a:rPr>
              <a:t>EBNF</a:t>
            </a: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/>
              </a:rPr>
              <a:t>extended BNF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02200" y="2368832"/>
            <a:ext cx="4013200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exp()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term()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(token ==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or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   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match(token)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term()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8349" y="3379380"/>
            <a:ext cx="3803651" cy="7017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addop</a:t>
            </a:r>
            <a:r>
              <a:rPr lang="en-US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</a:t>
            </a:r>
            <a:endParaRPr lang="en-US" altLang="zh-CN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term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8349" y="5605882"/>
            <a:ext cx="4133851" cy="397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{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addop term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3" name="Down Arrow 2"/>
          <p:cNvSpPr/>
          <p:nvPr/>
        </p:nvSpPr>
        <p:spPr>
          <a:xfrm>
            <a:off x="2514600" y="4305300"/>
            <a:ext cx="484632" cy="97840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2226" y="4430686"/>
            <a:ext cx="9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rewrite</a:t>
            </a:r>
          </a:p>
        </p:txBody>
      </p:sp>
      <p:sp>
        <p:nvSpPr>
          <p:cNvPr id="22" name="Line Callout 2 21"/>
          <p:cNvSpPr/>
          <p:nvPr/>
        </p:nvSpPr>
        <p:spPr>
          <a:xfrm>
            <a:off x="3227967" y="6120869"/>
            <a:ext cx="2688065" cy="433838"/>
          </a:xfrm>
          <a:prstGeom prst="borderCallout2">
            <a:avLst>
              <a:gd name="adj1" fmla="val 59733"/>
              <a:gd name="adj2" fmla="val -3024"/>
              <a:gd name="adj3" fmla="val 62661"/>
              <a:gd name="adj4" fmla="val -12191"/>
              <a:gd name="adj5" fmla="val -13376"/>
              <a:gd name="adj6" fmla="val -2513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means “repetition”</a:t>
            </a:r>
          </a:p>
        </p:txBody>
      </p:sp>
      <p:cxnSp>
        <p:nvCxnSpPr>
          <p:cNvPr id="23" name="Curved Connector 22"/>
          <p:cNvCxnSpPr>
            <a:stCxn id="20" idx="2"/>
            <a:endCxn id="15" idx="3"/>
          </p:cNvCxnSpPr>
          <p:nvPr/>
        </p:nvCxnSpPr>
        <p:spPr>
          <a:xfrm rot="5400000">
            <a:off x="5480379" y="4375976"/>
            <a:ext cx="850243" cy="2006600"/>
          </a:xfrm>
          <a:prstGeom prst="curvedConnector2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ine Callout 2 15"/>
          <p:cNvSpPr/>
          <p:nvPr/>
        </p:nvSpPr>
        <p:spPr>
          <a:xfrm>
            <a:off x="890616" y="2670553"/>
            <a:ext cx="1901826" cy="433838"/>
          </a:xfrm>
          <a:prstGeom prst="borderCallout2">
            <a:avLst>
              <a:gd name="adj1" fmla="val 97789"/>
              <a:gd name="adj2" fmla="val 32369"/>
              <a:gd name="adj3" fmla="val 121208"/>
              <a:gd name="adj4" fmla="val 40564"/>
              <a:gd name="adj5" fmla="val 171048"/>
              <a:gd name="adj6" fmla="val 5499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left recursion</a:t>
            </a:r>
          </a:p>
        </p:txBody>
      </p:sp>
      <p:sp>
        <p:nvSpPr>
          <p:cNvPr id="12" name="Line Callout 2 11"/>
          <p:cNvSpPr/>
          <p:nvPr/>
        </p:nvSpPr>
        <p:spPr>
          <a:xfrm>
            <a:off x="6908800" y="2590800"/>
            <a:ext cx="1901826" cy="433838"/>
          </a:xfrm>
          <a:prstGeom prst="borderCallout2">
            <a:avLst>
              <a:gd name="adj1" fmla="val 103644"/>
              <a:gd name="adj2" fmla="val 82453"/>
              <a:gd name="adj3" fmla="val 250012"/>
              <a:gd name="adj4" fmla="val 81966"/>
              <a:gd name="adj5" fmla="val 320343"/>
              <a:gd name="adj6" fmla="val 1426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no “addop” call</a:t>
            </a:r>
          </a:p>
        </p:txBody>
      </p:sp>
    </p:spTree>
    <p:extLst>
      <p:ext uri="{BB962C8B-B14F-4D97-AF65-F5344CB8AC3E}">
        <p14:creationId xmlns:p14="http://schemas.microsoft.com/office/powerpoint/2010/main" val="1191984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Recursive-Descent Parsing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3435351" cy="900113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u="sng" dirty="0">
                <a:sym typeface="Wingdings"/>
              </a:rPr>
              <a:t>EBNF</a:t>
            </a: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/>
              </a:rPr>
              <a:t>extended BNF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02200" y="2368832"/>
            <a:ext cx="4013200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term()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factor()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(token ==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   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match(token)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factor()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8349" y="3353980"/>
            <a:ext cx="3803651" cy="7017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mulop</a:t>
            </a:r>
            <a:r>
              <a:rPr lang="en-US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</a:t>
            </a:r>
            <a:endParaRPr lang="en-US" altLang="zh-CN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factor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8349" y="5605882"/>
            <a:ext cx="4349751" cy="397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{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mulop factor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3" name="Down Arrow 2"/>
          <p:cNvSpPr/>
          <p:nvPr/>
        </p:nvSpPr>
        <p:spPr>
          <a:xfrm>
            <a:off x="2514600" y="4305300"/>
            <a:ext cx="484632" cy="97840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2226" y="4430686"/>
            <a:ext cx="9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rewrite</a:t>
            </a:r>
          </a:p>
        </p:txBody>
      </p:sp>
      <p:cxnSp>
        <p:nvCxnSpPr>
          <p:cNvPr id="23" name="Curved Connector 22"/>
          <p:cNvCxnSpPr>
            <a:stCxn id="20" idx="2"/>
            <a:endCxn id="15" idx="3"/>
          </p:cNvCxnSpPr>
          <p:nvPr/>
        </p:nvCxnSpPr>
        <p:spPr>
          <a:xfrm rot="5400000">
            <a:off x="5588329" y="4483926"/>
            <a:ext cx="850243" cy="1790700"/>
          </a:xfrm>
          <a:prstGeom prst="curvedConnector2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059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Recursive-Descent Parsing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5314951" cy="900113"/>
          </a:xfrm>
        </p:spPr>
        <p:txBody>
          <a:bodyPr>
            <a:normAutofit fontScale="92500"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Wingdings"/>
              </a:rPr>
              <a:t>Calculation can be embedded in parsing</a:t>
            </a:r>
          </a:p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Wingdings"/>
              </a:rPr>
              <a:t>Preserve left associativity</a:t>
            </a:r>
          </a:p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endParaRPr lang="en-US" altLang="zh-CN" dirty="0">
              <a:sym typeface="Wingding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3000" y="2590800"/>
            <a:ext cx="38735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exp()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temp = term()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(token ==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or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(token)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match(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temp += term()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- 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match(-)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temp -= term()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temp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949" y="4233709"/>
            <a:ext cx="3803651" cy="397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{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addop term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9773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Recursive-Descent Parsing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5949951" cy="900113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sz="2200" dirty="0">
                <a:sym typeface="Wingdings"/>
              </a:rPr>
              <a:t>Tree construction can be embedded in parsing</a:t>
            </a:r>
          </a:p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sz="2200" dirty="0">
                <a:sym typeface="Wingdings"/>
              </a:rPr>
              <a:t>Example for generating a AST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37000" y="2625548"/>
            <a:ext cx="48133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treeNode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exp()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treeNode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node = term()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while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(token ==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or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   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treeNode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newnode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newnode = makeOpNode(token)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match(token)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newnode.leftChild = node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newnode.rightChild = term()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node = newnode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} 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node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1449" y="3016250"/>
            <a:ext cx="3651251" cy="397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{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addop term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1977" y="3922711"/>
            <a:ext cx="338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endParaRPr lang="en-US" sz="2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322067" y="4572488"/>
            <a:ext cx="338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endParaRPr lang="en-US" sz="2000" i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696449" y="4307226"/>
            <a:ext cx="315836" cy="2858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98909" y="4279406"/>
            <a:ext cx="287529" cy="3051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53961" y="463247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42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9696" y="535173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US" dirty="0"/>
              <a:t>34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51759" y="5320050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US" dirty="0"/>
              <a:t>3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001872" y="4972598"/>
            <a:ext cx="263264" cy="37913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660622" y="4972598"/>
            <a:ext cx="248392" cy="3474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33504" y="6056056"/>
            <a:ext cx="187743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34 - 3 - 42</a:t>
            </a:r>
          </a:p>
        </p:txBody>
      </p:sp>
    </p:spTree>
    <p:extLst>
      <p:ext uri="{BB962C8B-B14F-4D97-AF65-F5344CB8AC3E}">
        <p14:creationId xmlns:p14="http://schemas.microsoft.com/office/powerpoint/2010/main" val="1090994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576" y="2612146"/>
            <a:ext cx="6687152" cy="1529464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LL(1) Parsing</a:t>
            </a:r>
            <a:b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014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LL(1) Parsing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6"/>
            <a:ext cx="8515351" cy="2436813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Wingdings"/>
              </a:rPr>
              <a:t>Use a </a:t>
            </a:r>
            <a:r>
              <a:rPr lang="en-US" altLang="zh-CN" b="1" u="sng" dirty="0">
                <a:solidFill>
                  <a:srgbClr val="0432FF"/>
                </a:solidFill>
                <a:sym typeface="Wingdings"/>
              </a:rPr>
              <a:t>stack</a:t>
            </a:r>
            <a:r>
              <a:rPr lang="en-US" altLang="zh-CN" dirty="0">
                <a:solidFill>
                  <a:srgbClr val="0432FF"/>
                </a:solidFill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rather than recursive calls to build a tree</a:t>
            </a:r>
          </a:p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Wingdings"/>
              </a:rPr>
              <a:t>Similar to running some pushdown automaton (PDA)</a:t>
            </a: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/>
              </a:rPr>
              <a:t>Begin by pushing the start nonterminal to the stack</a:t>
            </a: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/>
              </a:rPr>
              <a:t>Perform some </a:t>
            </a:r>
            <a:r>
              <a:rPr lang="en-US" altLang="zh-CN" b="1" u="sng" dirty="0">
                <a:solidFill>
                  <a:srgbClr val="0432FF"/>
                </a:solidFill>
                <a:sym typeface="Wingdings"/>
              </a:rPr>
              <a:t>actions</a:t>
            </a:r>
            <a:r>
              <a:rPr lang="en-US" altLang="zh-CN" dirty="0">
                <a:sym typeface="Wingdings"/>
              </a:rPr>
              <a:t> based on the stack and next input symbol</a:t>
            </a: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/>
              </a:rPr>
              <a:t>Accept if both stack and input become empty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22400" y="4354352"/>
            <a:ext cx="5207000" cy="1283722"/>
            <a:chOff x="1422400" y="4354352"/>
            <a:chExt cx="5207000" cy="1283722"/>
          </a:xfrm>
        </p:grpSpPr>
        <p:sp>
          <p:nvSpPr>
            <p:cNvPr id="58" name="TextBox 57"/>
            <p:cNvSpPr txBox="1"/>
            <p:nvPr/>
          </p:nvSpPr>
          <p:spPr>
            <a:xfrm>
              <a:off x="2962258" y="5207759"/>
              <a:ext cx="563572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urier" charset="0"/>
                  <a:ea typeface="Courier" charset="0"/>
                  <a:cs typeface="Courier" charset="0"/>
                </a:rPr>
                <a:t>()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735175" y="5177555"/>
              <a:ext cx="2894225" cy="4605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027448" y="5226042"/>
              <a:ext cx="2601952" cy="3970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2">
                <a:lnSpc>
                  <a:spcPct val="110000"/>
                </a:lnSpc>
                <a:defRPr/>
              </a:pP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S </a:t>
              </a:r>
              <a:r>
                <a:rPr lang="en-US" altLang="zh-CN" dirty="0">
                  <a:solidFill>
                    <a:srgbClr val="C00000"/>
                  </a:solidFill>
                  <a:latin typeface="Courier" charset="0"/>
                  <a:ea typeface="Courier" charset="0"/>
                  <a:cs typeface="Courier" charset="0"/>
                  <a:sym typeface="Wingdings"/>
                </a:rPr>
                <a:t></a:t>
              </a:r>
              <a:r>
                <a:rPr lang="en-US" altLang="zh-CN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altLang="zh-CN" b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altLang="zh-CN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S</a:t>
              </a:r>
              <a:r>
                <a:rPr lang="en-US" altLang="zh-CN" b="1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altLang="zh-CN" b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) </a:t>
              </a: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S</a:t>
              </a:r>
              <a:r>
                <a:rPr lang="en-US" altLang="zh-CN" b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altLang="zh-CN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| </a:t>
              </a: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ε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784469" y="4743950"/>
              <a:ext cx="8951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u="sng" dirty="0"/>
                <a:t>tokens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93967" y="4743950"/>
              <a:ext cx="1153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u="sng" dirty="0"/>
                <a:t>grammar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22400" y="4354352"/>
              <a:ext cx="560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E.g.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6712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LL(1) Parsing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8515351" cy="1045675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Wingdings"/>
              </a:rPr>
              <a:t>Example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71758" y="2656933"/>
            <a:ext cx="56357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544675" y="2626729"/>
            <a:ext cx="2894225" cy="46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3836948" y="2675216"/>
            <a:ext cx="2601952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ε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19350" y="3848100"/>
          <a:ext cx="6096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2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139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Parsing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 </a:t>
                      </a:r>
                      <a:r>
                        <a:rPr lang="en-US" b="0" i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( )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 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/>
                        </a:rPr>
                        <a:t></a:t>
                      </a:r>
                      <a:r>
                        <a:rPr lang="en-US" altLang="zh-CN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(</a:t>
                      </a:r>
                      <a:r>
                        <a:rPr lang="en-US" altLang="zh-CN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altLang="zh-CN" i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</a:t>
                      </a:r>
                      <a:r>
                        <a:rPr lang="en-US" altLang="zh-CN" b="1" i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) </a:t>
                      </a:r>
                      <a:r>
                        <a:rPr lang="en-US" altLang="zh-CN" i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</a:t>
                      </a:r>
                      <a:r>
                        <a:rPr lang="en-US" altLang="zh-CN" b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 </a:t>
                      </a:r>
                      <a:r>
                        <a:rPr lang="en-US" b="0" i="1" dirty="0"/>
                        <a:t>S</a:t>
                      </a:r>
                      <a:r>
                        <a:rPr lang="en-US" b="1" dirty="0"/>
                        <a:t> ) </a:t>
                      </a:r>
                      <a:r>
                        <a:rPr lang="en-US" b="0" i="1" dirty="0"/>
                        <a:t>S</a:t>
                      </a:r>
                      <a:r>
                        <a:rPr lang="en-US" b="1" dirty="0"/>
                        <a:t> 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 )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432FF"/>
                          </a:solidFill>
                        </a:rPr>
                        <a:t>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 </a:t>
                      </a:r>
                      <a:r>
                        <a:rPr lang="en-US" b="0" i="1" dirty="0"/>
                        <a:t>S</a:t>
                      </a:r>
                      <a:r>
                        <a:rPr lang="en-US" b="1" dirty="0"/>
                        <a:t> ) </a:t>
                      </a:r>
                      <a:r>
                        <a:rPr lang="en-US" b="0" i="1" dirty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)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 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/>
                        </a:rPr>
                        <a:t></a:t>
                      </a:r>
                      <a:r>
                        <a:rPr lang="en-US" altLang="zh-CN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altLang="zh-CN" i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 </a:t>
                      </a:r>
                      <a:r>
                        <a:rPr lang="en-US" b="0" i="1" dirty="0"/>
                        <a:t>S</a:t>
                      </a:r>
                      <a:r>
                        <a:rPr lang="en-US" b="1" dirty="0"/>
                        <a:t>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)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432FF"/>
                          </a:solidFill>
                        </a:rPr>
                        <a:t>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 </a:t>
                      </a:r>
                      <a:r>
                        <a:rPr lang="en-US" b="0" i="1" dirty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 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/>
                        </a:rPr>
                        <a:t></a:t>
                      </a:r>
                      <a:r>
                        <a:rPr lang="en-US" altLang="zh-CN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altLang="zh-CN" i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432FF"/>
                          </a:solidFill>
                        </a:rPr>
                        <a:t>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0" name="Line Callout 2 39"/>
          <p:cNvSpPr/>
          <p:nvPr/>
        </p:nvSpPr>
        <p:spPr>
          <a:xfrm>
            <a:off x="254153" y="4665173"/>
            <a:ext cx="1945115" cy="834068"/>
          </a:xfrm>
          <a:prstGeom prst="borderCallout2">
            <a:avLst>
              <a:gd name="adj1" fmla="val 35960"/>
              <a:gd name="adj2" fmla="val 103478"/>
              <a:gd name="adj3" fmla="val 34437"/>
              <a:gd name="adj4" fmla="val 159209"/>
              <a:gd name="adj5" fmla="val 29001"/>
              <a:gd name="adj6" fmla="val 16688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stack top: leftmost of RHS</a:t>
            </a:r>
          </a:p>
        </p:txBody>
      </p:sp>
      <p:sp>
        <p:nvSpPr>
          <p:cNvPr id="41" name="Line Callout 2 40"/>
          <p:cNvSpPr/>
          <p:nvPr/>
        </p:nvSpPr>
        <p:spPr>
          <a:xfrm>
            <a:off x="254153" y="3848100"/>
            <a:ext cx="1578830" cy="698461"/>
          </a:xfrm>
          <a:prstGeom prst="borderCallout2">
            <a:avLst>
              <a:gd name="adj1" fmla="val 56006"/>
              <a:gd name="adj2" fmla="val 105087"/>
              <a:gd name="adj3" fmla="val 57825"/>
              <a:gd name="adj4" fmla="val 157083"/>
              <a:gd name="adj5" fmla="val 73117"/>
              <a:gd name="adj6" fmla="val 16730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$: boundary symbol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17758" y="2216765"/>
            <a:ext cx="895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tokens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52656" y="2216765"/>
            <a:ext cx="1153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grammar</a:t>
            </a:r>
          </a:p>
        </p:txBody>
      </p:sp>
    </p:spTree>
    <p:extLst>
      <p:ext uri="{BB962C8B-B14F-4D97-AF65-F5344CB8AC3E}">
        <p14:creationId xmlns:p14="http://schemas.microsoft.com/office/powerpoint/2010/main" val="696212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Top-Down Parsing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8515351" cy="1045675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Wingdings"/>
              </a:rPr>
              <a:t>Reason about a parse tree top down, from the start nonterminal</a:t>
            </a:r>
          </a:p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Wingdings"/>
              </a:rPr>
              <a:t>and creating tree nodes in </a:t>
            </a:r>
            <a:r>
              <a:rPr lang="en-US" altLang="zh-CN" b="1" dirty="0">
                <a:sym typeface="Wingdings"/>
              </a:rPr>
              <a:t>preorder</a:t>
            </a:r>
            <a:r>
              <a:rPr lang="en-US" altLang="zh-CN" dirty="0">
                <a:sym typeface="Wingdings"/>
              </a:rPr>
              <a:t> (a leftmost derivation)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77" idx="2"/>
            <a:endCxn id="84" idx="0"/>
          </p:cNvCxnSpPr>
          <p:nvPr/>
        </p:nvCxnSpPr>
        <p:spPr>
          <a:xfrm flipH="1">
            <a:off x="3198619" y="5265682"/>
            <a:ext cx="125874" cy="3491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800524" y="4170273"/>
            <a:ext cx="682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term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33798" y="3473314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exp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876110" y="4865572"/>
            <a:ext cx="896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mulop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07046" y="4871862"/>
            <a:ext cx="802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factor</a:t>
            </a:r>
          </a:p>
        </p:txBody>
      </p:sp>
      <p:cxnSp>
        <p:nvCxnSpPr>
          <p:cNvPr id="79" name="Straight Arrow Connector 78"/>
          <p:cNvCxnSpPr>
            <a:endCxn id="93" idx="0"/>
          </p:cNvCxnSpPr>
          <p:nvPr/>
        </p:nvCxnSpPr>
        <p:spPr>
          <a:xfrm flipH="1">
            <a:off x="2432002" y="6003320"/>
            <a:ext cx="31683" cy="2562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5" idx="2"/>
            <a:endCxn id="77" idx="0"/>
          </p:cNvCxnSpPr>
          <p:nvPr/>
        </p:nvCxnSpPr>
        <p:spPr>
          <a:xfrm>
            <a:off x="3141643" y="4570383"/>
            <a:ext cx="182850" cy="29518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411889" y="4585070"/>
            <a:ext cx="494188" cy="2930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399189" y="5531879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021713" y="5614821"/>
            <a:ext cx="3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*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74105" y="4157776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exp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805795" y="4175997"/>
            <a:ext cx="965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addop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238284" y="4866306"/>
            <a:ext cx="682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term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1645814" y="3893969"/>
            <a:ext cx="340577" cy="26380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2269186" y="3893969"/>
            <a:ext cx="1" cy="2745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75" idx="0"/>
          </p:cNvCxnSpPr>
          <p:nvPr/>
        </p:nvCxnSpPr>
        <p:spPr>
          <a:xfrm>
            <a:off x="2633550" y="3893968"/>
            <a:ext cx="508093" cy="27630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94" idx="0"/>
          </p:cNvCxnSpPr>
          <p:nvPr/>
        </p:nvCxnSpPr>
        <p:spPr>
          <a:xfrm flipH="1">
            <a:off x="1982837" y="4551511"/>
            <a:ext cx="121658" cy="3116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7" idx="0"/>
          </p:cNvCxnSpPr>
          <p:nvPr/>
        </p:nvCxnSpPr>
        <p:spPr>
          <a:xfrm flipH="1">
            <a:off x="2579404" y="4634148"/>
            <a:ext cx="196242" cy="23215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918079" y="6259533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805931" y="4863181"/>
            <a:ext cx="3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-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1266476" y="5235525"/>
            <a:ext cx="150070" cy="24627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11306" y="3603077"/>
            <a:ext cx="1888" cy="30565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96170" y="2904783"/>
            <a:ext cx="187743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34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3 * 42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198177" y="2844374"/>
            <a:ext cx="4808159" cy="16042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198177" y="2844374"/>
            <a:ext cx="4808159" cy="160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addop term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addop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mulop factor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</a:t>
            </a:r>
            <a:endParaRPr lang="en-US" altLang="zh-CN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mulop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1473623" y="4539897"/>
            <a:ext cx="121658" cy="3116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020480" y="4826553"/>
            <a:ext cx="820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term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059986" y="5520344"/>
            <a:ext cx="965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factor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 flipH="1">
            <a:off x="2523377" y="5238316"/>
            <a:ext cx="1" cy="2745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4027353" y="5238316"/>
            <a:ext cx="1" cy="2745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919163" y="5532281"/>
            <a:ext cx="802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factor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88257" y="6256364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1239470" y="5898735"/>
            <a:ext cx="1" cy="2745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861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LL(1) Parsing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6"/>
            <a:ext cx="8515351" cy="2017713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u="sng" dirty="0">
                <a:sym typeface="Wingdings"/>
              </a:rPr>
              <a:t>Two Actions</a:t>
            </a:r>
            <a:r>
              <a:rPr lang="en-US" altLang="zh-CN" dirty="0">
                <a:sym typeface="Wingdings"/>
              </a:rPr>
              <a:t>:</a:t>
            </a: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/>
              </a:rPr>
              <a:t>If stack top is a nonterminal A and A  ⍺, replace A with ⍺ (</a:t>
            </a:r>
            <a:r>
              <a:rPr lang="en-US" altLang="zh-CN" b="1" u="sng" dirty="0">
                <a:solidFill>
                  <a:srgbClr val="0432FF"/>
                </a:solidFill>
                <a:sym typeface="Wingdings"/>
              </a:rPr>
              <a:t>generate</a:t>
            </a:r>
            <a:r>
              <a:rPr lang="en-US" altLang="zh-CN" dirty="0">
                <a:sym typeface="Wingdings"/>
              </a:rPr>
              <a:t>)</a:t>
            </a: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/>
              </a:rPr>
              <a:t>If stack top is a terminal (token), </a:t>
            </a:r>
            <a:r>
              <a:rPr lang="en-US" altLang="zh-CN" b="1" u="sng" dirty="0">
                <a:solidFill>
                  <a:srgbClr val="0432FF"/>
                </a:solidFill>
                <a:sym typeface="Wingdings"/>
              </a:rPr>
              <a:t>match</a:t>
            </a:r>
            <a:r>
              <a:rPr lang="en-US" altLang="zh-CN" dirty="0">
                <a:solidFill>
                  <a:srgbClr val="0432FF"/>
                </a:solidFill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it with input token</a:t>
            </a:r>
          </a:p>
          <a:p>
            <a:pPr marL="1257300" lvl="3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/>
              </a:rPr>
              <a:t>If matched, pop stack and advance input</a:t>
            </a:r>
          </a:p>
          <a:p>
            <a:pPr marL="1257300" lvl="3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/>
              </a:rPr>
              <a:t>Otherwise, throw an error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74850" y="4191000"/>
          <a:ext cx="6096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2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139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Parsing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 </a:t>
                      </a:r>
                      <a:r>
                        <a:rPr lang="en-US" b="0" i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)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 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/>
                        </a:rPr>
                        <a:t></a:t>
                      </a:r>
                      <a:r>
                        <a:rPr lang="en-US" altLang="zh-CN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(</a:t>
                      </a:r>
                      <a:r>
                        <a:rPr lang="en-US" altLang="zh-CN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altLang="zh-CN" i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</a:t>
                      </a:r>
                      <a:r>
                        <a:rPr lang="en-US" altLang="zh-CN" b="1" i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) </a:t>
                      </a:r>
                      <a:r>
                        <a:rPr lang="en-US" altLang="zh-CN" i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</a:t>
                      </a:r>
                      <a:r>
                        <a:rPr lang="en-US" altLang="zh-CN" b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 </a:t>
                      </a:r>
                      <a:r>
                        <a:rPr lang="en-US" b="0" i="1" dirty="0"/>
                        <a:t>S</a:t>
                      </a:r>
                      <a:r>
                        <a:rPr lang="en-US" b="1" dirty="0"/>
                        <a:t> ) </a:t>
                      </a:r>
                      <a:r>
                        <a:rPr lang="en-US" b="0" i="1" dirty="0"/>
                        <a:t>S</a:t>
                      </a:r>
                      <a:r>
                        <a:rPr lang="en-US" b="1" dirty="0"/>
                        <a:t> 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)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432FF"/>
                          </a:solidFill>
                        </a:rPr>
                        <a:t>mismatch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974850" y="5486400"/>
          <a:ext cx="6096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2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139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Parsing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 </a:t>
                      </a:r>
                      <a:r>
                        <a:rPr lang="en-US" b="0" i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)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 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/>
                        </a:rPr>
                        <a:t></a:t>
                      </a:r>
                      <a:r>
                        <a:rPr lang="en-US" altLang="zh-CN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altLang="zh-CN" i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ε</a:t>
                      </a:r>
                      <a:r>
                        <a:rPr lang="en-US" altLang="zh-CN" b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)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432FF"/>
                          </a:solidFill>
                        </a:rPr>
                        <a:t>mismatch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9100" y="4191000"/>
            <a:ext cx="1555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Error Input:</a:t>
            </a:r>
          </a:p>
          <a:p>
            <a:r>
              <a:rPr lang="en-US" sz="2000" dirty="0"/>
              <a:t>         </a:t>
            </a:r>
            <a:r>
              <a:rPr lang="en-US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1791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LL(1) Parsing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6"/>
            <a:ext cx="8515351" cy="2017713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u="sng" dirty="0">
                <a:sym typeface="Wingdings"/>
              </a:rPr>
              <a:t>Parse Tree Construction</a:t>
            </a:r>
            <a:endParaRPr lang="en-US" altLang="zh-CN" dirty="0">
              <a:sym typeface="Wingdings"/>
            </a:endParaRP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/>
              </a:rPr>
              <a:t>root node is constructed at the beginning of the parse</a:t>
            </a: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/>
              </a:rPr>
              <a:t>construct and attach tree nodes in each </a:t>
            </a:r>
            <a:r>
              <a:rPr lang="en-US" altLang="zh-CN" b="1" dirty="0">
                <a:sym typeface="Wingdings"/>
              </a:rPr>
              <a:t>generate </a:t>
            </a:r>
            <a:r>
              <a:rPr lang="en-US" altLang="zh-CN" dirty="0">
                <a:sym typeface="Wingdings"/>
              </a:rPr>
              <a:t>action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721074" y="3910635"/>
          <a:ext cx="4883151" cy="111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51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84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77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17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Parsing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 </a:t>
                      </a:r>
                      <a:r>
                        <a:rPr lang="en-US" b="0" i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( )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 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/>
                        </a:rPr>
                        <a:t></a:t>
                      </a:r>
                      <a:r>
                        <a:rPr lang="en-US" altLang="zh-CN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(</a:t>
                      </a:r>
                      <a:r>
                        <a:rPr lang="en-US" altLang="zh-CN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altLang="zh-CN" i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</a:t>
                      </a:r>
                      <a:r>
                        <a:rPr lang="en-US" altLang="zh-CN" b="1" i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) </a:t>
                      </a:r>
                      <a:r>
                        <a:rPr lang="en-US" altLang="zh-CN" i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</a:t>
                      </a:r>
                      <a:r>
                        <a:rPr lang="en-US" altLang="zh-CN" b="1" dirty="0">
                          <a:solidFill>
                            <a:srgbClr val="0432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 </a:t>
                      </a:r>
                      <a:r>
                        <a:rPr lang="en-US" b="0" i="1" dirty="0"/>
                        <a:t>S</a:t>
                      </a:r>
                      <a:r>
                        <a:rPr lang="en-US" b="1" dirty="0"/>
                        <a:t> ) </a:t>
                      </a:r>
                      <a:r>
                        <a:rPr lang="en-US" b="0" i="1" dirty="0"/>
                        <a:t>S</a:t>
                      </a:r>
                      <a:r>
                        <a:rPr lang="en-US" b="1" dirty="0"/>
                        <a:t> 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 )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432FF"/>
                          </a:solidFill>
                        </a:rPr>
                        <a:t>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84624" y="4628125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34766" y="3931166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2073" y="4615628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12095" y="4633849"/>
            <a:ext cx="965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252114" y="4351821"/>
            <a:ext cx="340577" cy="26380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875486" y="4351821"/>
            <a:ext cx="1" cy="2745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39850" y="4351820"/>
            <a:ext cx="508093" cy="27630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5160" y="4329625"/>
            <a:ext cx="497759" cy="3042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1235" y="4615628"/>
            <a:ext cx="263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(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67174" y="4659929"/>
            <a:ext cx="1546225" cy="336502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0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576" y="2612146"/>
            <a:ext cx="6687152" cy="1529464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First and Follow Sets</a:t>
            </a:r>
            <a:b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346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First Set: Definition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8515351" cy="79851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Wingdings"/>
              </a:rPr>
              <a:t>Suppose </a:t>
            </a:r>
            <a:r>
              <a:rPr lang="en-US" altLang="zh-CN" b="1" dirty="0">
                <a:solidFill>
                  <a:srgbClr val="0432FF"/>
                </a:solidFill>
                <a:sym typeface="Wingdings"/>
              </a:rPr>
              <a:t>⍺ </a:t>
            </a:r>
            <a:r>
              <a:rPr lang="en-US" altLang="zh-CN" dirty="0">
                <a:sym typeface="Wingdings"/>
              </a:rPr>
              <a:t>is a string of terminals and nonterminals, </a:t>
            </a:r>
            <a:r>
              <a:rPr lang="en-US" altLang="zh-CN" b="1" dirty="0">
                <a:solidFill>
                  <a:srgbClr val="0432FF"/>
                </a:solidFill>
                <a:sym typeface="Wingdings"/>
              </a:rPr>
              <a:t>First(⍺) </a:t>
            </a:r>
            <a:r>
              <a:rPr lang="en-US" altLang="zh-CN" dirty="0">
                <a:sym typeface="Wingdings"/>
              </a:rPr>
              <a:t>consists of the first terminals that can be derived from </a:t>
            </a:r>
            <a:r>
              <a:rPr lang="en-US" altLang="zh-CN" b="1" dirty="0">
                <a:solidFill>
                  <a:srgbClr val="0432FF"/>
                </a:solidFill>
                <a:sym typeface="Wingdings"/>
              </a:rPr>
              <a:t>⍺</a:t>
            </a:r>
            <a:r>
              <a:rPr lang="en-US" altLang="zh-CN" dirty="0">
                <a:sym typeface="Wingdings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2689275" y="2642206"/>
            <a:ext cx="384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</a:t>
            </a:r>
            <a:r>
              <a:rPr lang="en-US" altLang="zh-CN" sz="2400" dirty="0">
                <a:solidFill>
                  <a:srgbClr val="0432FF"/>
                </a:solidFill>
                <a:sym typeface="Wingdings"/>
              </a:rPr>
              <a:t> ⍺ ⇒* aβ</a:t>
            </a:r>
            <a:r>
              <a:rPr lang="en-US" altLang="zh-CN" sz="2400" dirty="0">
                <a:sym typeface="Wingdings"/>
              </a:rPr>
              <a:t>,</a:t>
            </a:r>
            <a:r>
              <a:rPr lang="en-US" altLang="zh-CN" sz="2400" dirty="0">
                <a:solidFill>
                  <a:srgbClr val="0432FF"/>
                </a:solidFill>
                <a:sym typeface="Wingdings"/>
              </a:rPr>
              <a:t> </a:t>
            </a:r>
            <a:r>
              <a:rPr lang="en-US" altLang="zh-CN" sz="2400" dirty="0">
                <a:sym typeface="Wingdings"/>
              </a:rPr>
              <a:t>then</a:t>
            </a:r>
            <a:r>
              <a:rPr lang="en-US" altLang="zh-CN" sz="2400" dirty="0">
                <a:solidFill>
                  <a:srgbClr val="0432FF"/>
                </a:solidFill>
                <a:sym typeface="Wingdings"/>
              </a:rPr>
              <a:t> a ∈ First(⍺)</a:t>
            </a:r>
            <a:endParaRPr lang="en-US" sz="24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730136" y="3177289"/>
            <a:ext cx="5785214" cy="51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dirty="0">
                <a:sym typeface="Wingdings"/>
              </a:rPr>
              <a:t>if </a:t>
            </a:r>
            <a:r>
              <a:rPr lang="en-US" altLang="zh-CN" dirty="0">
                <a:solidFill>
                  <a:srgbClr val="0432FF"/>
                </a:solidFill>
                <a:sym typeface="Wingdings"/>
              </a:rPr>
              <a:t>⍺ ⇒* ε</a:t>
            </a:r>
            <a:r>
              <a:rPr lang="en-US" altLang="zh-CN" b="1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(nullable), then </a:t>
            </a:r>
            <a:r>
              <a:rPr lang="en-US" altLang="zh-CN" dirty="0">
                <a:solidFill>
                  <a:srgbClr val="0432FF"/>
                </a:solidFill>
                <a:sym typeface="Wingdings"/>
              </a:rPr>
              <a:t>ε ∈ First(⍺)</a:t>
            </a:r>
            <a:endParaRPr lang="en-US" altLang="zh-CN" dirty="0">
              <a:sym typeface="Wingding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80761" y="5037832"/>
            <a:ext cx="3047306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First(ABc) = </a:t>
            </a:r>
            <a:r>
              <a:rPr kumimoji="1" lang="en-US" altLang="zh-CN" b="1" dirty="0"/>
              <a:t>{a, c, d}</a:t>
            </a: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41278" y="5062074"/>
            <a:ext cx="2894225" cy="13596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33551" y="5110562"/>
            <a:ext cx="2601952" cy="134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a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B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CD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B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b | </a:t>
            </a:r>
            <a:r>
              <a:rPr lang="en-US" altLang="zh-CN" dirty="0">
                <a:solidFill>
                  <a:srgbClr val="0432FF"/>
                </a:solidFill>
                <a:sym typeface="Wingdings"/>
              </a:rPr>
              <a:t>ε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C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c | </a:t>
            </a:r>
            <a:r>
              <a:rPr lang="en-US" altLang="zh-CN" sz="2000" dirty="0">
                <a:solidFill>
                  <a:srgbClr val="0432FF"/>
                </a:solidFill>
                <a:sym typeface="Wingdings"/>
              </a:rPr>
              <a:t>ε</a:t>
            </a:r>
            <a:endParaRPr lang="en-US" altLang="zh-CN" sz="2000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d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39678" y="4637722"/>
            <a:ext cx="2089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Another grammar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71111" y="4237612"/>
            <a:ext cx="560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E.g.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0EB6879-2529-774C-9A52-2516282E8E47}"/>
              </a:ext>
            </a:extLst>
          </p:cNvPr>
          <p:cNvSpPr txBox="1"/>
          <p:nvPr/>
        </p:nvSpPr>
        <p:spPr>
          <a:xfrm>
            <a:off x="1375903" y="5590163"/>
            <a:ext cx="305216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First(BC) = 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D3F24106-C17E-614A-873B-04B6154D2114}"/>
              </a:ext>
            </a:extLst>
          </p:cNvPr>
          <p:cNvSpPr/>
          <p:nvPr/>
        </p:nvSpPr>
        <p:spPr>
          <a:xfrm>
            <a:off x="3492483" y="5598388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kumimoji="1" lang="en-US" altLang="zh-CN" b="1" dirty="0"/>
              <a:t>{b, c, </a:t>
            </a:r>
            <a:r>
              <a:rPr lang="en-US" altLang="zh-CN" b="1" dirty="0">
                <a:sym typeface="Wingdings"/>
              </a:rPr>
              <a:t>ε</a:t>
            </a:r>
            <a:r>
              <a:rPr kumimoji="1" lang="en-US" altLang="zh-CN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3092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First Set: Properties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6"/>
            <a:ext cx="8515351" cy="2259013"/>
          </a:xfrm>
        </p:spPr>
        <p:txBody>
          <a:bodyPr>
            <a:normAutofit/>
          </a:bodyPr>
          <a:lstStyle/>
          <a:p>
            <a:pPr marL="457200" lvl="1" indent="-4572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altLang="zh-CN" dirty="0">
                <a:sym typeface="Wingdings"/>
              </a:rPr>
              <a:t>If </a:t>
            </a:r>
            <a:r>
              <a:rPr lang="en-US" altLang="zh-CN" b="1" dirty="0">
                <a:solidFill>
                  <a:srgbClr val="0432FF"/>
                </a:solidFill>
                <a:sym typeface="Wingdings"/>
              </a:rPr>
              <a:t>X</a:t>
            </a:r>
            <a:r>
              <a:rPr lang="en-US" altLang="zh-CN" dirty="0">
                <a:sym typeface="Wingdings"/>
              </a:rPr>
              <a:t> is a terminal or </a:t>
            </a:r>
            <a:r>
              <a:rPr lang="en-US" altLang="zh-CN" b="1" dirty="0">
                <a:solidFill>
                  <a:srgbClr val="0432FF"/>
                </a:solidFill>
                <a:sym typeface="Wingdings"/>
              </a:rPr>
              <a:t>ε</a:t>
            </a:r>
            <a:r>
              <a:rPr lang="en-US" altLang="zh-CN" dirty="0">
                <a:sym typeface="Wingdings"/>
              </a:rPr>
              <a:t>, then </a:t>
            </a:r>
            <a:r>
              <a:rPr lang="en-US" altLang="zh-CN" b="1" dirty="0">
                <a:solidFill>
                  <a:srgbClr val="0432FF"/>
                </a:solidFill>
                <a:sym typeface="Wingdings"/>
              </a:rPr>
              <a:t>First(X) = {X}</a:t>
            </a:r>
          </a:p>
          <a:p>
            <a:pPr marL="457200" lvl="1" indent="-4572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altLang="zh-CN" dirty="0">
                <a:sym typeface="Wingdings"/>
              </a:rPr>
              <a:t>Suppose </a:t>
            </a:r>
            <a:r>
              <a:rPr lang="en-US" altLang="zh-CN" b="1" dirty="0">
                <a:solidFill>
                  <a:srgbClr val="0432FF"/>
                </a:solidFill>
                <a:sym typeface="Wingdings"/>
              </a:rPr>
              <a:t>X</a:t>
            </a:r>
            <a:r>
              <a:rPr lang="en-US" altLang="zh-CN" dirty="0">
                <a:sym typeface="Wingdings"/>
              </a:rPr>
              <a:t> is a nonterminal and </a:t>
            </a:r>
            <a:r>
              <a:rPr lang="en-US" altLang="zh-CN" b="1" dirty="0">
                <a:solidFill>
                  <a:srgbClr val="0432FF"/>
                </a:solidFill>
                <a:sym typeface="Wingdings"/>
              </a:rPr>
              <a:t>X  Y</a:t>
            </a:r>
            <a:r>
              <a:rPr lang="en-US" altLang="zh-CN" b="1" baseline="-25000" dirty="0">
                <a:solidFill>
                  <a:srgbClr val="0432FF"/>
                </a:solidFill>
                <a:sym typeface="Wingdings"/>
              </a:rPr>
              <a:t>1</a:t>
            </a:r>
            <a:r>
              <a:rPr lang="en-US" altLang="zh-CN" b="1" dirty="0">
                <a:solidFill>
                  <a:srgbClr val="0432FF"/>
                </a:solidFill>
                <a:sym typeface="Wingdings"/>
              </a:rPr>
              <a:t>Y</a:t>
            </a:r>
            <a:r>
              <a:rPr lang="en-US" altLang="zh-CN" b="1" baseline="-25000" dirty="0">
                <a:solidFill>
                  <a:srgbClr val="0432FF"/>
                </a:solidFill>
                <a:sym typeface="Wingdings"/>
              </a:rPr>
              <a:t>2</a:t>
            </a:r>
            <a:r>
              <a:rPr lang="en-US" altLang="zh-CN" b="1" dirty="0">
                <a:solidFill>
                  <a:srgbClr val="0432FF"/>
                </a:solidFill>
                <a:sym typeface="Wingdings"/>
              </a:rPr>
              <a:t>...Y</a:t>
            </a:r>
            <a:r>
              <a:rPr lang="en-US" altLang="zh-CN" b="1" baseline="-25000" dirty="0">
                <a:solidFill>
                  <a:srgbClr val="0432FF"/>
                </a:solidFill>
                <a:sym typeface="Wingdings"/>
              </a:rPr>
              <a:t>k</a:t>
            </a:r>
            <a:r>
              <a:rPr lang="en-US" altLang="zh-CN" dirty="0">
                <a:sym typeface="Wingdings"/>
              </a:rPr>
              <a:t> </a:t>
            </a: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sz="2200" dirty="0">
                <a:sym typeface="Wingdings"/>
              </a:rPr>
              <a:t>if for some</a:t>
            </a:r>
            <a:r>
              <a:rPr lang="en-US" altLang="zh-CN" sz="2200" b="1" dirty="0">
                <a:solidFill>
                  <a:srgbClr val="0432FF"/>
                </a:solidFill>
                <a:sym typeface="Wingdings"/>
              </a:rPr>
              <a:t> i</a:t>
            </a:r>
            <a:r>
              <a:rPr lang="en-US" altLang="zh-CN" sz="2200" dirty="0">
                <a:sym typeface="Wingdings"/>
              </a:rPr>
              <a:t>, </a:t>
            </a:r>
            <a:r>
              <a:rPr lang="en-US" altLang="zh-CN" sz="2200" b="1" dirty="0">
                <a:solidFill>
                  <a:srgbClr val="0432FF"/>
                </a:solidFill>
                <a:sym typeface="Wingdings"/>
              </a:rPr>
              <a:t>Y</a:t>
            </a:r>
            <a:r>
              <a:rPr lang="en-US" altLang="zh-CN" sz="2200" b="1" baseline="-25000" dirty="0">
                <a:solidFill>
                  <a:srgbClr val="0432FF"/>
                </a:solidFill>
                <a:sym typeface="Wingdings"/>
              </a:rPr>
              <a:t>1</a:t>
            </a:r>
            <a:r>
              <a:rPr lang="en-US" altLang="zh-CN" sz="2200" b="1" dirty="0">
                <a:solidFill>
                  <a:srgbClr val="0432FF"/>
                </a:solidFill>
                <a:sym typeface="Wingdings"/>
              </a:rPr>
              <a:t>...Y</a:t>
            </a:r>
            <a:r>
              <a:rPr lang="en-US" altLang="zh-CN" sz="2200" b="1" baseline="-25000" dirty="0">
                <a:solidFill>
                  <a:srgbClr val="0432FF"/>
                </a:solidFill>
                <a:sym typeface="Wingdings"/>
              </a:rPr>
              <a:t>i-1</a:t>
            </a:r>
            <a:r>
              <a:rPr lang="en-US" altLang="zh-CN" sz="2200" b="1" dirty="0">
                <a:solidFill>
                  <a:srgbClr val="0432FF"/>
                </a:solidFill>
                <a:sym typeface="Wingdings"/>
              </a:rPr>
              <a:t> ⇒* ε </a:t>
            </a:r>
            <a:r>
              <a:rPr lang="en-US" altLang="zh-CN" sz="2200" dirty="0">
                <a:sym typeface="Wingdings"/>
              </a:rPr>
              <a:t>, then </a:t>
            </a:r>
            <a:r>
              <a:rPr lang="en-US" altLang="zh-CN" sz="2200" b="1" dirty="0">
                <a:solidFill>
                  <a:srgbClr val="0432FF"/>
                </a:solidFill>
                <a:sym typeface="Wingdings"/>
              </a:rPr>
              <a:t>First(X) </a:t>
            </a:r>
            <a:r>
              <a:rPr lang="en-US" altLang="zh-CN" sz="2200" b="1" dirty="0">
                <a:solidFill>
                  <a:srgbClr val="0432FF"/>
                </a:solidFill>
              </a:rPr>
              <a:t>⊇</a:t>
            </a:r>
            <a:r>
              <a:rPr lang="en-US" altLang="zh-CN" sz="2200" b="1" dirty="0">
                <a:solidFill>
                  <a:srgbClr val="0432FF"/>
                </a:solidFill>
                <a:sym typeface="Wingdings"/>
              </a:rPr>
              <a:t> First(Y</a:t>
            </a:r>
            <a:r>
              <a:rPr lang="en-US" altLang="zh-CN" sz="2200" b="1" baseline="-25000" dirty="0">
                <a:solidFill>
                  <a:srgbClr val="0432FF"/>
                </a:solidFill>
                <a:sym typeface="Wingdings"/>
              </a:rPr>
              <a:t>i</a:t>
            </a:r>
            <a:r>
              <a:rPr lang="en-US" altLang="zh-CN" sz="2200" b="1" dirty="0">
                <a:solidFill>
                  <a:srgbClr val="0432FF"/>
                </a:solidFill>
                <a:sym typeface="Wingdings"/>
              </a:rPr>
              <a:t>) – {ε} </a:t>
            </a:r>
            <a:endParaRPr lang="en-US" altLang="zh-CN" sz="2200" dirty="0">
              <a:sym typeface="Wingdings"/>
            </a:endParaRP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sz="2200" dirty="0">
                <a:sym typeface="Wingdings"/>
              </a:rPr>
              <a:t>if </a:t>
            </a:r>
            <a:r>
              <a:rPr lang="en-US" altLang="zh-CN" sz="2200" b="1" dirty="0">
                <a:solidFill>
                  <a:srgbClr val="0432FF"/>
                </a:solidFill>
                <a:sym typeface="Wingdings"/>
              </a:rPr>
              <a:t>Y</a:t>
            </a:r>
            <a:r>
              <a:rPr lang="en-US" altLang="zh-CN" sz="2200" b="1" baseline="-25000" dirty="0">
                <a:solidFill>
                  <a:srgbClr val="0432FF"/>
                </a:solidFill>
                <a:sym typeface="Wingdings"/>
              </a:rPr>
              <a:t>1</a:t>
            </a:r>
            <a:r>
              <a:rPr lang="en-US" altLang="zh-CN" sz="2200" b="1" dirty="0">
                <a:solidFill>
                  <a:srgbClr val="0432FF"/>
                </a:solidFill>
                <a:sym typeface="Wingdings"/>
              </a:rPr>
              <a:t>...Y</a:t>
            </a:r>
            <a:r>
              <a:rPr lang="en-US" altLang="zh-CN" sz="2200" b="1" baseline="-25000" dirty="0">
                <a:solidFill>
                  <a:srgbClr val="0432FF"/>
                </a:solidFill>
                <a:sym typeface="Wingdings"/>
              </a:rPr>
              <a:t>k</a:t>
            </a:r>
            <a:r>
              <a:rPr lang="en-US" altLang="zh-CN" sz="2200" b="1" dirty="0">
                <a:solidFill>
                  <a:srgbClr val="0432FF"/>
                </a:solidFill>
                <a:sym typeface="Wingdings"/>
              </a:rPr>
              <a:t> ⇒* ε</a:t>
            </a:r>
            <a:r>
              <a:rPr lang="en-US" altLang="zh-CN" sz="2200" dirty="0">
                <a:sym typeface="Wingdings"/>
              </a:rPr>
              <a:t>, then </a:t>
            </a:r>
            <a:r>
              <a:rPr lang="en-US" altLang="zh-CN" sz="2200" b="1" dirty="0">
                <a:solidFill>
                  <a:srgbClr val="0432FF"/>
                </a:solidFill>
                <a:sym typeface="Wingdings"/>
              </a:rPr>
              <a:t> ε ∈ First(X)</a:t>
            </a:r>
            <a:endParaRPr lang="en-US" altLang="zh-CN" sz="2200" dirty="0">
              <a:sym typeface="Wingdings"/>
            </a:endParaRP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endParaRPr lang="en-US" sz="2200" dirty="0"/>
          </a:p>
        </p:txBody>
      </p:sp>
      <p:sp>
        <p:nvSpPr>
          <p:cNvPr id="18" name="TextBox 17"/>
          <p:cNvSpPr txBox="1"/>
          <p:nvPr/>
        </p:nvSpPr>
        <p:spPr>
          <a:xfrm>
            <a:off x="1380761" y="5037832"/>
            <a:ext cx="274250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First(A) = </a:t>
            </a:r>
            <a:r>
              <a:rPr kumimoji="1" lang="en-US" altLang="zh-CN" b="1" dirty="0"/>
              <a:t>{a, c, d}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941278" y="5062074"/>
            <a:ext cx="2894225" cy="13596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233551" y="5110562"/>
            <a:ext cx="2601952" cy="134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a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B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CD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B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b | </a:t>
            </a:r>
            <a:r>
              <a:rPr lang="en-US" altLang="zh-CN" dirty="0">
                <a:solidFill>
                  <a:srgbClr val="0432FF"/>
                </a:solidFill>
                <a:sym typeface="Wingdings"/>
              </a:rPr>
              <a:t>ε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C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c | </a:t>
            </a:r>
            <a:r>
              <a:rPr lang="en-US" altLang="zh-CN" sz="2000" dirty="0">
                <a:solidFill>
                  <a:srgbClr val="0432FF"/>
                </a:solidFill>
                <a:sym typeface="Wingdings"/>
              </a:rPr>
              <a:t>ε</a:t>
            </a:r>
            <a:endParaRPr lang="en-US" altLang="zh-CN" sz="2000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d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39678" y="4637722"/>
            <a:ext cx="2089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Another grammar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1111" y="4237612"/>
            <a:ext cx="560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E.g.</a:t>
            </a:r>
          </a:p>
        </p:txBody>
      </p:sp>
      <p:sp>
        <p:nvSpPr>
          <p:cNvPr id="9" name="Line Callout 2 8">
            <a:extLst>
              <a:ext uri="{FF2B5EF4-FFF2-40B4-BE49-F238E27FC236}">
                <a16:creationId xmlns:a16="http://schemas.microsoft.com/office/drawing/2014/main" xmlns="" id="{3FB743B4-B34F-D449-B952-2DF0ACB33358}"/>
              </a:ext>
            </a:extLst>
          </p:cNvPr>
          <p:cNvSpPr/>
          <p:nvPr/>
        </p:nvSpPr>
        <p:spPr>
          <a:xfrm>
            <a:off x="5837357" y="3607910"/>
            <a:ext cx="2184247" cy="457200"/>
          </a:xfrm>
          <a:prstGeom prst="borderCallout2">
            <a:avLst>
              <a:gd name="adj1" fmla="val -14299"/>
              <a:gd name="adj2" fmla="val 50069"/>
              <a:gd name="adj3" fmla="val -70663"/>
              <a:gd name="adj4" fmla="val 49808"/>
              <a:gd name="adj5" fmla="val -137646"/>
              <a:gd name="adj6" fmla="val 7988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Why exclude it ?</a:t>
            </a:r>
          </a:p>
        </p:txBody>
      </p:sp>
    </p:spTree>
    <p:extLst>
      <p:ext uri="{BB962C8B-B14F-4D97-AF65-F5344CB8AC3E}">
        <p14:creationId xmlns:p14="http://schemas.microsoft.com/office/powerpoint/2010/main" val="408723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First Set: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8762" y="2479904"/>
            <a:ext cx="6086476" cy="4093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each nonterminal A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First(A) = {}</a:t>
            </a: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some First set changed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each A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 X</a:t>
            </a:r>
            <a:r>
              <a:rPr lang="en-US" sz="2000" baseline="-25000" dirty="0">
                <a:latin typeface="Courier" charset="0"/>
                <a:ea typeface="Courier" charset="0"/>
                <a:cs typeface="Courier" charset="0"/>
                <a:sym typeface="Wingdings"/>
              </a:rPr>
              <a:t>1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X</a:t>
            </a:r>
            <a:r>
              <a:rPr lang="en-US" sz="2000" baseline="-25000" dirty="0">
                <a:latin typeface="Courier" charset="0"/>
                <a:ea typeface="Courier" charset="0"/>
                <a:cs typeface="Courier" charset="0"/>
                <a:sym typeface="Wingdings"/>
              </a:rPr>
              <a:t>2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...</a:t>
            </a:r>
            <a:r>
              <a:rPr lang="en-US" sz="2000">
                <a:latin typeface="Courier" charset="0"/>
                <a:ea typeface="Courier" charset="0"/>
                <a:cs typeface="Courier" charset="0"/>
                <a:sym typeface="Wingdings"/>
              </a:rPr>
              <a:t>X</a:t>
            </a:r>
            <a:r>
              <a:rPr lang="en-US" sz="2000" baseline="-25000">
                <a:latin typeface="Courier" charset="0"/>
                <a:ea typeface="Courier" charset="0"/>
                <a:cs typeface="Courier" charset="0"/>
                <a:sym typeface="Wingdings"/>
              </a:rPr>
              <a:t>n</a:t>
            </a:r>
            <a:endParaRPr lang="en-US" sz="2000" baseline="-25000" dirty="0"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    k = 1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    continue = true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   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  <a:sym typeface="Wingdings"/>
              </a:rPr>
              <a:t>while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 continue == true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  <a:sym typeface="Wingdings"/>
              </a:rPr>
              <a:t>and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 k&lt;=n 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      add First(X</a:t>
            </a:r>
            <a:r>
              <a:rPr lang="en-US" sz="2000" baseline="-25000" dirty="0">
                <a:latin typeface="Courier" charset="0"/>
                <a:ea typeface="Courier" charset="0"/>
                <a:cs typeface="Courier" charset="0"/>
                <a:sym typeface="Wingdings"/>
              </a:rPr>
              <a:t>k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)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  <a:sym typeface="Wingdings"/>
              </a:rPr>
              <a:t>–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 {ε} to First(A)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     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  <a:sym typeface="Wingdings"/>
              </a:rPr>
              <a:t>if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 ε ∉ First(X</a:t>
            </a:r>
            <a:r>
              <a:rPr lang="en-US" sz="2000" baseline="-25000" dirty="0">
                <a:latin typeface="Courier" charset="0"/>
                <a:ea typeface="Courier" charset="0"/>
                <a:cs typeface="Courier" charset="0"/>
                <a:sym typeface="Wingdings"/>
              </a:rPr>
              <a:t>k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)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        continue = false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      k++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   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  <a:sym typeface="Wingdings"/>
              </a:rPr>
              <a:t>if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 continue == true 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      add ε to First(A)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B688F89-1CC2-324E-8A9F-3E019A2CB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690687"/>
            <a:ext cx="8515351" cy="79851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Wingdings"/>
              </a:rPr>
              <a:t>Compute the First set for each nonterminal iteratively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6641647" y="2759884"/>
            <a:ext cx="2184247" cy="457200"/>
          </a:xfrm>
          <a:prstGeom prst="borderCallout2">
            <a:avLst>
              <a:gd name="adj1" fmla="val 16004"/>
              <a:gd name="adj2" fmla="val -5115"/>
              <a:gd name="adj3" fmla="val 14186"/>
              <a:gd name="adj4" fmla="val -36456"/>
              <a:gd name="adj5" fmla="val 85840"/>
              <a:gd name="adj6" fmla="val -5559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Why iterative ?</a:t>
            </a:r>
          </a:p>
        </p:txBody>
      </p:sp>
    </p:spTree>
    <p:extLst>
      <p:ext uri="{BB962C8B-B14F-4D97-AF65-F5344CB8AC3E}">
        <p14:creationId xmlns:p14="http://schemas.microsoft.com/office/powerpoint/2010/main" val="1805319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First Set: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79500" y="2120900"/>
          <a:ext cx="7162800" cy="1981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25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init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round-1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{ε}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{d, ε}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round-2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{a, ε, 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{ε}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{d, ε}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round-3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{a, ε, 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{ε}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{d, ε}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9381" y="4861414"/>
            <a:ext cx="2894225" cy="13596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91654" y="4909902"/>
            <a:ext cx="2601952" cy="1378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a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B 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CD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B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bC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C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sym typeface="Wingdings"/>
              </a:rPr>
              <a:t>ε</a:t>
            </a:r>
            <a:endParaRPr lang="en-US" altLang="zh-CN" sz="2000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d | </a:t>
            </a:r>
            <a:r>
              <a:rPr lang="en-US" altLang="zh-CN" dirty="0">
                <a:solidFill>
                  <a:srgbClr val="0432FF"/>
                </a:solidFill>
                <a:sym typeface="Wingdings"/>
              </a:rPr>
              <a:t>ε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244600" y="3624357"/>
            <a:ext cx="0" cy="10090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739900" y="4089073"/>
            <a:ext cx="12700" cy="5442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4400" y="4673600"/>
            <a:ext cx="413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The same results, so iteration stops</a:t>
            </a:r>
          </a:p>
        </p:txBody>
      </p:sp>
    </p:spTree>
    <p:extLst>
      <p:ext uri="{BB962C8B-B14F-4D97-AF65-F5344CB8AC3E}">
        <p14:creationId xmlns:p14="http://schemas.microsoft.com/office/powerpoint/2010/main" val="3667538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Follow Set: Definition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8515351" cy="131112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Wingdings"/>
              </a:rPr>
              <a:t>For a nonterminal </a:t>
            </a:r>
            <a:r>
              <a:rPr lang="en-US" altLang="zh-CN" b="1" dirty="0">
                <a:solidFill>
                  <a:srgbClr val="0432FF"/>
                </a:solidFill>
                <a:sym typeface="Wingdings"/>
              </a:rPr>
              <a:t>A</a:t>
            </a:r>
            <a:r>
              <a:rPr lang="en-US" altLang="zh-CN" dirty="0">
                <a:sym typeface="Wingdings"/>
              </a:rPr>
              <a:t>, if there exists a derivation from the start nonterminal </a:t>
            </a:r>
            <a:r>
              <a:rPr lang="en-US" altLang="zh-CN" b="1" dirty="0">
                <a:solidFill>
                  <a:srgbClr val="0432FF"/>
                </a:solidFill>
                <a:sym typeface="Wingdings"/>
              </a:rPr>
              <a:t>S ⇒* ⍺Aaβ</a:t>
            </a:r>
            <a:r>
              <a:rPr lang="en-US" altLang="zh-CN" dirty="0">
                <a:sym typeface="Wingdings"/>
              </a:rPr>
              <a:t>, then </a:t>
            </a:r>
            <a:r>
              <a:rPr lang="en-US" altLang="zh-CN" b="1" dirty="0">
                <a:solidFill>
                  <a:srgbClr val="0432FF"/>
                </a:solidFill>
                <a:sym typeface="Wingdings"/>
              </a:rPr>
              <a:t>a ∈ Follow(A)</a:t>
            </a:r>
          </a:p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dirty="0"/>
              <a:t>If</a:t>
            </a:r>
            <a:r>
              <a:rPr lang="en-US" altLang="zh-CN" b="1" dirty="0">
                <a:solidFill>
                  <a:srgbClr val="0432FF"/>
                </a:solidFill>
                <a:sym typeface="Wingdings"/>
              </a:rPr>
              <a:t> S ⇒* ⍺A</a:t>
            </a:r>
            <a:r>
              <a:rPr lang="en-US" dirty="0"/>
              <a:t>, then </a:t>
            </a:r>
            <a:r>
              <a:rPr lang="en-US" altLang="zh-CN" b="1" dirty="0">
                <a:solidFill>
                  <a:srgbClr val="0432FF"/>
                </a:solidFill>
                <a:sym typeface="Wingdings"/>
              </a:rPr>
              <a:t>$ ∈ Follow(A)</a:t>
            </a:r>
            <a:endParaRPr lang="en-US" dirty="0"/>
          </a:p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endParaRPr lang="en-US" altLang="zh-CN" dirty="0">
              <a:sym typeface="Wingding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28850" y="4214872"/>
            <a:ext cx="301615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Follow(A) =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671867" y="4239114"/>
            <a:ext cx="2894225" cy="13596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964140" y="4287602"/>
            <a:ext cx="2601952" cy="1311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a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BD 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CC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B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a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C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bDe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d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0267" y="3814762"/>
            <a:ext cx="1153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grammar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1700" y="3414652"/>
            <a:ext cx="560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E.g.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8850" y="4853901"/>
            <a:ext cx="301615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Follow(B) =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28850" y="5492930"/>
            <a:ext cx="301615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Follow(C) =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8850" y="6148504"/>
            <a:ext cx="301615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Follow(D) = </a:t>
            </a:r>
          </a:p>
        </p:txBody>
      </p:sp>
      <p:sp>
        <p:nvSpPr>
          <p:cNvPr id="6" name="Rectangle 5"/>
          <p:cNvSpPr/>
          <p:nvPr/>
        </p:nvSpPr>
        <p:spPr>
          <a:xfrm>
            <a:off x="3333842" y="4239114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kumimoji="1" lang="en-US" altLang="zh-CN" b="1" dirty="0"/>
              <a:t>{$}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33842" y="4872390"/>
            <a:ext cx="468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kumimoji="1" lang="en-US" altLang="zh-CN" b="1" dirty="0"/>
              <a:t>{d}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40254" y="552370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kumimoji="1" lang="en-US" altLang="zh-CN" b="1" dirty="0"/>
              <a:t>{b, $}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24033" y="616791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kumimoji="1" lang="en-US" altLang="zh-CN" b="1" dirty="0"/>
              <a:t>{e, $}</a:t>
            </a:r>
          </a:p>
        </p:txBody>
      </p:sp>
      <p:sp>
        <p:nvSpPr>
          <p:cNvPr id="18" name="Line Callout 2 17">
            <a:extLst>
              <a:ext uri="{FF2B5EF4-FFF2-40B4-BE49-F238E27FC236}">
                <a16:creationId xmlns:a16="http://schemas.microsoft.com/office/drawing/2014/main" xmlns="" id="{BACAD81F-C098-4340-A8F8-2CA983750281}"/>
              </a:ext>
            </a:extLst>
          </p:cNvPr>
          <p:cNvSpPr/>
          <p:nvPr/>
        </p:nvSpPr>
        <p:spPr>
          <a:xfrm>
            <a:off x="4021661" y="3333318"/>
            <a:ext cx="4493690" cy="457200"/>
          </a:xfrm>
          <a:prstGeom prst="borderCallout2">
            <a:avLst>
              <a:gd name="adj1" fmla="val 83372"/>
              <a:gd name="adj2" fmla="val -1501"/>
              <a:gd name="adj3" fmla="val 83660"/>
              <a:gd name="adj4" fmla="val -6321"/>
              <a:gd name="adj5" fmla="val 194348"/>
              <a:gd name="adj6" fmla="val -1012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$ always in Follow set of start symbol</a:t>
            </a:r>
          </a:p>
        </p:txBody>
      </p:sp>
    </p:spTree>
    <p:extLst>
      <p:ext uri="{BB962C8B-B14F-4D97-AF65-F5344CB8AC3E}">
        <p14:creationId xmlns:p14="http://schemas.microsoft.com/office/powerpoint/2010/main" val="2390762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Follow Set: Definition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6"/>
            <a:ext cx="8515351" cy="1699723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Wingdings"/>
              </a:rPr>
              <a:t>For a nonterminal </a:t>
            </a:r>
            <a:r>
              <a:rPr lang="en-US" altLang="zh-CN" b="1" dirty="0">
                <a:solidFill>
                  <a:srgbClr val="0432FF"/>
                </a:solidFill>
                <a:sym typeface="Wingdings"/>
              </a:rPr>
              <a:t>A</a:t>
            </a:r>
            <a:r>
              <a:rPr lang="en-US" altLang="zh-CN" dirty="0">
                <a:sym typeface="Wingdings"/>
              </a:rPr>
              <a:t>, if there exists a derivation from the start nonterminal </a:t>
            </a:r>
            <a:r>
              <a:rPr lang="en-US" altLang="zh-CN" b="1" dirty="0">
                <a:solidFill>
                  <a:srgbClr val="0432FF"/>
                </a:solidFill>
                <a:sym typeface="Wingdings"/>
              </a:rPr>
              <a:t>S ⇒* ⍺ Aaβ (a ≠</a:t>
            </a:r>
            <a:r>
              <a:rPr lang="en-US" altLang="zh-CN" b="1" dirty="0">
                <a:solidFill>
                  <a:srgbClr val="0432FF"/>
                </a:solidFill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sym typeface="Wingdings"/>
              </a:rPr>
              <a:t>ε)</a:t>
            </a:r>
            <a:r>
              <a:rPr lang="en-US" altLang="zh-CN" dirty="0">
                <a:sym typeface="Wingdings"/>
              </a:rPr>
              <a:t>, then </a:t>
            </a:r>
            <a:r>
              <a:rPr lang="en-US" altLang="zh-CN" b="1" dirty="0">
                <a:solidFill>
                  <a:srgbClr val="0432FF"/>
                </a:solidFill>
                <a:sym typeface="Wingdings"/>
              </a:rPr>
              <a:t>a ∈ Follow(A)</a:t>
            </a:r>
          </a:p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dirty="0"/>
              <a:t>If</a:t>
            </a:r>
            <a:r>
              <a:rPr lang="en-US" altLang="zh-CN" b="1" dirty="0">
                <a:solidFill>
                  <a:srgbClr val="0432FF"/>
                </a:solidFill>
                <a:sym typeface="Wingdings"/>
              </a:rPr>
              <a:t> S ⇒* ⍺A</a:t>
            </a:r>
            <a:r>
              <a:rPr lang="en-US" dirty="0"/>
              <a:t>, then </a:t>
            </a:r>
            <a:r>
              <a:rPr lang="en-US" altLang="zh-CN" b="1" dirty="0">
                <a:solidFill>
                  <a:srgbClr val="0432FF"/>
                </a:solidFill>
                <a:sym typeface="Wingdings"/>
              </a:rPr>
              <a:t>$ ∈ Follow(A)</a:t>
            </a:r>
          </a:p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endParaRPr lang="en-US" dirty="0"/>
          </a:p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endParaRPr lang="en-US" altLang="zh-CN" dirty="0">
              <a:sym typeface="Wingding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28850" y="4214872"/>
            <a:ext cx="301615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Follow(A) = ?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671867" y="4239114"/>
            <a:ext cx="2894225" cy="13596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964140" y="4287602"/>
            <a:ext cx="2601952" cy="1311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a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BD 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CC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B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a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C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De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d | </a:t>
            </a:r>
            <a:r>
              <a:rPr lang="en-US" altLang="zh-CN" dirty="0">
                <a:solidFill>
                  <a:srgbClr val="0432FF"/>
                </a:solidFill>
                <a:sym typeface="Wingdings"/>
              </a:rPr>
              <a:t>ε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0267" y="3814762"/>
            <a:ext cx="2089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Another grammar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1700" y="3414652"/>
            <a:ext cx="1112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Exercise: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8850" y="4853901"/>
            <a:ext cx="301615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Follow(B) = 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28850" y="5492930"/>
            <a:ext cx="301615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Follow(C) = 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8850" y="6148504"/>
            <a:ext cx="301615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Follow(D) = ?</a:t>
            </a:r>
          </a:p>
        </p:txBody>
      </p:sp>
      <p:sp>
        <p:nvSpPr>
          <p:cNvPr id="6" name="Rectangle 5"/>
          <p:cNvSpPr/>
          <p:nvPr/>
        </p:nvSpPr>
        <p:spPr>
          <a:xfrm>
            <a:off x="3680352" y="4239114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kumimoji="1" lang="en-US" altLang="zh-CN" b="1" dirty="0"/>
              <a:t>{$}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80352" y="487239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kumimoji="1" lang="en-US" altLang="zh-CN" b="1" dirty="0"/>
              <a:t>{d, $}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86764" y="5523708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kumimoji="1" lang="en-US" altLang="zh-CN" b="1" dirty="0"/>
              <a:t>{d, e, $}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70543" y="616791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kumimoji="1" lang="en-US" altLang="zh-CN" b="1" dirty="0"/>
              <a:t>{e, $}</a:t>
            </a:r>
          </a:p>
        </p:txBody>
      </p:sp>
    </p:spTree>
    <p:extLst>
      <p:ext uri="{BB962C8B-B14F-4D97-AF65-F5344CB8AC3E}">
        <p14:creationId xmlns:p14="http://schemas.microsoft.com/office/powerpoint/2010/main" val="73367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Follow Set: Properties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50" y="1690687"/>
            <a:ext cx="7504698" cy="2188294"/>
          </a:xfrm>
        </p:spPr>
        <p:txBody>
          <a:bodyPr>
            <a:normAutofit/>
          </a:bodyPr>
          <a:lstStyle/>
          <a:p>
            <a:pPr marL="457200" lvl="1" indent="-4572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altLang="zh-CN" dirty="0">
                <a:sym typeface="Wingdings"/>
              </a:rPr>
              <a:t>If </a:t>
            </a:r>
            <a:r>
              <a:rPr lang="en-US" altLang="zh-CN" b="1" dirty="0">
                <a:solidFill>
                  <a:srgbClr val="0432FF"/>
                </a:solidFill>
                <a:sym typeface="Wingdings"/>
              </a:rPr>
              <a:t>A</a:t>
            </a:r>
            <a:r>
              <a:rPr lang="en-US" altLang="zh-CN" dirty="0">
                <a:sym typeface="Wingdings"/>
              </a:rPr>
              <a:t> is the start symbol, </a:t>
            </a:r>
            <a:r>
              <a:rPr lang="en-US" altLang="zh-CN" b="1" dirty="0">
                <a:solidFill>
                  <a:srgbClr val="0432FF"/>
                </a:solidFill>
                <a:sym typeface="Wingdings"/>
              </a:rPr>
              <a:t>$ ∈ Follow(A)</a:t>
            </a:r>
          </a:p>
          <a:p>
            <a:pPr marL="457200" lvl="1" indent="-4572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altLang="zh-CN" dirty="0">
                <a:sym typeface="Wingdings"/>
              </a:rPr>
              <a:t>For any nonterminal </a:t>
            </a:r>
            <a:r>
              <a:rPr lang="en-US" altLang="zh-CN" b="1" dirty="0">
                <a:solidFill>
                  <a:srgbClr val="0432FF"/>
                </a:solidFill>
                <a:sym typeface="Wingdings"/>
              </a:rPr>
              <a:t>A</a:t>
            </a:r>
            <a:r>
              <a:rPr lang="en-US" altLang="zh-CN" dirty="0">
                <a:sym typeface="Wingdings"/>
              </a:rPr>
              <a:t>, </a:t>
            </a:r>
            <a:r>
              <a:rPr lang="en-US" b="1" dirty="0">
                <a:solidFill>
                  <a:srgbClr val="0432FF"/>
                </a:solidFill>
                <a:sym typeface="Wingdings"/>
              </a:rPr>
              <a:t>ε ∉ Follow(A) </a:t>
            </a:r>
            <a:endParaRPr lang="en-US" altLang="zh-CN" dirty="0">
              <a:sym typeface="Wingdings"/>
            </a:endParaRPr>
          </a:p>
          <a:p>
            <a:pPr marL="457200" lvl="1" indent="-4572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altLang="zh-CN" dirty="0">
                <a:sym typeface="Wingdings"/>
              </a:rPr>
              <a:t>If </a:t>
            </a:r>
            <a:r>
              <a:rPr lang="en-US" altLang="zh-CN" b="1" dirty="0">
                <a:solidFill>
                  <a:srgbClr val="0432FF"/>
                </a:solidFill>
                <a:sym typeface="Wingdings"/>
              </a:rPr>
              <a:t>A </a:t>
            </a:r>
            <a:r>
              <a:rPr lang="mr-IN" altLang="zh-CN" b="1" dirty="0">
                <a:solidFill>
                  <a:srgbClr val="0432FF"/>
                </a:solidFill>
                <a:sym typeface="Wingdings"/>
              </a:rPr>
              <a:t>–</a:t>
            </a:r>
            <a:r>
              <a:rPr lang="en-US" altLang="zh-CN" b="1" dirty="0">
                <a:solidFill>
                  <a:srgbClr val="0432FF"/>
                </a:solidFill>
                <a:sym typeface="Wingdings"/>
              </a:rPr>
              <a:t>&gt; ⍺B𝛾 </a:t>
            </a:r>
            <a:r>
              <a:rPr lang="en-US" altLang="zh-CN" dirty="0">
                <a:sym typeface="Wingdings"/>
              </a:rPr>
              <a:t>then </a:t>
            </a:r>
            <a:r>
              <a:rPr lang="en-US" altLang="zh-CN" b="1" dirty="0">
                <a:solidFill>
                  <a:srgbClr val="0432FF"/>
                </a:solidFill>
                <a:sym typeface="Wingdings"/>
              </a:rPr>
              <a:t>First(𝛾) </a:t>
            </a:r>
            <a:r>
              <a:rPr lang="mr-IN" altLang="zh-CN" b="1" dirty="0">
                <a:solidFill>
                  <a:srgbClr val="0432FF"/>
                </a:solidFill>
                <a:sym typeface="Wingdings"/>
              </a:rPr>
              <a:t>–</a:t>
            </a:r>
            <a:r>
              <a:rPr lang="en-US" altLang="zh-CN" b="1" dirty="0">
                <a:solidFill>
                  <a:srgbClr val="0432FF"/>
                </a:solidFill>
                <a:sym typeface="Wingdings"/>
              </a:rPr>
              <a:t> {</a:t>
            </a:r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ε</a:t>
            </a:r>
            <a:r>
              <a:rPr lang="en-US" altLang="zh-CN" b="1" dirty="0">
                <a:solidFill>
                  <a:srgbClr val="0432FF"/>
                </a:solidFill>
                <a:sym typeface="Wingdings"/>
              </a:rPr>
              <a:t>} ⊆ Follow(B)</a:t>
            </a:r>
          </a:p>
          <a:p>
            <a:pPr marL="457200" lvl="1" indent="-4572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dirty="0"/>
              <a:t>If</a:t>
            </a:r>
            <a:r>
              <a:rPr lang="en-US" altLang="zh-CN" b="1" dirty="0">
                <a:solidFill>
                  <a:srgbClr val="0432FF"/>
                </a:solidFill>
                <a:sym typeface="Wingdings"/>
              </a:rPr>
              <a:t> A </a:t>
            </a:r>
            <a:r>
              <a:rPr lang="mr-IN" altLang="zh-CN" b="1" dirty="0">
                <a:solidFill>
                  <a:srgbClr val="0432FF"/>
                </a:solidFill>
                <a:sym typeface="Wingdings"/>
              </a:rPr>
              <a:t>–</a:t>
            </a:r>
            <a:r>
              <a:rPr lang="en-US" altLang="zh-CN" b="1" dirty="0">
                <a:solidFill>
                  <a:srgbClr val="0432FF"/>
                </a:solidFill>
                <a:sym typeface="Wingdings"/>
              </a:rPr>
              <a:t>&gt; ⍺B𝛾 </a:t>
            </a:r>
            <a:r>
              <a:rPr lang="en-US" dirty="0"/>
              <a:t>and </a:t>
            </a:r>
            <a:r>
              <a:rPr lang="en-US" altLang="zh-CN" b="1" dirty="0">
                <a:solidFill>
                  <a:srgbClr val="0432FF"/>
                </a:solidFill>
                <a:sym typeface="Wingdings"/>
              </a:rPr>
              <a:t>𝛾 ⇒* ε</a:t>
            </a:r>
            <a:r>
              <a:rPr lang="en-US" dirty="0"/>
              <a:t> then </a:t>
            </a:r>
            <a:r>
              <a:rPr lang="en-US" altLang="zh-CN" b="1" dirty="0">
                <a:solidFill>
                  <a:srgbClr val="0432FF"/>
                </a:solidFill>
                <a:sym typeface="Wingdings"/>
              </a:rPr>
              <a:t>Follow(A) ⊆ Follow(B)</a:t>
            </a:r>
          </a:p>
        </p:txBody>
      </p:sp>
    </p:spTree>
    <p:extLst>
      <p:ext uri="{BB962C8B-B14F-4D97-AF65-F5344CB8AC3E}">
        <p14:creationId xmlns:p14="http://schemas.microsoft.com/office/powerpoint/2010/main" val="160058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Bottom-Up Parsing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8515351" cy="1045675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Wingdings"/>
              </a:rPr>
              <a:t>Reason about a parse tree bottom up, from the leaf nodes</a:t>
            </a:r>
          </a:p>
          <a:p>
            <a:pPr marL="0" lvl="1" indent="0">
              <a:spcBef>
                <a:spcPts val="1000"/>
              </a:spcBef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   (will be discussed in Chapter 5)</a:t>
            </a:r>
          </a:p>
        </p:txBody>
      </p:sp>
      <p:cxnSp>
        <p:nvCxnSpPr>
          <p:cNvPr id="74" name="Straight Arrow Connector 73"/>
          <p:cNvCxnSpPr>
            <a:stCxn id="77" idx="2"/>
            <a:endCxn id="84" idx="0"/>
          </p:cNvCxnSpPr>
          <p:nvPr/>
        </p:nvCxnSpPr>
        <p:spPr>
          <a:xfrm flipH="1">
            <a:off x="3198619" y="5265682"/>
            <a:ext cx="125874" cy="3491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800524" y="4170273"/>
            <a:ext cx="682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term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33798" y="3473314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exp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876110" y="4865572"/>
            <a:ext cx="896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mulop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07046" y="4871862"/>
            <a:ext cx="802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factor</a:t>
            </a:r>
          </a:p>
        </p:txBody>
      </p:sp>
      <p:cxnSp>
        <p:nvCxnSpPr>
          <p:cNvPr id="79" name="Straight Arrow Connector 78"/>
          <p:cNvCxnSpPr>
            <a:endCxn id="93" idx="0"/>
          </p:cNvCxnSpPr>
          <p:nvPr/>
        </p:nvCxnSpPr>
        <p:spPr>
          <a:xfrm flipH="1">
            <a:off x="2432002" y="6003320"/>
            <a:ext cx="31683" cy="2562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5" idx="2"/>
            <a:endCxn id="77" idx="0"/>
          </p:cNvCxnSpPr>
          <p:nvPr/>
        </p:nvCxnSpPr>
        <p:spPr>
          <a:xfrm>
            <a:off x="3141643" y="4570383"/>
            <a:ext cx="182850" cy="29518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411889" y="4585070"/>
            <a:ext cx="494188" cy="2930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399189" y="5531879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021713" y="5614821"/>
            <a:ext cx="3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*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74105" y="4157776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exp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805795" y="4175997"/>
            <a:ext cx="965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addop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238284" y="4866306"/>
            <a:ext cx="682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term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1645814" y="3893969"/>
            <a:ext cx="340577" cy="26380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2269186" y="3893969"/>
            <a:ext cx="1" cy="2745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75" idx="0"/>
          </p:cNvCxnSpPr>
          <p:nvPr/>
        </p:nvCxnSpPr>
        <p:spPr>
          <a:xfrm>
            <a:off x="2633550" y="3893968"/>
            <a:ext cx="508093" cy="27630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94" idx="0"/>
          </p:cNvCxnSpPr>
          <p:nvPr/>
        </p:nvCxnSpPr>
        <p:spPr>
          <a:xfrm flipH="1">
            <a:off x="1982837" y="4551511"/>
            <a:ext cx="121658" cy="3116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7" idx="0"/>
          </p:cNvCxnSpPr>
          <p:nvPr/>
        </p:nvCxnSpPr>
        <p:spPr>
          <a:xfrm flipH="1">
            <a:off x="2579404" y="4634148"/>
            <a:ext cx="196242" cy="23215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918079" y="6259533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805931" y="4863181"/>
            <a:ext cx="3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-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1266476" y="5235525"/>
            <a:ext cx="150070" cy="24627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11306" y="3603077"/>
            <a:ext cx="1888" cy="3056566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96170" y="2904783"/>
            <a:ext cx="187743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34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3 * 42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198177" y="2844374"/>
            <a:ext cx="4808159" cy="16042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198177" y="2844374"/>
            <a:ext cx="4808159" cy="160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addop term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addop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mulop factor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</a:t>
            </a:r>
            <a:endParaRPr lang="en-US" altLang="zh-CN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mulop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1473623" y="4539897"/>
            <a:ext cx="121658" cy="3116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020480" y="4826553"/>
            <a:ext cx="820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term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059986" y="5520344"/>
            <a:ext cx="965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factor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 flipH="1">
            <a:off x="2523377" y="5238316"/>
            <a:ext cx="1" cy="2745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4027353" y="5238316"/>
            <a:ext cx="1" cy="2745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266476" y="5235525"/>
            <a:ext cx="150070" cy="24627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9163" y="5532281"/>
            <a:ext cx="802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factor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8257" y="6256364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1239470" y="5898735"/>
            <a:ext cx="1" cy="2745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801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Follow Set: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3990" y="2311401"/>
            <a:ext cx="7516019" cy="40209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each nonterminal A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A is start-symbol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Follow(A)={$}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else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Follow(A)={}</a:t>
            </a:r>
          </a:p>
          <a:p>
            <a:pPr>
              <a:lnSpc>
                <a:spcPts val="2800"/>
              </a:lnSpc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some Follow set changed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each A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 X</a:t>
            </a:r>
            <a:r>
              <a:rPr lang="en-US" sz="2000" baseline="-25000" dirty="0">
                <a:latin typeface="Courier" charset="0"/>
                <a:ea typeface="Courier" charset="0"/>
                <a:cs typeface="Courier" charset="0"/>
                <a:sym typeface="Wingdings"/>
              </a:rPr>
              <a:t>1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X</a:t>
            </a:r>
            <a:r>
              <a:rPr lang="en-US" sz="2000" baseline="-25000" dirty="0">
                <a:latin typeface="Courier" charset="0"/>
                <a:ea typeface="Courier" charset="0"/>
                <a:cs typeface="Courier" charset="0"/>
                <a:sym typeface="Wingdings"/>
              </a:rPr>
              <a:t>2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...</a:t>
            </a:r>
            <a:r>
              <a:rPr lang="en-US" sz="2000">
                <a:latin typeface="Courier" charset="0"/>
                <a:ea typeface="Courier" charset="0"/>
                <a:cs typeface="Courier" charset="0"/>
                <a:sym typeface="Wingdings"/>
              </a:rPr>
              <a:t>X</a:t>
            </a:r>
            <a:r>
              <a:rPr lang="en-US" sz="2000" baseline="-25000">
                <a:latin typeface="Courier" charset="0"/>
                <a:ea typeface="Courier" charset="0"/>
                <a:cs typeface="Courier" charset="0"/>
                <a:sym typeface="Wingdings"/>
              </a:rPr>
              <a:t>n</a:t>
            </a:r>
            <a:endParaRPr lang="en-US" sz="2000" baseline="-25000" dirty="0"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pPr>
              <a:lnSpc>
                <a:spcPts val="2800"/>
              </a:lnSpc>
            </a:pP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   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  <a:sym typeface="Wingdings"/>
              </a:rPr>
              <a:t>for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 each X</a:t>
            </a:r>
            <a:r>
              <a:rPr lang="en-US" sz="2000" baseline="-25000" dirty="0">
                <a:latin typeface="Courier" charset="0"/>
                <a:ea typeface="Courier" charset="0"/>
                <a:cs typeface="Courier" charset="0"/>
                <a:sym typeface="Wingdings"/>
              </a:rPr>
              <a:t>i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 that is a nontermianl    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      add First(X</a:t>
            </a:r>
            <a:r>
              <a:rPr lang="en-US" sz="2000" baseline="-25000" dirty="0">
                <a:latin typeface="Courier" charset="0"/>
                <a:ea typeface="Courier" charset="0"/>
                <a:cs typeface="Courier" charset="0"/>
                <a:sym typeface="Wingdings"/>
              </a:rPr>
              <a:t>i+1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X</a:t>
            </a:r>
            <a:r>
              <a:rPr lang="en-US" sz="2000" baseline="-25000" dirty="0">
                <a:latin typeface="Courier" charset="0"/>
                <a:ea typeface="Courier" charset="0"/>
                <a:cs typeface="Courier" charset="0"/>
                <a:sym typeface="Wingdings"/>
              </a:rPr>
              <a:t>i+2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...X</a:t>
            </a:r>
            <a:r>
              <a:rPr lang="en-US" sz="2000" baseline="-25000" dirty="0">
                <a:latin typeface="Courier" charset="0"/>
                <a:ea typeface="Courier" charset="0"/>
                <a:cs typeface="Courier" charset="0"/>
                <a:sym typeface="Wingdings"/>
              </a:rPr>
              <a:t>n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)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  <a:sym typeface="Wingdings"/>
              </a:rPr>
              <a:t>–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 {ε} to Follow(X</a:t>
            </a:r>
            <a:r>
              <a:rPr lang="en-US" sz="2000" baseline="-25000" dirty="0">
                <a:latin typeface="Courier" charset="0"/>
                <a:ea typeface="Courier" charset="0"/>
                <a:cs typeface="Courier" charset="0"/>
                <a:sym typeface="Wingdings"/>
              </a:rPr>
              <a:t>i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)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     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  <a:sym typeface="Wingdings"/>
              </a:rPr>
              <a:t>if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 ε ∈ First(X</a:t>
            </a:r>
            <a:r>
              <a:rPr lang="en-US" sz="2000" baseline="-25000" dirty="0">
                <a:latin typeface="Courier" charset="0"/>
                <a:ea typeface="Courier" charset="0"/>
                <a:cs typeface="Courier" charset="0"/>
                <a:sym typeface="Wingdings"/>
              </a:rPr>
              <a:t>i+1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X</a:t>
            </a:r>
            <a:r>
              <a:rPr lang="en-US" sz="2000" baseline="-25000" dirty="0">
                <a:latin typeface="Courier" charset="0"/>
                <a:ea typeface="Courier" charset="0"/>
                <a:cs typeface="Courier" charset="0"/>
                <a:sym typeface="Wingdings"/>
              </a:rPr>
              <a:t>i+2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...X</a:t>
            </a:r>
            <a:r>
              <a:rPr lang="en-US" sz="2000" baseline="-25000" dirty="0">
                <a:latin typeface="Courier" charset="0"/>
                <a:ea typeface="Courier" charset="0"/>
                <a:cs typeface="Courier" charset="0"/>
                <a:sym typeface="Wingdings"/>
              </a:rPr>
              <a:t>n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)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        add Follow(A) to Follow(X</a:t>
            </a:r>
            <a:r>
              <a:rPr lang="en-US" sz="2000" baseline="-25000" dirty="0">
                <a:latin typeface="Courier" charset="0"/>
                <a:ea typeface="Courier" charset="0"/>
                <a:cs typeface="Courier" charset="0"/>
                <a:sym typeface="Wingdings"/>
              </a:rPr>
              <a:t>i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)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6BB03B3-0B57-E346-8E36-5E0D18C46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690687"/>
            <a:ext cx="8515351" cy="79851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Wingdings"/>
              </a:rPr>
              <a:t>Compute the Follow set for each nonterminal iteratively</a:t>
            </a:r>
          </a:p>
        </p:txBody>
      </p:sp>
      <p:sp>
        <p:nvSpPr>
          <p:cNvPr id="12" name="Line Callout 2 11">
            <a:extLst>
              <a:ext uri="{FF2B5EF4-FFF2-40B4-BE49-F238E27FC236}">
                <a16:creationId xmlns:a16="http://schemas.microsoft.com/office/drawing/2014/main" xmlns="" id="{BACAD81F-C098-4340-A8F8-2CA983750281}"/>
              </a:ext>
            </a:extLst>
          </p:cNvPr>
          <p:cNvSpPr/>
          <p:nvPr/>
        </p:nvSpPr>
        <p:spPr>
          <a:xfrm>
            <a:off x="6916665" y="4321887"/>
            <a:ext cx="1820339" cy="457200"/>
          </a:xfrm>
          <a:prstGeom prst="borderCallout2">
            <a:avLst>
              <a:gd name="adj1" fmla="val 83372"/>
              <a:gd name="adj2" fmla="val -1501"/>
              <a:gd name="adj3" fmla="val 83660"/>
              <a:gd name="adj4" fmla="val -6321"/>
              <a:gd name="adj5" fmla="val 194348"/>
              <a:gd name="adj6" fmla="val -1012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3rd property</a:t>
            </a:r>
          </a:p>
        </p:txBody>
      </p:sp>
      <p:sp>
        <p:nvSpPr>
          <p:cNvPr id="13" name="Line Callout 2 12">
            <a:extLst>
              <a:ext uri="{FF2B5EF4-FFF2-40B4-BE49-F238E27FC236}">
                <a16:creationId xmlns:a16="http://schemas.microsoft.com/office/drawing/2014/main" xmlns="" id="{BACAD81F-C098-4340-A8F8-2CA983750281}"/>
              </a:ext>
            </a:extLst>
          </p:cNvPr>
          <p:cNvSpPr/>
          <p:nvPr/>
        </p:nvSpPr>
        <p:spPr>
          <a:xfrm>
            <a:off x="6916665" y="6015220"/>
            <a:ext cx="1820339" cy="457200"/>
          </a:xfrm>
          <a:prstGeom prst="borderCallout2">
            <a:avLst>
              <a:gd name="adj1" fmla="val 83372"/>
              <a:gd name="adj2" fmla="val -1501"/>
              <a:gd name="adj3" fmla="val 83660"/>
              <a:gd name="adj4" fmla="val -6321"/>
              <a:gd name="adj5" fmla="val 33237"/>
              <a:gd name="adj6" fmla="val -3384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4th property</a:t>
            </a:r>
          </a:p>
        </p:txBody>
      </p:sp>
    </p:spTree>
    <p:extLst>
      <p:ext uri="{BB962C8B-B14F-4D97-AF65-F5344CB8AC3E}">
        <p14:creationId xmlns:p14="http://schemas.microsoft.com/office/powerpoint/2010/main" val="1170625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Follow Set: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54100" y="2692400"/>
          <a:ext cx="6934200" cy="1981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Follow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{$}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round-1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{$}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{b, 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{$}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round-2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{$}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{b, 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{$}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{b, 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round-3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{$}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{b, 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{$}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{b, 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1219200" y="4195857"/>
            <a:ext cx="0" cy="10090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714500" y="4660573"/>
            <a:ext cx="12700" cy="5442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54100" y="1690689"/>
          <a:ext cx="6934200" cy="79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{e}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728029" y="5156376"/>
            <a:ext cx="1871174" cy="13596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39503" y="5204863"/>
            <a:ext cx="1448227" cy="1311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AB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eC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B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b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Aa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C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F755845-C6D1-7F46-9D05-1ACC0D4D9A9B}"/>
              </a:ext>
            </a:extLst>
          </p:cNvPr>
          <p:cNvSpPr txBox="1"/>
          <p:nvPr/>
        </p:nvSpPr>
        <p:spPr>
          <a:xfrm>
            <a:off x="924025" y="5204863"/>
            <a:ext cx="413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The same results, so iteration stops</a:t>
            </a:r>
          </a:p>
        </p:txBody>
      </p:sp>
    </p:spTree>
    <p:extLst>
      <p:ext uri="{BB962C8B-B14F-4D97-AF65-F5344CB8AC3E}">
        <p14:creationId xmlns:p14="http://schemas.microsoft.com/office/powerpoint/2010/main" val="1379000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Example: Compute First/Follow Set 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2713" y="4035762"/>
            <a:ext cx="3092453" cy="26703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sz="2000" dirty="0">
                <a:ea typeface="Courier" charset="0"/>
                <a:cs typeface="Courier" charset="0"/>
              </a:rPr>
              <a:t>First(exp) = { </a:t>
            </a:r>
            <a:r>
              <a:rPr lang="en-US" sz="2000" b="1" dirty="0">
                <a:ea typeface="Courier" charset="0"/>
                <a:cs typeface="Courier" charset="0"/>
              </a:rPr>
              <a:t>(</a:t>
            </a:r>
            <a:r>
              <a:rPr lang="en-US" sz="2000" dirty="0">
                <a:ea typeface="Courier" charset="0"/>
                <a:cs typeface="Courier" charset="0"/>
              </a:rPr>
              <a:t>, </a:t>
            </a:r>
            <a:r>
              <a:rPr lang="en-US" sz="2000" b="1" dirty="0">
                <a:ea typeface="Courier" charset="0"/>
                <a:cs typeface="Courier" charset="0"/>
              </a:rPr>
              <a:t>number</a:t>
            </a:r>
            <a:r>
              <a:rPr lang="en-US" sz="2000" dirty="0">
                <a:ea typeface="Courier" charset="0"/>
                <a:cs typeface="Courier" charset="0"/>
              </a:rPr>
              <a:t> }</a:t>
            </a:r>
          </a:p>
          <a:p>
            <a:pPr>
              <a:lnSpc>
                <a:spcPts val="2900"/>
              </a:lnSpc>
            </a:pPr>
            <a:r>
              <a:rPr lang="en-US" sz="2000" dirty="0">
                <a:ea typeface="Courier" charset="0"/>
                <a:cs typeface="Courier" charset="0"/>
              </a:rPr>
              <a:t>First(exp’) = { </a:t>
            </a:r>
            <a:r>
              <a:rPr lang="en-US" sz="2000" b="1" dirty="0">
                <a:ea typeface="Courier" charset="0"/>
                <a:cs typeface="Courier" charset="0"/>
              </a:rPr>
              <a:t>+</a:t>
            </a:r>
            <a:r>
              <a:rPr lang="en-US" sz="2000" dirty="0">
                <a:ea typeface="Courier" charset="0"/>
                <a:cs typeface="Courier" charset="0"/>
              </a:rPr>
              <a:t>, </a:t>
            </a:r>
            <a:r>
              <a:rPr lang="en-US" sz="2000" b="1" dirty="0">
                <a:ea typeface="Courier" charset="0"/>
                <a:cs typeface="Courier" charset="0"/>
              </a:rPr>
              <a:t>-</a:t>
            </a:r>
            <a:r>
              <a:rPr lang="en-US" sz="2000" dirty="0">
                <a:ea typeface="Courier" charset="0"/>
                <a:cs typeface="Courier" charset="0"/>
              </a:rPr>
              <a:t>, </a:t>
            </a:r>
            <a:r>
              <a:rPr lang="en-US" altLang="zh-CN" sz="2000" b="1" dirty="0">
                <a:sym typeface="Wingdings"/>
              </a:rPr>
              <a:t>ε </a:t>
            </a:r>
            <a:r>
              <a:rPr lang="en-US" sz="2000" dirty="0">
                <a:ea typeface="Courier" charset="0"/>
                <a:cs typeface="Courier" charset="0"/>
              </a:rPr>
              <a:t>}</a:t>
            </a:r>
          </a:p>
          <a:p>
            <a:pPr>
              <a:lnSpc>
                <a:spcPts val="2900"/>
              </a:lnSpc>
            </a:pPr>
            <a:r>
              <a:rPr lang="en-US" sz="2000" dirty="0">
                <a:ea typeface="Courier" charset="0"/>
                <a:cs typeface="Courier" charset="0"/>
              </a:rPr>
              <a:t>First(addop) = { </a:t>
            </a:r>
            <a:r>
              <a:rPr lang="en-US" sz="2000" b="1" dirty="0">
                <a:ea typeface="Courier" charset="0"/>
                <a:cs typeface="Courier" charset="0"/>
              </a:rPr>
              <a:t>+</a:t>
            </a:r>
            <a:r>
              <a:rPr lang="en-US" sz="2000" dirty="0">
                <a:ea typeface="Courier" charset="0"/>
                <a:cs typeface="Courier" charset="0"/>
              </a:rPr>
              <a:t>, </a:t>
            </a:r>
            <a:r>
              <a:rPr lang="en-US" sz="2000" b="1" dirty="0">
                <a:ea typeface="Courier" charset="0"/>
                <a:cs typeface="Courier" charset="0"/>
              </a:rPr>
              <a:t>- </a:t>
            </a:r>
            <a:r>
              <a:rPr lang="en-US" sz="2000" dirty="0">
                <a:ea typeface="Courier" charset="0"/>
                <a:cs typeface="Courier" charset="0"/>
              </a:rPr>
              <a:t>}</a:t>
            </a:r>
          </a:p>
          <a:p>
            <a:pPr>
              <a:lnSpc>
                <a:spcPts val="2900"/>
              </a:lnSpc>
            </a:pPr>
            <a:r>
              <a:rPr lang="en-US" sz="2000" dirty="0">
                <a:ea typeface="Courier" charset="0"/>
                <a:cs typeface="Courier" charset="0"/>
              </a:rPr>
              <a:t>First(term) = { </a:t>
            </a:r>
            <a:r>
              <a:rPr lang="en-US" sz="2000" b="1" dirty="0">
                <a:ea typeface="Courier" charset="0"/>
                <a:cs typeface="Courier" charset="0"/>
              </a:rPr>
              <a:t>(</a:t>
            </a:r>
            <a:r>
              <a:rPr lang="en-US" sz="2000" dirty="0">
                <a:ea typeface="Courier" charset="0"/>
                <a:cs typeface="Courier" charset="0"/>
              </a:rPr>
              <a:t>, </a:t>
            </a:r>
            <a:r>
              <a:rPr lang="en-US" sz="2000" b="1" dirty="0">
                <a:ea typeface="Courier" charset="0"/>
                <a:cs typeface="Courier" charset="0"/>
              </a:rPr>
              <a:t>number </a:t>
            </a:r>
            <a:r>
              <a:rPr lang="en-US" sz="2000" dirty="0">
                <a:ea typeface="Courier" charset="0"/>
                <a:cs typeface="Courier" charset="0"/>
              </a:rPr>
              <a:t>}</a:t>
            </a:r>
          </a:p>
          <a:p>
            <a:pPr>
              <a:lnSpc>
                <a:spcPts val="2900"/>
              </a:lnSpc>
            </a:pPr>
            <a:r>
              <a:rPr lang="en-US" sz="2000" dirty="0">
                <a:ea typeface="Courier" charset="0"/>
                <a:cs typeface="Courier" charset="0"/>
              </a:rPr>
              <a:t>First(term’) = { </a:t>
            </a:r>
            <a:r>
              <a:rPr lang="en-US" sz="2000" b="1" dirty="0">
                <a:ea typeface="Courier" charset="0"/>
                <a:cs typeface="Courier" charset="0"/>
              </a:rPr>
              <a:t>*</a:t>
            </a:r>
            <a:r>
              <a:rPr lang="en-US" sz="2000" dirty="0">
                <a:ea typeface="Courier" charset="0"/>
                <a:cs typeface="Courier" charset="0"/>
              </a:rPr>
              <a:t>, </a:t>
            </a:r>
            <a:r>
              <a:rPr lang="en-US" altLang="zh-CN" sz="2000" b="1" dirty="0">
                <a:sym typeface="Wingdings"/>
              </a:rPr>
              <a:t>ε </a:t>
            </a:r>
            <a:r>
              <a:rPr lang="en-US" sz="2000" dirty="0">
                <a:ea typeface="Courier" charset="0"/>
                <a:cs typeface="Courier" charset="0"/>
              </a:rPr>
              <a:t>}</a:t>
            </a:r>
          </a:p>
          <a:p>
            <a:pPr>
              <a:lnSpc>
                <a:spcPts val="2900"/>
              </a:lnSpc>
            </a:pPr>
            <a:r>
              <a:rPr lang="en-US" sz="2000" dirty="0">
                <a:ea typeface="Courier" charset="0"/>
                <a:cs typeface="Courier" charset="0"/>
              </a:rPr>
              <a:t>First(mulop) = { </a:t>
            </a:r>
            <a:r>
              <a:rPr lang="en-US" sz="2000" b="1" dirty="0">
                <a:ea typeface="Courier" charset="0"/>
                <a:cs typeface="Courier" charset="0"/>
              </a:rPr>
              <a:t>* </a:t>
            </a:r>
            <a:r>
              <a:rPr lang="en-US" sz="2000" dirty="0">
                <a:ea typeface="Courier" charset="0"/>
                <a:cs typeface="Courier" charset="0"/>
              </a:rPr>
              <a:t>}</a:t>
            </a:r>
          </a:p>
          <a:p>
            <a:pPr>
              <a:lnSpc>
                <a:spcPts val="2900"/>
              </a:lnSpc>
            </a:pPr>
            <a:r>
              <a:rPr lang="en-US" sz="2000" dirty="0">
                <a:ea typeface="Courier" charset="0"/>
                <a:cs typeface="Courier" charset="0"/>
              </a:rPr>
              <a:t>First(factor) = { </a:t>
            </a:r>
            <a:r>
              <a:rPr lang="en-US" sz="2000" b="1" dirty="0">
                <a:ea typeface="Courier" charset="0"/>
                <a:cs typeface="Courier" charset="0"/>
              </a:rPr>
              <a:t>(</a:t>
            </a:r>
            <a:r>
              <a:rPr lang="en-US" sz="2000" dirty="0">
                <a:ea typeface="Courier" charset="0"/>
                <a:cs typeface="Courier" charset="0"/>
              </a:rPr>
              <a:t>, </a:t>
            </a:r>
            <a:r>
              <a:rPr lang="en-US" sz="2000" b="1" dirty="0">
                <a:ea typeface="Courier" charset="0"/>
                <a:cs typeface="Courier" charset="0"/>
              </a:rPr>
              <a:t>number </a:t>
            </a:r>
            <a:r>
              <a:rPr lang="en-US" sz="2000" dirty="0"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8005" y="4036270"/>
            <a:ext cx="3403601" cy="2695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sz="2000" dirty="0">
                <a:ea typeface="Courier" charset="0"/>
                <a:cs typeface="Courier" charset="0"/>
              </a:rPr>
              <a:t>Follow(exp) = { </a:t>
            </a:r>
            <a:r>
              <a:rPr lang="en-US" sz="2000" b="1" dirty="0">
                <a:ea typeface="Courier" charset="0"/>
                <a:cs typeface="Courier" charset="0"/>
              </a:rPr>
              <a:t>$</a:t>
            </a:r>
            <a:r>
              <a:rPr lang="en-US" sz="2000" dirty="0">
                <a:ea typeface="Courier" charset="0"/>
                <a:cs typeface="Courier" charset="0"/>
              </a:rPr>
              <a:t>, </a:t>
            </a:r>
            <a:r>
              <a:rPr lang="en-US" sz="2000" b="1" dirty="0">
                <a:ea typeface="Courier" charset="0"/>
                <a:cs typeface="Courier" charset="0"/>
              </a:rPr>
              <a:t>) </a:t>
            </a:r>
            <a:r>
              <a:rPr lang="en-US" sz="2000" dirty="0">
                <a:ea typeface="Courier" charset="0"/>
                <a:cs typeface="Courier" charset="0"/>
              </a:rPr>
              <a:t>}</a:t>
            </a:r>
          </a:p>
          <a:p>
            <a:pPr>
              <a:lnSpc>
                <a:spcPts val="2900"/>
              </a:lnSpc>
            </a:pPr>
            <a:r>
              <a:rPr lang="en-US" sz="2000" dirty="0">
                <a:ea typeface="Courier" charset="0"/>
                <a:cs typeface="Courier" charset="0"/>
              </a:rPr>
              <a:t>Follow(exp’) = { </a:t>
            </a:r>
            <a:r>
              <a:rPr lang="en-US" sz="2000" b="1" dirty="0">
                <a:ea typeface="Courier" charset="0"/>
                <a:cs typeface="Courier" charset="0"/>
              </a:rPr>
              <a:t>$</a:t>
            </a:r>
            <a:r>
              <a:rPr lang="en-US" sz="2000" dirty="0">
                <a:ea typeface="Courier" charset="0"/>
                <a:cs typeface="Courier" charset="0"/>
              </a:rPr>
              <a:t>, </a:t>
            </a:r>
            <a:r>
              <a:rPr lang="en-US" sz="2000" b="1" dirty="0">
                <a:ea typeface="Courier" charset="0"/>
                <a:cs typeface="Courier" charset="0"/>
              </a:rPr>
              <a:t>) </a:t>
            </a:r>
            <a:r>
              <a:rPr lang="en-US" sz="2000" dirty="0">
                <a:ea typeface="Courier" charset="0"/>
                <a:cs typeface="Courier" charset="0"/>
              </a:rPr>
              <a:t>}</a:t>
            </a:r>
          </a:p>
          <a:p>
            <a:pPr>
              <a:lnSpc>
                <a:spcPts val="2900"/>
              </a:lnSpc>
            </a:pPr>
            <a:r>
              <a:rPr lang="en-US" sz="2000" dirty="0">
                <a:ea typeface="Courier" charset="0"/>
                <a:cs typeface="Courier" charset="0"/>
              </a:rPr>
              <a:t>Follow(addop) = { </a:t>
            </a:r>
            <a:r>
              <a:rPr lang="en-US" sz="2000" b="1" dirty="0">
                <a:ea typeface="Courier" charset="0"/>
                <a:cs typeface="Courier" charset="0"/>
              </a:rPr>
              <a:t>(</a:t>
            </a:r>
            <a:r>
              <a:rPr lang="en-US" sz="2000" dirty="0">
                <a:ea typeface="Courier" charset="0"/>
                <a:cs typeface="Courier" charset="0"/>
              </a:rPr>
              <a:t>, </a:t>
            </a:r>
            <a:r>
              <a:rPr lang="en-US" sz="2000" b="1" dirty="0">
                <a:ea typeface="Courier" charset="0"/>
                <a:cs typeface="Courier" charset="0"/>
              </a:rPr>
              <a:t>number </a:t>
            </a:r>
            <a:r>
              <a:rPr lang="en-US" sz="2000" dirty="0">
                <a:ea typeface="Courier" charset="0"/>
                <a:cs typeface="Courier" charset="0"/>
              </a:rPr>
              <a:t>}</a:t>
            </a:r>
          </a:p>
          <a:p>
            <a:pPr>
              <a:lnSpc>
                <a:spcPts val="2900"/>
              </a:lnSpc>
            </a:pPr>
            <a:r>
              <a:rPr lang="en-US" sz="2000" dirty="0">
                <a:ea typeface="Courier" charset="0"/>
                <a:cs typeface="Courier" charset="0"/>
              </a:rPr>
              <a:t>Follow(term) = { </a:t>
            </a:r>
            <a:r>
              <a:rPr lang="en-US" sz="2000" b="1" dirty="0">
                <a:ea typeface="Courier" charset="0"/>
                <a:cs typeface="Courier" charset="0"/>
              </a:rPr>
              <a:t>$</a:t>
            </a:r>
            <a:r>
              <a:rPr lang="en-US" sz="2000" dirty="0">
                <a:ea typeface="Courier" charset="0"/>
                <a:cs typeface="Courier" charset="0"/>
              </a:rPr>
              <a:t>, </a:t>
            </a:r>
            <a:r>
              <a:rPr lang="en-US" sz="2000" b="1" dirty="0">
                <a:ea typeface="Courier" charset="0"/>
                <a:cs typeface="Courier" charset="0"/>
              </a:rPr>
              <a:t>)</a:t>
            </a:r>
            <a:r>
              <a:rPr lang="en-US" sz="2000" dirty="0">
                <a:ea typeface="Courier" charset="0"/>
                <a:cs typeface="Courier" charset="0"/>
              </a:rPr>
              <a:t>, </a:t>
            </a:r>
            <a:r>
              <a:rPr lang="en-US" sz="2000" b="1" dirty="0">
                <a:ea typeface="Courier" charset="0"/>
                <a:cs typeface="Courier" charset="0"/>
              </a:rPr>
              <a:t>+</a:t>
            </a:r>
            <a:r>
              <a:rPr lang="en-US" sz="2000" dirty="0">
                <a:ea typeface="Courier" charset="0"/>
                <a:cs typeface="Courier" charset="0"/>
              </a:rPr>
              <a:t>, </a:t>
            </a:r>
            <a:r>
              <a:rPr lang="en-US" sz="2000" b="1" dirty="0">
                <a:ea typeface="Courier" charset="0"/>
                <a:cs typeface="Courier" charset="0"/>
              </a:rPr>
              <a:t>- </a:t>
            </a:r>
            <a:r>
              <a:rPr lang="en-US" sz="2000" dirty="0">
                <a:ea typeface="Courier" charset="0"/>
                <a:cs typeface="Courier" charset="0"/>
              </a:rPr>
              <a:t>}</a:t>
            </a:r>
          </a:p>
          <a:p>
            <a:pPr>
              <a:lnSpc>
                <a:spcPts val="2900"/>
              </a:lnSpc>
            </a:pPr>
            <a:r>
              <a:rPr lang="en-US" sz="2000" dirty="0">
                <a:ea typeface="Courier" charset="0"/>
                <a:cs typeface="Courier" charset="0"/>
              </a:rPr>
              <a:t>Follow(term’) = { </a:t>
            </a:r>
            <a:r>
              <a:rPr lang="en-US" sz="2000" b="1" dirty="0">
                <a:ea typeface="Courier" charset="0"/>
                <a:cs typeface="Courier" charset="0"/>
              </a:rPr>
              <a:t>$</a:t>
            </a:r>
            <a:r>
              <a:rPr lang="en-US" sz="2000" dirty="0">
                <a:ea typeface="Courier" charset="0"/>
                <a:cs typeface="Courier" charset="0"/>
              </a:rPr>
              <a:t>, </a:t>
            </a:r>
            <a:r>
              <a:rPr lang="en-US" sz="2000" b="1" dirty="0">
                <a:ea typeface="Courier" charset="0"/>
                <a:cs typeface="Courier" charset="0"/>
              </a:rPr>
              <a:t>)</a:t>
            </a:r>
            <a:r>
              <a:rPr lang="en-US" sz="2000" dirty="0">
                <a:ea typeface="Courier" charset="0"/>
                <a:cs typeface="Courier" charset="0"/>
              </a:rPr>
              <a:t>, </a:t>
            </a:r>
            <a:r>
              <a:rPr lang="en-US" sz="2000" b="1" dirty="0">
                <a:ea typeface="Courier" charset="0"/>
                <a:cs typeface="Courier" charset="0"/>
              </a:rPr>
              <a:t>+</a:t>
            </a:r>
            <a:r>
              <a:rPr lang="en-US" sz="2000" dirty="0">
                <a:ea typeface="Courier" charset="0"/>
                <a:cs typeface="Courier" charset="0"/>
              </a:rPr>
              <a:t>, </a:t>
            </a:r>
            <a:r>
              <a:rPr lang="en-US" sz="2000" b="1" dirty="0">
                <a:ea typeface="Courier" charset="0"/>
                <a:cs typeface="Courier" charset="0"/>
              </a:rPr>
              <a:t>- </a:t>
            </a:r>
            <a:r>
              <a:rPr lang="en-US" sz="2000" dirty="0">
                <a:ea typeface="Courier" charset="0"/>
                <a:cs typeface="Courier" charset="0"/>
              </a:rPr>
              <a:t>}</a:t>
            </a:r>
          </a:p>
          <a:p>
            <a:pPr>
              <a:lnSpc>
                <a:spcPts val="2900"/>
              </a:lnSpc>
            </a:pPr>
            <a:r>
              <a:rPr lang="en-US" sz="2000" dirty="0">
                <a:ea typeface="Courier" charset="0"/>
                <a:cs typeface="Courier" charset="0"/>
              </a:rPr>
              <a:t>Follow(mulop) = { </a:t>
            </a:r>
            <a:r>
              <a:rPr lang="en-US" sz="2000" b="1" dirty="0">
                <a:ea typeface="Courier" charset="0"/>
                <a:cs typeface="Courier" charset="0"/>
              </a:rPr>
              <a:t>(</a:t>
            </a:r>
            <a:r>
              <a:rPr lang="en-US" sz="2000" dirty="0">
                <a:ea typeface="Courier" charset="0"/>
                <a:cs typeface="Courier" charset="0"/>
              </a:rPr>
              <a:t>, </a:t>
            </a:r>
            <a:r>
              <a:rPr lang="en-US" sz="2000" b="1" dirty="0">
                <a:ea typeface="Courier" charset="0"/>
                <a:cs typeface="Courier" charset="0"/>
              </a:rPr>
              <a:t>number </a:t>
            </a:r>
            <a:r>
              <a:rPr lang="en-US" sz="2000" dirty="0">
                <a:ea typeface="Courier" charset="0"/>
                <a:cs typeface="Courier" charset="0"/>
              </a:rPr>
              <a:t>}</a:t>
            </a:r>
          </a:p>
          <a:p>
            <a:pPr>
              <a:lnSpc>
                <a:spcPts val="2900"/>
              </a:lnSpc>
            </a:pPr>
            <a:r>
              <a:rPr lang="en-US" sz="2000" dirty="0">
                <a:ea typeface="Courier" charset="0"/>
                <a:cs typeface="Courier" charset="0"/>
              </a:rPr>
              <a:t>Follow(factor) = { </a:t>
            </a:r>
            <a:r>
              <a:rPr lang="en-US" sz="2000" b="1" dirty="0">
                <a:ea typeface="Courier" charset="0"/>
                <a:cs typeface="Courier" charset="0"/>
              </a:rPr>
              <a:t>$</a:t>
            </a:r>
            <a:r>
              <a:rPr lang="en-US" sz="2000" dirty="0">
                <a:ea typeface="Courier" charset="0"/>
                <a:cs typeface="Courier" charset="0"/>
              </a:rPr>
              <a:t>, </a:t>
            </a:r>
            <a:r>
              <a:rPr lang="en-US" sz="2000" b="1" dirty="0">
                <a:ea typeface="Courier" charset="0"/>
                <a:cs typeface="Courier" charset="0"/>
              </a:rPr>
              <a:t>)</a:t>
            </a:r>
            <a:r>
              <a:rPr lang="en-US" sz="2000" dirty="0">
                <a:ea typeface="Courier" charset="0"/>
                <a:cs typeface="Courier" charset="0"/>
              </a:rPr>
              <a:t>, </a:t>
            </a:r>
            <a:r>
              <a:rPr lang="en-US" sz="2000" b="1" dirty="0">
                <a:ea typeface="Courier" charset="0"/>
                <a:cs typeface="Courier" charset="0"/>
              </a:rPr>
              <a:t>+</a:t>
            </a:r>
            <a:r>
              <a:rPr lang="en-US" sz="2000" dirty="0">
                <a:ea typeface="Courier" charset="0"/>
                <a:cs typeface="Courier" charset="0"/>
              </a:rPr>
              <a:t>, </a:t>
            </a:r>
            <a:r>
              <a:rPr lang="en-US" sz="2000" b="1" dirty="0">
                <a:ea typeface="Courier" charset="0"/>
                <a:cs typeface="Courier" charset="0"/>
              </a:rPr>
              <a:t>-</a:t>
            </a:r>
            <a:r>
              <a:rPr lang="en-US" sz="2000" dirty="0">
                <a:ea typeface="Courier" charset="0"/>
                <a:cs typeface="Courier" charset="0"/>
              </a:rPr>
              <a:t>, </a:t>
            </a:r>
            <a:r>
              <a:rPr lang="en-US" sz="2000" b="1" dirty="0">
                <a:ea typeface="Courier" charset="0"/>
                <a:cs typeface="Courier" charset="0"/>
              </a:rPr>
              <a:t>* </a:t>
            </a:r>
            <a:r>
              <a:rPr lang="en-US" sz="2000" dirty="0">
                <a:ea typeface="Courier" charset="0"/>
                <a:cs typeface="Courier" charset="0"/>
              </a:rPr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91506" y="1690689"/>
            <a:ext cx="4560987" cy="2225225"/>
            <a:chOff x="909014" y="1496613"/>
            <a:chExt cx="4560987" cy="2225225"/>
          </a:xfrm>
        </p:grpSpPr>
        <p:sp>
          <p:nvSpPr>
            <p:cNvPr id="9" name="Rectangle 8"/>
            <p:cNvSpPr/>
            <p:nvPr/>
          </p:nvSpPr>
          <p:spPr>
            <a:xfrm>
              <a:off x="909015" y="1496613"/>
              <a:ext cx="4560986" cy="22252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09014" y="1496613"/>
              <a:ext cx="4424985" cy="22252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2">
                <a:lnSpc>
                  <a:spcPct val="110000"/>
                </a:lnSpc>
                <a:defRPr/>
              </a:pP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exp </a:t>
              </a:r>
              <a:r>
                <a:rPr lang="en-US" altLang="zh-CN" i="1" dirty="0">
                  <a:solidFill>
                    <a:srgbClr val="C00000"/>
                  </a:solidFill>
                  <a:latin typeface="Courier" charset="0"/>
                  <a:ea typeface="Courier" charset="0"/>
                  <a:cs typeface="Courier" charset="0"/>
                  <a:sym typeface="Wingdings"/>
                </a:rPr>
                <a:t></a:t>
              </a: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 term exp’</a:t>
              </a:r>
            </a:p>
            <a:p>
              <a:pPr marL="0" lvl="2">
                <a:lnSpc>
                  <a:spcPct val="110000"/>
                </a:lnSpc>
                <a:defRPr/>
              </a:pP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exp</a:t>
              </a:r>
              <a:r>
                <a:rPr lang="en-US" altLang="zh-CN" i="1" baseline="30000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’</a:t>
              </a: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altLang="zh-CN" i="1" dirty="0">
                  <a:solidFill>
                    <a:srgbClr val="C00000"/>
                  </a:solidFill>
                  <a:latin typeface="Courier" charset="0"/>
                  <a:ea typeface="Courier" charset="0"/>
                  <a:cs typeface="Courier" charset="0"/>
                  <a:sym typeface="Wingdings"/>
                </a:rPr>
                <a:t></a:t>
              </a: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 addop term exp</a:t>
              </a:r>
              <a:r>
                <a:rPr lang="en-US" altLang="zh-CN" i="1" baseline="30000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’ </a:t>
              </a:r>
              <a:r>
                <a:rPr lang="en-US" altLang="zh-CN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|</a:t>
              </a: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 ε</a:t>
              </a:r>
            </a:p>
            <a:p>
              <a:pPr marL="0" lvl="2">
                <a:lnSpc>
                  <a:spcPct val="110000"/>
                </a:lnSpc>
                <a:defRPr/>
              </a:pP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addop </a:t>
              </a:r>
              <a:r>
                <a:rPr lang="en-US" altLang="zh-CN" i="1" dirty="0">
                  <a:solidFill>
                    <a:srgbClr val="C00000"/>
                  </a:solidFill>
                  <a:latin typeface="Courier" charset="0"/>
                  <a:ea typeface="Courier" charset="0"/>
                  <a:cs typeface="Courier" charset="0"/>
                  <a:sym typeface="Wingdings"/>
                </a:rPr>
                <a:t></a:t>
              </a: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  <a:sym typeface="Wingdings"/>
                </a:rPr>
                <a:t> </a:t>
              </a:r>
              <a:r>
                <a:rPr lang="en-US" altLang="zh-CN" b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  <a:sym typeface="Wingdings"/>
                </a:rPr>
                <a:t>+</a:t>
              </a: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  <a:sym typeface="Wingdings"/>
                </a:rPr>
                <a:t> </a:t>
              </a:r>
              <a:r>
                <a:rPr lang="en-US" altLang="zh-CN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  <a:sym typeface="Wingdings"/>
                </a:rPr>
                <a:t>|</a:t>
              </a: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  <a:sym typeface="Wingdings"/>
                </a:rPr>
                <a:t> </a:t>
              </a:r>
              <a:r>
                <a:rPr lang="en-US" altLang="zh-CN" b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  <a:sym typeface="Wingdings"/>
                </a:rPr>
                <a:t>-</a:t>
              </a:r>
              <a:endPara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pPr marL="0" lvl="2">
                <a:lnSpc>
                  <a:spcPct val="110000"/>
                </a:lnSpc>
                <a:defRPr/>
              </a:pP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term </a:t>
              </a:r>
              <a:r>
                <a:rPr lang="en-US" altLang="zh-CN" dirty="0">
                  <a:solidFill>
                    <a:srgbClr val="C00000"/>
                  </a:solidFill>
                  <a:latin typeface="Courier" charset="0"/>
                  <a:ea typeface="Courier" charset="0"/>
                  <a:cs typeface="Courier" charset="0"/>
                  <a:sym typeface="Wingdings"/>
                </a:rPr>
                <a:t></a:t>
              </a:r>
              <a:r>
                <a:rPr lang="en-US" altLang="zh-CN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factor term’</a:t>
              </a:r>
            </a:p>
            <a:p>
              <a:pPr marL="0" lvl="2">
                <a:lnSpc>
                  <a:spcPct val="110000"/>
                </a:lnSpc>
                <a:defRPr/>
              </a:pP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term’ </a:t>
              </a:r>
              <a:r>
                <a:rPr lang="en-US" altLang="zh-CN" dirty="0">
                  <a:solidFill>
                    <a:srgbClr val="C00000"/>
                  </a:solidFill>
                  <a:latin typeface="Courier" charset="0"/>
                  <a:ea typeface="Courier" charset="0"/>
                  <a:cs typeface="Courier" charset="0"/>
                  <a:sym typeface="Wingdings"/>
                </a:rPr>
                <a:t></a:t>
              </a:r>
              <a:r>
                <a:rPr lang="en-US" altLang="zh-CN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mulop</a:t>
              </a:r>
              <a:r>
                <a:rPr lang="en-US" altLang="zh-CN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factor term’ </a:t>
              </a:r>
              <a:r>
                <a:rPr lang="en-US" altLang="zh-CN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|</a:t>
              </a: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 ε</a:t>
              </a:r>
              <a:endPara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pPr marL="0" lvl="2">
                <a:lnSpc>
                  <a:spcPct val="110000"/>
                </a:lnSpc>
                <a:defRPr/>
              </a:pP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mulop </a:t>
              </a:r>
              <a:r>
                <a:rPr lang="en-US" altLang="zh-CN" i="1" dirty="0">
                  <a:solidFill>
                    <a:srgbClr val="C00000"/>
                  </a:solidFill>
                  <a:latin typeface="Courier" charset="0"/>
                  <a:ea typeface="Courier" charset="0"/>
                  <a:cs typeface="Courier" charset="0"/>
                  <a:sym typeface="Wingdings"/>
                </a:rPr>
                <a:t></a:t>
              </a: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  <a:sym typeface="Wingdings"/>
                </a:rPr>
                <a:t> </a:t>
              </a:r>
              <a:r>
                <a:rPr lang="en-US" altLang="zh-CN" b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  <a:sym typeface="Wingdings"/>
                </a:rPr>
                <a:t>*</a:t>
              </a:r>
              <a:endPara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pPr marL="0" lvl="2">
                <a:lnSpc>
                  <a:spcPct val="110000"/>
                </a:lnSpc>
                <a:defRPr/>
              </a:pP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factor </a:t>
              </a:r>
              <a:r>
                <a:rPr lang="en-US" altLang="zh-CN" dirty="0">
                  <a:solidFill>
                    <a:srgbClr val="C00000"/>
                  </a:solidFill>
                  <a:latin typeface="Courier" charset="0"/>
                  <a:ea typeface="Courier" charset="0"/>
                  <a:cs typeface="Courier" charset="0"/>
                  <a:sym typeface="Wingdings"/>
                </a:rPr>
                <a:t></a:t>
              </a: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altLang="zh-CN" b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 exp </a:t>
              </a:r>
              <a:r>
                <a:rPr lang="en-US" altLang="zh-CN" b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altLang="zh-CN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|</a:t>
              </a:r>
              <a:r>
                <a:rPr lang="en-US" altLang="zh-CN" i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altLang="zh-CN" b="1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5338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xfrm>
            <a:off x="607580" y="476250"/>
            <a:ext cx="2602056" cy="52051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058" tIns="41029" rIns="82058" bIns="41029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>
              <a:spcBef>
                <a:spcPts val="538"/>
              </a:spcBef>
            </a:pPr>
            <a:r>
              <a:rPr lang="en-US" b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Example: </a:t>
            </a:r>
            <a:br>
              <a:rPr lang="en-US" b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b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b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E </a:t>
            </a: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 T E’</a:t>
            </a:r>
            <a:br>
              <a:rPr lang="en-US" sz="22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E’  + T E’  |  </a:t>
            </a:r>
            <a:r>
              <a:rPr lang="en-US" sz="2200" dirty="0" err="1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ε</a:t>
            </a: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/>
            </a:r>
            <a:br>
              <a:rPr lang="en-US" sz="22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T  F T’</a:t>
            </a:r>
            <a:br>
              <a:rPr lang="en-US" sz="22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T’  * F T’  |  </a:t>
            </a:r>
            <a:r>
              <a:rPr lang="en-US" sz="2200" dirty="0" err="1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ε</a:t>
            </a: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/>
            </a:r>
            <a:br>
              <a:rPr lang="en-US" sz="22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F  ( E )  |  id</a:t>
            </a:r>
            <a:br>
              <a:rPr lang="en-US" sz="22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/>
            </a:r>
            <a:br>
              <a:rPr lang="en-US" sz="22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	FIRST</a:t>
            </a:r>
            <a:br>
              <a:rPr lang="en-US" sz="22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E	{ (, id }</a:t>
            </a:r>
            <a:br>
              <a:rPr lang="en-US" sz="22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E’	{ +, </a:t>
            </a:r>
            <a:r>
              <a:rPr lang="en-US" sz="2200" dirty="0" err="1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ε</a:t>
            </a: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 }</a:t>
            </a:r>
            <a:br>
              <a:rPr lang="en-US" sz="22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T	{ (, id }</a:t>
            </a:r>
            <a:br>
              <a:rPr lang="en-US" sz="22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T’	{ *, </a:t>
            </a:r>
            <a:r>
              <a:rPr lang="en-US" sz="2200" dirty="0" err="1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ε</a:t>
            </a: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 }</a:t>
            </a:r>
            <a:br>
              <a:rPr lang="en-US" sz="22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F	{ (, id }</a:t>
            </a:r>
            <a:br>
              <a:rPr lang="en-US" sz="22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endParaRPr lang="en-US" sz="22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098" name="Straight Connector 5"/>
          <p:cNvCxnSpPr>
            <a:cxnSpLocks noChangeShapeType="1"/>
          </p:cNvCxnSpPr>
          <p:nvPr/>
        </p:nvCxnSpPr>
        <p:spPr bwMode="auto">
          <a:xfrm>
            <a:off x="969818" y="3294529"/>
            <a:ext cx="11545" cy="19946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" name="Straight Connector 6"/>
          <p:cNvCxnSpPr>
            <a:cxnSpLocks noChangeShapeType="1"/>
          </p:cNvCxnSpPr>
          <p:nvPr/>
        </p:nvCxnSpPr>
        <p:spPr bwMode="auto">
          <a:xfrm>
            <a:off x="646545" y="3552265"/>
            <a:ext cx="182418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itle 1"/>
          <p:cNvSpPr txBox="1">
            <a:spLocks/>
          </p:cNvSpPr>
          <p:nvPr/>
        </p:nvSpPr>
        <p:spPr>
          <a:xfrm>
            <a:off x="3382818" y="1058956"/>
            <a:ext cx="4548909" cy="4622426"/>
          </a:xfrm>
          <a:prstGeom prst="rect">
            <a:avLst/>
          </a:prstGeom>
          <a:ln w="28575" cmpd="sng">
            <a:solidFill>
              <a:srgbClr val="000000"/>
            </a:solidFill>
          </a:ln>
        </p:spPr>
        <p:txBody>
          <a:bodyPr lIns="82058" tIns="41029" rIns="82058" bIns="41029"/>
          <a:lstStyle>
            <a:lvl1pPr algn="ctr" defTabSz="1006475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1006475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Arial" pitchFamily="-112" charset="0"/>
                <a:ea typeface="ＭＳ Ｐゴシック" charset="-128"/>
                <a:cs typeface="ＭＳ Ｐゴシック" charset="-128"/>
              </a:defRPr>
            </a:lvl2pPr>
            <a:lvl3pPr algn="ctr" defTabSz="1006475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Arial" pitchFamily="-112" charset="0"/>
                <a:ea typeface="ＭＳ Ｐゴシック" charset="-128"/>
                <a:cs typeface="ＭＳ Ｐゴシック" charset="-128"/>
              </a:defRPr>
            </a:lvl3pPr>
            <a:lvl4pPr algn="ctr" defTabSz="1006475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Arial" pitchFamily="-112" charset="0"/>
                <a:ea typeface="ＭＳ Ｐゴシック" charset="-128"/>
                <a:cs typeface="ＭＳ Ｐゴシック" charset="-128"/>
              </a:defRPr>
            </a:lvl4pPr>
            <a:lvl5pPr algn="ctr" defTabSz="1006475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Arial" pitchFamily="-112" charset="0"/>
                <a:ea typeface="ＭＳ Ｐゴシック" charset="-128"/>
                <a:cs typeface="ＭＳ Ｐゴシック" charset="-128"/>
              </a:defRPr>
            </a:lvl5pPr>
            <a:lvl6pPr marL="457200" algn="ctr" defTabSz="1006475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Arial" pitchFamily="-112" charset="0"/>
              </a:defRPr>
            </a:lvl6pPr>
            <a:lvl7pPr marL="914400" algn="ctr" defTabSz="1006475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Arial" pitchFamily="-112" charset="0"/>
              </a:defRPr>
            </a:lvl7pPr>
            <a:lvl8pPr marL="1371600" algn="ctr" defTabSz="1006475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Arial" pitchFamily="-112" charset="0"/>
              </a:defRPr>
            </a:lvl8pPr>
            <a:lvl9pPr marL="1828800" algn="ctr" defTabSz="1006475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Arial" pitchFamily="-112" charset="0"/>
              </a:defRPr>
            </a:lvl9pPr>
          </a:lstStyle>
          <a:p>
            <a:pPr algn="l">
              <a:lnSpc>
                <a:spcPct val="130000"/>
              </a:lnSpc>
              <a:spcBef>
                <a:spcPts val="0"/>
              </a:spcBef>
              <a:defRPr/>
            </a:pPr>
            <a:r>
              <a:rPr lang="en-US" sz="2200" b="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sym typeface="Wingdings"/>
              </a:rPr>
              <a:t>F  ( E )  |  id</a:t>
            </a:r>
            <a:br>
              <a:rPr lang="en-US" sz="2200" b="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sym typeface="Wingdings"/>
              </a:rPr>
            </a:br>
            <a:r>
              <a:rPr lang="en-US" sz="2200" b="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sym typeface="Wingdings"/>
              </a:rPr>
              <a:t>     </a:t>
            </a:r>
            <a:r>
              <a:rPr lang="en-US" sz="2200" b="0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sym typeface="Wingdings"/>
              </a:rPr>
              <a:t>FIRST(F) = { (, id }</a:t>
            </a:r>
            <a:r>
              <a:rPr lang="en-US" b="0" dirty="0" smtClean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</a:rPr>
              <a:t/>
            </a:r>
            <a:br>
              <a:rPr lang="en-US" b="0" dirty="0" smtClean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</a:rPr>
            </a:br>
            <a:r>
              <a:rPr lang="en-US" sz="2200" b="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sym typeface="Wingdings"/>
              </a:rPr>
              <a:t>T’  * F T’  |  </a:t>
            </a:r>
            <a:r>
              <a:rPr lang="en-US" sz="2200" b="0" dirty="0" err="1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sym typeface="Wingdings"/>
              </a:rPr>
              <a:t>ε</a:t>
            </a:r>
            <a:r>
              <a:rPr lang="en-US" sz="2200" b="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sym typeface="Wingdings"/>
              </a:rPr>
              <a:t/>
            </a:r>
            <a:br>
              <a:rPr lang="en-US" sz="2200" b="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sym typeface="Wingdings"/>
              </a:rPr>
            </a:br>
            <a:r>
              <a:rPr lang="en-US" sz="2200" b="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sym typeface="Wingdings"/>
              </a:rPr>
              <a:t>     </a:t>
            </a:r>
            <a:r>
              <a:rPr lang="en-US" sz="2200" b="0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sym typeface="Wingdings"/>
              </a:rPr>
              <a:t>FIRST(T’) = { *, </a:t>
            </a:r>
            <a:r>
              <a:rPr lang="en-US" sz="2200" b="0" dirty="0" err="1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sym typeface="Wingdings"/>
              </a:rPr>
              <a:t>ε</a:t>
            </a:r>
            <a:r>
              <a:rPr lang="en-US" sz="2200" b="0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sym typeface="Wingdings"/>
              </a:rPr>
              <a:t> }</a:t>
            </a:r>
            <a:br>
              <a:rPr lang="en-US" sz="2200" b="0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sym typeface="Wingdings"/>
              </a:rPr>
            </a:br>
            <a:r>
              <a:rPr lang="en-US" sz="2200" b="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sym typeface="Wingdings"/>
              </a:rPr>
              <a:t>E’  + T E’ |  </a:t>
            </a:r>
            <a:r>
              <a:rPr lang="en-US" sz="2200" b="0" dirty="0" err="1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sym typeface="Wingdings"/>
              </a:rPr>
              <a:t>ε</a:t>
            </a:r>
            <a:r>
              <a:rPr lang="en-US" sz="2200" b="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sym typeface="Wingdings"/>
              </a:rPr>
              <a:t/>
            </a:r>
            <a:br>
              <a:rPr lang="en-US" sz="2200" b="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sym typeface="Wingdings"/>
              </a:rPr>
            </a:br>
            <a:r>
              <a:rPr lang="en-US" sz="2200" b="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sym typeface="Wingdings"/>
              </a:rPr>
              <a:t>     </a:t>
            </a:r>
            <a:r>
              <a:rPr lang="en-US" sz="2200" b="0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sym typeface="Wingdings"/>
              </a:rPr>
              <a:t>FIRST(E’) = { +, </a:t>
            </a:r>
            <a:r>
              <a:rPr lang="en-US" sz="2200" b="0" dirty="0" err="1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sym typeface="Wingdings"/>
              </a:rPr>
              <a:t>ε</a:t>
            </a:r>
            <a:r>
              <a:rPr lang="en-US" sz="2200" b="0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sym typeface="Wingdings"/>
              </a:rPr>
              <a:t> }</a:t>
            </a:r>
            <a:br>
              <a:rPr lang="en-US" sz="2200" b="0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sym typeface="Wingdings"/>
              </a:rPr>
            </a:br>
            <a:r>
              <a:rPr lang="en-US" sz="2200" b="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sym typeface="Wingdings"/>
              </a:rPr>
              <a:t>T  F T’</a:t>
            </a:r>
            <a:endParaRPr lang="en-US" b="0" dirty="0">
              <a:ln>
                <a:solidFill>
                  <a:srgbClr val="000000"/>
                </a:solidFill>
              </a:ln>
              <a:solidFill>
                <a:schemeClr val="tx1"/>
              </a:solidFill>
              <a:sym typeface="Wingdings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defRPr/>
            </a:pPr>
            <a:r>
              <a:rPr lang="en-US" sz="2200" b="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sym typeface="Wingdings"/>
              </a:rPr>
              <a:t>     </a:t>
            </a:r>
            <a:r>
              <a:rPr lang="en-US" sz="2200" b="0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sym typeface="Wingdings"/>
              </a:rPr>
              <a:t>FIRST(T) = FIRST(F) = { (, id }</a:t>
            </a:r>
            <a:r>
              <a:rPr lang="en-US" sz="2200" b="0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</a:rPr>
              <a:t/>
            </a:r>
            <a:br>
              <a:rPr lang="en-US" sz="2200" b="0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</a:rPr>
            </a:br>
            <a:r>
              <a:rPr lang="en-US" sz="2200" b="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rPr>
              <a:t>E </a:t>
            </a:r>
            <a:r>
              <a:rPr lang="en-US" sz="2200" b="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sym typeface="Wingdings"/>
              </a:rPr>
              <a:t> T E’</a:t>
            </a:r>
            <a:br>
              <a:rPr lang="en-US" sz="2200" b="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sym typeface="Wingdings"/>
              </a:rPr>
            </a:br>
            <a:r>
              <a:rPr lang="en-US" sz="2200" b="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sym typeface="Wingdings"/>
              </a:rPr>
              <a:t>     </a:t>
            </a:r>
            <a:r>
              <a:rPr lang="en-US" sz="2200" b="0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sym typeface="Wingdings"/>
              </a:rPr>
              <a:t>FIRST(E) = FIRST(T) = { (, id }</a:t>
            </a:r>
            <a:br>
              <a:rPr lang="en-US" sz="2200" b="0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sym typeface="Wingdings"/>
              </a:rPr>
            </a:br>
            <a:endParaRPr lang="en-US" sz="2200" b="0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41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 bwMode="auto">
          <a:xfrm>
            <a:off x="746126" y="487456"/>
            <a:ext cx="2625147" cy="31354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058" tIns="41029" rIns="82058" bIns="41029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538"/>
              </a:spcBef>
            </a:pPr>
            <a:r>
              <a:rPr lang="en-US" b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Example: </a:t>
            </a:r>
            <a:br>
              <a:rPr lang="en-US" b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b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b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</a:rPr>
              <a:t>E </a:t>
            </a: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 T E’</a:t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E’  + T E’  |  ε</a:t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T  F T’</a:t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T’  * F T’  |  ε</a:t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F  ( E )  |  id</a:t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endParaRPr lang="en-US" sz="22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0" y="1099979"/>
            <a:ext cx="3913909" cy="2160351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txBody>
          <a:bodyPr lIns="82058" tIns="41029" rIns="82058" bIns="41029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200" dirty="0">
                <a:solidFill>
                  <a:srgbClr val="FF0000"/>
                </a:solidFill>
                <a:sym typeface="Wingdings"/>
              </a:rPr>
              <a:t>FOLLOW(E)</a:t>
            </a:r>
          </a:p>
          <a:p>
            <a:pPr>
              <a:lnSpc>
                <a:spcPct val="100000"/>
              </a:lnSpc>
              <a:defRPr/>
            </a:pPr>
            <a:r>
              <a:rPr lang="en-US" sz="2200" dirty="0">
                <a:sym typeface="Wingdings"/>
              </a:rPr>
              <a:t>     E is the start symbol</a:t>
            </a:r>
            <a:br>
              <a:rPr lang="en-US" sz="2200" dirty="0">
                <a:sym typeface="Wingdings"/>
              </a:rPr>
            </a:br>
            <a:r>
              <a:rPr lang="en-US" sz="2500" dirty="0">
                <a:sym typeface="Wingdings"/>
              </a:rPr>
              <a:t>         </a:t>
            </a:r>
            <a:r>
              <a:rPr lang="en-US" sz="2200" dirty="0">
                <a:solidFill>
                  <a:srgbClr val="FF0000"/>
                </a:solidFill>
                <a:sym typeface="Wingdings"/>
              </a:rPr>
              <a:t>$</a:t>
            </a:r>
            <a:r>
              <a:rPr lang="en-US" sz="2200" dirty="0">
                <a:sym typeface="Wingdings"/>
              </a:rPr>
              <a:t>   </a:t>
            </a:r>
            <a:r>
              <a:rPr lang="en-US" sz="2200" dirty="0" err="1">
                <a:sym typeface="Wingdings"/>
              </a:rPr>
              <a:t>ε</a:t>
            </a:r>
            <a:r>
              <a:rPr lang="en-US" sz="2200" dirty="0">
                <a:sym typeface="Wingdings"/>
              </a:rPr>
              <a:t>   FOLLOW(E)</a:t>
            </a:r>
          </a:p>
          <a:p>
            <a:pPr>
              <a:lnSpc>
                <a:spcPct val="100000"/>
              </a:lnSpc>
              <a:defRPr/>
            </a:pPr>
            <a:r>
              <a:rPr lang="en-US" sz="2200" dirty="0">
                <a:sym typeface="Wingdings"/>
              </a:rPr>
              <a:t>     F  ( </a:t>
            </a:r>
            <a:r>
              <a:rPr lang="en-US" sz="2200" dirty="0">
                <a:ln>
                  <a:solidFill>
                    <a:srgbClr val="FF0000"/>
                  </a:solidFill>
                </a:ln>
                <a:sym typeface="Wingdings"/>
              </a:rPr>
              <a:t>E</a:t>
            </a:r>
            <a:r>
              <a:rPr lang="en-US" sz="2200" dirty="0">
                <a:sym typeface="Wingdings"/>
              </a:rPr>
              <a:t> </a:t>
            </a:r>
            <a:r>
              <a:rPr lang="en-US" sz="2200" dirty="0">
                <a:ln>
                  <a:solidFill>
                    <a:schemeClr val="tx1"/>
                  </a:solidFill>
                </a:ln>
                <a:sym typeface="Wingdings"/>
              </a:rPr>
              <a:t>)</a:t>
            </a:r>
          </a:p>
          <a:p>
            <a:pPr>
              <a:lnSpc>
                <a:spcPct val="100000"/>
              </a:lnSpc>
              <a:defRPr/>
            </a:pPr>
            <a:r>
              <a:rPr lang="en-US" sz="2200" dirty="0">
                <a:sym typeface="Wingdings"/>
              </a:rPr>
              <a:t>          </a:t>
            </a:r>
            <a:r>
              <a:rPr lang="en-US" sz="2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sym typeface="Wingdings"/>
              </a:rPr>
              <a:t> )   </a:t>
            </a:r>
            <a:r>
              <a:rPr lang="en-US" sz="2200" dirty="0" err="1">
                <a:sym typeface="Wingdings"/>
              </a:rPr>
              <a:t>ε</a:t>
            </a:r>
            <a:r>
              <a:rPr lang="en-US" sz="2200" dirty="0">
                <a:sym typeface="Wingdings"/>
              </a:rPr>
              <a:t>   FOLLOW(E)</a:t>
            </a:r>
          </a:p>
          <a:p>
            <a:pPr>
              <a:lnSpc>
                <a:spcPct val="100000"/>
              </a:lnSpc>
              <a:defRPr/>
            </a:pPr>
            <a:r>
              <a:rPr lang="en-US" sz="2200" dirty="0">
                <a:solidFill>
                  <a:srgbClr val="FF0000"/>
                </a:solidFill>
                <a:sym typeface="Wingdings"/>
              </a:rPr>
              <a:t>FOLLOW(E) = { $, ) 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43364" y="3533980"/>
            <a:ext cx="5980545" cy="2837881"/>
          </a:xfrm>
          <a:prstGeom prst="rect">
            <a:avLst/>
          </a:prstGeom>
          <a:ln w="19050" cmpd="sng">
            <a:solidFill>
              <a:srgbClr val="000000"/>
            </a:solidFill>
          </a:ln>
        </p:spPr>
        <p:txBody>
          <a:bodyPr lIns="82058" tIns="41029" rIns="82058" bIns="41029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FF0000"/>
                </a:solidFill>
                <a:sym typeface="Wingdings"/>
              </a:rPr>
              <a:t>FOLLOW(E’)</a:t>
            </a:r>
          </a:p>
          <a:p>
            <a:pPr>
              <a:defRPr/>
            </a:pPr>
            <a:r>
              <a:rPr lang="en-US" sz="2200" dirty="0">
                <a:sym typeface="Wingdings"/>
              </a:rPr>
              <a:t>    E  T </a:t>
            </a:r>
            <a:r>
              <a:rPr lang="en-US" sz="2200" dirty="0">
                <a:ln>
                  <a:solidFill>
                    <a:srgbClr val="FF0000"/>
                  </a:solidFill>
                </a:ln>
                <a:sym typeface="Wingdings"/>
              </a:rPr>
              <a:t>E’</a:t>
            </a:r>
            <a:r>
              <a:rPr lang="en-US" sz="2200" dirty="0">
                <a:sym typeface="Wingdings"/>
              </a:rPr>
              <a:t>   &amp;   E’  + T </a:t>
            </a:r>
            <a:r>
              <a:rPr lang="en-US" sz="2200" dirty="0">
                <a:ln>
                  <a:solidFill>
                    <a:srgbClr val="FF0000"/>
                  </a:solidFill>
                </a:ln>
                <a:sym typeface="Wingdings"/>
              </a:rPr>
              <a:t>E’</a:t>
            </a:r>
            <a:r>
              <a:rPr lang="en-US" sz="2500" dirty="0">
                <a:sym typeface="Wingdings"/>
              </a:rPr>
              <a:t> </a:t>
            </a:r>
          </a:p>
          <a:p>
            <a:pPr>
              <a:spcBef>
                <a:spcPts val="538"/>
              </a:spcBef>
              <a:defRPr/>
            </a:pPr>
            <a:r>
              <a:rPr lang="en-US" sz="2500" dirty="0">
                <a:sym typeface="Wingdings"/>
              </a:rPr>
              <a:t>    ………E</a:t>
            </a:r>
            <a:r>
              <a:rPr lang="en-US" sz="25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US" sz="2500" dirty="0">
                <a:sym typeface="Wingdings"/>
              </a:rPr>
              <a:t>….…   ………TE’</a:t>
            </a:r>
            <a:r>
              <a:rPr lang="en-US" sz="25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US" sz="2500" dirty="0">
                <a:sym typeface="Wingdings"/>
              </a:rPr>
              <a:t>……..        </a:t>
            </a:r>
          </a:p>
          <a:p>
            <a:pPr>
              <a:lnSpc>
                <a:spcPct val="150000"/>
              </a:lnSpc>
              <a:defRPr/>
            </a:pPr>
            <a:r>
              <a:rPr lang="en-US" sz="2200" dirty="0">
                <a:sym typeface="Wingdings"/>
              </a:rPr>
              <a:t>   -   FOLLOW(E) is contained in FOLLOW(E’)      </a:t>
            </a:r>
          </a:p>
          <a:p>
            <a:pPr>
              <a:lnSpc>
                <a:spcPct val="150000"/>
              </a:lnSpc>
              <a:defRPr/>
            </a:pPr>
            <a:r>
              <a:rPr lang="en-US" sz="2200" dirty="0">
                <a:sym typeface="Wingdings"/>
              </a:rPr>
              <a:t>   -   </a:t>
            </a:r>
            <a:r>
              <a:rPr lang="en-US" sz="2200" dirty="0">
                <a:solidFill>
                  <a:srgbClr val="FF0000"/>
                </a:solidFill>
                <a:sym typeface="Wingdings"/>
              </a:rPr>
              <a:t>{ $, ) }  </a:t>
            </a:r>
            <a:r>
              <a:rPr lang="en-US" sz="2200" dirty="0">
                <a:sym typeface="Wingdings"/>
              </a:rPr>
              <a:t>is contained in  FOLLOW(E’)</a:t>
            </a:r>
          </a:p>
          <a:p>
            <a:pPr>
              <a:lnSpc>
                <a:spcPct val="150000"/>
              </a:lnSpc>
              <a:defRPr/>
            </a:pPr>
            <a:r>
              <a:rPr lang="en-US" sz="2200" dirty="0">
                <a:solidFill>
                  <a:srgbClr val="FF0000"/>
                </a:solidFill>
                <a:sym typeface="Wingdings"/>
              </a:rPr>
              <a:t>FOLLOW(E’) = { $, ) }</a:t>
            </a:r>
          </a:p>
        </p:txBody>
      </p:sp>
    </p:spTree>
    <p:extLst>
      <p:ext uri="{BB962C8B-B14F-4D97-AF65-F5344CB8AC3E}">
        <p14:creationId xmlns:p14="http://schemas.microsoft.com/office/powerpoint/2010/main" val="1452884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 bwMode="auto">
          <a:xfrm>
            <a:off x="365125" y="274544"/>
            <a:ext cx="3202420" cy="564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058" tIns="41029" rIns="82058" bIns="41029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538"/>
              </a:spcBef>
            </a:pPr>
            <a:r>
              <a:rPr lang="en-US" b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Example: </a:t>
            </a:r>
            <a:br>
              <a:rPr lang="en-US" b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b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b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</a:rPr>
              <a:t>E </a:t>
            </a: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 T E’</a:t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E’  + T E’  |  ε</a:t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T  F T’</a:t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T’  * F T’  |  ε</a:t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F  ( E )  |  id</a:t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/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	FIRST</a:t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E	{ (, id }</a:t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E’</a:t>
            </a:r>
            <a:r>
              <a:rPr lang="en-US" altLang="ja-JP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	</a:t>
            </a:r>
            <a:r>
              <a:rPr lang="en-US" altLang="ja-JP" sz="22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{ +, ε }</a:t>
            </a:r>
            <a:br>
              <a:rPr lang="en-US" altLang="ja-JP" sz="22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altLang="ja-JP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T	{ (, id }</a:t>
            </a:r>
            <a:br>
              <a:rPr lang="en-US" altLang="ja-JP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altLang="ja-JP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T</a:t>
            </a: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’</a:t>
            </a:r>
            <a:r>
              <a:rPr lang="en-US" altLang="ja-JP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	{ *, ε }</a:t>
            </a:r>
            <a:br>
              <a:rPr lang="en-US" altLang="ja-JP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altLang="ja-JP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F	{ (, id }</a:t>
            </a:r>
            <a:br>
              <a:rPr lang="en-US" altLang="ja-JP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endParaRPr lang="en-US" sz="22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6146" name="Straight Connector 5"/>
          <p:cNvCxnSpPr>
            <a:cxnSpLocks noChangeShapeType="1"/>
          </p:cNvCxnSpPr>
          <p:nvPr/>
        </p:nvCxnSpPr>
        <p:spPr bwMode="auto">
          <a:xfrm>
            <a:off x="1004455" y="3092824"/>
            <a:ext cx="11545" cy="19946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7" name="Straight Connector 6"/>
          <p:cNvCxnSpPr>
            <a:cxnSpLocks noChangeShapeType="1"/>
          </p:cNvCxnSpPr>
          <p:nvPr/>
        </p:nvCxnSpPr>
        <p:spPr bwMode="auto">
          <a:xfrm>
            <a:off x="438727" y="3350559"/>
            <a:ext cx="182418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7"/>
          <p:cNvSpPr/>
          <p:nvPr/>
        </p:nvSpPr>
        <p:spPr>
          <a:xfrm>
            <a:off x="2909455" y="1216298"/>
            <a:ext cx="5992091" cy="3937729"/>
          </a:xfrm>
          <a:prstGeom prst="rect">
            <a:avLst/>
          </a:prstGeom>
          <a:ln w="19050" cmpd="sng">
            <a:solidFill>
              <a:srgbClr val="000000"/>
            </a:solidFill>
          </a:ln>
        </p:spPr>
        <p:txBody>
          <a:bodyPr lIns="82058" tIns="41029" rIns="82058" bIns="41029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FF0000"/>
                </a:solidFill>
                <a:sym typeface="Wingdings"/>
              </a:rPr>
              <a:t>FOLLOW(T)</a:t>
            </a:r>
          </a:p>
          <a:p>
            <a:pPr>
              <a:defRPr/>
            </a:pPr>
            <a:r>
              <a:rPr lang="en-US" sz="2200" dirty="0">
                <a:sym typeface="Wingdings"/>
              </a:rPr>
              <a:t>             E  </a:t>
            </a:r>
            <a:r>
              <a:rPr lang="en-US" sz="2200" dirty="0">
                <a:ln>
                  <a:solidFill>
                    <a:srgbClr val="FF0000"/>
                  </a:solidFill>
                </a:ln>
                <a:sym typeface="Wingdings"/>
              </a:rPr>
              <a:t>T</a:t>
            </a:r>
            <a:r>
              <a:rPr lang="en-US" sz="2200" dirty="0">
                <a:sym typeface="Wingdings"/>
              </a:rPr>
              <a:t> </a:t>
            </a:r>
            <a:r>
              <a:rPr lang="en-US" sz="2200" dirty="0">
                <a:ln>
                  <a:solidFill>
                    <a:schemeClr val="tx1"/>
                  </a:solidFill>
                </a:ln>
                <a:sym typeface="Wingdings"/>
              </a:rPr>
              <a:t>E’</a:t>
            </a:r>
            <a:r>
              <a:rPr lang="en-US" sz="2200" dirty="0">
                <a:sym typeface="Wingdings"/>
              </a:rPr>
              <a:t>   &amp;   E’  + </a:t>
            </a:r>
            <a:r>
              <a:rPr lang="en-US" sz="2200" dirty="0">
                <a:ln>
                  <a:solidFill>
                    <a:srgbClr val="FF0000"/>
                  </a:solidFill>
                </a:ln>
                <a:sym typeface="Wingdings"/>
              </a:rPr>
              <a:t>T</a:t>
            </a:r>
            <a:r>
              <a:rPr lang="en-US" sz="2200" dirty="0">
                <a:sym typeface="Wingdings"/>
              </a:rPr>
              <a:t> </a:t>
            </a:r>
            <a:r>
              <a:rPr lang="en-US" sz="2200" dirty="0">
                <a:ln>
                  <a:solidFill>
                    <a:srgbClr val="000000"/>
                  </a:solidFill>
                </a:ln>
                <a:sym typeface="Wingdings"/>
              </a:rPr>
              <a:t>E’</a:t>
            </a:r>
            <a:r>
              <a:rPr lang="en-US" sz="2500" dirty="0">
                <a:sym typeface="Wingdings"/>
              </a:rPr>
              <a:t>        </a:t>
            </a:r>
          </a:p>
          <a:p>
            <a:pPr>
              <a:lnSpc>
                <a:spcPct val="150000"/>
              </a:lnSpc>
              <a:defRPr/>
            </a:pPr>
            <a:r>
              <a:rPr lang="en-US" sz="2200" dirty="0">
                <a:sym typeface="Wingdings"/>
              </a:rPr>
              <a:t>  FIRST(E’) – { </a:t>
            </a:r>
            <a:r>
              <a:rPr lang="en-US" sz="2200" dirty="0" err="1">
                <a:sym typeface="Wingdings"/>
              </a:rPr>
              <a:t>ε</a:t>
            </a:r>
            <a:r>
              <a:rPr lang="en-US" sz="2200" dirty="0">
                <a:sym typeface="Wingdings"/>
              </a:rPr>
              <a:t> } is contained in FOLLOW(T)      </a:t>
            </a:r>
          </a:p>
          <a:p>
            <a:pPr>
              <a:lnSpc>
                <a:spcPct val="150000"/>
              </a:lnSpc>
              <a:defRPr/>
            </a:pPr>
            <a:r>
              <a:rPr lang="en-US" sz="2200" dirty="0">
                <a:sym typeface="Wingdings"/>
              </a:rPr>
              <a:t>         </a:t>
            </a:r>
            <a:r>
              <a:rPr lang="en-US" sz="2200" dirty="0">
                <a:solidFill>
                  <a:srgbClr val="FF0000"/>
                </a:solidFill>
                <a:sym typeface="Wingdings"/>
              </a:rPr>
              <a:t>{</a:t>
            </a:r>
            <a:r>
              <a:rPr lang="en-US" sz="2200" dirty="0">
                <a:sym typeface="Wingdings"/>
              </a:rPr>
              <a:t> </a:t>
            </a:r>
            <a:r>
              <a:rPr lang="en-US" sz="2200" dirty="0">
                <a:solidFill>
                  <a:srgbClr val="FF0000"/>
                </a:solidFill>
                <a:sym typeface="Wingdings"/>
              </a:rPr>
              <a:t>+ }</a:t>
            </a:r>
            <a:r>
              <a:rPr lang="en-US" sz="2200" dirty="0">
                <a:sym typeface="Wingdings"/>
              </a:rPr>
              <a:t>  is contained in  FOLLOW(T)</a:t>
            </a:r>
          </a:p>
          <a:p>
            <a:pPr>
              <a:lnSpc>
                <a:spcPct val="150000"/>
              </a:lnSpc>
              <a:defRPr/>
            </a:pPr>
            <a:r>
              <a:rPr lang="en-US" sz="2200" dirty="0">
                <a:sym typeface="Wingdings"/>
              </a:rPr>
              <a:t>  </a:t>
            </a:r>
            <a:r>
              <a:rPr lang="en-US" sz="2200" dirty="0" err="1">
                <a:sym typeface="Wingdings"/>
              </a:rPr>
              <a:t>ε</a:t>
            </a:r>
            <a:r>
              <a:rPr lang="en-US" sz="2200" dirty="0">
                <a:sym typeface="Wingdings"/>
              </a:rPr>
              <a:t>  belongs to FIRST(E’)</a:t>
            </a:r>
          </a:p>
          <a:p>
            <a:pPr>
              <a:lnSpc>
                <a:spcPct val="150000"/>
              </a:lnSpc>
              <a:defRPr/>
            </a:pPr>
            <a:r>
              <a:rPr lang="en-US" sz="2500" dirty="0">
                <a:sym typeface="Wingdings"/>
              </a:rPr>
              <a:t>     </a:t>
            </a:r>
            <a:r>
              <a:rPr lang="en-US" sz="2200" dirty="0">
                <a:sym typeface="Wingdings"/>
              </a:rPr>
              <a:t></a:t>
            </a:r>
            <a:r>
              <a:rPr lang="en-US" sz="2500" dirty="0">
                <a:sym typeface="Wingdings"/>
              </a:rPr>
              <a:t> </a:t>
            </a:r>
            <a:r>
              <a:rPr lang="en-US" sz="2200" dirty="0">
                <a:sym typeface="Wingdings"/>
              </a:rPr>
              <a:t>FOLLOW(E) is contained in FOLLOW(T)</a:t>
            </a:r>
          </a:p>
          <a:p>
            <a:pPr>
              <a:lnSpc>
                <a:spcPct val="150000"/>
              </a:lnSpc>
              <a:defRPr/>
            </a:pPr>
            <a:r>
              <a:rPr lang="en-US" sz="2200" dirty="0">
                <a:sym typeface="Wingdings"/>
              </a:rPr>
              <a:t>       </a:t>
            </a:r>
            <a:r>
              <a:rPr lang="en-US" sz="2200" dirty="0">
                <a:solidFill>
                  <a:srgbClr val="FF0000"/>
                </a:solidFill>
                <a:sym typeface="Wingdings"/>
              </a:rPr>
              <a:t>{ $, ) } </a:t>
            </a:r>
            <a:r>
              <a:rPr lang="en-US" sz="2200" dirty="0">
                <a:sym typeface="Wingdings"/>
              </a:rPr>
              <a:t>is contained in FOLLOW(T)</a:t>
            </a:r>
          </a:p>
          <a:p>
            <a:pPr>
              <a:lnSpc>
                <a:spcPct val="150000"/>
              </a:lnSpc>
              <a:defRPr/>
            </a:pPr>
            <a:r>
              <a:rPr lang="en-US" sz="2200" dirty="0">
                <a:solidFill>
                  <a:srgbClr val="FF0000"/>
                </a:solidFill>
                <a:sym typeface="Wingdings"/>
              </a:rPr>
              <a:t>FOLLOW(T) = { +, $, ) }</a:t>
            </a:r>
          </a:p>
        </p:txBody>
      </p:sp>
    </p:spTree>
    <p:extLst>
      <p:ext uri="{BB962C8B-B14F-4D97-AF65-F5344CB8AC3E}">
        <p14:creationId xmlns:p14="http://schemas.microsoft.com/office/powerpoint/2010/main" val="2503167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 bwMode="auto">
          <a:xfrm>
            <a:off x="365125" y="274544"/>
            <a:ext cx="3202420" cy="564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058" tIns="41029" rIns="82058" bIns="41029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538"/>
              </a:spcBef>
            </a:pPr>
            <a:r>
              <a:rPr lang="en-US" b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Example: </a:t>
            </a:r>
            <a:br>
              <a:rPr lang="en-US" b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b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b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</a:rPr>
              <a:t>E </a:t>
            </a: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 T E’</a:t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E’  + T E’  |  ε</a:t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T  F T’</a:t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T’  * F T’  |  ε</a:t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F  ( E )  |  id</a:t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/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	FIRST</a:t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E	{ (, id }</a:t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E’	{ +, ε }</a:t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T	{ (, id }</a:t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T’	{ *, ε }</a:t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F	{ (, id }</a:t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endParaRPr lang="en-US" sz="22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7170" name="Straight Connector 5"/>
          <p:cNvCxnSpPr>
            <a:cxnSpLocks noChangeShapeType="1"/>
          </p:cNvCxnSpPr>
          <p:nvPr/>
        </p:nvCxnSpPr>
        <p:spPr bwMode="auto">
          <a:xfrm>
            <a:off x="1004455" y="3092824"/>
            <a:ext cx="11545" cy="19946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1" name="Straight Connector 6"/>
          <p:cNvCxnSpPr>
            <a:cxnSpLocks noChangeShapeType="1"/>
          </p:cNvCxnSpPr>
          <p:nvPr/>
        </p:nvCxnSpPr>
        <p:spPr bwMode="auto">
          <a:xfrm>
            <a:off x="438727" y="3350559"/>
            <a:ext cx="182418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7"/>
          <p:cNvSpPr/>
          <p:nvPr/>
        </p:nvSpPr>
        <p:spPr>
          <a:xfrm>
            <a:off x="2990273" y="1597298"/>
            <a:ext cx="5726545" cy="2389795"/>
          </a:xfrm>
          <a:prstGeom prst="rect">
            <a:avLst/>
          </a:prstGeom>
          <a:ln w="19050" cmpd="sng">
            <a:solidFill>
              <a:srgbClr val="000000"/>
            </a:solidFill>
          </a:ln>
        </p:spPr>
        <p:txBody>
          <a:bodyPr lIns="82058" tIns="41029" rIns="82058" bIns="41029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FF0000"/>
                </a:solidFill>
                <a:sym typeface="Wingdings"/>
              </a:rPr>
              <a:t>FOLLOW(T’)</a:t>
            </a:r>
          </a:p>
          <a:p>
            <a:pPr>
              <a:defRPr/>
            </a:pPr>
            <a:r>
              <a:rPr lang="en-US" sz="2200" dirty="0">
                <a:sym typeface="Wingdings"/>
              </a:rPr>
              <a:t>             T  F </a:t>
            </a:r>
            <a:r>
              <a:rPr lang="en-US" sz="2200" dirty="0">
                <a:ln>
                  <a:solidFill>
                    <a:srgbClr val="FF0000"/>
                  </a:solidFill>
                </a:ln>
                <a:sym typeface="Wingdings"/>
              </a:rPr>
              <a:t>T’</a:t>
            </a:r>
            <a:r>
              <a:rPr lang="en-US" sz="2200" dirty="0">
                <a:sym typeface="Wingdings"/>
              </a:rPr>
              <a:t>   &amp;   T’  * F </a:t>
            </a:r>
            <a:r>
              <a:rPr lang="en-US" sz="2200" dirty="0">
                <a:ln>
                  <a:solidFill>
                    <a:srgbClr val="FF0000"/>
                  </a:solidFill>
                </a:ln>
                <a:sym typeface="Wingdings"/>
              </a:rPr>
              <a:t>T’</a:t>
            </a:r>
            <a:r>
              <a:rPr lang="en-US" sz="2500" dirty="0">
                <a:sym typeface="Wingdings"/>
              </a:rPr>
              <a:t>        </a:t>
            </a:r>
          </a:p>
          <a:p>
            <a:pPr>
              <a:lnSpc>
                <a:spcPct val="150000"/>
              </a:lnSpc>
              <a:defRPr/>
            </a:pPr>
            <a:r>
              <a:rPr lang="en-US" sz="2200" dirty="0">
                <a:sym typeface="Wingdings"/>
              </a:rPr>
              <a:t>  FOLLOW(T) is contained in FOLLOW(T’)      </a:t>
            </a:r>
          </a:p>
          <a:p>
            <a:pPr>
              <a:lnSpc>
                <a:spcPct val="150000"/>
              </a:lnSpc>
              <a:defRPr/>
            </a:pPr>
            <a:r>
              <a:rPr lang="en-US" sz="2200" dirty="0">
                <a:sym typeface="Wingdings"/>
              </a:rPr>
              <a:t>       </a:t>
            </a:r>
            <a:r>
              <a:rPr lang="en-US" sz="2200" dirty="0">
                <a:solidFill>
                  <a:srgbClr val="FF0000"/>
                </a:solidFill>
                <a:sym typeface="Wingdings"/>
              </a:rPr>
              <a:t>{ +, $, ) } </a:t>
            </a:r>
            <a:r>
              <a:rPr lang="en-US" sz="2200" dirty="0">
                <a:sym typeface="Wingdings"/>
              </a:rPr>
              <a:t>is contained in FOLLOW(T’)</a:t>
            </a:r>
          </a:p>
          <a:p>
            <a:pPr>
              <a:lnSpc>
                <a:spcPct val="150000"/>
              </a:lnSpc>
              <a:defRPr/>
            </a:pPr>
            <a:r>
              <a:rPr lang="en-US" sz="2200" dirty="0">
                <a:solidFill>
                  <a:srgbClr val="FF0000"/>
                </a:solidFill>
                <a:sym typeface="Wingdings"/>
              </a:rPr>
              <a:t>FOLLOW(T’) = { +, $, ) }</a:t>
            </a:r>
          </a:p>
        </p:txBody>
      </p:sp>
    </p:spTree>
    <p:extLst>
      <p:ext uri="{BB962C8B-B14F-4D97-AF65-F5344CB8AC3E}">
        <p14:creationId xmlns:p14="http://schemas.microsoft.com/office/powerpoint/2010/main" val="3815144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365125" y="274544"/>
            <a:ext cx="3202420" cy="564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058" tIns="41029" rIns="82058" bIns="41029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538"/>
              </a:spcBef>
            </a:pPr>
            <a:r>
              <a:rPr lang="en-US" b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Example: </a:t>
            </a:r>
            <a:br>
              <a:rPr lang="en-US" b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b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b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</a:rPr>
              <a:t>E </a:t>
            </a: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 T E’</a:t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E’  + T E’  |  ε</a:t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T  F T’</a:t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T’  * F T’  |  ε</a:t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F  ( E )  |  id</a:t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/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	FIRST</a:t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E	{ (, id }</a:t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E’	{ +, ε }</a:t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T	{ (, id }</a:t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T’	{ *, ε }</a:t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F	{ (, id }</a:t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endParaRPr lang="en-US" sz="22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8194" name="Straight Connector 5"/>
          <p:cNvCxnSpPr>
            <a:cxnSpLocks noChangeShapeType="1"/>
          </p:cNvCxnSpPr>
          <p:nvPr/>
        </p:nvCxnSpPr>
        <p:spPr bwMode="auto">
          <a:xfrm>
            <a:off x="1004455" y="3092824"/>
            <a:ext cx="11545" cy="19946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5" name="Straight Connector 6"/>
          <p:cNvCxnSpPr>
            <a:cxnSpLocks noChangeShapeType="1"/>
          </p:cNvCxnSpPr>
          <p:nvPr/>
        </p:nvCxnSpPr>
        <p:spPr bwMode="auto">
          <a:xfrm>
            <a:off x="438727" y="3350559"/>
            <a:ext cx="182418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7"/>
          <p:cNvSpPr/>
          <p:nvPr/>
        </p:nvSpPr>
        <p:spPr>
          <a:xfrm>
            <a:off x="2909455" y="1182681"/>
            <a:ext cx="5992091" cy="3937729"/>
          </a:xfrm>
          <a:prstGeom prst="rect">
            <a:avLst/>
          </a:prstGeom>
          <a:ln w="19050" cmpd="sng">
            <a:solidFill>
              <a:srgbClr val="000000"/>
            </a:solidFill>
          </a:ln>
        </p:spPr>
        <p:txBody>
          <a:bodyPr lIns="82058" tIns="41029" rIns="82058" bIns="41029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FF0000"/>
                </a:solidFill>
                <a:sym typeface="Wingdings"/>
              </a:rPr>
              <a:t>FOLLOW(F)</a:t>
            </a:r>
          </a:p>
          <a:p>
            <a:pPr>
              <a:defRPr/>
            </a:pPr>
            <a:r>
              <a:rPr lang="en-US" sz="2200" dirty="0">
                <a:sym typeface="Wingdings"/>
              </a:rPr>
              <a:t>             T  </a:t>
            </a:r>
            <a:r>
              <a:rPr lang="en-US" sz="2200" dirty="0">
                <a:ln>
                  <a:solidFill>
                    <a:srgbClr val="FF0000"/>
                  </a:solidFill>
                </a:ln>
                <a:sym typeface="Wingdings"/>
              </a:rPr>
              <a:t>F</a:t>
            </a:r>
            <a:r>
              <a:rPr lang="en-US" sz="2200" dirty="0">
                <a:sym typeface="Wingdings"/>
              </a:rPr>
              <a:t> </a:t>
            </a:r>
            <a:r>
              <a:rPr lang="en-US" sz="2200" dirty="0">
                <a:ln>
                  <a:solidFill>
                    <a:schemeClr val="tx1"/>
                  </a:solidFill>
                </a:ln>
                <a:sym typeface="Wingdings"/>
              </a:rPr>
              <a:t>T’</a:t>
            </a:r>
            <a:r>
              <a:rPr lang="en-US" sz="2200" dirty="0">
                <a:sym typeface="Wingdings"/>
              </a:rPr>
              <a:t>   &amp;   T’  * </a:t>
            </a:r>
            <a:r>
              <a:rPr lang="en-US" sz="2200" dirty="0">
                <a:ln>
                  <a:solidFill>
                    <a:srgbClr val="FF0000"/>
                  </a:solidFill>
                </a:ln>
                <a:sym typeface="Wingdings"/>
              </a:rPr>
              <a:t>F</a:t>
            </a:r>
            <a:r>
              <a:rPr lang="en-US" sz="2200" dirty="0">
                <a:sym typeface="Wingdings"/>
              </a:rPr>
              <a:t> </a:t>
            </a:r>
            <a:r>
              <a:rPr lang="en-US" sz="2200" dirty="0">
                <a:ln>
                  <a:solidFill>
                    <a:srgbClr val="000000"/>
                  </a:solidFill>
                </a:ln>
                <a:sym typeface="Wingdings"/>
              </a:rPr>
              <a:t>T’</a:t>
            </a:r>
            <a:r>
              <a:rPr lang="en-US" sz="2500" dirty="0">
                <a:sym typeface="Wingdings"/>
              </a:rPr>
              <a:t>        </a:t>
            </a:r>
          </a:p>
          <a:p>
            <a:pPr>
              <a:lnSpc>
                <a:spcPct val="150000"/>
              </a:lnSpc>
              <a:defRPr/>
            </a:pPr>
            <a:r>
              <a:rPr lang="en-US" sz="2200" dirty="0">
                <a:sym typeface="Wingdings"/>
              </a:rPr>
              <a:t>  FIRST(T’) – { </a:t>
            </a:r>
            <a:r>
              <a:rPr lang="en-US" sz="2200" dirty="0" err="1">
                <a:sym typeface="Wingdings"/>
              </a:rPr>
              <a:t>ε</a:t>
            </a:r>
            <a:r>
              <a:rPr lang="en-US" sz="2200" dirty="0">
                <a:sym typeface="Wingdings"/>
              </a:rPr>
              <a:t> } is contained in FOLLOW(F)      </a:t>
            </a:r>
          </a:p>
          <a:p>
            <a:pPr>
              <a:lnSpc>
                <a:spcPct val="150000"/>
              </a:lnSpc>
              <a:defRPr/>
            </a:pPr>
            <a:r>
              <a:rPr lang="en-US" sz="2200" dirty="0">
                <a:sym typeface="Wingdings"/>
              </a:rPr>
              <a:t>          </a:t>
            </a:r>
            <a:r>
              <a:rPr lang="en-US" sz="2200" dirty="0">
                <a:solidFill>
                  <a:srgbClr val="FF0000"/>
                </a:solidFill>
                <a:sym typeface="Wingdings"/>
              </a:rPr>
              <a:t>{ * }  </a:t>
            </a:r>
            <a:r>
              <a:rPr lang="en-US" sz="2200" dirty="0">
                <a:sym typeface="Wingdings"/>
              </a:rPr>
              <a:t>is contained in  FOLLOW(F)</a:t>
            </a:r>
          </a:p>
          <a:p>
            <a:pPr>
              <a:lnSpc>
                <a:spcPct val="150000"/>
              </a:lnSpc>
              <a:defRPr/>
            </a:pPr>
            <a:r>
              <a:rPr lang="en-US" sz="2200" dirty="0">
                <a:sym typeface="Wingdings"/>
              </a:rPr>
              <a:t>  </a:t>
            </a:r>
            <a:r>
              <a:rPr lang="en-US" sz="2200" dirty="0" err="1">
                <a:sym typeface="Wingdings"/>
              </a:rPr>
              <a:t>ε</a:t>
            </a:r>
            <a:r>
              <a:rPr lang="en-US" sz="2200" dirty="0">
                <a:sym typeface="Wingdings"/>
              </a:rPr>
              <a:t>  belongs to FIRST(T’)</a:t>
            </a:r>
          </a:p>
          <a:p>
            <a:pPr>
              <a:lnSpc>
                <a:spcPct val="150000"/>
              </a:lnSpc>
              <a:defRPr/>
            </a:pPr>
            <a:r>
              <a:rPr lang="en-US" sz="2500" dirty="0">
                <a:sym typeface="Wingdings"/>
              </a:rPr>
              <a:t>     </a:t>
            </a:r>
            <a:r>
              <a:rPr lang="en-US" sz="2200" dirty="0">
                <a:sym typeface="Wingdings"/>
              </a:rPr>
              <a:t></a:t>
            </a:r>
            <a:r>
              <a:rPr lang="en-US" sz="2500" dirty="0">
                <a:sym typeface="Wingdings"/>
              </a:rPr>
              <a:t> </a:t>
            </a:r>
            <a:r>
              <a:rPr lang="en-US" sz="2200" dirty="0">
                <a:sym typeface="Wingdings"/>
              </a:rPr>
              <a:t>FOLLOW(T) is contained in FOLLOW(F)</a:t>
            </a:r>
          </a:p>
          <a:p>
            <a:pPr>
              <a:lnSpc>
                <a:spcPct val="150000"/>
              </a:lnSpc>
              <a:defRPr/>
            </a:pPr>
            <a:r>
              <a:rPr lang="en-US" sz="2200" dirty="0">
                <a:sym typeface="Wingdings"/>
              </a:rPr>
              <a:t>       </a:t>
            </a:r>
            <a:r>
              <a:rPr lang="en-US" sz="2200" dirty="0">
                <a:solidFill>
                  <a:srgbClr val="FF0000"/>
                </a:solidFill>
                <a:sym typeface="Wingdings"/>
              </a:rPr>
              <a:t>{ +, $, ) } </a:t>
            </a:r>
            <a:r>
              <a:rPr lang="en-US" sz="2200" dirty="0">
                <a:sym typeface="Wingdings"/>
              </a:rPr>
              <a:t>is contained in FOLLOW(F)</a:t>
            </a:r>
          </a:p>
          <a:p>
            <a:pPr>
              <a:lnSpc>
                <a:spcPct val="150000"/>
              </a:lnSpc>
              <a:defRPr/>
            </a:pPr>
            <a:r>
              <a:rPr lang="en-US" sz="2200" dirty="0">
                <a:solidFill>
                  <a:srgbClr val="FF0000"/>
                </a:solidFill>
                <a:sym typeface="Wingdings"/>
              </a:rPr>
              <a:t>FOLLOW(F) = { *, +, $, ) }</a:t>
            </a:r>
          </a:p>
        </p:txBody>
      </p:sp>
    </p:spTree>
    <p:extLst>
      <p:ext uri="{BB962C8B-B14F-4D97-AF65-F5344CB8AC3E}">
        <p14:creationId xmlns:p14="http://schemas.microsoft.com/office/powerpoint/2010/main" val="4009526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 bwMode="auto">
          <a:xfrm>
            <a:off x="365125" y="1277471"/>
            <a:ext cx="2336511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058" tIns="41029" rIns="82058" bIns="41029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>
              <a:spcBef>
                <a:spcPts val="538"/>
              </a:spcBef>
            </a:pPr>
            <a:r>
              <a:rPr lang="en-US" b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Example: </a:t>
            </a:r>
            <a:br>
              <a:rPr lang="en-US" b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b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b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b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b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</a:rPr>
              <a:t>E </a:t>
            </a: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 T E’</a:t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E’  + T E’  |  ε</a:t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T  F T’</a:t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T’  * F T’  |  ε</a:t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F  ( E )  |  id</a:t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/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/>
            </a:r>
            <a:br>
              <a:rPr lang="en-US" sz="220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</a:br>
            <a:endParaRPr lang="en-US" sz="22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9218" name="Straight Connector 5"/>
          <p:cNvCxnSpPr>
            <a:cxnSpLocks noChangeShapeType="1"/>
          </p:cNvCxnSpPr>
          <p:nvPr/>
        </p:nvCxnSpPr>
        <p:spPr bwMode="auto">
          <a:xfrm>
            <a:off x="3648364" y="2095500"/>
            <a:ext cx="11545" cy="19946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19" name="Straight Connector 6"/>
          <p:cNvCxnSpPr>
            <a:cxnSpLocks noChangeShapeType="1"/>
          </p:cNvCxnSpPr>
          <p:nvPr/>
        </p:nvCxnSpPr>
        <p:spPr bwMode="auto">
          <a:xfrm>
            <a:off x="3082636" y="2330824"/>
            <a:ext cx="182418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0" name="Title 1"/>
          <p:cNvSpPr txBox="1">
            <a:spLocks/>
          </p:cNvSpPr>
          <p:nvPr/>
        </p:nvSpPr>
        <p:spPr bwMode="auto">
          <a:xfrm>
            <a:off x="3020580" y="1277471"/>
            <a:ext cx="2336511" cy="34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>
            <a:lvl1pPr defTabSz="1006475"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006475"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2pPr>
            <a:lvl3pPr marL="1143000" indent="-228600" defTabSz="1006475"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3pPr>
            <a:lvl4pPr marL="1600200" indent="-228600" defTabSz="1006475"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4pPr>
            <a:lvl5pPr marL="2057400" indent="-228600" defTabSz="1006475"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5pPr>
            <a:lvl6pPr marL="2514600" indent="-228600" defTabSz="100647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charset="0"/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6pPr>
            <a:lvl7pPr marL="2971800" indent="-228600" defTabSz="100647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charset="0"/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7pPr>
            <a:lvl8pPr marL="3429000" indent="-228600" defTabSz="100647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charset="0"/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8pPr>
            <a:lvl9pPr marL="3886200" indent="-228600" defTabSz="100647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charset="0"/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ts val="2692"/>
              </a:lnSpc>
              <a:spcBef>
                <a:spcPts val="538"/>
              </a:spcBef>
            </a:pPr>
            <a:r>
              <a:rPr lang="en-US" sz="2200" b="0">
                <a:solidFill>
                  <a:schemeClr val="tx1"/>
                </a:solidFill>
                <a:sym typeface="Wingdings" charset="0"/>
              </a:rPr>
              <a:t/>
            </a:r>
            <a:br>
              <a:rPr lang="en-US" sz="2200" b="0">
                <a:solidFill>
                  <a:schemeClr val="tx1"/>
                </a:solidFill>
                <a:sym typeface="Wingdings" charset="0"/>
              </a:rPr>
            </a:br>
            <a:r>
              <a:rPr lang="en-US" sz="2200" b="0">
                <a:solidFill>
                  <a:schemeClr val="tx1"/>
                </a:solidFill>
                <a:sym typeface="Wingdings" charset="0"/>
              </a:rPr>
              <a:t/>
            </a:r>
            <a:br>
              <a:rPr lang="en-US" sz="2200" b="0">
                <a:solidFill>
                  <a:schemeClr val="tx1"/>
                </a:solidFill>
                <a:sym typeface="Wingdings" charset="0"/>
              </a:rPr>
            </a:br>
            <a:r>
              <a:rPr lang="en-US" sz="2200" b="0">
                <a:solidFill>
                  <a:schemeClr val="tx1"/>
                </a:solidFill>
                <a:sym typeface="Wingdings" charset="0"/>
              </a:rPr>
              <a:t>	FIRST</a:t>
            </a:r>
            <a:br>
              <a:rPr lang="en-US" sz="2200" b="0">
                <a:solidFill>
                  <a:schemeClr val="tx1"/>
                </a:solidFill>
                <a:sym typeface="Wingdings" charset="0"/>
              </a:rPr>
            </a:br>
            <a:r>
              <a:rPr lang="en-US" sz="2200" b="0">
                <a:solidFill>
                  <a:schemeClr val="tx1"/>
                </a:solidFill>
                <a:sym typeface="Wingdings" charset="0"/>
              </a:rPr>
              <a:t>E	{ (, id }</a:t>
            </a:r>
            <a:br>
              <a:rPr lang="en-US" sz="2200" b="0">
                <a:solidFill>
                  <a:schemeClr val="tx1"/>
                </a:solidFill>
                <a:sym typeface="Wingdings" charset="0"/>
              </a:rPr>
            </a:br>
            <a:r>
              <a:rPr lang="en-US" sz="2200" b="0">
                <a:solidFill>
                  <a:schemeClr val="tx1"/>
                </a:solidFill>
                <a:sym typeface="Wingdings" charset="0"/>
              </a:rPr>
              <a:t>E’	{ +, ε }</a:t>
            </a:r>
            <a:br>
              <a:rPr lang="en-US" sz="2200" b="0">
                <a:solidFill>
                  <a:schemeClr val="tx1"/>
                </a:solidFill>
                <a:sym typeface="Wingdings" charset="0"/>
              </a:rPr>
            </a:br>
            <a:r>
              <a:rPr lang="en-US" sz="2200" b="0">
                <a:solidFill>
                  <a:schemeClr val="tx1"/>
                </a:solidFill>
                <a:sym typeface="Wingdings" charset="0"/>
              </a:rPr>
              <a:t>T	{ (, id }</a:t>
            </a:r>
            <a:br>
              <a:rPr lang="en-US" sz="2200" b="0">
                <a:solidFill>
                  <a:schemeClr val="tx1"/>
                </a:solidFill>
                <a:sym typeface="Wingdings" charset="0"/>
              </a:rPr>
            </a:br>
            <a:r>
              <a:rPr lang="en-US" sz="2200" b="0">
                <a:solidFill>
                  <a:schemeClr val="tx1"/>
                </a:solidFill>
                <a:sym typeface="Wingdings" charset="0"/>
              </a:rPr>
              <a:t>T’	{ *, ε }</a:t>
            </a:r>
            <a:br>
              <a:rPr lang="en-US" sz="2200" b="0">
                <a:solidFill>
                  <a:schemeClr val="tx1"/>
                </a:solidFill>
                <a:sym typeface="Wingdings" charset="0"/>
              </a:rPr>
            </a:br>
            <a:r>
              <a:rPr lang="en-US" sz="2200" b="0">
                <a:solidFill>
                  <a:schemeClr val="tx1"/>
                </a:solidFill>
                <a:sym typeface="Wingdings" charset="0"/>
              </a:rPr>
              <a:t>F	{ (, id }</a:t>
            </a:r>
            <a:br>
              <a:rPr lang="en-US" sz="2200" b="0">
                <a:solidFill>
                  <a:schemeClr val="tx1"/>
                </a:solidFill>
                <a:sym typeface="Wingdings" charset="0"/>
              </a:rPr>
            </a:br>
            <a:endParaRPr lang="en-US" sz="2200" b="0">
              <a:solidFill>
                <a:schemeClr val="tx1"/>
              </a:solidFill>
            </a:endParaRPr>
          </a:p>
        </p:txBody>
      </p:sp>
      <p:sp>
        <p:nvSpPr>
          <p:cNvPr id="9221" name="Title 1"/>
          <p:cNvSpPr txBox="1">
            <a:spLocks/>
          </p:cNvSpPr>
          <p:nvPr/>
        </p:nvSpPr>
        <p:spPr bwMode="auto">
          <a:xfrm>
            <a:off x="5606762" y="1288677"/>
            <a:ext cx="2881410" cy="34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>
            <a:lvl1pPr defTabSz="1006475"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006475"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2pPr>
            <a:lvl3pPr marL="1143000" indent="-228600" defTabSz="1006475"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3pPr>
            <a:lvl4pPr marL="1600200" indent="-228600" defTabSz="1006475"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4pPr>
            <a:lvl5pPr marL="2057400" indent="-228600" defTabSz="1006475"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5pPr>
            <a:lvl6pPr marL="2514600" indent="-228600" defTabSz="100647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charset="0"/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6pPr>
            <a:lvl7pPr marL="2971800" indent="-228600" defTabSz="100647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charset="0"/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7pPr>
            <a:lvl8pPr marL="3429000" indent="-228600" defTabSz="100647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charset="0"/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8pPr>
            <a:lvl9pPr marL="3886200" indent="-228600" defTabSz="100647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charset="0"/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ts val="2692"/>
              </a:lnSpc>
              <a:spcBef>
                <a:spcPts val="538"/>
              </a:spcBef>
            </a:pPr>
            <a:r>
              <a:rPr lang="en-US" sz="2200" b="0" dirty="0">
                <a:solidFill>
                  <a:schemeClr val="tx1"/>
                </a:solidFill>
                <a:sym typeface="Wingdings" charset="0"/>
              </a:rPr>
              <a:t/>
            </a:r>
            <a:br>
              <a:rPr lang="en-US" sz="2200" b="0" dirty="0">
                <a:solidFill>
                  <a:schemeClr val="tx1"/>
                </a:solidFill>
                <a:sym typeface="Wingdings" charset="0"/>
              </a:rPr>
            </a:br>
            <a:r>
              <a:rPr lang="en-US" sz="2200" b="0" dirty="0">
                <a:solidFill>
                  <a:schemeClr val="tx1"/>
                </a:solidFill>
                <a:sym typeface="Wingdings" charset="0"/>
              </a:rPr>
              <a:t/>
            </a:r>
            <a:br>
              <a:rPr lang="en-US" sz="2200" b="0" dirty="0">
                <a:solidFill>
                  <a:schemeClr val="tx1"/>
                </a:solidFill>
                <a:sym typeface="Wingdings" charset="0"/>
              </a:rPr>
            </a:br>
            <a:r>
              <a:rPr lang="en-US" sz="2200" b="0" dirty="0">
                <a:solidFill>
                  <a:schemeClr val="tx1"/>
                </a:solidFill>
                <a:sym typeface="Wingdings" charset="0"/>
              </a:rPr>
              <a:t>	FOLLOW</a:t>
            </a:r>
            <a:br>
              <a:rPr lang="en-US" sz="2200" b="0" dirty="0">
                <a:solidFill>
                  <a:schemeClr val="tx1"/>
                </a:solidFill>
                <a:sym typeface="Wingdings" charset="0"/>
              </a:rPr>
            </a:br>
            <a:r>
              <a:rPr lang="en-US" sz="2200" b="0" dirty="0">
                <a:solidFill>
                  <a:schemeClr val="tx1"/>
                </a:solidFill>
                <a:sym typeface="Wingdings" charset="0"/>
              </a:rPr>
              <a:t>E	{ $, ) }</a:t>
            </a:r>
            <a:br>
              <a:rPr lang="en-US" sz="2200" b="0" dirty="0">
                <a:solidFill>
                  <a:schemeClr val="tx1"/>
                </a:solidFill>
                <a:sym typeface="Wingdings" charset="0"/>
              </a:rPr>
            </a:br>
            <a:r>
              <a:rPr lang="en-US" sz="2200" b="0" dirty="0">
                <a:solidFill>
                  <a:schemeClr val="tx1"/>
                </a:solidFill>
                <a:sym typeface="Wingdings" charset="0"/>
              </a:rPr>
              <a:t>E’	{ $, ) }</a:t>
            </a:r>
            <a:br>
              <a:rPr lang="en-US" sz="2200" b="0" dirty="0">
                <a:solidFill>
                  <a:schemeClr val="tx1"/>
                </a:solidFill>
                <a:sym typeface="Wingdings" charset="0"/>
              </a:rPr>
            </a:br>
            <a:r>
              <a:rPr lang="en-US" sz="2200" b="0" dirty="0">
                <a:solidFill>
                  <a:schemeClr val="tx1"/>
                </a:solidFill>
                <a:sym typeface="Wingdings" charset="0"/>
              </a:rPr>
              <a:t>T	{ +, $, ) }</a:t>
            </a:r>
            <a:br>
              <a:rPr lang="en-US" sz="2200" b="0" dirty="0">
                <a:solidFill>
                  <a:schemeClr val="tx1"/>
                </a:solidFill>
                <a:sym typeface="Wingdings" charset="0"/>
              </a:rPr>
            </a:br>
            <a:r>
              <a:rPr lang="en-US" sz="2200" b="0" dirty="0">
                <a:solidFill>
                  <a:schemeClr val="tx1"/>
                </a:solidFill>
                <a:sym typeface="Wingdings" charset="0"/>
              </a:rPr>
              <a:t>T’	{ +, $, ) }</a:t>
            </a:r>
            <a:br>
              <a:rPr lang="en-US" sz="2200" b="0" dirty="0">
                <a:solidFill>
                  <a:schemeClr val="tx1"/>
                </a:solidFill>
                <a:sym typeface="Wingdings" charset="0"/>
              </a:rPr>
            </a:br>
            <a:r>
              <a:rPr lang="en-US" sz="2200" b="0" dirty="0">
                <a:solidFill>
                  <a:schemeClr val="tx1"/>
                </a:solidFill>
                <a:sym typeface="Wingdings" charset="0"/>
              </a:rPr>
              <a:t>F	{ *, +, $, ) }</a:t>
            </a:r>
            <a:br>
              <a:rPr lang="en-US" sz="2200" b="0" dirty="0">
                <a:solidFill>
                  <a:schemeClr val="tx1"/>
                </a:solidFill>
                <a:sym typeface="Wingdings" charset="0"/>
              </a:rPr>
            </a:br>
            <a:endParaRPr lang="en-US" sz="2200" b="0" dirty="0">
              <a:solidFill>
                <a:schemeClr val="tx1"/>
              </a:solidFill>
            </a:endParaRPr>
          </a:p>
        </p:txBody>
      </p:sp>
      <p:cxnSp>
        <p:nvCxnSpPr>
          <p:cNvPr id="9222" name="Straight Connector 10"/>
          <p:cNvCxnSpPr>
            <a:cxnSpLocks noChangeShapeType="1"/>
          </p:cNvCxnSpPr>
          <p:nvPr/>
        </p:nvCxnSpPr>
        <p:spPr bwMode="auto">
          <a:xfrm>
            <a:off x="6269182" y="2095500"/>
            <a:ext cx="11545" cy="19946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3" name="Straight Connector 11"/>
          <p:cNvCxnSpPr>
            <a:cxnSpLocks noChangeShapeType="1"/>
          </p:cNvCxnSpPr>
          <p:nvPr/>
        </p:nvCxnSpPr>
        <p:spPr bwMode="auto">
          <a:xfrm>
            <a:off x="5703455" y="2330824"/>
            <a:ext cx="236681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17183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576" y="2612146"/>
            <a:ext cx="6687152" cy="1529464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 to LL(1) Parsing</a:t>
            </a:r>
            <a:b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77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576" y="2612146"/>
            <a:ext cx="6687152" cy="1529464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Top-Down Parsing</a:t>
            </a:r>
            <a:b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(Chapter 4)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34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LL(1) Parsing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50" y="1690686"/>
            <a:ext cx="7979774" cy="173831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u="sng" dirty="0">
                <a:sym typeface="Wingdings"/>
              </a:rPr>
              <a:t>Parsing Table</a:t>
            </a:r>
            <a:endParaRPr lang="en-US" altLang="zh-CN" dirty="0">
              <a:sym typeface="Wingdings"/>
            </a:endParaRP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sz="2200" dirty="0">
                <a:sym typeface="Wingdings"/>
              </a:rPr>
              <a:t>if the stack top is </a:t>
            </a:r>
            <a:r>
              <a:rPr lang="en-US" altLang="zh-CN" sz="2200" b="1" dirty="0">
                <a:sym typeface="Wingdings"/>
              </a:rPr>
              <a:t>N</a:t>
            </a:r>
            <a:r>
              <a:rPr lang="en-US" altLang="zh-CN" sz="2200" dirty="0">
                <a:sym typeface="Wingdings"/>
              </a:rPr>
              <a:t>, and the lookahead token is </a:t>
            </a:r>
            <a:r>
              <a:rPr lang="en-US" altLang="zh-CN" sz="2200" b="1" dirty="0">
                <a:sym typeface="Wingdings"/>
              </a:rPr>
              <a:t>T</a:t>
            </a:r>
            <a:r>
              <a:rPr lang="en-US" altLang="zh-CN" sz="2200" dirty="0">
                <a:sym typeface="Wingdings"/>
              </a:rPr>
              <a:t>, then entry </a:t>
            </a:r>
            <a:r>
              <a:rPr lang="en-US" altLang="zh-CN" sz="2200" b="1" dirty="0">
                <a:sym typeface="Wingdings"/>
              </a:rPr>
              <a:t>[N, T] </a:t>
            </a:r>
            <a:r>
              <a:rPr lang="en-US" altLang="zh-CN" sz="2200" dirty="0">
                <a:sym typeface="Wingdings"/>
              </a:rPr>
              <a:t>in the table is the production rule to use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48273" y="5259559"/>
            <a:ext cx="1650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u="sng" dirty="0"/>
              <a:t>stack top</a:t>
            </a:r>
            <a:r>
              <a:rPr lang="en-US" sz="2000" b="1" i="1" dirty="0"/>
              <a:t> </a:t>
            </a:r>
          </a:p>
          <a:p>
            <a:pPr algn="ctr"/>
            <a:r>
              <a:rPr lang="en-US" sz="2000" i="1" dirty="0"/>
              <a:t>(nonterminal)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05384" y="4056149"/>
            <a:ext cx="2416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u="sng" dirty="0"/>
              <a:t>next token</a:t>
            </a:r>
            <a:r>
              <a:rPr lang="en-US" sz="2000" b="1" i="1" dirty="0"/>
              <a:t> </a:t>
            </a:r>
            <a:r>
              <a:rPr lang="en-US" sz="2000" i="1" dirty="0"/>
              <a:t>(terminal)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80B1F4B2-219F-724A-9CB9-528C2FD67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011696"/>
              </p:ext>
            </p:extLst>
          </p:nvPr>
        </p:nvGraphicFramePr>
        <p:xfrm>
          <a:off x="422249" y="3882437"/>
          <a:ext cx="4251118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56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76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18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158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Parsing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…</a:t>
                      </a:r>
                      <a:endParaRPr lang="en-US" b="0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…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…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…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 </a:t>
                      </a:r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…</a:t>
                      </a:r>
                      <a:r>
                        <a:rPr lang="en-US" b="1" dirty="0"/>
                        <a:t> </a:t>
                      </a:r>
                      <a:r>
                        <a:rPr lang="en-US" b="0" i="1" dirty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(</a:t>
                      </a:r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…</a:t>
                      </a:r>
                      <a:r>
                        <a:rPr lang="en-US" b="1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…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…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…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…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…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…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9266BE99-3B2A-8E4B-A744-E0222FE9B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996800"/>
              </p:ext>
            </p:extLst>
          </p:nvPr>
        </p:nvGraphicFramePr>
        <p:xfrm>
          <a:off x="5424611" y="4485530"/>
          <a:ext cx="32971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1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9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80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23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…</a:t>
                      </a:r>
                      <a:endParaRPr lang="en-US" altLang="zh-CN" i="1" dirty="0">
                        <a:solidFill>
                          <a:srgbClr val="0432FF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…</a:t>
                      </a:r>
                      <a:endParaRPr lang="en-US" altLang="zh-CN" i="1" dirty="0">
                        <a:solidFill>
                          <a:srgbClr val="0432FF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1E68201-7672-4A49-BC3C-9EC4CD3EA886}"/>
              </a:ext>
            </a:extLst>
          </p:cNvPr>
          <p:cNvSpPr/>
          <p:nvPr/>
        </p:nvSpPr>
        <p:spPr>
          <a:xfrm>
            <a:off x="3052427" y="5012126"/>
            <a:ext cx="1476434" cy="3365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DD7F354-DDAD-D74C-8F9C-8C9618C8C408}"/>
              </a:ext>
            </a:extLst>
          </p:cNvPr>
          <p:cNvSpPr/>
          <p:nvPr/>
        </p:nvSpPr>
        <p:spPr>
          <a:xfrm>
            <a:off x="3235272" y="4994957"/>
            <a:ext cx="1130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i="1" dirty="0"/>
              <a:t>S </a:t>
            </a:r>
            <a:r>
              <a:rPr lang="en-US" altLang="zh-CN" dirty="0">
                <a:sym typeface="Wingdings"/>
              </a:rPr>
              <a:t></a:t>
            </a:r>
            <a:r>
              <a:rPr lang="en-US" altLang="zh-CN" dirty="0"/>
              <a:t> (</a:t>
            </a:r>
            <a:r>
              <a:rPr lang="en-US" altLang="zh-CN" i="1" dirty="0"/>
              <a:t> S </a:t>
            </a:r>
            <a:r>
              <a:rPr lang="en-US" altLang="zh-CN" dirty="0"/>
              <a:t>) </a:t>
            </a:r>
            <a:r>
              <a:rPr lang="en-US" altLang="zh-CN" i="1" dirty="0"/>
              <a:t>S</a:t>
            </a:r>
            <a:endParaRPr lang="en-US" i="1" dirty="0"/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xmlns="" id="{095BAC88-3D07-8E44-9BA5-9CA6493F271C}"/>
              </a:ext>
            </a:extLst>
          </p:cNvPr>
          <p:cNvCxnSpPr>
            <a:cxnSpLocks/>
            <a:endCxn id="14" idx="0"/>
          </p:cNvCxnSpPr>
          <p:nvPr/>
        </p:nvCxnSpPr>
        <p:spPr>
          <a:xfrm rot="16200000" flipH="1" flipV="1">
            <a:off x="5063402" y="3654706"/>
            <a:ext cx="84662" cy="2630178"/>
          </a:xfrm>
          <a:prstGeom prst="curvedConnector3">
            <a:avLst>
              <a:gd name="adj1" fmla="val -270015"/>
            </a:avLst>
          </a:prstGeom>
          <a:ln w="28575">
            <a:solidFill>
              <a:srgbClr val="0432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E330717A-DE1A-5640-9CE0-A4C76708914F}"/>
              </a:ext>
            </a:extLst>
          </p:cNvPr>
          <p:cNvSpPr/>
          <p:nvPr/>
        </p:nvSpPr>
        <p:spPr>
          <a:xfrm>
            <a:off x="6397120" y="4872785"/>
            <a:ext cx="1476434" cy="3365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427F5B4-C7EA-6C41-AA07-7A6BE8193A25}"/>
              </a:ext>
            </a:extLst>
          </p:cNvPr>
          <p:cNvSpPr/>
          <p:nvPr/>
        </p:nvSpPr>
        <p:spPr>
          <a:xfrm>
            <a:off x="6552142" y="4856370"/>
            <a:ext cx="1213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dirty="0"/>
              <a:t>S </a:t>
            </a:r>
            <a:r>
              <a:rPr lang="en-US" altLang="zh-CN" dirty="0">
                <a:sym typeface="Wingdings"/>
              </a:rPr>
              <a:t></a:t>
            </a:r>
            <a:r>
              <a:rPr lang="en-US" altLang="zh-CN" dirty="0"/>
              <a:t> ( S ) 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48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LL(1) Parsing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6"/>
            <a:ext cx="8515351" cy="1789113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u="sng" dirty="0">
                <a:sym typeface="Wingdings"/>
              </a:rPr>
              <a:t>Parsing Table Construction</a:t>
            </a:r>
            <a:endParaRPr lang="en-US" altLang="zh-CN" dirty="0">
              <a:sym typeface="Wingdings"/>
            </a:endParaRP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sz="2000" dirty="0">
                <a:sym typeface="Wingdings"/>
              </a:rPr>
              <a:t>For each token </a:t>
            </a:r>
            <a:r>
              <a:rPr lang="en-US" altLang="zh-CN" sz="2000" dirty="0">
                <a:solidFill>
                  <a:srgbClr val="0432FF"/>
                </a:solidFill>
                <a:sym typeface="Wingdings"/>
              </a:rPr>
              <a:t>a</a:t>
            </a:r>
            <a:r>
              <a:rPr lang="en-US" altLang="zh-CN" sz="2000" dirty="0">
                <a:sym typeface="Wingdings"/>
              </a:rPr>
              <a:t> in </a:t>
            </a:r>
            <a:r>
              <a:rPr lang="en-US" altLang="zh-CN" sz="2000" dirty="0">
                <a:solidFill>
                  <a:srgbClr val="0432FF"/>
                </a:solidFill>
                <a:sym typeface="Wingdings"/>
              </a:rPr>
              <a:t>First(⍺)</a:t>
            </a:r>
            <a:r>
              <a:rPr lang="en-US" altLang="zh-CN" sz="2000" dirty="0">
                <a:sym typeface="Wingdings"/>
              </a:rPr>
              <a:t>, add </a:t>
            </a:r>
            <a:r>
              <a:rPr lang="en-US" altLang="zh-CN" sz="2000" dirty="0">
                <a:solidFill>
                  <a:srgbClr val="0432FF"/>
                </a:solidFill>
                <a:sym typeface="Wingdings"/>
              </a:rPr>
              <a:t>A  ⍺</a:t>
            </a:r>
            <a:r>
              <a:rPr lang="en-US" altLang="zh-CN" sz="2000" dirty="0">
                <a:sym typeface="Wingdings"/>
              </a:rPr>
              <a:t> to the entry </a:t>
            </a:r>
            <a:r>
              <a:rPr lang="en-US" altLang="zh-CN" sz="2000" dirty="0">
                <a:solidFill>
                  <a:srgbClr val="0432FF"/>
                </a:solidFill>
                <a:sym typeface="Wingdings"/>
              </a:rPr>
              <a:t>[A, a]</a:t>
            </a: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sz="2000" dirty="0">
                <a:sym typeface="Wingdings"/>
              </a:rPr>
              <a:t>If </a:t>
            </a:r>
            <a:r>
              <a:rPr lang="en-US" altLang="zh-CN" sz="2000" dirty="0">
                <a:solidFill>
                  <a:srgbClr val="0432FF"/>
                </a:solidFill>
                <a:sym typeface="Wingdings"/>
              </a:rPr>
              <a:t>ε</a:t>
            </a:r>
            <a:r>
              <a:rPr lang="en-US" altLang="zh-CN" sz="2000" dirty="0">
                <a:sym typeface="Wingdings"/>
              </a:rPr>
              <a:t> ∈ </a:t>
            </a:r>
            <a:r>
              <a:rPr lang="en-US" altLang="zh-CN" sz="2000" dirty="0">
                <a:solidFill>
                  <a:srgbClr val="0432FF"/>
                </a:solidFill>
                <a:sym typeface="Wingdings"/>
              </a:rPr>
              <a:t>First(⍺)</a:t>
            </a:r>
            <a:r>
              <a:rPr lang="en-US" altLang="zh-CN" sz="2000" dirty="0">
                <a:sym typeface="Wingdings"/>
              </a:rPr>
              <a:t>, for each </a:t>
            </a:r>
            <a:r>
              <a:rPr lang="en-US" altLang="zh-CN" sz="2000" dirty="0">
                <a:solidFill>
                  <a:srgbClr val="0432FF"/>
                </a:solidFill>
                <a:sym typeface="Wingdings"/>
              </a:rPr>
              <a:t>a</a:t>
            </a:r>
            <a:r>
              <a:rPr lang="en-US" altLang="zh-CN" sz="2000" dirty="0">
                <a:sym typeface="Wingdings"/>
              </a:rPr>
              <a:t> in </a:t>
            </a:r>
            <a:r>
              <a:rPr lang="en-US" altLang="zh-CN" sz="2000" dirty="0">
                <a:solidFill>
                  <a:srgbClr val="0432FF"/>
                </a:solidFill>
                <a:sym typeface="Wingdings"/>
              </a:rPr>
              <a:t>Follow(A)</a:t>
            </a:r>
            <a:r>
              <a:rPr lang="en-US" altLang="zh-CN" sz="2000" dirty="0">
                <a:sym typeface="Wingdings"/>
              </a:rPr>
              <a:t>, add </a:t>
            </a:r>
            <a:r>
              <a:rPr lang="en-US" altLang="zh-CN" sz="2000" dirty="0">
                <a:solidFill>
                  <a:srgbClr val="0432FF"/>
                </a:solidFill>
                <a:sym typeface="Wingdings"/>
              </a:rPr>
              <a:t>A  ⍺</a:t>
            </a:r>
            <a:r>
              <a:rPr lang="en-US" altLang="zh-CN" sz="2000" dirty="0">
                <a:sym typeface="Wingdings"/>
              </a:rPr>
              <a:t> to entry </a:t>
            </a:r>
            <a:r>
              <a:rPr lang="en-US" altLang="zh-CN" sz="2000" dirty="0">
                <a:solidFill>
                  <a:srgbClr val="0432FF"/>
                </a:solidFill>
                <a:sym typeface="Wingdings"/>
              </a:rPr>
              <a:t>[A, a]</a:t>
            </a:r>
          </a:p>
          <a:p>
            <a:pPr marL="914400" lvl="3" indent="0">
              <a:spcBef>
                <a:spcPts val="1000"/>
              </a:spcBef>
              <a:buClr>
                <a:schemeClr val="accent1">
                  <a:lumMod val="75000"/>
                </a:schemeClr>
              </a:buClr>
              <a:buNone/>
            </a:pPr>
            <a:endParaRPr lang="en-US" altLang="zh-CN" dirty="0">
              <a:sym typeface="Wingding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4539" y="3634988"/>
            <a:ext cx="2030452" cy="6900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61404" y="3634986"/>
            <a:ext cx="2601952" cy="690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ε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2812FF89-D30E-CB4A-B117-F8EE46CE7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339001"/>
              </p:ext>
            </p:extLst>
          </p:nvPr>
        </p:nvGraphicFramePr>
        <p:xfrm>
          <a:off x="1254123" y="5010088"/>
          <a:ext cx="675640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52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367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 </a:t>
                      </a:r>
                      <a:r>
                        <a:rPr lang="en-US" altLang="zh-CN" dirty="0">
                          <a:sym typeface="Wingdings"/>
                        </a:rPr>
                        <a:t></a:t>
                      </a:r>
                      <a:r>
                        <a:rPr lang="en-US" altLang="zh-CN" dirty="0"/>
                        <a:t> ( S ) 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 </a:t>
                      </a:r>
                      <a:r>
                        <a:rPr lang="en-US" altLang="zh-CN" dirty="0">
                          <a:sym typeface="Wingdings"/>
                        </a:rPr>
                        <a:t></a:t>
                      </a:r>
                      <a:r>
                        <a:rPr lang="en-US" altLang="zh-CN" dirty="0"/>
                        <a:t> ε</a:t>
                      </a:r>
                      <a:endParaRPr lang="en-US" altLang="zh-CN" i="1" dirty="0">
                        <a:solidFill>
                          <a:srgbClr val="0432FF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 </a:t>
                      </a:r>
                      <a:r>
                        <a:rPr lang="en-US" altLang="zh-CN" dirty="0">
                          <a:sym typeface="Wingdings"/>
                        </a:rPr>
                        <a:t></a:t>
                      </a:r>
                      <a:r>
                        <a:rPr lang="en-US" altLang="zh-CN" dirty="0"/>
                        <a:t> ε</a:t>
                      </a:r>
                      <a:endParaRPr lang="en-US" altLang="zh-CN" i="1" dirty="0">
                        <a:solidFill>
                          <a:srgbClr val="0432FF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09ACE5A-7A67-3143-A1FA-E28DBD2E1A4B}"/>
              </a:ext>
            </a:extLst>
          </p:cNvPr>
          <p:cNvSpPr txBox="1"/>
          <p:nvPr/>
        </p:nvSpPr>
        <p:spPr>
          <a:xfrm>
            <a:off x="3907368" y="3589204"/>
            <a:ext cx="1782796" cy="78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/>
              <a:t>First(</a:t>
            </a:r>
            <a:r>
              <a:rPr lang="en-US" b="1"/>
              <a:t>(</a:t>
            </a:r>
            <a:r>
              <a:rPr lang="en-US"/>
              <a:t> S </a:t>
            </a:r>
            <a:r>
              <a:rPr lang="en-US" b="1"/>
              <a:t>) </a:t>
            </a:r>
            <a:r>
              <a:rPr lang="en-US"/>
              <a:t>S) = { </a:t>
            </a:r>
            <a:r>
              <a:rPr lang="en-US" b="1"/>
              <a:t>(</a:t>
            </a:r>
            <a:r>
              <a:rPr lang="en-US" altLang="zh-CN" b="1" dirty="0"/>
              <a:t> </a:t>
            </a:r>
            <a:r>
              <a:rPr lang="en-US"/>
              <a:t>}</a:t>
            </a:r>
          </a:p>
          <a:p>
            <a:pPr>
              <a:lnSpc>
                <a:spcPts val="2800"/>
              </a:lnSpc>
            </a:pPr>
            <a:r>
              <a:rPr lang="en-US"/>
              <a:t>First(</a:t>
            </a:r>
            <a:r>
              <a:rPr lang="en-US" altLang="zh-CN" dirty="0"/>
              <a:t>ε</a:t>
            </a:r>
            <a:r>
              <a:rPr lang="en-US"/>
              <a:t>) = { </a:t>
            </a:r>
            <a:r>
              <a:rPr lang="en-US" altLang="zh-CN" dirty="0"/>
              <a:t>ε</a:t>
            </a:r>
            <a:r>
              <a:rPr lang="en-US" altLang="zh-CN" b="1" dirty="0"/>
              <a:t> </a:t>
            </a:r>
            <a:r>
              <a:rPr lang="en-US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5367132" y="4001496"/>
            <a:ext cx="1819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Follow(S) = { </a:t>
            </a:r>
            <a:r>
              <a:rPr lang="en-US" b="1"/>
              <a:t>)</a:t>
            </a:r>
            <a:r>
              <a:rPr lang="en-US"/>
              <a:t>, </a:t>
            </a:r>
            <a:r>
              <a:rPr lang="en-US" b="1"/>
              <a:t>$</a:t>
            </a:r>
            <a:r>
              <a:rPr lang="en-US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258269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LL(1) Parsing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8515351" cy="136638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u="sng" dirty="0">
                <a:sym typeface="Wingdings"/>
              </a:rPr>
              <a:t>Parsing Table Construction</a:t>
            </a:r>
            <a:endParaRPr lang="en-US" altLang="zh-CN" dirty="0">
              <a:sym typeface="Wingdings"/>
            </a:endParaRP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sz="2000" dirty="0">
                <a:sym typeface="Wingdings"/>
              </a:rPr>
              <a:t>For each token </a:t>
            </a:r>
            <a:r>
              <a:rPr lang="en-US" altLang="zh-CN" sz="2000" dirty="0">
                <a:solidFill>
                  <a:srgbClr val="0432FF"/>
                </a:solidFill>
                <a:sym typeface="Wingdings"/>
              </a:rPr>
              <a:t>a</a:t>
            </a:r>
            <a:r>
              <a:rPr lang="en-US" altLang="zh-CN" sz="2000" dirty="0">
                <a:sym typeface="Wingdings"/>
              </a:rPr>
              <a:t> in </a:t>
            </a:r>
            <a:r>
              <a:rPr lang="en-US" altLang="zh-CN" sz="2000" dirty="0">
                <a:solidFill>
                  <a:srgbClr val="0432FF"/>
                </a:solidFill>
                <a:sym typeface="Wingdings"/>
              </a:rPr>
              <a:t>First(⍺)</a:t>
            </a:r>
            <a:r>
              <a:rPr lang="en-US" altLang="zh-CN" sz="2000" dirty="0">
                <a:sym typeface="Wingdings"/>
              </a:rPr>
              <a:t>, add </a:t>
            </a:r>
            <a:r>
              <a:rPr lang="en-US" altLang="zh-CN" sz="2000" dirty="0">
                <a:solidFill>
                  <a:srgbClr val="0432FF"/>
                </a:solidFill>
                <a:sym typeface="Wingdings"/>
              </a:rPr>
              <a:t>A  ⍺</a:t>
            </a:r>
            <a:r>
              <a:rPr lang="en-US" altLang="zh-CN" sz="2000" dirty="0">
                <a:sym typeface="Wingdings"/>
              </a:rPr>
              <a:t> to the entry </a:t>
            </a:r>
            <a:r>
              <a:rPr lang="en-US" altLang="zh-CN" sz="2000" dirty="0">
                <a:solidFill>
                  <a:srgbClr val="0432FF"/>
                </a:solidFill>
                <a:sym typeface="Wingdings"/>
              </a:rPr>
              <a:t>[A, a]</a:t>
            </a: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sz="2000" dirty="0">
                <a:sym typeface="Wingdings"/>
              </a:rPr>
              <a:t>If </a:t>
            </a:r>
            <a:r>
              <a:rPr lang="en-US" altLang="zh-CN" sz="2000" dirty="0">
                <a:solidFill>
                  <a:srgbClr val="0432FF"/>
                </a:solidFill>
                <a:sym typeface="Wingdings"/>
              </a:rPr>
              <a:t>ε</a:t>
            </a:r>
            <a:r>
              <a:rPr lang="en-US" altLang="zh-CN" sz="2000" dirty="0">
                <a:sym typeface="Wingdings"/>
              </a:rPr>
              <a:t> ∈ </a:t>
            </a:r>
            <a:r>
              <a:rPr lang="en-US" altLang="zh-CN" sz="2000" dirty="0">
                <a:solidFill>
                  <a:srgbClr val="0432FF"/>
                </a:solidFill>
                <a:sym typeface="Wingdings"/>
              </a:rPr>
              <a:t>First(⍺)</a:t>
            </a:r>
            <a:r>
              <a:rPr lang="en-US" altLang="zh-CN" sz="2000" dirty="0">
                <a:sym typeface="Wingdings"/>
              </a:rPr>
              <a:t>, for each </a:t>
            </a:r>
            <a:r>
              <a:rPr lang="en-US" altLang="zh-CN" sz="2000" dirty="0">
                <a:solidFill>
                  <a:srgbClr val="0432FF"/>
                </a:solidFill>
                <a:sym typeface="Wingdings"/>
              </a:rPr>
              <a:t>a</a:t>
            </a:r>
            <a:r>
              <a:rPr lang="en-US" altLang="zh-CN" sz="2000" dirty="0">
                <a:sym typeface="Wingdings"/>
              </a:rPr>
              <a:t> in </a:t>
            </a:r>
            <a:r>
              <a:rPr lang="en-US" altLang="zh-CN" sz="2000" dirty="0">
                <a:solidFill>
                  <a:srgbClr val="0432FF"/>
                </a:solidFill>
                <a:sym typeface="Wingdings"/>
              </a:rPr>
              <a:t>Follow(A)</a:t>
            </a:r>
            <a:r>
              <a:rPr lang="en-US" altLang="zh-CN" sz="2000" dirty="0">
                <a:sym typeface="Wingdings"/>
              </a:rPr>
              <a:t>, add </a:t>
            </a:r>
            <a:r>
              <a:rPr lang="en-US" altLang="zh-CN" sz="2000" dirty="0">
                <a:solidFill>
                  <a:srgbClr val="0432FF"/>
                </a:solidFill>
                <a:sym typeface="Wingdings"/>
              </a:rPr>
              <a:t>A  ⍺</a:t>
            </a:r>
            <a:r>
              <a:rPr lang="en-US" altLang="zh-CN" sz="2000" dirty="0">
                <a:sym typeface="Wingdings"/>
              </a:rPr>
              <a:t> to entry </a:t>
            </a:r>
            <a:r>
              <a:rPr lang="en-US" altLang="zh-CN" sz="2000" dirty="0">
                <a:solidFill>
                  <a:srgbClr val="0432FF"/>
                </a:solidFill>
                <a:sym typeface="Wingdings"/>
              </a:rPr>
              <a:t>[A, a]</a:t>
            </a:r>
          </a:p>
          <a:p>
            <a:pPr marL="914400" lvl="3" indent="0">
              <a:spcBef>
                <a:spcPts val="1000"/>
              </a:spcBef>
              <a:buClr>
                <a:schemeClr val="accent1">
                  <a:lumMod val="75000"/>
                </a:schemeClr>
              </a:buClr>
              <a:buNone/>
            </a:pPr>
            <a:endParaRPr lang="en-US" altLang="zh-CN" dirty="0">
              <a:sym typeface="Wingding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6AC4C91-8149-ED4E-BE2F-7D5071739CB2}"/>
              </a:ext>
            </a:extLst>
          </p:cNvPr>
          <p:cNvSpPr/>
          <p:nvPr/>
        </p:nvSpPr>
        <p:spPr>
          <a:xfrm>
            <a:off x="3468648" y="3741729"/>
            <a:ext cx="2030452" cy="10064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B5F1839-8AB3-424E-90B5-0FC3ECF10C17}"/>
              </a:ext>
            </a:extLst>
          </p:cNvPr>
          <p:cNvSpPr/>
          <p:nvPr/>
        </p:nvSpPr>
        <p:spPr>
          <a:xfrm>
            <a:off x="3468648" y="3741729"/>
            <a:ext cx="2601952" cy="100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ε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F66843AB-53C2-9746-969E-BBD5776FB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235802"/>
              </p:ext>
            </p:extLst>
          </p:nvPr>
        </p:nvGraphicFramePr>
        <p:xfrm>
          <a:off x="1193799" y="5001930"/>
          <a:ext cx="675640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52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367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/>
                        <a:t>(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/>
                        <a:t>)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/>
                        <a:t>$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/>
                        <a:t>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/>
                        <a:t>A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ABF0680-2E97-E94E-A320-A99C4437D765}"/>
              </a:ext>
            </a:extLst>
          </p:cNvPr>
          <p:cNvSpPr txBox="1"/>
          <p:nvPr/>
        </p:nvSpPr>
        <p:spPr>
          <a:xfrm>
            <a:off x="1193799" y="3310842"/>
            <a:ext cx="12062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/>
              <a:t>Exercise:</a:t>
            </a:r>
          </a:p>
        </p:txBody>
      </p:sp>
      <p:sp>
        <p:nvSpPr>
          <p:cNvPr id="3" name="Rectangle 2"/>
          <p:cNvSpPr/>
          <p:nvPr/>
        </p:nvSpPr>
        <p:spPr>
          <a:xfrm>
            <a:off x="2939843" y="5373524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 algn="ctr">
              <a:defRPr/>
            </a:pPr>
            <a:r>
              <a:rPr lang="en-US" altLang="zh-CN" b="1" dirty="0"/>
              <a:t>S </a:t>
            </a:r>
            <a:r>
              <a:rPr lang="en-US" altLang="zh-CN" b="1" dirty="0">
                <a:sym typeface="Wingdings"/>
              </a:rPr>
              <a:t></a:t>
            </a:r>
            <a:r>
              <a:rPr lang="en-US" altLang="zh-CN" b="1" dirty="0"/>
              <a:t> A</a:t>
            </a:r>
          </a:p>
        </p:txBody>
      </p:sp>
      <p:sp>
        <p:nvSpPr>
          <p:cNvPr id="5" name="Rectangle 4"/>
          <p:cNvSpPr/>
          <p:nvPr/>
        </p:nvSpPr>
        <p:spPr>
          <a:xfrm>
            <a:off x="2676950" y="5745118"/>
            <a:ext cx="1290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b="1" dirty="0"/>
              <a:t>A </a:t>
            </a:r>
            <a:r>
              <a:rPr lang="en-US" altLang="zh-CN" b="1" dirty="0">
                <a:sym typeface="Wingdings"/>
              </a:rPr>
              <a:t></a:t>
            </a:r>
            <a:r>
              <a:rPr lang="en-US" altLang="zh-CN" b="1" dirty="0"/>
              <a:t> ( A ) A 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678723" y="5373524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 algn="ctr">
              <a:defRPr/>
            </a:pPr>
            <a:r>
              <a:rPr lang="en-US" altLang="zh-CN" b="1" dirty="0"/>
              <a:t>S </a:t>
            </a:r>
            <a:r>
              <a:rPr lang="en-US" altLang="zh-CN" b="1" dirty="0">
                <a:sym typeface="Wingdings"/>
              </a:rPr>
              <a:t></a:t>
            </a:r>
            <a:r>
              <a:rPr lang="en-US" altLang="zh-CN" b="1" dirty="0"/>
              <a:t> A</a:t>
            </a:r>
          </a:p>
        </p:txBody>
      </p:sp>
      <p:sp>
        <p:nvSpPr>
          <p:cNvPr id="7" name="Rectangle 6"/>
          <p:cNvSpPr/>
          <p:nvPr/>
        </p:nvSpPr>
        <p:spPr>
          <a:xfrm>
            <a:off x="4968089" y="5745118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 algn="ctr">
              <a:defRPr/>
            </a:pPr>
            <a:r>
              <a:rPr lang="en-US" altLang="zh-CN" b="1" dirty="0"/>
              <a:t>A </a:t>
            </a:r>
            <a:r>
              <a:rPr lang="en-US" altLang="zh-CN" b="1" dirty="0">
                <a:sym typeface="Wingdings"/>
              </a:rPr>
              <a:t></a:t>
            </a:r>
            <a:r>
              <a:rPr lang="en-US" altLang="zh-CN" b="1" dirty="0"/>
              <a:t> ε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81929" y="5745118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 algn="ctr">
              <a:defRPr/>
            </a:pPr>
            <a:r>
              <a:rPr lang="en-US" altLang="zh-CN" b="1" dirty="0"/>
              <a:t>A </a:t>
            </a:r>
            <a:r>
              <a:rPr lang="en-US" altLang="zh-CN" b="1" dirty="0">
                <a:sym typeface="Wingdings"/>
              </a:rPr>
              <a:t></a:t>
            </a:r>
            <a:r>
              <a:rPr lang="en-US" altLang="zh-CN" b="1" dirty="0"/>
              <a:t> ε</a:t>
            </a:r>
          </a:p>
        </p:txBody>
      </p:sp>
    </p:spTree>
    <p:extLst>
      <p:ext uri="{BB962C8B-B14F-4D97-AF65-F5344CB8AC3E}">
        <p14:creationId xmlns:p14="http://schemas.microsoft.com/office/powerpoint/2010/main" val="627935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LL(1) Parsing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728112C-1E72-3447-AE1F-80210A75939F}"/>
              </a:ext>
            </a:extLst>
          </p:cNvPr>
          <p:cNvSpPr/>
          <p:nvPr/>
        </p:nvSpPr>
        <p:spPr>
          <a:xfrm>
            <a:off x="514585" y="2522979"/>
            <a:ext cx="3814653" cy="3444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2F8FAC7-73FF-7F4B-8AE3-9792286FECD1}"/>
              </a:ext>
            </a:extLst>
          </p:cNvPr>
          <p:cNvSpPr/>
          <p:nvPr/>
        </p:nvSpPr>
        <p:spPr>
          <a:xfrm>
            <a:off x="558871" y="2522979"/>
            <a:ext cx="3814654" cy="344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term exp’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</a:t>
            </a:r>
            <a:r>
              <a:rPr lang="en-US" altLang="zh-CN" i="1" baseline="30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’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addop term exp</a:t>
            </a:r>
            <a:r>
              <a:rPr lang="en-US" altLang="zh-CN" i="1" baseline="30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’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</a:t>
            </a:r>
            <a:r>
              <a:rPr lang="en-US" altLang="zh-CN" i="1" baseline="30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’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ε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addop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addop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 term’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term’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mulop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 term’ term’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ε</a:t>
            </a:r>
            <a:endParaRPr lang="en-US" altLang="zh-CN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mulop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51C06E28-7240-C04D-B2CE-75CF2DF5B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876374"/>
              </p:ext>
            </p:extLst>
          </p:nvPr>
        </p:nvGraphicFramePr>
        <p:xfrm>
          <a:off x="4424679" y="2513649"/>
          <a:ext cx="4577081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8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78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7840">
                  <a:extLst>
                    <a:ext uri="{9D8B030D-6E8A-4147-A177-3AD203B41FA5}">
                      <a16:colId xmlns:a16="http://schemas.microsoft.com/office/drawing/2014/main" xmlns="" val="2097301917"/>
                    </a:ext>
                  </a:extLst>
                </a:gridCol>
                <a:gridCol w="497840">
                  <a:extLst>
                    <a:ext uri="{9D8B030D-6E8A-4147-A177-3AD203B41FA5}">
                      <a16:colId xmlns:a16="http://schemas.microsoft.com/office/drawing/2014/main" xmlns="" val="3394809248"/>
                    </a:ext>
                  </a:extLst>
                </a:gridCol>
                <a:gridCol w="480307">
                  <a:extLst>
                    <a:ext uri="{9D8B030D-6E8A-4147-A177-3AD203B41FA5}">
                      <a16:colId xmlns:a16="http://schemas.microsoft.com/office/drawing/2014/main" xmlns="" val="4146488557"/>
                    </a:ext>
                  </a:extLst>
                </a:gridCol>
                <a:gridCol w="464573">
                  <a:extLst>
                    <a:ext uri="{9D8B030D-6E8A-4147-A177-3AD203B41FA5}">
                      <a16:colId xmlns:a16="http://schemas.microsoft.com/office/drawing/2014/main" xmlns="" val="2523000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906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772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7761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term’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628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1333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i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2513649"/>
            <a:ext cx="598241" cy="3462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2350"/>
              </a:lnSpc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r1</a:t>
            </a:r>
          </a:p>
          <a:p>
            <a:pPr algn="r">
              <a:lnSpc>
                <a:spcPts val="2350"/>
              </a:lnSpc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r2</a:t>
            </a:r>
          </a:p>
          <a:p>
            <a:pPr algn="r">
              <a:lnSpc>
                <a:spcPts val="2350"/>
              </a:lnSpc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r3</a:t>
            </a:r>
          </a:p>
          <a:p>
            <a:pPr algn="r">
              <a:lnSpc>
                <a:spcPts val="2350"/>
              </a:lnSpc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r4</a:t>
            </a:r>
          </a:p>
          <a:p>
            <a:pPr algn="r">
              <a:lnSpc>
                <a:spcPts val="2350"/>
              </a:lnSpc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r5</a:t>
            </a:r>
          </a:p>
          <a:p>
            <a:pPr algn="r">
              <a:lnSpc>
                <a:spcPts val="2350"/>
              </a:lnSpc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r6</a:t>
            </a:r>
          </a:p>
          <a:p>
            <a:pPr algn="r">
              <a:lnSpc>
                <a:spcPts val="2350"/>
              </a:lnSpc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r7</a:t>
            </a:r>
          </a:p>
          <a:p>
            <a:pPr algn="r">
              <a:lnSpc>
                <a:spcPts val="2350"/>
              </a:lnSpc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r8</a:t>
            </a:r>
          </a:p>
          <a:p>
            <a:pPr algn="r">
              <a:lnSpc>
                <a:spcPts val="2350"/>
              </a:lnSpc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r9</a:t>
            </a:r>
          </a:p>
          <a:p>
            <a:pPr algn="r">
              <a:lnSpc>
                <a:spcPts val="2350"/>
              </a:lnSpc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r10</a:t>
            </a:r>
          </a:p>
          <a:p>
            <a:pPr algn="r">
              <a:lnSpc>
                <a:spcPts val="2350"/>
              </a:lnSpc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r11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8515351" cy="605473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u="sng" dirty="0">
                <a:sym typeface="Wingdings"/>
              </a:rPr>
              <a:t>Parsing Table Construction</a:t>
            </a:r>
            <a:r>
              <a:rPr lang="en-US" altLang="zh-CN" dirty="0">
                <a:sym typeface="Wingdings"/>
              </a:rPr>
              <a:t>: Example</a:t>
            </a:r>
          </a:p>
        </p:txBody>
      </p:sp>
    </p:spTree>
    <p:extLst>
      <p:ext uri="{BB962C8B-B14F-4D97-AF65-F5344CB8AC3E}">
        <p14:creationId xmlns:p14="http://schemas.microsoft.com/office/powerpoint/2010/main" val="671706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LL(1) Parsing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6"/>
            <a:ext cx="7886701" cy="2265369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u="sng" dirty="0">
                <a:sym typeface="Wingdings"/>
              </a:rPr>
              <a:t>LL(1) Grammar</a:t>
            </a:r>
            <a:endParaRPr lang="en-US" altLang="zh-CN" dirty="0">
              <a:sym typeface="Wingdings"/>
            </a:endParaRP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/>
              </a:rPr>
              <a:t>A grammar is an </a:t>
            </a:r>
            <a:r>
              <a:rPr lang="en-US" altLang="zh-CN" b="1" u="sng" dirty="0">
                <a:solidFill>
                  <a:srgbClr val="0432FF"/>
                </a:solidFill>
                <a:sym typeface="Wingdings"/>
              </a:rPr>
              <a:t>LL(1) grammar</a:t>
            </a:r>
            <a:r>
              <a:rPr lang="en-US" altLang="zh-CN" dirty="0">
                <a:sym typeface="Wingdings"/>
              </a:rPr>
              <a:t> if the associated LL(1) parsing table has at most one production in each table entry</a:t>
            </a: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/>
              </a:rPr>
              <a:t>Cannot be ambiguous</a:t>
            </a: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/>
              </a:rPr>
              <a:t>A subset of CFG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648" y="3741729"/>
            <a:ext cx="2030452" cy="10064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68648" y="3741729"/>
            <a:ext cx="2601952" cy="100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ε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436CBAAF-35CD-3248-8850-9AE40B77C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777964"/>
              </p:ext>
            </p:extLst>
          </p:nvPr>
        </p:nvGraphicFramePr>
        <p:xfrm>
          <a:off x="1193799" y="5001930"/>
          <a:ext cx="675640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52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367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/>
                        <a:t>(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/>
                        <a:t>)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/>
                        <a:t>$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/>
                        <a:t>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/>
                        <a:t>S </a:t>
                      </a:r>
                      <a:r>
                        <a:rPr lang="en-US" altLang="zh-CN" sz="1800" b="1" kern="1200" dirty="0">
                          <a:sym typeface="Wingdings"/>
                        </a:rPr>
                        <a:t></a:t>
                      </a:r>
                      <a:r>
                        <a:rPr lang="en-US" altLang="zh-CN" sz="1800" b="1" kern="1200" dirty="0"/>
                        <a:t> A</a:t>
                      </a: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/>
                        <a:t>S </a:t>
                      </a:r>
                      <a:r>
                        <a:rPr lang="en-US" altLang="zh-CN" sz="1800" b="1" kern="1200" dirty="0">
                          <a:sym typeface="Wingdings"/>
                        </a:rPr>
                        <a:t></a:t>
                      </a:r>
                      <a:r>
                        <a:rPr lang="en-US" altLang="zh-CN" sz="1800" b="1" kern="1200" dirty="0"/>
                        <a:t> A</a:t>
                      </a: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/>
                        <a:t>A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/>
                        <a:t>A </a:t>
                      </a:r>
                      <a:r>
                        <a:rPr lang="en-US" altLang="zh-CN" sz="1800" b="1" kern="1200" dirty="0">
                          <a:sym typeface="Wingdings"/>
                        </a:rPr>
                        <a:t></a:t>
                      </a:r>
                      <a:r>
                        <a:rPr lang="en-US" altLang="zh-CN" sz="1800" b="1" kern="1200" dirty="0"/>
                        <a:t> ( A ) A 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/>
                        <a:t>A </a:t>
                      </a:r>
                      <a:r>
                        <a:rPr lang="en-US" altLang="zh-CN" sz="1800" b="1" kern="1200" dirty="0">
                          <a:sym typeface="Wingdings"/>
                        </a:rPr>
                        <a:t></a:t>
                      </a:r>
                      <a:r>
                        <a:rPr lang="en-US" altLang="zh-CN" sz="1800" b="1" kern="1200" dirty="0"/>
                        <a:t> ε</a:t>
                      </a: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/>
                        <a:t>A </a:t>
                      </a:r>
                      <a:r>
                        <a:rPr lang="en-US" altLang="zh-CN" sz="1800" b="1" kern="1200" dirty="0">
                          <a:sym typeface="Wingdings"/>
                        </a:rPr>
                        <a:t></a:t>
                      </a:r>
                      <a:r>
                        <a:rPr lang="en-US" altLang="zh-CN" sz="1800" b="1" kern="1200" dirty="0"/>
                        <a:t> ε</a:t>
                      </a: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549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LL(1) Parsing: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141" y="1558609"/>
            <a:ext cx="7391718" cy="50167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push start symbol </a:t>
            </a:r>
            <a:r>
              <a:rPr lang="en-US" sz="2000" i="1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onto stack</a:t>
            </a: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stack top ≠ $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and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next token ≠ $</a:t>
            </a: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 if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stack top is a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and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a == next token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pop stack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advance input</a:t>
            </a: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 else if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stack top is A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and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next token is a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and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[A,a] has rule A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 X</a:t>
            </a:r>
            <a:r>
              <a:rPr lang="en-US" sz="2000" baseline="-25000" dirty="0">
                <a:latin typeface="Courier" charset="0"/>
                <a:ea typeface="Courier" charset="0"/>
                <a:cs typeface="Courier" charset="0"/>
                <a:sym typeface="Wingdings"/>
              </a:rPr>
              <a:t>1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X</a:t>
            </a:r>
            <a:r>
              <a:rPr lang="en-US" sz="2000" baseline="-25000" dirty="0">
                <a:latin typeface="Courier" charset="0"/>
                <a:ea typeface="Courier" charset="0"/>
                <a:cs typeface="Courier" charset="0"/>
                <a:sym typeface="Wingdings"/>
              </a:rPr>
              <a:t>2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...</a:t>
            </a:r>
            <a:r>
              <a:rPr lang="en-US" sz="2000">
                <a:latin typeface="Courier" charset="0"/>
                <a:ea typeface="Courier" charset="0"/>
                <a:cs typeface="Courier" charset="0"/>
                <a:sym typeface="Wingdings"/>
              </a:rPr>
              <a:t>X</a:t>
            </a:r>
            <a:r>
              <a:rPr lang="en-US" sz="2000" baseline="-25000">
                <a:latin typeface="Courier" charset="0"/>
                <a:ea typeface="Courier" charset="0"/>
                <a:cs typeface="Courier" charset="0"/>
                <a:sym typeface="Wingdings"/>
              </a:rPr>
              <a:t>n</a:t>
            </a:r>
            <a:endParaRPr lang="en-US" sz="2000" baseline="-25000" dirty="0"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pop stack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i from n to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1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      push X</a:t>
            </a:r>
            <a:r>
              <a:rPr lang="en-US" sz="2000" baseline="-25000" dirty="0">
                <a:latin typeface="Courier" charset="0"/>
                <a:ea typeface="Courier" charset="0"/>
                <a:cs typeface="Courier" charset="0"/>
                <a:sym typeface="Wingdings"/>
              </a:rPr>
              <a:t>i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 onto stack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 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  <a:sym typeface="Wingdings"/>
              </a:rPr>
              <a:t>else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    error</a:t>
            </a: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  <a:sym typeface="Wingdings"/>
              </a:rPr>
              <a:t>if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 stack top == next token == $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  accept</a:t>
            </a: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  <a:sym typeface="Wingdings"/>
              </a:rPr>
              <a:t>else 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  error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974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576" y="2612146"/>
            <a:ext cx="6687152" cy="1529464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Issues Related to LL(1</a:t>
            </a:r>
            <a:r>
              <a:rPr lang="en-US" altLang="zh-CN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br>
              <a:rPr lang="en-US" altLang="zh-CN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72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 Grammar is LL(1)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iff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39653" y="2113690"/>
            <a:ext cx="7478847" cy="2281429"/>
            <a:chOff x="839653" y="2748746"/>
            <a:chExt cx="7478847" cy="2281429"/>
          </a:xfrm>
        </p:grpSpPr>
        <p:sp>
          <p:nvSpPr>
            <p:cNvPr id="18" name="Rectangle 17"/>
            <p:cNvSpPr/>
            <p:nvPr/>
          </p:nvSpPr>
          <p:spPr>
            <a:xfrm>
              <a:off x="4135303" y="2762869"/>
              <a:ext cx="4164147" cy="3970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35303" y="2753732"/>
              <a:ext cx="4164147" cy="3924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2">
                <a:lnSpc>
                  <a:spcPct val="110000"/>
                </a:lnSpc>
                <a:defRPr/>
              </a:pPr>
              <a:r>
                <a:rPr lang="en-US" altLang="zh-CN" dirty="0" smtClean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Fi</a:t>
              </a:r>
              <a:r>
                <a:rPr lang="en-US" altLang="zh-CN" dirty="0" smtClean="0">
                  <a:solidFill>
                    <a:srgbClr val="3366FF"/>
                  </a:solidFill>
                  <a:latin typeface="Courier" charset="0"/>
                  <a:ea typeface="Courier" charset="0"/>
                  <a:cs typeface="Courier" charset="0"/>
                </a:rPr>
                <a:t>rs</a:t>
              </a:r>
              <a:r>
                <a:rPr lang="en-US" altLang="zh-CN" dirty="0" smtClean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t(⍺)   First(β) </a:t>
              </a:r>
              <a:r>
                <a:rPr lang="en-US" altLang="zh-CN" dirty="0" smtClean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= </a:t>
              </a:r>
              <a:r>
                <a:rPr lang="en-US" altLang="zh-CN" dirty="0" err="1" smtClean="0">
                  <a:solidFill>
                    <a:srgbClr val="0432FF"/>
                  </a:solidFill>
                  <a:latin typeface="Lucida Grande"/>
                  <a:ea typeface="Lucida Grande"/>
                  <a:cs typeface="Lucida Grande"/>
                </a:rPr>
                <a:t>Φ</a:t>
              </a:r>
              <a:r>
                <a:rPr lang="en-US" altLang="zh-CN" dirty="0" smtClean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endPara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9653" y="2760173"/>
              <a:ext cx="2525847" cy="3970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9653" y="2748746"/>
              <a:ext cx="2309947" cy="4257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2">
                <a:lnSpc>
                  <a:spcPct val="110000"/>
                </a:lnSpc>
                <a:defRPr/>
              </a:pPr>
              <a:r>
                <a:rPr lang="en-US" altLang="zh-CN" sz="2000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A </a:t>
              </a:r>
              <a:r>
                <a:rPr lang="en-US" altLang="zh-CN" sz="2000" dirty="0">
                  <a:solidFill>
                    <a:srgbClr val="C00000"/>
                  </a:solidFill>
                  <a:latin typeface="Courier" charset="0"/>
                  <a:ea typeface="Courier" charset="0"/>
                  <a:cs typeface="Courier" charset="0"/>
                  <a:sym typeface="Wingdings"/>
                </a:rPr>
                <a:t></a:t>
              </a:r>
              <a:r>
                <a:rPr lang="en-US" altLang="zh-CN" sz="2000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altLang="zh-CN" sz="2000" dirty="0" smtClean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⍺ </a:t>
              </a:r>
              <a:r>
                <a:rPr lang="en-US" altLang="zh-CN" sz="2000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| β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39653" y="4006047"/>
              <a:ext cx="2525847" cy="10241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39653" y="4006046"/>
              <a:ext cx="2436947" cy="897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2">
                <a:lnSpc>
                  <a:spcPct val="110000"/>
                </a:lnSpc>
                <a:defRPr/>
              </a:pPr>
              <a:r>
                <a:rPr lang="en-US" altLang="zh-CN" sz="2000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A </a:t>
              </a:r>
              <a:r>
                <a:rPr lang="en-US" altLang="zh-CN" sz="2000" dirty="0">
                  <a:solidFill>
                    <a:srgbClr val="C00000"/>
                  </a:solidFill>
                  <a:latin typeface="Courier" charset="0"/>
                  <a:ea typeface="Courier" charset="0"/>
                  <a:cs typeface="Courier" charset="0"/>
                  <a:sym typeface="Wingdings"/>
                </a:rPr>
                <a:t></a:t>
              </a:r>
              <a:r>
                <a:rPr lang="en-US" altLang="zh-CN" sz="2000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 ⍺ | β</a:t>
              </a:r>
              <a:endPara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pPr marL="0" lvl="2">
                <a:lnSpc>
                  <a:spcPct val="110000"/>
                </a:lnSpc>
                <a:defRPr/>
              </a:pPr>
              <a:r>
                <a:rPr lang="en-US" altLang="zh-CN" sz="2000" dirty="0" smtClean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St  β </a:t>
              </a:r>
              <a:r>
                <a:rPr lang="en-US" altLang="zh-CN" sz="2800" i="1" dirty="0" smtClean="0">
                  <a:solidFill>
                    <a:srgbClr val="C00000"/>
                  </a:solidFill>
                  <a:latin typeface="Courier" charset="0"/>
                  <a:ea typeface="Courier" charset="0"/>
                  <a:cs typeface="Courier" charset="0"/>
                  <a:sym typeface="Wingdings"/>
                </a:rPr>
                <a:t>⇒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Courier" charset="0"/>
                  <a:ea typeface="Courier" charset="0"/>
                  <a:cs typeface="Courier" charset="0"/>
                  <a:sym typeface="Wingdings"/>
                </a:rPr>
                <a:t>*</a:t>
              </a:r>
              <a:r>
                <a:rPr lang="en-US" altLang="zh-CN" sz="2000" dirty="0" smtClean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altLang="zh-CN" sz="2000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ε</a:t>
              </a:r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3569425" y="2753732"/>
              <a:ext cx="356108" cy="48463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4" name="TextBox 3"/>
            <p:cNvSpPr txBox="1"/>
            <p:nvPr/>
          </p:nvSpPr>
          <p:spPr>
            <a:xfrm flipV="1">
              <a:off x="5330171" y="2762975"/>
              <a:ext cx="3821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3366FF"/>
                  </a:solidFill>
                </a:rPr>
                <a:t>U</a:t>
              </a:r>
              <a:endParaRPr lang="en-US" sz="2400" dirty="0">
                <a:solidFill>
                  <a:srgbClr val="3366FF"/>
                </a:solidFill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3571444" y="4309940"/>
              <a:ext cx="356108" cy="48463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160703" y="4146513"/>
              <a:ext cx="4157797" cy="751167"/>
              <a:chOff x="4160703" y="4012817"/>
              <a:chExt cx="4157797" cy="75116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160703" y="4012817"/>
                <a:ext cx="4157797" cy="75116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2">
                  <a:lnSpc>
                    <a:spcPct val="110000"/>
                  </a:lnSpc>
                  <a:defRPr/>
                </a:pPr>
                <a:r>
                  <a:rPr lang="en-US" altLang="zh-CN" dirty="0">
                    <a:solidFill>
                      <a:srgbClr val="0432FF"/>
                    </a:solidFill>
                    <a:latin typeface="Courier" charset="0"/>
                    <a:ea typeface="Courier" charset="0"/>
                    <a:cs typeface="Courier" charset="0"/>
                  </a:rPr>
                  <a:t>Fi</a:t>
                </a:r>
                <a:r>
                  <a:rPr lang="en-US" altLang="zh-CN" dirty="0">
                    <a:solidFill>
                      <a:srgbClr val="3366FF"/>
                    </a:solidFill>
                    <a:latin typeface="Courier" charset="0"/>
                    <a:ea typeface="Courier" charset="0"/>
                    <a:cs typeface="Courier" charset="0"/>
                  </a:rPr>
                  <a:t>rs</a:t>
                </a:r>
                <a:r>
                  <a:rPr lang="en-US" altLang="zh-CN" dirty="0">
                    <a:solidFill>
                      <a:srgbClr val="0432FF"/>
                    </a:solidFill>
                    <a:latin typeface="Courier" charset="0"/>
                    <a:ea typeface="Courier" charset="0"/>
                    <a:cs typeface="Courier" charset="0"/>
                  </a:rPr>
                  <a:t>t(⍺)   </a:t>
                </a:r>
                <a:r>
                  <a:rPr lang="en-US" altLang="zh-CN" dirty="0" smtClean="0">
                    <a:solidFill>
                      <a:srgbClr val="0432FF"/>
                    </a:solidFill>
                    <a:latin typeface="Courier" charset="0"/>
                    <a:ea typeface="Courier" charset="0"/>
                    <a:cs typeface="Courier" charset="0"/>
                  </a:rPr>
                  <a:t>Follow(A) </a:t>
                </a:r>
                <a:r>
                  <a:rPr lang="en-US" altLang="zh-CN" dirty="0">
                    <a:solidFill>
                      <a:srgbClr val="0432FF"/>
                    </a:solidFill>
                    <a:latin typeface="Courier" charset="0"/>
                    <a:ea typeface="Courier" charset="0"/>
                    <a:cs typeface="Courier" charset="0"/>
                  </a:rPr>
                  <a:t>= </a:t>
                </a:r>
                <a:r>
                  <a:rPr lang="en-US" altLang="zh-CN" dirty="0" err="1">
                    <a:solidFill>
                      <a:srgbClr val="0432FF"/>
                    </a:solidFill>
                    <a:latin typeface="Lucida Grande"/>
                    <a:ea typeface="Lucida Grande"/>
                    <a:cs typeface="Lucida Grande"/>
                  </a:rPr>
                  <a:t>Φ</a:t>
                </a:r>
                <a:r>
                  <a:rPr lang="en-US" altLang="zh-CN" dirty="0">
                    <a:solidFill>
                      <a:srgbClr val="0432FF"/>
                    </a:solidFill>
                    <a:latin typeface="Courier" charset="0"/>
                    <a:ea typeface="Courier" charset="0"/>
                    <a:cs typeface="Courier" charset="0"/>
                  </a:rPr>
                  <a:t> </a:t>
                </a:r>
                <a:endParaRPr lang="en-US" altLang="zh-CN" dirty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 flipV="1">
                <a:off x="5330171" y="4212803"/>
                <a:ext cx="3821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3366FF"/>
                    </a:solidFill>
                  </a:rPr>
                  <a:t>U</a:t>
                </a:r>
                <a:endParaRPr lang="en-US" sz="2400" dirty="0">
                  <a:solidFill>
                    <a:srgbClr val="3366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0599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Left Recursion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6737351" cy="514033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sz="2200" dirty="0">
                <a:sym typeface="Wingdings"/>
              </a:rPr>
              <a:t>Left recursion often makes the grammar non-LL(1)</a:t>
            </a:r>
            <a:endParaRPr lang="en-US" altLang="zh-CN" sz="2200" u="sng" dirty="0">
              <a:sym typeface="Wingding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1A6E560-F12D-8148-A2BD-4C7C2869464E}"/>
              </a:ext>
            </a:extLst>
          </p:cNvPr>
          <p:cNvSpPr/>
          <p:nvPr/>
        </p:nvSpPr>
        <p:spPr>
          <a:xfrm>
            <a:off x="490336" y="2778693"/>
            <a:ext cx="4808159" cy="16042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512E34C-A5FB-584C-9A88-21775CBBC471}"/>
              </a:ext>
            </a:extLst>
          </p:cNvPr>
          <p:cNvSpPr txBox="1"/>
          <p:nvPr/>
        </p:nvSpPr>
        <p:spPr>
          <a:xfrm>
            <a:off x="5405120" y="2869248"/>
            <a:ext cx="362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First(exp addop term) = { </a:t>
            </a:r>
            <a:r>
              <a:rPr lang="en-US" b="1"/>
              <a:t>(</a:t>
            </a:r>
            <a:r>
              <a:rPr lang="en-US"/>
              <a:t>, </a:t>
            </a:r>
            <a:r>
              <a:rPr lang="en-US" b="1"/>
              <a:t>number</a:t>
            </a:r>
            <a:r>
              <a:rPr lang="en-US"/>
              <a:t>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8D0F494-3D80-414B-8CD1-B9BB0F5EA976}"/>
              </a:ext>
            </a:extLst>
          </p:cNvPr>
          <p:cNvSpPr txBox="1"/>
          <p:nvPr/>
        </p:nvSpPr>
        <p:spPr>
          <a:xfrm>
            <a:off x="5405120" y="3211472"/>
            <a:ext cx="2588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First(term) = { </a:t>
            </a:r>
            <a:r>
              <a:rPr lang="en-US" b="1"/>
              <a:t>(</a:t>
            </a:r>
            <a:r>
              <a:rPr lang="en-US"/>
              <a:t>, </a:t>
            </a:r>
            <a:r>
              <a:rPr lang="en-US" b="1"/>
              <a:t>number</a:t>
            </a:r>
            <a:r>
              <a:rPr lang="en-US"/>
              <a:t> }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3D631AF0-12B6-B64F-A4B7-759C9FEFC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79971"/>
              </p:ext>
            </p:extLst>
          </p:nvPr>
        </p:nvGraphicFramePr>
        <p:xfrm>
          <a:off x="1055368" y="4661853"/>
          <a:ext cx="7296151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533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90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/>
                        <a:t>(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/>
                        <a:t>number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exp </a:t>
                      </a:r>
                      <a:r>
                        <a:rPr lang="en-US" altLang="zh-CN" sz="18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  <a:r>
                        <a:rPr lang="en-US" altLang="zh-CN" sz="1800" b="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exp addop term</a:t>
                      </a:r>
                    </a:p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exp </a:t>
                      </a:r>
                      <a:r>
                        <a:rPr lang="en-US" altLang="zh-CN" sz="18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  <a:r>
                        <a:rPr lang="en-US" altLang="zh-CN" sz="1800" b="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term</a:t>
                      </a:r>
                      <a:endParaRPr lang="en-US" altLang="zh-CN" sz="1800" b="0" i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exp </a:t>
                      </a:r>
                      <a:r>
                        <a:rPr lang="en-US" altLang="zh-CN" sz="18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  <a:r>
                        <a:rPr lang="en-US" altLang="zh-CN" sz="1800" b="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exp addop term</a:t>
                      </a:r>
                    </a:p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exp </a:t>
                      </a:r>
                      <a:r>
                        <a:rPr lang="en-US" altLang="zh-CN" sz="18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  <a:r>
                        <a:rPr lang="en-US" altLang="zh-CN" sz="1800" b="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term</a:t>
                      </a:r>
                      <a:endParaRPr lang="en-US" altLang="zh-CN" sz="1800" b="0" i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E2BE1EE-A8CA-734D-9F26-3B9025702328}"/>
              </a:ext>
            </a:extLst>
          </p:cNvPr>
          <p:cNvSpPr/>
          <p:nvPr/>
        </p:nvSpPr>
        <p:spPr>
          <a:xfrm>
            <a:off x="509384" y="2799013"/>
            <a:ext cx="4044952" cy="3651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184BE86-10A4-544E-A419-C727A31FF459}"/>
              </a:ext>
            </a:extLst>
          </p:cNvPr>
          <p:cNvSpPr/>
          <p:nvPr/>
        </p:nvSpPr>
        <p:spPr>
          <a:xfrm>
            <a:off x="490336" y="2778693"/>
            <a:ext cx="4808159" cy="160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addop term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addop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mulop factor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</a:t>
            </a:r>
            <a:endParaRPr lang="en-US" altLang="zh-CN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mulop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 | /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196785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Left Recursion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088631" cy="76571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b="1" dirty="0">
                <a:ea typeface="Courier" charset="0"/>
                <a:cs typeface="Courier" charset="0"/>
              </a:rPr>
              <a:t>Rewriting</a:t>
            </a:r>
            <a:r>
              <a:rPr lang="en-US" altLang="zh-CN" dirty="0">
                <a:ea typeface="Courier" charset="0"/>
                <a:cs typeface="Courier" charset="0"/>
              </a:rPr>
              <a:t>: </a:t>
            </a:r>
            <a:r>
              <a:rPr lang="en-US" altLang="zh-CN" sz="2200" dirty="0">
                <a:ea typeface="Courier" charset="0"/>
                <a:cs typeface="Courier" charset="0"/>
              </a:rPr>
              <a:t>break it into two rules</a:t>
            </a:r>
            <a:r>
              <a:rPr lang="en-US" altLang="zh-CN" sz="2200" dirty="0"/>
              <a:t>: (i) generate base case first and (ii) generate the repetition using right recursion</a:t>
            </a:r>
          </a:p>
          <a:p>
            <a:pPr marL="685800" lvl="2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endParaRPr lang="en-US" altLang="zh-CN" sz="1800" u="sng" dirty="0">
              <a:sym typeface="Wingding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25799" y="3089270"/>
            <a:ext cx="2525847" cy="397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4" name="Rectangle 63"/>
          <p:cNvSpPr/>
          <p:nvPr/>
        </p:nvSpPr>
        <p:spPr>
          <a:xfrm>
            <a:off x="825799" y="3077843"/>
            <a:ext cx="2309947" cy="412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A ⍺ | β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5799" y="4155029"/>
            <a:ext cx="2525847" cy="7511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825799" y="4155028"/>
            <a:ext cx="2436947" cy="75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β A’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A’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⍺ A’ | ε</a:t>
            </a:r>
          </a:p>
        </p:txBody>
      </p:sp>
      <p:sp>
        <p:nvSpPr>
          <p:cNvPr id="15" name="Right Arrow 14"/>
          <p:cNvSpPr/>
          <p:nvPr/>
        </p:nvSpPr>
        <p:spPr>
          <a:xfrm rot="5400000">
            <a:off x="1894158" y="3597316"/>
            <a:ext cx="356108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3867266" y="3076059"/>
            <a:ext cx="4968240" cy="397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3897746" y="4155029"/>
            <a:ext cx="4968240" cy="7511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Right Arrow 21"/>
          <p:cNvSpPr/>
          <p:nvPr/>
        </p:nvSpPr>
        <p:spPr>
          <a:xfrm rot="5400000">
            <a:off x="6087515" y="3597316"/>
            <a:ext cx="356108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6" name="Line Callout 2 15">
            <a:extLst>
              <a:ext uri="{FF2B5EF4-FFF2-40B4-BE49-F238E27FC236}">
                <a16:creationId xmlns:a16="http://schemas.microsoft.com/office/drawing/2014/main" xmlns="" id="{18DE3D2F-E185-D542-BE37-2DE80547BD39}"/>
              </a:ext>
            </a:extLst>
          </p:cNvPr>
          <p:cNvSpPr/>
          <p:nvPr/>
        </p:nvSpPr>
        <p:spPr>
          <a:xfrm>
            <a:off x="1983006" y="5256401"/>
            <a:ext cx="1914740" cy="457200"/>
          </a:xfrm>
          <a:prstGeom prst="borderCallout2">
            <a:avLst>
              <a:gd name="adj1" fmla="val -7738"/>
              <a:gd name="adj2" fmla="val 15299"/>
              <a:gd name="adj3" fmla="val -40783"/>
              <a:gd name="adj4" fmla="val 15279"/>
              <a:gd name="adj5" fmla="val -100601"/>
              <a:gd name="adj6" fmla="val 865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right recursion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306389E-4601-9148-A027-8120C2F09B39}"/>
              </a:ext>
            </a:extLst>
          </p:cNvPr>
          <p:cNvSpPr txBox="1"/>
          <p:nvPr/>
        </p:nvSpPr>
        <p:spPr>
          <a:xfrm>
            <a:off x="5532303" y="5167312"/>
            <a:ext cx="148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General Form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03464F6-D98C-B34C-84CA-9DFA948AD889}"/>
              </a:ext>
            </a:extLst>
          </p:cNvPr>
          <p:cNvSpPr/>
          <p:nvPr/>
        </p:nvSpPr>
        <p:spPr>
          <a:xfrm>
            <a:off x="3897746" y="3076059"/>
            <a:ext cx="4876800" cy="417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A⍺</a:t>
            </a:r>
            <a:r>
              <a:rPr lang="en-US" altLang="zh-CN" sz="2000" baseline="-25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|A⍺</a:t>
            </a:r>
            <a:r>
              <a:rPr lang="en-US" altLang="zh-CN" sz="2000" baseline="-25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|...|A⍺</a:t>
            </a:r>
            <a:r>
              <a:rPr lang="en-US" altLang="zh-CN" sz="2000" baseline="-25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|β</a:t>
            </a:r>
            <a:r>
              <a:rPr lang="en-US" altLang="zh-CN" sz="2000" baseline="-25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|β</a:t>
            </a:r>
            <a:r>
              <a:rPr lang="en-US" altLang="zh-CN" sz="2000" baseline="-25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|...|β</a:t>
            </a:r>
            <a:r>
              <a:rPr lang="en-US" altLang="zh-CN" sz="2000" baseline="-25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F0786F7-4554-EA49-AA85-EEA47D903121}"/>
              </a:ext>
            </a:extLst>
          </p:cNvPr>
          <p:cNvSpPr/>
          <p:nvPr/>
        </p:nvSpPr>
        <p:spPr>
          <a:xfrm>
            <a:off x="551993" y="6063806"/>
            <a:ext cx="8264118" cy="40011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0" lvl="1">
              <a:buClr>
                <a:schemeClr val="accent1">
                  <a:lumMod val="75000"/>
                </a:schemeClr>
              </a:buClr>
            </a:pPr>
            <a:r>
              <a:rPr lang="en-US" altLang="zh-CN" sz="2000" dirty="0">
                <a:ea typeface="Courier" charset="0"/>
                <a:cs typeface="Courier" charset="0"/>
              </a:rPr>
              <a:t>⍺ and β are strings of terminals and nonterminals and β does not begin with 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467C582-D986-AA46-BF62-EE56ECDE2B4C}"/>
              </a:ext>
            </a:extLst>
          </p:cNvPr>
          <p:cNvSpPr/>
          <p:nvPr/>
        </p:nvSpPr>
        <p:spPr>
          <a:xfrm>
            <a:off x="3867266" y="4155028"/>
            <a:ext cx="45870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β</a:t>
            </a:r>
            <a:r>
              <a:rPr lang="en-US" altLang="zh-CN" sz="2000" baseline="-25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A’|β</a:t>
            </a:r>
            <a:r>
              <a:rPr lang="en-US" altLang="zh-CN" sz="2000" baseline="-25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A’|...|β</a:t>
            </a:r>
            <a:r>
              <a:rPr lang="en-US" altLang="zh-CN" sz="2000" baseline="-25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A’</a:t>
            </a:r>
            <a:endParaRPr lang="en-US" altLang="zh-CN" sz="2000" baseline="-25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A’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⍺</a:t>
            </a:r>
            <a:r>
              <a:rPr lang="en-US" altLang="zh-CN" sz="2000" baseline="-25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A’|⍺</a:t>
            </a:r>
            <a:r>
              <a:rPr lang="en-US" altLang="zh-CN" sz="2000" baseline="-25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A’|...|⍺</a:t>
            </a:r>
            <a:r>
              <a:rPr lang="en-US" altLang="zh-CN" sz="2000" baseline="-25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A’|ε</a:t>
            </a:r>
          </a:p>
        </p:txBody>
      </p:sp>
    </p:spTree>
    <p:extLst>
      <p:ext uri="{BB962C8B-B14F-4D97-AF65-F5344CB8AC3E}">
        <p14:creationId xmlns:p14="http://schemas.microsoft.com/office/powerpoint/2010/main" val="89091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Top-Down Parsing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8515351" cy="2371236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u="sng" dirty="0">
                <a:sym typeface="Wingdings"/>
              </a:rPr>
              <a:t>Backtracking parsers</a:t>
            </a: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/>
              </a:rPr>
              <a:t>try different possibilities</a:t>
            </a: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/>
              </a:rPr>
              <a:t>back up arbitrary number  of input symbols once a try fails</a:t>
            </a:r>
          </a:p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u="sng" dirty="0">
                <a:sym typeface="Wingdings"/>
              </a:rPr>
              <a:t>Predictive parsers</a:t>
            </a:r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/>
              </a:rPr>
              <a:t> use one or more lookahead symbols to narrow down the possibilities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77370" y="4061923"/>
            <a:ext cx="187743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34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3 * 42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154970" y="4709623"/>
            <a:ext cx="4808159" cy="16042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154970" y="4709623"/>
            <a:ext cx="4808159" cy="160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addop term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addop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mulop factor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</a:t>
            </a:r>
            <a:endParaRPr lang="en-US" altLang="zh-CN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mulop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000500" y="1690687"/>
            <a:ext cx="1981200" cy="49371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More Powerful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172200" y="1690687"/>
            <a:ext cx="2343149" cy="49371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Exponential Time</a:t>
            </a:r>
          </a:p>
        </p:txBody>
      </p:sp>
    </p:spTree>
    <p:extLst>
      <p:ext uri="{BB962C8B-B14F-4D97-AF65-F5344CB8AC3E}">
        <p14:creationId xmlns:p14="http://schemas.microsoft.com/office/powerpoint/2010/main" val="1723648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Left Recursion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8515351" cy="531813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sz="2200" b="1" dirty="0">
                <a:sym typeface="Wingdings"/>
              </a:rPr>
              <a:t>Exercise</a:t>
            </a:r>
            <a:endParaRPr lang="en-US" altLang="zh-CN" b="1" dirty="0">
              <a:ea typeface="Courier" charset="0"/>
              <a:cs typeface="Courier" charset="0"/>
            </a:endParaRPr>
          </a:p>
          <a:p>
            <a:pPr marL="685800" lvl="2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endParaRPr lang="en-US" altLang="zh-CN" sz="1800" b="1" u="sng" dirty="0">
              <a:sym typeface="Wingding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35303" y="2762869"/>
            <a:ext cx="4164147" cy="397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135303" y="2753732"/>
            <a:ext cx="4164147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addop term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60703" y="4012817"/>
            <a:ext cx="4157797" cy="7511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Right Arrow 21"/>
          <p:cNvSpPr/>
          <p:nvPr/>
        </p:nvSpPr>
        <p:spPr>
          <a:xfrm rot="5400000">
            <a:off x="5950422" y="3406609"/>
            <a:ext cx="356108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839653" y="2760173"/>
            <a:ext cx="2525847" cy="397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839653" y="2748746"/>
            <a:ext cx="2309947" cy="412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A ⍺ | β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9653" y="4006047"/>
            <a:ext cx="2525847" cy="7511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839653" y="4006046"/>
            <a:ext cx="2436947" cy="75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β A’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A’ </a:t>
            </a:r>
            <a:r>
              <a:rPr lang="en-US" altLang="zh-CN" sz="20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⍺ A’ | ε</a:t>
            </a:r>
          </a:p>
        </p:txBody>
      </p:sp>
      <p:sp>
        <p:nvSpPr>
          <p:cNvPr id="25" name="Right Arrow 24"/>
          <p:cNvSpPr/>
          <p:nvPr/>
        </p:nvSpPr>
        <p:spPr>
          <a:xfrm rot="5400000">
            <a:off x="1948652" y="3323639"/>
            <a:ext cx="356108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D9AD799-F0B1-484A-9E35-67A94B3CA9E5}"/>
              </a:ext>
            </a:extLst>
          </p:cNvPr>
          <p:cNvSpPr txBox="1"/>
          <p:nvPr/>
        </p:nvSpPr>
        <p:spPr>
          <a:xfrm>
            <a:off x="5995368" y="4104257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28911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Left Recursion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8515351" cy="531813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sz="2200" dirty="0">
                <a:sym typeface="Wingdings"/>
              </a:rPr>
              <a:t>Example</a:t>
            </a:r>
            <a:endParaRPr lang="en-US" altLang="zh-CN" dirty="0">
              <a:ea typeface="Courier" charset="0"/>
              <a:cs typeface="Courier" charset="0"/>
            </a:endParaRPr>
          </a:p>
          <a:p>
            <a:pPr marL="685800" lvl="2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endParaRPr lang="en-US" altLang="zh-CN" sz="1800" u="sng" dirty="0">
              <a:sym typeface="Wingding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1877" y="4173886"/>
            <a:ext cx="4808159" cy="22252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781877" y="4173886"/>
            <a:ext cx="4354647" cy="2225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term exp’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</a:t>
            </a:r>
            <a:r>
              <a:rPr lang="en-US" altLang="zh-CN" i="1" baseline="30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’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addop term exp</a:t>
            </a:r>
            <a:r>
              <a:rPr lang="en-US" altLang="zh-CN" i="1" baseline="30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’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ε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addop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 term’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term’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mulop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 term’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ε</a:t>
            </a:r>
            <a:endParaRPr lang="en-US" altLang="zh-CN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mulop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1877" y="2234008"/>
            <a:ext cx="4808159" cy="16042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1877" y="2234008"/>
            <a:ext cx="4808159" cy="160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addop term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addop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mulop factor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</a:t>
            </a:r>
            <a:endParaRPr lang="en-US" altLang="zh-CN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mulop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</a:p>
        </p:txBody>
      </p:sp>
      <p:sp>
        <p:nvSpPr>
          <p:cNvPr id="3" name="Curved Left Arrow 2"/>
          <p:cNvSpPr/>
          <p:nvPr/>
        </p:nvSpPr>
        <p:spPr>
          <a:xfrm>
            <a:off x="5689600" y="3016250"/>
            <a:ext cx="731520" cy="2089769"/>
          </a:xfrm>
          <a:prstGeom prst="curvedLef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985D4E-1402-634E-8FBD-72051CFC5FA5}"/>
              </a:ext>
            </a:extLst>
          </p:cNvPr>
          <p:cNvSpPr txBox="1"/>
          <p:nvPr/>
        </p:nvSpPr>
        <p:spPr>
          <a:xfrm>
            <a:off x="5689600" y="5484133"/>
            <a:ext cx="302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May lose the left associativity</a:t>
            </a:r>
          </a:p>
        </p:txBody>
      </p:sp>
    </p:spTree>
    <p:extLst>
      <p:ext uri="{BB962C8B-B14F-4D97-AF65-F5344CB8AC3E}">
        <p14:creationId xmlns:p14="http://schemas.microsoft.com/office/powerpoint/2010/main" val="2056895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Left Factoring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50" y="1690687"/>
            <a:ext cx="8210550" cy="1498000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b="1" dirty="0">
                <a:sym typeface="Wingdings"/>
              </a:rPr>
              <a:t>Issue</a:t>
            </a:r>
            <a:r>
              <a:rPr lang="en-US" altLang="zh-CN" sz="2200" dirty="0">
                <a:sym typeface="Wingdings"/>
              </a:rPr>
              <a:t>: when grammar rule choices share a common prefix, look ahead one symbol may not  be sufficient to determine the rule</a:t>
            </a:r>
          </a:p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b="1" dirty="0">
                <a:sym typeface="Wingdings"/>
              </a:rPr>
              <a:t>Rewriting</a:t>
            </a:r>
            <a:r>
              <a:rPr lang="en-US" altLang="zh-CN" sz="2200" dirty="0">
                <a:sym typeface="Wingdings"/>
              </a:rPr>
              <a:t>: take the common part out and add a new nonterminal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52354" y="3866317"/>
            <a:ext cx="2262581" cy="463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852354" y="3866317"/>
            <a:ext cx="226258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⍺ β | ⍺ 𝛾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52354" y="5125749"/>
            <a:ext cx="2262581" cy="7511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852354" y="5125748"/>
            <a:ext cx="218294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⍺ A’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A’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β | 𝛾  </a:t>
            </a:r>
          </a:p>
        </p:txBody>
      </p:sp>
      <p:sp>
        <p:nvSpPr>
          <p:cNvPr id="15" name="Right Arrow 14"/>
          <p:cNvSpPr/>
          <p:nvPr/>
        </p:nvSpPr>
        <p:spPr>
          <a:xfrm rot="5400000">
            <a:off x="1804017" y="4468597"/>
            <a:ext cx="356108" cy="43411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4311650" y="3627748"/>
            <a:ext cx="3803651" cy="7017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if-stmt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</a:t>
            </a:r>
            <a:endParaRPr lang="en-US" altLang="zh-CN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stmt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stmt</a:t>
            </a:r>
          </a:p>
        </p:txBody>
      </p:sp>
      <p:sp>
        <p:nvSpPr>
          <p:cNvPr id="17" name="Right Arrow 16"/>
          <p:cNvSpPr/>
          <p:nvPr/>
        </p:nvSpPr>
        <p:spPr>
          <a:xfrm rot="5400000">
            <a:off x="6035421" y="4468596"/>
            <a:ext cx="356108" cy="43411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3937001" y="5125748"/>
            <a:ext cx="4902199" cy="7017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if-stmt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 else-part</a:t>
            </a:r>
            <a:endParaRPr lang="en-US" altLang="zh-CN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else-part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stmt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ε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822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Summary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F101094-1C7F-7A4F-9023-96D0B0D83224}"/>
              </a:ext>
            </a:extLst>
          </p:cNvPr>
          <p:cNvSpPr txBox="1"/>
          <p:nvPr/>
        </p:nvSpPr>
        <p:spPr>
          <a:xfrm>
            <a:off x="559375" y="2423333"/>
            <a:ext cx="2425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Top-Down Parsing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A244F15-11B9-BD42-8D25-6BCE62A762A9}"/>
              </a:ext>
            </a:extLst>
          </p:cNvPr>
          <p:cNvSpPr txBox="1"/>
          <p:nvPr/>
        </p:nvSpPr>
        <p:spPr>
          <a:xfrm>
            <a:off x="3381239" y="1782771"/>
            <a:ext cx="25182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Backtracking Parsing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9ABBA03-8E06-0241-BC13-E442DFAA31B3}"/>
              </a:ext>
            </a:extLst>
          </p:cNvPr>
          <p:cNvSpPr txBox="1"/>
          <p:nvPr/>
        </p:nvSpPr>
        <p:spPr>
          <a:xfrm>
            <a:off x="3381239" y="3149631"/>
            <a:ext cx="22063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Predictive Parsing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4F3C244-8F4B-AC45-90B9-F2A7182EFB50}"/>
              </a:ext>
            </a:extLst>
          </p:cNvPr>
          <p:cNvSpPr txBox="1"/>
          <p:nvPr/>
        </p:nvSpPr>
        <p:spPr>
          <a:xfrm>
            <a:off x="5941947" y="2484888"/>
            <a:ext cx="2944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/>
              <a:t>Recursive Descent Parsing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ED763F4-D199-CE46-849C-44AEFDADAD41}"/>
              </a:ext>
            </a:extLst>
          </p:cNvPr>
          <p:cNvSpPr txBox="1"/>
          <p:nvPr/>
        </p:nvSpPr>
        <p:spPr>
          <a:xfrm>
            <a:off x="5941947" y="3897822"/>
            <a:ext cx="1521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/>
              <a:t>LL(1) Parsing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E7D1211-240F-FA42-A215-EBDAA6CFC781}"/>
              </a:ext>
            </a:extLst>
          </p:cNvPr>
          <p:cNvCxnSpPr>
            <a:endCxn id="19" idx="1"/>
          </p:cNvCxnSpPr>
          <p:nvPr/>
        </p:nvCxnSpPr>
        <p:spPr>
          <a:xfrm flipV="1">
            <a:off x="2937161" y="1998215"/>
            <a:ext cx="444078" cy="434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E2EF6FF5-2617-AE4E-93CF-69656FDB229F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937161" y="2955588"/>
            <a:ext cx="444078" cy="409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3B6DAA8A-149B-D145-BF31-3B66C2C1131B}"/>
              </a:ext>
            </a:extLst>
          </p:cNvPr>
          <p:cNvCxnSpPr>
            <a:cxnSpLocks/>
          </p:cNvCxnSpPr>
          <p:nvPr/>
        </p:nvCxnSpPr>
        <p:spPr>
          <a:xfrm>
            <a:off x="5497869" y="3606607"/>
            <a:ext cx="444078" cy="409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D5A8374-B484-8B46-A7E8-E2C6CD44F438}"/>
              </a:ext>
            </a:extLst>
          </p:cNvPr>
          <p:cNvCxnSpPr/>
          <p:nvPr/>
        </p:nvCxnSpPr>
        <p:spPr>
          <a:xfrm flipV="1">
            <a:off x="5510834" y="2799940"/>
            <a:ext cx="444078" cy="434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099C7DB-008D-2445-8E17-97EEF4FF2DC0}"/>
              </a:ext>
            </a:extLst>
          </p:cNvPr>
          <p:cNvSpPr txBox="1"/>
          <p:nvPr/>
        </p:nvSpPr>
        <p:spPr>
          <a:xfrm>
            <a:off x="3375168" y="3512532"/>
            <a:ext cx="130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(lookahead)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E5929C2-C65F-6642-AC59-CFEB034583EA}"/>
              </a:ext>
            </a:extLst>
          </p:cNvPr>
          <p:cNvSpPr txBox="1"/>
          <p:nvPr/>
        </p:nvSpPr>
        <p:spPr>
          <a:xfrm>
            <a:off x="3375168" y="2151852"/>
            <a:ext cx="155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(“brute force”)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A7A01A6-5A40-A84C-A470-DEC2A4837A93}"/>
              </a:ext>
            </a:extLst>
          </p:cNvPr>
          <p:cNvSpPr txBox="1"/>
          <p:nvPr/>
        </p:nvSpPr>
        <p:spPr>
          <a:xfrm>
            <a:off x="6018662" y="2884998"/>
            <a:ext cx="2637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/>
              <a:t>a func for a nonterminal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/>
              <a:t>leverage call stack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9C273C0-11F3-B54F-9286-B3BA15093853}"/>
              </a:ext>
            </a:extLst>
          </p:cNvPr>
          <p:cNvSpPr txBox="1"/>
          <p:nvPr/>
        </p:nvSpPr>
        <p:spPr>
          <a:xfrm>
            <a:off x="6018662" y="4302957"/>
            <a:ext cx="2268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/>
              <a:t>use explicit stack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/>
              <a:t>First and Follow sets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/>
              <a:t>parsing table-driven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75A4358-9DA8-AB41-98EF-601B49CD76CC}"/>
              </a:ext>
            </a:extLst>
          </p:cNvPr>
          <p:cNvSpPr txBox="1"/>
          <p:nvPr/>
        </p:nvSpPr>
        <p:spPr>
          <a:xfrm>
            <a:off x="3046457" y="4684491"/>
            <a:ext cx="1787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/>
              <a:t>left recursion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/>
              <a:t>common prefix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4957A1D-D715-2146-91CA-DF4BA24F9ECD}"/>
              </a:ext>
            </a:extLst>
          </p:cNvPr>
          <p:cNvSpPr txBox="1"/>
          <p:nvPr/>
        </p:nvSpPr>
        <p:spPr>
          <a:xfrm>
            <a:off x="2911548" y="4322114"/>
            <a:ext cx="1922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C00000"/>
                </a:solidFill>
              </a:rPr>
              <a:t>Common Issues</a:t>
            </a:r>
            <a:r>
              <a:rPr lang="en-US" sz="2000">
                <a:solidFill>
                  <a:srgbClr val="C00000"/>
                </a:solidFill>
              </a:rPr>
              <a:t>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CBDEC14-65A1-C34E-ADE3-F471C0CD25E3}"/>
              </a:ext>
            </a:extLst>
          </p:cNvPr>
          <p:cNvSpPr/>
          <p:nvPr/>
        </p:nvSpPr>
        <p:spPr>
          <a:xfrm>
            <a:off x="2813199" y="4322114"/>
            <a:ext cx="2268313" cy="10187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3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Top-Down Parsing (Predictive)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8515351" cy="2739536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u="sng" dirty="0">
                <a:sym typeface="Wingdings"/>
              </a:rPr>
              <a:t>Recursive-descent parsing</a:t>
            </a: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/>
              </a:rPr>
              <a:t>versatile</a:t>
            </a: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/>
              </a:rPr>
              <a:t>better for a hand-written parser</a:t>
            </a:r>
          </a:p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u="sng" dirty="0">
                <a:sym typeface="Wingdings"/>
              </a:rPr>
              <a:t>LL(1) parsing</a:t>
            </a:r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/>
              </a:rPr>
              <a:t>scan from </a:t>
            </a:r>
            <a:r>
              <a:rPr lang="en-US" altLang="zh-CN" b="1" u="sng" dirty="0">
                <a:sym typeface="Wingdings"/>
              </a:rPr>
              <a:t>l</a:t>
            </a:r>
            <a:r>
              <a:rPr lang="en-US" altLang="zh-CN" b="1" dirty="0">
                <a:sym typeface="Wingdings"/>
              </a:rPr>
              <a:t>eft to right</a:t>
            </a:r>
            <a:r>
              <a:rPr lang="en-US" altLang="zh-CN" dirty="0">
                <a:sym typeface="Wingdings"/>
              </a:rPr>
              <a:t>, and perform </a:t>
            </a:r>
            <a:r>
              <a:rPr lang="en-US" altLang="zh-CN" b="1" u="sng" dirty="0">
                <a:sym typeface="Wingdings"/>
              </a:rPr>
              <a:t>l</a:t>
            </a:r>
            <a:r>
              <a:rPr lang="en-US" altLang="zh-CN" b="1" dirty="0">
                <a:sym typeface="Wingdings"/>
              </a:rPr>
              <a:t>eftmost </a:t>
            </a:r>
            <a:r>
              <a:rPr lang="en-US" altLang="zh-CN" dirty="0">
                <a:sym typeface="Wingdings"/>
              </a:rPr>
              <a:t>derivation</a:t>
            </a:r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dirty="0"/>
              <a:t>look ahead at most </a:t>
            </a:r>
            <a:r>
              <a:rPr lang="en-US" b="1" dirty="0"/>
              <a:t>one</a:t>
            </a:r>
            <a:r>
              <a:rPr lang="en-US" dirty="0"/>
              <a:t> input symbol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15470" y="4430223"/>
            <a:ext cx="187743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34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3 * 42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193070" y="5077923"/>
            <a:ext cx="4808159" cy="16042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193070" y="5077923"/>
            <a:ext cx="4808159" cy="160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addop term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addop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mulop factor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</a:t>
            </a:r>
            <a:endParaRPr lang="en-US" altLang="zh-CN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mulop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1422755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576" y="2612146"/>
            <a:ext cx="6687152" cy="1529464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Recursive Descent Parsing</a:t>
            </a:r>
            <a:b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45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Recursive-Descent Parsing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8515351" cy="2739536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u="sng" dirty="0">
                <a:sym typeface="Wingdings"/>
              </a:rPr>
              <a:t>Basic Ideas</a:t>
            </a: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/>
              </a:rPr>
              <a:t>for each nonterminal, define a function to recognize it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3465" y="2813050"/>
            <a:ext cx="294549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factor()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(token)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match(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exp()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match(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number: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match(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number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default: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error()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983770" y="4625148"/>
            <a:ext cx="4808159" cy="16042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59970" y="5867402"/>
            <a:ext cx="3598130" cy="3365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3983770" y="4625148"/>
            <a:ext cx="4808159" cy="160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addop term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addop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mulop factor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</a:t>
            </a:r>
            <a:endParaRPr lang="en-US" altLang="zh-CN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mulop </a:t>
            </a:r>
            <a:r>
              <a:rPr lang="en-US" altLang="zh-CN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 </a:t>
            </a:r>
            <a:r>
              <a:rPr lang="en-US" altLang="zh-CN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</a:p>
        </p:txBody>
      </p:sp>
      <p:sp>
        <p:nvSpPr>
          <p:cNvPr id="3" name="Line Callout 2 2"/>
          <p:cNvSpPr/>
          <p:nvPr/>
        </p:nvSpPr>
        <p:spPr>
          <a:xfrm>
            <a:off x="3983770" y="2754131"/>
            <a:ext cx="1578830" cy="433838"/>
          </a:xfrm>
          <a:prstGeom prst="borderCallout2">
            <a:avLst>
              <a:gd name="adj1" fmla="val 18750"/>
              <a:gd name="adj2" fmla="val -8333"/>
              <a:gd name="adj3" fmla="val 56806"/>
              <a:gd name="adj4" fmla="val -60104"/>
              <a:gd name="adj5" fmla="val 153483"/>
              <a:gd name="adj6" fmla="val -8769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Lookahead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3983770" y="3353264"/>
            <a:ext cx="3839430" cy="433838"/>
          </a:xfrm>
          <a:prstGeom prst="borderCallout2">
            <a:avLst>
              <a:gd name="adj1" fmla="val 18750"/>
              <a:gd name="adj2" fmla="val -8333"/>
              <a:gd name="adj3" fmla="val 42169"/>
              <a:gd name="adj4" fmla="val -22412"/>
              <a:gd name="adj5" fmla="val 138846"/>
              <a:gd name="adj6" fmla="val -3453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Match and consume the symbol</a:t>
            </a:r>
          </a:p>
        </p:txBody>
      </p:sp>
    </p:spTree>
    <p:extLst>
      <p:ext uri="{BB962C8B-B14F-4D97-AF65-F5344CB8AC3E}">
        <p14:creationId xmlns:p14="http://schemas.microsoft.com/office/powerpoint/2010/main" val="1900816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Recursive-Descent Parsing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8515351" cy="1027113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u="sng" dirty="0">
                <a:sym typeface="Wingdings"/>
              </a:rPr>
              <a:t>Basic Ideas</a:t>
            </a: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>
                <a:sym typeface="Wingdings"/>
              </a:rPr>
              <a:t>for each nonterminal, define a function to recognize it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3464" y="2813050"/>
            <a:ext cx="4360836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match(expectedToken)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(token == expectedToken)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token = getToken()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else 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error()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3805970" y="5042364"/>
            <a:ext cx="2645630" cy="43383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1420"/>
              <a:gd name="adj5" fmla="val -235856"/>
              <a:gd name="adj6" fmla="val -3813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advance the input</a:t>
            </a:r>
          </a:p>
        </p:txBody>
      </p:sp>
    </p:spTree>
    <p:extLst>
      <p:ext uri="{BB962C8B-B14F-4D97-AF65-F5344CB8AC3E}">
        <p14:creationId xmlns:p14="http://schemas.microsoft.com/office/powerpoint/2010/main" val="1115498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16310</TotalTime>
  <Words>4655</Words>
  <Application>Microsoft Macintosh PowerPoint</Application>
  <PresentationFormat>On-screen Show (4:3)</PresentationFormat>
  <Paragraphs>914</Paragraphs>
  <Slides>53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Syntax Analysis</vt:lpstr>
      <vt:lpstr>Top-Down Parsing</vt:lpstr>
      <vt:lpstr>Bottom-Up Parsing</vt:lpstr>
      <vt:lpstr>Top-Down Parsing (Chapter 4)</vt:lpstr>
      <vt:lpstr>Top-Down Parsing</vt:lpstr>
      <vt:lpstr>Top-Down Parsing (Predictive)</vt:lpstr>
      <vt:lpstr>Recursive Descent Parsing </vt:lpstr>
      <vt:lpstr>Recursive-Descent Parsing</vt:lpstr>
      <vt:lpstr>Recursive-Descent Parsing</vt:lpstr>
      <vt:lpstr>Recursive-Descent Parsing</vt:lpstr>
      <vt:lpstr>Recursive-Descent Parsing</vt:lpstr>
      <vt:lpstr>Recursive-Descent Parsing</vt:lpstr>
      <vt:lpstr>Recursive-Descent Parsing</vt:lpstr>
      <vt:lpstr>Recursive-Descent Parsing</vt:lpstr>
      <vt:lpstr>Recursive-Descent Parsing</vt:lpstr>
      <vt:lpstr>Recursive-Descent Parsing</vt:lpstr>
      <vt:lpstr>LL(1) Parsing </vt:lpstr>
      <vt:lpstr>LL(1) Parsing</vt:lpstr>
      <vt:lpstr>LL(1) Parsing</vt:lpstr>
      <vt:lpstr>LL(1) Parsing</vt:lpstr>
      <vt:lpstr>LL(1) Parsing</vt:lpstr>
      <vt:lpstr>First and Follow Sets </vt:lpstr>
      <vt:lpstr>First Set: Definition</vt:lpstr>
      <vt:lpstr>First Set: Properties</vt:lpstr>
      <vt:lpstr>First Set: Algorithm</vt:lpstr>
      <vt:lpstr>First Set: Algorithm</vt:lpstr>
      <vt:lpstr>Follow Set: Definition</vt:lpstr>
      <vt:lpstr>Follow Set: Definition</vt:lpstr>
      <vt:lpstr>Follow Set: Properties</vt:lpstr>
      <vt:lpstr>Follow Set: Algorithm</vt:lpstr>
      <vt:lpstr>Follow Set: Algorithm</vt:lpstr>
      <vt:lpstr>Example: Compute First/Follow Set </vt:lpstr>
      <vt:lpstr>Example:   E  T E’ E’  + T E’  |  ε T  F T’ T’  * F T’  |  ε F  ( E )  |  id   FIRST E { (, id } E’ { +, ε } T { (, id } T’ { *, ε } F { (, id } </vt:lpstr>
      <vt:lpstr>Example:   E  T E’ E’  + T E’  |  ε T  F T’ T’  * F T’  |  ε F  ( E )  |  id </vt:lpstr>
      <vt:lpstr>Example:   E  T E’ E’  + T E’  |  ε T  F T’ T’  * F T’  |  ε F  ( E )  |  id   FIRST E { (, id } E’ { +, ε } T { (, id } T’ { *, ε } F { (, id } </vt:lpstr>
      <vt:lpstr>Example:   E  T E’ E’  + T E’  |  ε T  F T’ T’  * F T’  |  ε F  ( E )  |  id   FIRST E { (, id } E’ { +, ε } T { (, id } T’ { *, ε } F { (, id } </vt:lpstr>
      <vt:lpstr>Example:   E  T E’ E’  + T E’  |  ε T  F T’ T’  * F T’  |  ε F  ( E )  |  id   FIRST E { (, id } E’ { +, ε } T { (, id } T’ { *, ε } F { (, id } </vt:lpstr>
      <vt:lpstr>Example:    E  T E’ E’  + T E’  |  ε T  F T’ T’  * F T’  |  ε F  ( E )  |  id   </vt:lpstr>
      <vt:lpstr>Back to LL(1) Parsing </vt:lpstr>
      <vt:lpstr>LL(1) Parsing</vt:lpstr>
      <vt:lpstr>LL(1) Parsing</vt:lpstr>
      <vt:lpstr>LL(1) Parsing</vt:lpstr>
      <vt:lpstr>LL(1) Parsing</vt:lpstr>
      <vt:lpstr>LL(1) Parsing</vt:lpstr>
      <vt:lpstr>LL(1) Parsing: Algorithm</vt:lpstr>
      <vt:lpstr>Issues Related to LL(1) </vt:lpstr>
      <vt:lpstr>A Grammar is LL(1) iff</vt:lpstr>
      <vt:lpstr>Left Recursion</vt:lpstr>
      <vt:lpstr>Left Recursion</vt:lpstr>
      <vt:lpstr>Left Recursion</vt:lpstr>
      <vt:lpstr>Left Recursion</vt:lpstr>
      <vt:lpstr>Left Factoring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CS152 Compiler Design</dc:title>
  <dc:creator>Zhijia Zhao</dc:creator>
  <cp:lastModifiedBy>Rajiv Gupta</cp:lastModifiedBy>
  <cp:revision>691</cp:revision>
  <cp:lastPrinted>2019-10-20T04:50:52Z</cp:lastPrinted>
  <dcterms:created xsi:type="dcterms:W3CDTF">2019-03-30T23:00:37Z</dcterms:created>
  <dcterms:modified xsi:type="dcterms:W3CDTF">2020-01-22T04:25:02Z</dcterms:modified>
</cp:coreProperties>
</file>