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5f882eca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5f882eca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5f882eca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5f882eca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5f882eca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5f882eca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5f882eca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5f882eca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5e9d0483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5e9d0483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5e9d0483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5e9d0483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 and SEGV are the most common error signals which cause programs to crash</a:t>
            </a:r>
            <a:endParaRPr/>
          </a:p>
          <a:p>
            <a:pPr indent="0" lvl="0" marL="0" rtl="0" algn="l">
              <a:spcBef>
                <a:spcPts val="0"/>
              </a:spcBef>
              <a:spcAft>
                <a:spcPts val="0"/>
              </a:spcAft>
              <a:buNone/>
            </a:pPr>
            <a:r>
              <a:rPr lang="en"/>
              <a:t>KILL destroys the process that its sent to (with extreme prejudice). This is often sent using kill -9 to misbehaving processes</a:t>
            </a:r>
            <a:endParaRPr/>
          </a:p>
          <a:p>
            <a:pPr indent="0" lvl="0" marL="0" rtl="0" algn="l">
              <a:spcBef>
                <a:spcPts val="0"/>
              </a:spcBef>
              <a:spcAft>
                <a:spcPts val="0"/>
              </a:spcAft>
              <a:buNone/>
            </a:pPr>
            <a:r>
              <a:rPr lang="en"/>
              <a:t>STOP suspends the execution of a process until a CONT signal is sent</a:t>
            </a:r>
            <a:endParaRPr/>
          </a:p>
          <a:p>
            <a:pPr indent="0" lvl="0" marL="0" rtl="0" algn="l">
              <a:spcBef>
                <a:spcPts val="0"/>
              </a:spcBef>
              <a:spcAft>
                <a:spcPts val="0"/>
              </a:spcAft>
              <a:buNone/>
            </a:pPr>
            <a:r>
              <a:rPr lang="en"/>
              <a:t>INT is sent by the terminal when the user presses &lt;Control-C&gt;. It is a </a:t>
            </a:r>
            <a:r>
              <a:rPr lang="en"/>
              <a:t>request</a:t>
            </a:r>
            <a:r>
              <a:rPr lang="en"/>
              <a:t> to terminate which should quit normal processes or they should allow themselves to be killed. Terminals should clean up and then wait for more user input</a:t>
            </a:r>
            <a:endParaRPr/>
          </a:p>
          <a:p>
            <a:pPr indent="0" lvl="0" marL="0" rtl="0" algn="l">
              <a:spcBef>
                <a:spcPts val="0"/>
              </a:spcBef>
              <a:spcAft>
                <a:spcPts val="0"/>
              </a:spcAft>
              <a:buNone/>
            </a:pPr>
            <a:r>
              <a:rPr lang="en"/>
              <a:t>TERM is a software signal sent to terminate a process, the </a:t>
            </a:r>
            <a:r>
              <a:rPr lang="en"/>
              <a:t>receiving</a:t>
            </a:r>
            <a:r>
              <a:rPr lang="en"/>
              <a:t> process should clean up and exit</a:t>
            </a:r>
            <a:endParaRPr/>
          </a:p>
          <a:p>
            <a:pPr indent="0" lvl="0" marL="0" rtl="0" algn="l">
              <a:spcBef>
                <a:spcPts val="0"/>
              </a:spcBef>
              <a:spcAft>
                <a:spcPts val="0"/>
              </a:spcAft>
              <a:buNone/>
            </a:pPr>
            <a:r>
              <a:rPr lang="en"/>
              <a:t>HUP is read as a reset to many daemons, which will re-read their configuration and restart. It is also generated by terminal driver in an attempt to softly kill an attached process</a:t>
            </a:r>
            <a:endParaRPr/>
          </a:p>
          <a:p>
            <a:pPr indent="0" lvl="0" marL="0" rtl="0" algn="l">
              <a:spcBef>
                <a:spcPts val="0"/>
              </a:spcBef>
              <a:spcAft>
                <a:spcPts val="0"/>
              </a:spcAft>
              <a:buNone/>
            </a:pPr>
            <a:r>
              <a:rPr lang="en"/>
              <a:t>QUIT is the same as TERM except it generates a core dump; some processes override this behavior to make it mean something completely different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5e9d0483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5e9d0483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5e9d0483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5e9d0483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5e9d0483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5e9d0483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5e9d0483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5e9d0483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WCHAN is the kernel function where the process is sleeping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5e9d0483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5e9d0483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5e9d0483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5e9d0483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5f882eca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5f882ec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5f882eca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5f882eca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can be some issues when attaching and detaching strace from a process causing system calls to be interrupted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5e9d0483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5e9d0483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5e9d0483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5e9d0483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5e9d048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5e9d048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5e9d0483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5e9d0483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5e9d0483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e9d0483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method for creating new processes from existing ones is exactly what the CS 100 project requires as of Spring 2019</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5e9d0483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5e9d0483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kernel maintains a copy of the EUID that is used when the process is created which can be used to allow conservative programs to only switch to extra </a:t>
            </a:r>
            <a:r>
              <a:rPr lang="en"/>
              <a:t>privilege</a:t>
            </a:r>
            <a:r>
              <a:rPr lang="en"/>
              <a:t> mode when necessary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5e9d0483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5e9d0483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5e9d0483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5e9d0483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the kernel spawns the systemd/init original process with PID 1, UID 0, and GID 0 as a special case. From here all other processes are spawned from this process or another process already spawned off of systemd/init. This process happens when a fork is called on systemd/init or another process which creates two copies: the original execution (parent) and the new clone (child). The child then calls one of the exec functions to replace its currently executing code with the new process that it wants to execute. Meanwhile the parent should have some mechanism to wait for the completion of this (and any other) child processes that it has forked before completing. When a forked process terminates using an _exit command (or terminates for some other reason) the exit code is sent to the kernel and reported to the parent process to review. If the parent process dies before a forked child process then the parent process is switched to systemd/init and it deals with the exit reporting instead.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5f882eca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5f882eca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tldp.org/LDP/tlk/kernel/processe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tldp.org/LDP/tlk/kernel/process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68225"/>
            <a:ext cx="8520600" cy="11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Process Control</a:t>
            </a:r>
            <a:endParaRPr/>
          </a:p>
        </p:txBody>
      </p:sp>
      <p:pic>
        <p:nvPicPr>
          <p:cNvPr id="55" name="Google Shape;55;p13"/>
          <p:cNvPicPr preferRelativeResize="0"/>
          <p:nvPr/>
        </p:nvPicPr>
        <p:blipFill>
          <a:blip r:embed="rId3">
            <a:alphaModFix/>
          </a:blip>
          <a:stretch>
            <a:fillRect/>
          </a:stretch>
        </p:blipFill>
        <p:spPr>
          <a:xfrm>
            <a:off x="1799450" y="1546025"/>
            <a:ext cx="5545100" cy="32926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Periodic Processes</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3 primary ways that we have learned processes can be executed</a:t>
            </a:r>
            <a:endParaRPr/>
          </a:p>
          <a:p>
            <a:pPr indent="-342900" lvl="1" marL="914400" rtl="0" algn="l">
              <a:spcBef>
                <a:spcPts val="0"/>
              </a:spcBef>
              <a:spcAft>
                <a:spcPts val="0"/>
              </a:spcAft>
              <a:buSzPts val="1800"/>
              <a:buChar char="○"/>
            </a:pPr>
            <a:r>
              <a:rPr lang="en" sz="1800"/>
              <a:t>Executed by systemd/init during boot</a:t>
            </a:r>
            <a:endParaRPr sz="1800"/>
          </a:p>
          <a:p>
            <a:pPr indent="-342900" lvl="1" marL="914400" rtl="0" algn="l">
              <a:spcBef>
                <a:spcPts val="0"/>
              </a:spcBef>
              <a:spcAft>
                <a:spcPts val="0"/>
              </a:spcAft>
              <a:buSzPts val="1800"/>
              <a:buChar char="○"/>
            </a:pPr>
            <a:r>
              <a:rPr lang="en" sz="1800"/>
              <a:t>Executed as a subprocess of a boot process</a:t>
            </a:r>
            <a:endParaRPr sz="1800"/>
          </a:p>
          <a:p>
            <a:pPr indent="-342900" lvl="1" marL="914400" rtl="0" algn="l">
              <a:spcBef>
                <a:spcPts val="0"/>
              </a:spcBef>
              <a:spcAft>
                <a:spcPts val="0"/>
              </a:spcAft>
              <a:buSzPts val="1800"/>
              <a:buChar char="○"/>
            </a:pPr>
            <a:r>
              <a:rPr lang="en" sz="1800"/>
              <a:t>Executed explicitly by a user</a:t>
            </a:r>
            <a:endParaRPr sz="1800"/>
          </a:p>
          <a:p>
            <a:pPr indent="-342900" lvl="0" marL="457200" rtl="0" algn="l">
              <a:spcBef>
                <a:spcPts val="0"/>
              </a:spcBef>
              <a:spcAft>
                <a:spcPts val="0"/>
              </a:spcAft>
              <a:buSzPts val="1800"/>
              <a:buChar char="●"/>
            </a:pPr>
            <a:r>
              <a:rPr lang="en"/>
              <a:t>However, there are two additional ways that processes can spawn which may be less obvious</a:t>
            </a:r>
            <a:endParaRPr/>
          </a:p>
          <a:p>
            <a:pPr indent="-342900" lvl="1" marL="914400" rtl="0" algn="l">
              <a:spcBef>
                <a:spcPts val="0"/>
              </a:spcBef>
              <a:spcAft>
                <a:spcPts val="0"/>
              </a:spcAft>
              <a:buSzPts val="1800"/>
              <a:buChar char="○"/>
            </a:pPr>
            <a:r>
              <a:rPr lang="en" sz="1800"/>
              <a:t>The cron (crond on CentOS) process scheduling system</a:t>
            </a:r>
            <a:endParaRPr sz="1800"/>
          </a:p>
          <a:p>
            <a:pPr indent="-342900" lvl="1" marL="914400" rtl="0" algn="l">
              <a:spcBef>
                <a:spcPts val="0"/>
              </a:spcBef>
              <a:spcAft>
                <a:spcPts val="0"/>
              </a:spcAft>
              <a:buSzPts val="1800"/>
              <a:buChar char="○"/>
            </a:pPr>
            <a:r>
              <a:rPr lang="en" sz="1800"/>
              <a:t>Systemd timers for scheduling processes</a:t>
            </a:r>
            <a:endParaRPr sz="1800"/>
          </a:p>
          <a:p>
            <a:pPr indent="-342900" lvl="0" marL="457200" rtl="0" algn="l">
              <a:spcBef>
                <a:spcPts val="0"/>
              </a:spcBef>
              <a:spcAft>
                <a:spcPts val="0"/>
              </a:spcAft>
              <a:buSzPts val="1800"/>
              <a:buChar char="●"/>
            </a:pPr>
            <a:r>
              <a:rPr lang="en"/>
              <a:t>These systems are used to schedule tasks that happen at regular intervals such as sending mail reports, cleaning filesystems, rotating log files, processing batch jobs, or backing up the system</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cron and crontab</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Traditional tool for running commands on a predetermined schedule in Linux</a:t>
            </a:r>
            <a:endParaRPr/>
          </a:p>
          <a:p>
            <a:pPr indent="-342900" lvl="0" marL="457200" rtl="0" algn="l">
              <a:spcBef>
                <a:spcPts val="0"/>
              </a:spcBef>
              <a:spcAft>
                <a:spcPts val="0"/>
              </a:spcAft>
              <a:buSzPts val="1800"/>
              <a:buChar char="●"/>
            </a:pPr>
            <a:r>
              <a:rPr lang="en"/>
              <a:t>Uses a configuration file called a crontab (cron table) to specify what command should be run when</a:t>
            </a:r>
            <a:endParaRPr/>
          </a:p>
          <a:p>
            <a:pPr indent="-342900" lvl="0" marL="457200" rtl="0" algn="l">
              <a:spcBef>
                <a:spcPts val="0"/>
              </a:spcBef>
              <a:spcAft>
                <a:spcPts val="0"/>
              </a:spcAft>
              <a:buSzPts val="1800"/>
              <a:buChar char="●"/>
            </a:pPr>
            <a:r>
              <a:rPr lang="en"/>
              <a:t>There is one crontab per user, located at </a:t>
            </a:r>
            <a:r>
              <a:rPr lang="en">
                <a:latin typeface="Courier New"/>
                <a:ea typeface="Courier New"/>
                <a:cs typeface="Courier New"/>
                <a:sym typeface="Courier New"/>
              </a:rPr>
              <a:t>/var/spool/cron</a:t>
            </a:r>
            <a:r>
              <a:rPr lang="en"/>
              <a:t> as well as system level crontab files at </a:t>
            </a:r>
            <a:r>
              <a:rPr lang="en">
                <a:latin typeface="Courier New"/>
                <a:ea typeface="Courier New"/>
                <a:cs typeface="Courier New"/>
                <a:sym typeface="Courier New"/>
              </a:rPr>
              <a:t>/etc/crontab</a:t>
            </a:r>
            <a:r>
              <a:rPr lang="en"/>
              <a:t> (for user administrator use) and </a:t>
            </a:r>
            <a:r>
              <a:rPr lang="en">
                <a:latin typeface="Courier New"/>
                <a:ea typeface="Courier New"/>
                <a:cs typeface="Courier New"/>
                <a:sym typeface="Courier New"/>
              </a:rPr>
              <a:t>/etc/cron.d</a:t>
            </a:r>
            <a:r>
              <a:rPr lang="en"/>
              <a:t> (for software package use)</a:t>
            </a:r>
            <a:endParaRPr/>
          </a:p>
          <a:p>
            <a:pPr indent="-342900" lvl="0" marL="457200" rtl="0" algn="l">
              <a:spcBef>
                <a:spcPts val="0"/>
              </a:spcBef>
              <a:spcAft>
                <a:spcPts val="0"/>
              </a:spcAft>
              <a:buSzPts val="1800"/>
              <a:buChar char="●"/>
            </a:pPr>
            <a:r>
              <a:rPr lang="en"/>
              <a:t>Cron works silently, but most versions can keep a log file (usually located at </a:t>
            </a:r>
            <a:r>
              <a:rPr lang="en">
                <a:latin typeface="Courier New"/>
                <a:ea typeface="Courier New"/>
                <a:cs typeface="Courier New"/>
                <a:sym typeface="Courier New"/>
              </a:rPr>
              <a:t>/var/log/cron</a:t>
            </a:r>
            <a:r>
              <a:rPr lang="en"/>
              <a:t>)</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crontab</a:t>
            </a:r>
            <a:r>
              <a:rPr lang="en"/>
              <a:t> informs </a:t>
            </a:r>
            <a:r>
              <a:rPr lang="en">
                <a:latin typeface="Courier New"/>
                <a:ea typeface="Courier New"/>
                <a:cs typeface="Courier New"/>
                <a:sym typeface="Courier New"/>
              </a:rPr>
              <a:t>cron</a:t>
            </a:r>
            <a:r>
              <a:rPr lang="en"/>
              <a:t> about new configurations and allows you to edit and view crontab files</a:t>
            </a:r>
            <a:endParaRPr/>
          </a:p>
          <a:p>
            <a:pPr indent="-342900" lvl="0" marL="457200" rtl="0" algn="l">
              <a:spcBef>
                <a:spcPts val="0"/>
              </a:spcBef>
              <a:spcAft>
                <a:spcPts val="0"/>
              </a:spcAft>
              <a:buSzPts val="1800"/>
              <a:buChar char="●"/>
            </a:pPr>
            <a:r>
              <a:rPr lang="en"/>
              <a:t>As root, you can specify a filename or username to most </a:t>
            </a:r>
            <a:r>
              <a:rPr lang="en">
                <a:latin typeface="Courier New"/>
                <a:ea typeface="Courier New"/>
                <a:cs typeface="Courier New"/>
                <a:sym typeface="Courier New"/>
              </a:rPr>
              <a:t>crontab</a:t>
            </a:r>
            <a:r>
              <a:rPr lang="en"/>
              <a:t> commands to view and edit other users cron tasks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systemd timers</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systemd version of scheduled tasks, more powerful than cron but more difficult to set up and manage</a:t>
            </a:r>
            <a:endParaRPr/>
          </a:p>
          <a:p>
            <a:pPr indent="-342900" lvl="0" marL="457200" rtl="0" algn="l">
              <a:spcBef>
                <a:spcPts val="0"/>
              </a:spcBef>
              <a:spcAft>
                <a:spcPts val="0"/>
              </a:spcAft>
              <a:buSzPts val="1800"/>
              <a:buChar char="●"/>
            </a:pPr>
            <a:r>
              <a:rPr lang="en"/>
              <a:t>Many systems continue to use cron for legacy reasons in addition to systemd timers, with no particular though given to which is used for what</a:t>
            </a:r>
            <a:endParaRPr/>
          </a:p>
          <a:p>
            <a:pPr indent="-342900" lvl="0" marL="457200" rtl="0" algn="l">
              <a:spcBef>
                <a:spcPts val="0"/>
              </a:spcBef>
              <a:spcAft>
                <a:spcPts val="0"/>
              </a:spcAft>
              <a:buSzPts val="1800"/>
              <a:buChar char="●"/>
            </a:pPr>
            <a:r>
              <a:rPr lang="en"/>
              <a:t>Timers are still systemd units and follow that general structure but require two files: a timer which describes what to activate and a service which specifies what to run when the timer triggers</a:t>
            </a:r>
            <a:endParaRPr/>
          </a:p>
          <a:p>
            <a:pPr indent="-342900" lvl="0" marL="457200" rtl="0" algn="l">
              <a:spcBef>
                <a:spcPts val="0"/>
              </a:spcBef>
              <a:spcAft>
                <a:spcPts val="0"/>
              </a:spcAft>
              <a:buSzPts val="1800"/>
              <a:buChar char="●"/>
            </a:pPr>
            <a:r>
              <a:rPr lang="en"/>
              <a:t>systemd timers can be administered with </a:t>
            </a:r>
            <a:r>
              <a:rPr lang="en">
                <a:latin typeface="Courier New"/>
                <a:ea typeface="Courier New"/>
                <a:cs typeface="Courier New"/>
                <a:sym typeface="Courier New"/>
              </a:rPr>
              <a:t>systemctl</a:t>
            </a:r>
            <a:r>
              <a:rPr lang="en"/>
              <a:t> like all other units</a:t>
            </a:r>
            <a:endParaRPr/>
          </a:p>
          <a:p>
            <a:pPr indent="-342900" lvl="0" marL="457200" rtl="0" algn="l">
              <a:spcBef>
                <a:spcPts val="0"/>
              </a:spcBef>
              <a:spcAft>
                <a:spcPts val="0"/>
              </a:spcAft>
              <a:buSzPts val="1800"/>
              <a:buChar char="●"/>
            </a:pPr>
            <a:r>
              <a:rPr lang="en"/>
              <a:t>systemd timers can also be specifically executed with the </a:t>
            </a:r>
            <a:r>
              <a:rPr lang="en">
                <a:latin typeface="Courier New"/>
                <a:ea typeface="Courier New"/>
                <a:cs typeface="Courier New"/>
                <a:sym typeface="Courier New"/>
              </a:rPr>
              <a:t>systemd-run</a:t>
            </a:r>
            <a:r>
              <a:rPr lang="en"/>
              <a:t> command, which is convenient for debugging misbehaving processes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Tracking, Diagnosing, and Modifying Processes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Signals</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Signals can be used in a variety of different ways</a:t>
            </a:r>
            <a:endParaRPr/>
          </a:p>
          <a:p>
            <a:pPr indent="-342900" lvl="1" marL="914400" rtl="0" algn="l">
              <a:spcBef>
                <a:spcPts val="0"/>
              </a:spcBef>
              <a:spcAft>
                <a:spcPts val="0"/>
              </a:spcAft>
              <a:buSzPts val="1800"/>
              <a:buChar char="○"/>
            </a:pPr>
            <a:r>
              <a:rPr lang="en" sz="1800"/>
              <a:t>Communication between processes</a:t>
            </a:r>
            <a:endParaRPr sz="1800"/>
          </a:p>
          <a:p>
            <a:pPr indent="-342900" lvl="1" marL="914400" rtl="0" algn="l">
              <a:spcBef>
                <a:spcPts val="0"/>
              </a:spcBef>
              <a:spcAft>
                <a:spcPts val="0"/>
              </a:spcAft>
              <a:buSzPts val="1800"/>
              <a:buChar char="○"/>
            </a:pPr>
            <a:r>
              <a:rPr lang="en" sz="1800"/>
              <a:t>Sent by the terminal to kill, interrupt, or suspend a process</a:t>
            </a:r>
            <a:endParaRPr sz="1800"/>
          </a:p>
          <a:p>
            <a:pPr indent="-342900" lvl="1" marL="914400" rtl="0" algn="l">
              <a:spcBef>
                <a:spcPts val="0"/>
              </a:spcBef>
              <a:spcAft>
                <a:spcPts val="0"/>
              </a:spcAft>
              <a:buSzPts val="1800"/>
              <a:buChar char="○"/>
            </a:pPr>
            <a:r>
              <a:rPr lang="en" sz="1800"/>
              <a:t>Sent directly to a process using </a:t>
            </a:r>
            <a:r>
              <a:rPr lang="en" sz="1800">
                <a:latin typeface="Courier New"/>
                <a:ea typeface="Courier New"/>
                <a:cs typeface="Courier New"/>
                <a:sym typeface="Courier New"/>
              </a:rPr>
              <a:t>kill</a:t>
            </a:r>
            <a:endParaRPr sz="1800">
              <a:latin typeface="Courier New"/>
              <a:ea typeface="Courier New"/>
              <a:cs typeface="Courier New"/>
              <a:sym typeface="Courier New"/>
            </a:endParaRPr>
          </a:p>
          <a:p>
            <a:pPr indent="-342900" lvl="1" marL="914400" rtl="0" algn="l">
              <a:spcBef>
                <a:spcPts val="0"/>
              </a:spcBef>
              <a:spcAft>
                <a:spcPts val="0"/>
              </a:spcAft>
              <a:buSzPts val="1800"/>
              <a:buChar char="○"/>
            </a:pPr>
            <a:r>
              <a:rPr lang="en" sz="1800"/>
              <a:t>Sent by the kernel because of an infraction (segfault)</a:t>
            </a:r>
            <a:endParaRPr sz="1800"/>
          </a:p>
          <a:p>
            <a:pPr indent="-342900" lvl="1" marL="914400" rtl="0" algn="l">
              <a:spcBef>
                <a:spcPts val="0"/>
              </a:spcBef>
              <a:spcAft>
                <a:spcPts val="0"/>
              </a:spcAft>
              <a:buSzPts val="1800"/>
              <a:buChar char="○"/>
            </a:pPr>
            <a:r>
              <a:rPr lang="en" sz="1800"/>
              <a:t>Sent by the kernel for coordination (death of a child process, data on an I/O channel)</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Signals</a:t>
            </a:r>
            <a:endParaRPr/>
          </a:p>
        </p:txBody>
      </p:sp>
      <p:pic>
        <p:nvPicPr>
          <p:cNvPr id="157" name="Google Shape;157;p27"/>
          <p:cNvPicPr preferRelativeResize="0"/>
          <p:nvPr/>
        </p:nvPicPr>
        <p:blipFill>
          <a:blip r:embed="rId3">
            <a:alphaModFix/>
          </a:blip>
          <a:stretch>
            <a:fillRect/>
          </a:stretch>
        </p:blipFill>
        <p:spPr>
          <a:xfrm>
            <a:off x="1983288" y="1170125"/>
            <a:ext cx="5177422" cy="3820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kill Command</a:t>
            </a:r>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Three versions, all used to send signals (TERM by default) to processes</a:t>
            </a:r>
            <a:endParaRPr/>
          </a:p>
          <a:p>
            <a:pPr indent="-342900" lvl="1" marL="914400" rtl="0" algn="l">
              <a:spcBef>
                <a:spcPts val="0"/>
              </a:spcBef>
              <a:spcAft>
                <a:spcPts val="0"/>
              </a:spcAft>
              <a:buSzPts val="1800"/>
              <a:buChar char="○"/>
            </a:pPr>
            <a:r>
              <a:rPr lang="en" sz="1800">
                <a:latin typeface="Courier New"/>
                <a:ea typeface="Courier New"/>
                <a:cs typeface="Courier New"/>
                <a:sym typeface="Courier New"/>
              </a:rPr>
              <a:t>kill [-signal] pid</a:t>
            </a:r>
            <a:r>
              <a:rPr lang="en" sz="1800"/>
              <a:t> sends the specified signal to the process specified by the given pid</a:t>
            </a:r>
            <a:endParaRPr sz="1800"/>
          </a:p>
          <a:p>
            <a:pPr indent="-342900" lvl="1" marL="914400" rtl="0" algn="l">
              <a:spcBef>
                <a:spcPts val="0"/>
              </a:spcBef>
              <a:spcAft>
                <a:spcPts val="0"/>
              </a:spcAft>
              <a:buSzPts val="1800"/>
              <a:buChar char="○"/>
            </a:pPr>
            <a:r>
              <a:rPr lang="en" sz="1800">
                <a:latin typeface="Courier New"/>
                <a:ea typeface="Courier New"/>
                <a:cs typeface="Courier New"/>
                <a:sym typeface="Courier New"/>
              </a:rPr>
              <a:t>killall [-signal] pname</a:t>
            </a:r>
            <a:r>
              <a:rPr lang="en" sz="1800"/>
              <a:t> sends the specified signal to all processes matching the process name pname</a:t>
            </a:r>
            <a:endParaRPr sz="1800"/>
          </a:p>
          <a:p>
            <a:pPr indent="-342900" lvl="1" marL="914400" rtl="0" algn="l">
              <a:spcBef>
                <a:spcPts val="0"/>
              </a:spcBef>
              <a:spcAft>
                <a:spcPts val="0"/>
              </a:spcAft>
              <a:buSzPts val="1800"/>
              <a:buChar char="○"/>
            </a:pPr>
            <a:r>
              <a:rPr lang="en" sz="1800">
                <a:latin typeface="Courier New"/>
                <a:ea typeface="Courier New"/>
                <a:cs typeface="Courier New"/>
                <a:sym typeface="Courier New"/>
              </a:rPr>
              <a:t>pkill [-signal] [-P ppid] [-u euid] [-U uuid]</a:t>
            </a:r>
            <a:r>
              <a:rPr lang="en" sz="1800"/>
              <a:t> sends the specified </a:t>
            </a:r>
            <a:r>
              <a:rPr lang="en" sz="1800"/>
              <a:t>signal</a:t>
            </a:r>
            <a:r>
              <a:rPr lang="en" sz="1800"/>
              <a:t> to all processes matching the criteria, and allows you to specify a large set of search criteria</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 Command</a:t>
            </a:r>
            <a:endParaRPr/>
          </a:p>
        </p:txBody>
      </p:sp>
      <p:sp>
        <p:nvSpPr>
          <p:cNvPr id="169" name="Google Shape;169;p29"/>
          <p:cNvSpPr txBox="1"/>
          <p:nvPr>
            <p:ph idx="1" type="body"/>
          </p:nvPr>
        </p:nvSpPr>
        <p:spPr>
          <a:xfrm>
            <a:off x="311700" y="1152475"/>
            <a:ext cx="4003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Allows you to view process information, exact commands and how they are displayed vary by distribution</a:t>
            </a:r>
            <a:endParaRPr/>
          </a:p>
          <a:p>
            <a:pPr indent="-342900" lvl="0" marL="457200" rtl="0" algn="l">
              <a:spcBef>
                <a:spcPts val="0"/>
              </a:spcBef>
              <a:spcAft>
                <a:spcPts val="0"/>
              </a:spcAft>
              <a:buSzPts val="1800"/>
              <a:buChar char="●"/>
            </a:pPr>
            <a:r>
              <a:rPr lang="en"/>
              <a:t>Primary commands are </a:t>
            </a:r>
            <a:r>
              <a:rPr lang="en">
                <a:latin typeface="Courier New"/>
                <a:ea typeface="Courier New"/>
                <a:cs typeface="Courier New"/>
                <a:sym typeface="Courier New"/>
              </a:rPr>
              <a:t>ps aux</a:t>
            </a:r>
            <a:r>
              <a:rPr lang="en"/>
              <a:t> (user friendly print) and </a:t>
            </a:r>
            <a:r>
              <a:rPr lang="en">
                <a:latin typeface="Courier New"/>
                <a:ea typeface="Courier New"/>
                <a:cs typeface="Courier New"/>
                <a:sym typeface="Courier New"/>
              </a:rPr>
              <a:t>ps lax</a:t>
            </a:r>
            <a:r>
              <a:rPr lang="en"/>
              <a:t> (more technical)</a:t>
            </a:r>
            <a:endParaRPr/>
          </a:p>
          <a:p>
            <a:pPr indent="-342900" lvl="0" marL="457200" rtl="0" algn="l">
              <a:spcBef>
                <a:spcPts val="0"/>
              </a:spcBef>
              <a:spcAft>
                <a:spcPts val="0"/>
              </a:spcAft>
              <a:buSzPts val="1800"/>
              <a:buChar char="●"/>
            </a:pPr>
            <a:r>
              <a:rPr lang="en"/>
              <a:t>Pipe the output of </a:t>
            </a:r>
            <a:r>
              <a:rPr lang="en">
                <a:latin typeface="Courier New"/>
                <a:ea typeface="Courier New"/>
                <a:cs typeface="Courier New"/>
                <a:sym typeface="Courier New"/>
              </a:rPr>
              <a:t>ps</a:t>
            </a:r>
            <a:r>
              <a:rPr lang="en"/>
              <a:t> to </a:t>
            </a:r>
            <a:r>
              <a:rPr lang="en">
                <a:latin typeface="Courier New"/>
                <a:ea typeface="Courier New"/>
                <a:cs typeface="Courier New"/>
                <a:sym typeface="Courier New"/>
              </a:rPr>
              <a:t>grep</a:t>
            </a:r>
            <a:r>
              <a:rPr lang="en"/>
              <a:t> in order to search for particular processes</a:t>
            </a:r>
            <a:endParaRPr/>
          </a:p>
          <a:p>
            <a:pPr indent="-342900" lvl="1" marL="914400" rtl="0" algn="l">
              <a:spcBef>
                <a:spcPts val="0"/>
              </a:spcBef>
              <a:spcAft>
                <a:spcPts val="0"/>
              </a:spcAft>
              <a:buSzPts val="1800"/>
              <a:buFont typeface="Courier New"/>
              <a:buChar char="○"/>
            </a:pPr>
            <a:r>
              <a:rPr lang="en" sz="1800">
                <a:latin typeface="Courier New"/>
                <a:ea typeface="Courier New"/>
                <a:cs typeface="Courier New"/>
                <a:sym typeface="Courier New"/>
              </a:rPr>
              <a:t>ps aux | grep sshd</a:t>
            </a:r>
            <a:endParaRPr sz="1800">
              <a:latin typeface="Courier New"/>
              <a:ea typeface="Courier New"/>
              <a:cs typeface="Courier New"/>
              <a:sym typeface="Courier New"/>
            </a:endParaRPr>
          </a:p>
        </p:txBody>
      </p:sp>
      <p:pic>
        <p:nvPicPr>
          <p:cNvPr id="170" name="Google Shape;170;p29"/>
          <p:cNvPicPr preferRelativeResize="0"/>
          <p:nvPr/>
        </p:nvPicPr>
        <p:blipFill>
          <a:blip r:embed="rId3">
            <a:alphaModFix/>
          </a:blip>
          <a:stretch>
            <a:fillRect/>
          </a:stretch>
        </p:blipFill>
        <p:spPr>
          <a:xfrm>
            <a:off x="4450626" y="152788"/>
            <a:ext cx="4556775" cy="4837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30"/>
          <p:cNvPicPr preferRelativeResize="0"/>
          <p:nvPr/>
        </p:nvPicPr>
        <p:blipFill>
          <a:blip r:embed="rId3">
            <a:alphaModFix/>
          </a:blip>
          <a:stretch>
            <a:fillRect/>
          </a:stretch>
        </p:blipFill>
        <p:spPr>
          <a:xfrm>
            <a:off x="1662763" y="645850"/>
            <a:ext cx="5818475" cy="4363850"/>
          </a:xfrm>
          <a:prstGeom prst="rect">
            <a:avLst/>
          </a:prstGeom>
          <a:noFill/>
          <a:ln>
            <a:noFill/>
          </a:ln>
        </p:spPr>
      </p:pic>
      <p:sp>
        <p:nvSpPr>
          <p:cNvPr id="176" name="Google Shape;176;p30"/>
          <p:cNvSpPr txBox="1"/>
          <p:nvPr>
            <p:ph idx="4294967295" type="title"/>
          </p:nvPr>
        </p:nvSpPr>
        <p:spPr>
          <a:xfrm>
            <a:off x="26987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ps aux</a:t>
            </a:r>
            <a:endParaRPr>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31"/>
          <p:cNvPicPr preferRelativeResize="0"/>
          <p:nvPr/>
        </p:nvPicPr>
        <p:blipFill>
          <a:blip r:embed="rId3">
            <a:alphaModFix/>
          </a:blip>
          <a:stretch>
            <a:fillRect/>
          </a:stretch>
        </p:blipFill>
        <p:spPr>
          <a:xfrm>
            <a:off x="1662775" y="625324"/>
            <a:ext cx="5818450" cy="3051267"/>
          </a:xfrm>
          <a:prstGeom prst="rect">
            <a:avLst/>
          </a:prstGeom>
          <a:noFill/>
          <a:ln>
            <a:noFill/>
          </a:ln>
        </p:spPr>
      </p:pic>
      <p:sp>
        <p:nvSpPr>
          <p:cNvPr id="182" name="Google Shape;182;p31"/>
          <p:cNvSpPr txBox="1"/>
          <p:nvPr>
            <p:ph idx="4294967295"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ps lax</a:t>
            </a: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Process?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process represents a running program. It’s the abstraction through which memory, processor time, and I/O resources can be managed and monitored</a:t>
            </a:r>
            <a:endParaRPr/>
          </a:p>
          <a:p>
            <a:pPr indent="-342900" lvl="0" marL="457200" rtl="0" algn="l">
              <a:spcBef>
                <a:spcPts val="0"/>
              </a:spcBef>
              <a:spcAft>
                <a:spcPts val="0"/>
              </a:spcAft>
              <a:buSzPts val="1800"/>
              <a:buChar char="●"/>
            </a:pPr>
            <a:r>
              <a:rPr lang="en"/>
              <a:t>UNIX philosophy states that as much work as possible should be done with processes rather than being handled specially by the kernel</a:t>
            </a:r>
            <a:endParaRPr/>
          </a:p>
          <a:p>
            <a:pPr indent="-342900" lvl="0" marL="457200" rtl="0" algn="l">
              <a:spcBef>
                <a:spcPts val="0"/>
              </a:spcBef>
              <a:spcAft>
                <a:spcPts val="0"/>
              </a:spcAft>
              <a:buSzPts val="1800"/>
              <a:buChar char="●"/>
            </a:pPr>
            <a:r>
              <a:rPr lang="en"/>
              <a:t>System and user processes follow the same rules, so you can use a single set of tools to control them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Command and nice/renice</a:t>
            </a:r>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While </a:t>
            </a:r>
            <a:r>
              <a:rPr lang="en">
                <a:latin typeface="Courier New"/>
                <a:ea typeface="Courier New"/>
                <a:cs typeface="Courier New"/>
                <a:sym typeface="Courier New"/>
              </a:rPr>
              <a:t>ps</a:t>
            </a:r>
            <a:r>
              <a:rPr lang="en"/>
              <a:t> gives you a snapshot of the process information, </a:t>
            </a:r>
            <a:r>
              <a:rPr lang="en">
                <a:latin typeface="Courier New"/>
                <a:ea typeface="Courier New"/>
                <a:cs typeface="Courier New"/>
                <a:sym typeface="Courier New"/>
              </a:rPr>
              <a:t>top</a:t>
            </a:r>
            <a:r>
              <a:rPr lang="en"/>
              <a:t> gives you an interactive display which updates every 1-2 seconds (configurable) and displays both per-process information and overall system usage</a:t>
            </a:r>
            <a:endParaRPr/>
          </a:p>
          <a:p>
            <a:pPr indent="-342900" lvl="0" marL="457200" rtl="0" algn="l">
              <a:spcBef>
                <a:spcPts val="0"/>
              </a:spcBef>
              <a:spcAft>
                <a:spcPts val="0"/>
              </a:spcAft>
              <a:buSzPts val="1800"/>
              <a:buChar char="●"/>
            </a:pPr>
            <a:r>
              <a:rPr lang="en"/>
              <a:t>This can be very useful for finding runaway processes (as can </a:t>
            </a:r>
            <a:r>
              <a:rPr lang="en">
                <a:latin typeface="Courier New"/>
                <a:ea typeface="Courier New"/>
                <a:cs typeface="Courier New"/>
                <a:sym typeface="Courier New"/>
              </a:rPr>
              <a:t>ps</a:t>
            </a:r>
            <a:r>
              <a:rPr lang="en"/>
              <a:t> if they are non-transient) but you should be cautious as runaway processes and processes under heavy load can look similar in </a:t>
            </a:r>
            <a:r>
              <a:rPr lang="en">
                <a:latin typeface="Courier New"/>
                <a:ea typeface="Courier New"/>
                <a:cs typeface="Courier New"/>
                <a:sym typeface="Courier New"/>
              </a:rPr>
              <a:t>ps</a:t>
            </a:r>
            <a:r>
              <a:rPr lang="en"/>
              <a:t> and </a:t>
            </a:r>
            <a:r>
              <a:rPr lang="en">
                <a:latin typeface="Courier New"/>
                <a:ea typeface="Courier New"/>
                <a:cs typeface="Courier New"/>
                <a:sym typeface="Courier New"/>
              </a:rPr>
              <a:t>top</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latin typeface="Courier New"/>
                <a:ea typeface="Courier New"/>
                <a:cs typeface="Courier New"/>
                <a:sym typeface="Courier New"/>
              </a:rPr>
              <a:t>top</a:t>
            </a:r>
            <a:r>
              <a:rPr lang="en"/>
              <a:t> also allows you to view utilization on average and for each specific core, as well as </a:t>
            </a:r>
            <a:r>
              <a:rPr lang="en">
                <a:latin typeface="Courier New"/>
                <a:ea typeface="Courier New"/>
                <a:cs typeface="Courier New"/>
                <a:sym typeface="Courier New"/>
              </a:rPr>
              <a:t>renice</a:t>
            </a:r>
            <a:r>
              <a:rPr lang="en"/>
              <a:t> processes to change their priority and track the results</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renice (+/-) X</a:t>
            </a:r>
            <a:r>
              <a:rPr lang="en"/>
              <a:t> allows you to increase or decrease the priority (niceness) of a process by a value X (-20 to 19 range). This is rarely done by hand, but might be useful for services which are expected to respond quickly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33"/>
          <p:cNvPicPr preferRelativeResize="0"/>
          <p:nvPr/>
        </p:nvPicPr>
        <p:blipFill>
          <a:blip r:embed="rId3">
            <a:alphaModFix/>
          </a:blip>
          <a:stretch>
            <a:fillRect/>
          </a:stretch>
        </p:blipFill>
        <p:spPr>
          <a:xfrm>
            <a:off x="1662771" y="769393"/>
            <a:ext cx="5818450" cy="2663224"/>
          </a:xfrm>
          <a:prstGeom prst="rect">
            <a:avLst/>
          </a:prstGeom>
          <a:noFill/>
          <a:ln>
            <a:noFill/>
          </a:ln>
        </p:spPr>
      </p:pic>
      <p:pic>
        <p:nvPicPr>
          <p:cNvPr id="194" name="Google Shape;194;p33"/>
          <p:cNvPicPr preferRelativeResize="0"/>
          <p:nvPr/>
        </p:nvPicPr>
        <p:blipFill>
          <a:blip r:embed="rId4">
            <a:alphaModFix/>
          </a:blip>
          <a:stretch>
            <a:fillRect/>
          </a:stretch>
        </p:blipFill>
        <p:spPr>
          <a:xfrm>
            <a:off x="1662775" y="2304380"/>
            <a:ext cx="5818450" cy="20697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strace</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Tool which allows you to view the execution of a process, usually used to diagnose root-causes of misbehaving processes</a:t>
            </a:r>
            <a:endParaRPr/>
          </a:p>
          <a:p>
            <a:pPr indent="-342900" lvl="0" marL="457200" rtl="0" algn="l">
              <a:spcBef>
                <a:spcPts val="0"/>
              </a:spcBef>
              <a:spcAft>
                <a:spcPts val="0"/>
              </a:spcAft>
              <a:buSzPts val="1800"/>
              <a:buChar char="●"/>
            </a:pPr>
            <a:r>
              <a:rPr lang="en"/>
              <a:t>Optional package for Linux, so may need to be installed before use</a:t>
            </a:r>
            <a:endParaRPr/>
          </a:p>
          <a:p>
            <a:pPr indent="-342900" lvl="0" marL="457200" rtl="0" algn="l">
              <a:spcBef>
                <a:spcPts val="0"/>
              </a:spcBef>
              <a:spcAft>
                <a:spcPts val="0"/>
              </a:spcAft>
              <a:buSzPts val="1800"/>
              <a:buChar char="●"/>
            </a:pPr>
            <a:r>
              <a:rPr lang="en"/>
              <a:t>Allows you to attach to a process, shows all the processes system calls, and then detach from the process “without disturbing it”</a:t>
            </a:r>
            <a:endParaRPr/>
          </a:p>
          <a:p>
            <a:pPr indent="-342900" lvl="0" marL="457200" rtl="0" algn="l">
              <a:spcBef>
                <a:spcPts val="0"/>
              </a:spcBef>
              <a:spcAft>
                <a:spcPts val="0"/>
              </a:spcAft>
              <a:buSzPts val="1800"/>
              <a:buChar char="●"/>
            </a:pPr>
            <a:r>
              <a:rPr lang="en"/>
              <a:t>System calls are low level, but strace shows parameters used in the system calls as well as the kernels response</a:t>
            </a:r>
            <a:endParaRPr/>
          </a:p>
          <a:p>
            <a:pPr indent="-342900" lvl="0" marL="457200" rtl="0" algn="l">
              <a:spcBef>
                <a:spcPts val="0"/>
              </a:spcBef>
              <a:spcAft>
                <a:spcPts val="0"/>
              </a:spcAft>
              <a:buSzPts val="1800"/>
              <a:buChar char="●"/>
            </a:pPr>
            <a:r>
              <a:rPr lang="en"/>
              <a:t>Look for error codes (which strace will often decode for you) first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a:t>
            </a:r>
            <a:endParaRPr/>
          </a:p>
        </p:txBody>
      </p:sp>
      <p:sp>
        <p:nvSpPr>
          <p:cNvPr id="211" name="Google Shape;21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TLDP Chapter 4: Processes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Bookkeeping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kernel tracks several pieces of information for each process:</a:t>
            </a:r>
            <a:endParaRPr/>
          </a:p>
          <a:p>
            <a:pPr indent="-342900" lvl="1" marL="914400" rtl="0" algn="l">
              <a:spcBef>
                <a:spcPts val="0"/>
              </a:spcBef>
              <a:spcAft>
                <a:spcPts val="0"/>
              </a:spcAft>
              <a:buSzPts val="1800"/>
              <a:buChar char="○"/>
            </a:pPr>
            <a:r>
              <a:rPr lang="en" sz="1800"/>
              <a:t>Address Space Map</a:t>
            </a:r>
            <a:endParaRPr sz="1800"/>
          </a:p>
          <a:p>
            <a:pPr indent="-342900" lvl="1" marL="914400" rtl="0" algn="l">
              <a:spcBef>
                <a:spcPts val="0"/>
              </a:spcBef>
              <a:spcAft>
                <a:spcPts val="0"/>
              </a:spcAft>
              <a:buSzPts val="1800"/>
              <a:buChar char="○"/>
            </a:pPr>
            <a:r>
              <a:rPr lang="en" sz="1800"/>
              <a:t>Current Status</a:t>
            </a:r>
            <a:endParaRPr sz="1800"/>
          </a:p>
          <a:p>
            <a:pPr indent="-342900" lvl="1" marL="914400" rtl="0" algn="l">
              <a:spcBef>
                <a:spcPts val="0"/>
              </a:spcBef>
              <a:spcAft>
                <a:spcPts val="0"/>
              </a:spcAft>
              <a:buSzPts val="1800"/>
              <a:buChar char="○"/>
            </a:pPr>
            <a:r>
              <a:rPr lang="en" sz="1800"/>
              <a:t>Execution Priority</a:t>
            </a:r>
            <a:endParaRPr sz="1800"/>
          </a:p>
          <a:p>
            <a:pPr indent="-342900" lvl="1" marL="914400" rtl="0" algn="l">
              <a:spcBef>
                <a:spcPts val="0"/>
              </a:spcBef>
              <a:spcAft>
                <a:spcPts val="0"/>
              </a:spcAft>
              <a:buSzPts val="1800"/>
              <a:buChar char="○"/>
            </a:pPr>
            <a:r>
              <a:rPr lang="en" sz="1800"/>
              <a:t>Resource Usage</a:t>
            </a:r>
            <a:endParaRPr sz="1800"/>
          </a:p>
          <a:p>
            <a:pPr indent="-342900" lvl="1" marL="914400" rtl="0" algn="l">
              <a:spcBef>
                <a:spcPts val="0"/>
              </a:spcBef>
              <a:spcAft>
                <a:spcPts val="0"/>
              </a:spcAft>
              <a:buSzPts val="1800"/>
              <a:buChar char="○"/>
            </a:pPr>
            <a:r>
              <a:rPr lang="en" sz="1800"/>
              <a:t>Files and Network Ports used</a:t>
            </a:r>
            <a:endParaRPr sz="1800"/>
          </a:p>
          <a:p>
            <a:pPr indent="-342900" lvl="1" marL="914400" rtl="0" algn="l">
              <a:spcBef>
                <a:spcPts val="0"/>
              </a:spcBef>
              <a:spcAft>
                <a:spcPts val="0"/>
              </a:spcAft>
              <a:buSzPts val="1800"/>
              <a:buChar char="○"/>
            </a:pPr>
            <a:r>
              <a:rPr lang="en" sz="1800"/>
              <a:t>Signal Mask (which signals are blocked)</a:t>
            </a:r>
            <a:endParaRPr sz="1800"/>
          </a:p>
          <a:p>
            <a:pPr indent="-342900" lvl="1" marL="914400" rtl="0" algn="l">
              <a:spcBef>
                <a:spcPts val="0"/>
              </a:spcBef>
              <a:spcAft>
                <a:spcPts val="0"/>
              </a:spcAft>
              <a:buSzPts val="1800"/>
              <a:buChar char="○"/>
            </a:pPr>
            <a:r>
              <a:rPr lang="en" sz="1800"/>
              <a:t>Owner</a:t>
            </a:r>
            <a:endParaRPr sz="1800"/>
          </a:p>
          <a:p>
            <a:pPr indent="-342900" lvl="0" marL="457200" rtl="0" algn="l">
              <a:spcBef>
                <a:spcPts val="0"/>
              </a:spcBef>
              <a:spcAft>
                <a:spcPts val="0"/>
              </a:spcAft>
              <a:buSzPts val="1800"/>
              <a:buChar char="●"/>
            </a:pPr>
            <a:r>
              <a:rPr lang="en"/>
              <a:t>As well as </a:t>
            </a:r>
            <a:r>
              <a:rPr lang="en" u="sng">
                <a:solidFill>
                  <a:schemeClr val="hlink"/>
                </a:solidFill>
                <a:hlinkClick r:id="rId3"/>
              </a:rPr>
              <a:t>lots of other pieces of information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Processes vs. Threads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Processes represent programs which the kernel coordinates</a:t>
            </a:r>
            <a:endParaRPr/>
          </a:p>
          <a:p>
            <a:pPr indent="-342900" lvl="0" marL="457200" rtl="0" algn="l">
              <a:spcBef>
                <a:spcPts val="0"/>
              </a:spcBef>
              <a:spcAft>
                <a:spcPts val="0"/>
              </a:spcAft>
              <a:buSzPts val="1800"/>
              <a:buChar char="●"/>
            </a:pPr>
            <a:r>
              <a:rPr lang="en"/>
              <a:t>Process has memory allocated to it by the kernel which contains: code, libraries, variables, process stack, and </a:t>
            </a:r>
            <a:r>
              <a:rPr lang="en"/>
              <a:t>bookkeeping</a:t>
            </a:r>
            <a:r>
              <a:rPr lang="en"/>
              <a:t> information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Threads are an execution context within a process</a:t>
            </a:r>
            <a:endParaRPr/>
          </a:p>
          <a:p>
            <a:pPr indent="-342900" lvl="0" marL="457200" rtl="0" algn="l">
              <a:spcBef>
                <a:spcPts val="0"/>
              </a:spcBef>
              <a:spcAft>
                <a:spcPts val="0"/>
              </a:spcAft>
              <a:buSzPts val="1800"/>
              <a:buChar char="●"/>
            </a:pPr>
            <a:r>
              <a:rPr lang="en"/>
              <a:t>There is at least one thread associated with every process, but there can be more (multithreaded programs)</a:t>
            </a:r>
            <a:endParaRPr/>
          </a:p>
          <a:p>
            <a:pPr indent="-342900" lvl="0" marL="457200" rtl="0" algn="l">
              <a:spcBef>
                <a:spcPts val="0"/>
              </a:spcBef>
              <a:spcAft>
                <a:spcPts val="0"/>
              </a:spcAft>
              <a:buSzPts val="1800"/>
              <a:buChar char="●"/>
            </a:pPr>
            <a:r>
              <a:rPr lang="en"/>
              <a:t>Threads have their own stack and CPU context, but use the processes memory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Process Information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PID: Process ID Number</a:t>
            </a:r>
            <a:endParaRPr/>
          </a:p>
          <a:p>
            <a:pPr indent="-342900" lvl="1" marL="914400" rtl="0" algn="l">
              <a:spcBef>
                <a:spcPts val="0"/>
              </a:spcBef>
              <a:spcAft>
                <a:spcPts val="0"/>
              </a:spcAft>
              <a:buSzPts val="1800"/>
              <a:buChar char="○"/>
            </a:pPr>
            <a:r>
              <a:rPr lang="en" sz="1800"/>
              <a:t>Unique ID number assigned to the process by the kernel</a:t>
            </a:r>
            <a:endParaRPr sz="1800"/>
          </a:p>
          <a:p>
            <a:pPr indent="-342900" lvl="1" marL="914400" rtl="0" algn="l">
              <a:spcBef>
                <a:spcPts val="0"/>
              </a:spcBef>
              <a:spcAft>
                <a:spcPts val="0"/>
              </a:spcAft>
              <a:buSzPts val="1800"/>
              <a:buChar char="○"/>
            </a:pPr>
            <a:r>
              <a:rPr lang="en" sz="1800"/>
              <a:t>Most commands require PID to specify which process to effect</a:t>
            </a:r>
            <a:endParaRPr sz="1800"/>
          </a:p>
          <a:p>
            <a:pPr indent="-342900" lvl="1" marL="914400" rtl="0" algn="l">
              <a:spcBef>
                <a:spcPts val="0"/>
              </a:spcBef>
              <a:spcAft>
                <a:spcPts val="0"/>
              </a:spcAft>
              <a:buSzPts val="1800"/>
              <a:buChar char="○"/>
            </a:pPr>
            <a:r>
              <a:rPr lang="en" sz="1800"/>
              <a:t>Low PIDs are typically special system processes (PID1 is systemd/init)</a:t>
            </a:r>
            <a:endParaRPr sz="1800"/>
          </a:p>
          <a:p>
            <a:pPr indent="-342900" lvl="0" marL="457200" rtl="0" algn="l">
              <a:spcBef>
                <a:spcPts val="0"/>
              </a:spcBef>
              <a:spcAft>
                <a:spcPts val="0"/>
              </a:spcAft>
              <a:buSzPts val="1800"/>
              <a:buChar char="●"/>
            </a:pPr>
            <a:r>
              <a:rPr lang="en"/>
              <a:t>PPID: Parent PID</a:t>
            </a:r>
            <a:endParaRPr/>
          </a:p>
          <a:p>
            <a:pPr indent="-342900" lvl="1" marL="914400" rtl="0" algn="l">
              <a:spcBef>
                <a:spcPts val="0"/>
              </a:spcBef>
              <a:spcAft>
                <a:spcPts val="0"/>
              </a:spcAft>
              <a:buSzPts val="1800"/>
              <a:buChar char="○"/>
            </a:pPr>
            <a:r>
              <a:rPr lang="en" sz="1800"/>
              <a:t>There is no method to create new processes directly in UNIX (systemd/init is a special case)</a:t>
            </a:r>
            <a:endParaRPr sz="1800"/>
          </a:p>
          <a:p>
            <a:pPr indent="-342900" lvl="1" marL="914400" rtl="0" algn="l">
              <a:spcBef>
                <a:spcPts val="0"/>
              </a:spcBef>
              <a:spcAft>
                <a:spcPts val="0"/>
              </a:spcAft>
              <a:buSzPts val="1800"/>
              <a:buChar char="○"/>
            </a:pPr>
            <a:r>
              <a:rPr lang="en" sz="1800"/>
              <a:t>Instead, all processes are forks of another process with their execution replacing the parents</a:t>
            </a:r>
            <a:endParaRPr sz="1800"/>
          </a:p>
          <a:p>
            <a:pPr indent="-342900" lvl="1" marL="914400" rtl="0" algn="l">
              <a:spcBef>
                <a:spcPts val="0"/>
              </a:spcBef>
              <a:spcAft>
                <a:spcPts val="0"/>
              </a:spcAft>
              <a:buSzPts val="1800"/>
              <a:buChar char="○"/>
            </a:pPr>
            <a:r>
              <a:rPr lang="en" sz="1800"/>
              <a:t>PPID allows you to track where a process spawned from</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Process Information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UID and EUID: real and effective user ID</a:t>
            </a:r>
            <a:endParaRPr/>
          </a:p>
          <a:p>
            <a:pPr indent="-342900" lvl="1" marL="914400" rtl="0" algn="l">
              <a:spcBef>
                <a:spcPts val="0"/>
              </a:spcBef>
              <a:spcAft>
                <a:spcPts val="0"/>
              </a:spcAft>
              <a:buSzPts val="1800"/>
              <a:buChar char="○"/>
            </a:pPr>
            <a:r>
              <a:rPr lang="en" sz="1800"/>
              <a:t>Process UID is the user </a:t>
            </a:r>
            <a:r>
              <a:rPr lang="en" sz="1800"/>
              <a:t>identification</a:t>
            </a:r>
            <a:r>
              <a:rPr lang="en" sz="1800"/>
              <a:t> number of the user who created it</a:t>
            </a:r>
            <a:endParaRPr sz="1800"/>
          </a:p>
          <a:p>
            <a:pPr indent="-342900" lvl="1" marL="914400" rtl="0" algn="l">
              <a:spcBef>
                <a:spcPts val="0"/>
              </a:spcBef>
              <a:spcAft>
                <a:spcPts val="0"/>
              </a:spcAft>
              <a:buSzPts val="1800"/>
              <a:buChar char="○"/>
            </a:pPr>
            <a:r>
              <a:rPr lang="en" sz="1800"/>
              <a:t>In reality it is a copy of the UID value of the parent process (since that is how it is created)</a:t>
            </a:r>
            <a:endParaRPr sz="1800"/>
          </a:p>
          <a:p>
            <a:pPr indent="-342900" lvl="1" marL="914400" rtl="0" algn="l">
              <a:spcBef>
                <a:spcPts val="0"/>
              </a:spcBef>
              <a:spcAft>
                <a:spcPts val="0"/>
              </a:spcAft>
              <a:buSzPts val="1800"/>
              <a:buChar char="○"/>
            </a:pPr>
            <a:r>
              <a:rPr lang="en" sz="1800"/>
              <a:t>EUID is the “effective” UID and determines what resources and files a process can access</a:t>
            </a:r>
            <a:endParaRPr sz="1800"/>
          </a:p>
          <a:p>
            <a:pPr indent="-342900" lvl="1" marL="914400" rtl="0" algn="l">
              <a:spcBef>
                <a:spcPts val="0"/>
              </a:spcBef>
              <a:spcAft>
                <a:spcPts val="0"/>
              </a:spcAft>
              <a:buSzPts val="1800"/>
              <a:buChar char="○"/>
            </a:pPr>
            <a:r>
              <a:rPr lang="en" sz="1800"/>
              <a:t>EUID describes permissions rather than identity, allowing processes to gain and lose </a:t>
            </a:r>
            <a:r>
              <a:rPr lang="en" sz="1800"/>
              <a:t>privileges</a:t>
            </a:r>
            <a:r>
              <a:rPr lang="en" sz="1800"/>
              <a:t> through the use of setuid</a:t>
            </a:r>
            <a:endParaRPr sz="1800"/>
          </a:p>
          <a:p>
            <a:pPr indent="-342900" lvl="0" marL="457200" rtl="0" algn="l">
              <a:spcBef>
                <a:spcPts val="0"/>
              </a:spcBef>
              <a:spcAft>
                <a:spcPts val="0"/>
              </a:spcAft>
              <a:buSzPts val="1800"/>
              <a:buChar char="●"/>
            </a:pPr>
            <a:r>
              <a:rPr lang="en"/>
              <a:t>Control Terminal</a:t>
            </a:r>
            <a:endParaRPr/>
          </a:p>
          <a:p>
            <a:pPr indent="-342900" lvl="1" marL="914400" rtl="0" algn="l">
              <a:spcBef>
                <a:spcPts val="0"/>
              </a:spcBef>
              <a:spcAft>
                <a:spcPts val="0"/>
              </a:spcAft>
              <a:buSzPts val="1800"/>
              <a:buChar char="○"/>
            </a:pPr>
            <a:r>
              <a:rPr lang="en" sz="1800"/>
              <a:t>Displays which terminal the process is connected to for standard input, output, and error printing</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Process Information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GID and EGID: real and effective group ID</a:t>
            </a:r>
            <a:endParaRPr/>
          </a:p>
          <a:p>
            <a:pPr indent="-342900" lvl="1" marL="914400" rtl="0" algn="l">
              <a:spcBef>
                <a:spcPts val="0"/>
              </a:spcBef>
              <a:spcAft>
                <a:spcPts val="0"/>
              </a:spcAft>
              <a:buSzPts val="1800"/>
              <a:buChar char="○"/>
            </a:pPr>
            <a:r>
              <a:rPr lang="en" sz="1800"/>
              <a:t>Functions the same as UID and EUID but for group identity and permissions</a:t>
            </a:r>
            <a:endParaRPr sz="1800"/>
          </a:p>
          <a:p>
            <a:pPr indent="-342900" lvl="1" marL="914400" rtl="0" algn="l">
              <a:spcBef>
                <a:spcPts val="0"/>
              </a:spcBef>
              <a:spcAft>
                <a:spcPts val="0"/>
              </a:spcAft>
              <a:buSzPts val="1800"/>
              <a:buChar char="○"/>
            </a:pPr>
            <a:r>
              <a:rPr lang="en" sz="1800"/>
              <a:t>Since users can belong to multiple groups, access permissions are determined using the EGID and a supplemental group list</a:t>
            </a:r>
            <a:endParaRPr sz="1800"/>
          </a:p>
          <a:p>
            <a:pPr indent="-342900" lvl="0" marL="457200" rtl="0" algn="l">
              <a:spcBef>
                <a:spcPts val="0"/>
              </a:spcBef>
              <a:spcAft>
                <a:spcPts val="0"/>
              </a:spcAft>
              <a:buSzPts val="1800"/>
              <a:buChar char="●"/>
            </a:pPr>
            <a:r>
              <a:rPr lang="en"/>
              <a:t>Niceness</a:t>
            </a:r>
            <a:endParaRPr/>
          </a:p>
          <a:p>
            <a:pPr indent="-342900" lvl="1" marL="914400" rtl="0" algn="l">
              <a:spcBef>
                <a:spcPts val="0"/>
              </a:spcBef>
              <a:spcAft>
                <a:spcPts val="0"/>
              </a:spcAft>
              <a:buSzPts val="1800"/>
              <a:buChar char="○"/>
            </a:pPr>
            <a:r>
              <a:rPr lang="en" sz="1800"/>
              <a:t>Measurement of priority for a process which is combined with how much CPU time the process has used and how long its been waiting to determine what should be executed when</a:t>
            </a:r>
            <a:endParaRPr sz="1800"/>
          </a:p>
          <a:p>
            <a:pPr indent="-342900" lvl="1" marL="914400" rtl="0" algn="l">
              <a:spcBef>
                <a:spcPts val="0"/>
              </a:spcBef>
              <a:spcAft>
                <a:spcPts val="0"/>
              </a:spcAft>
              <a:buSzPts val="1800"/>
              <a:buChar char="○"/>
            </a:pPr>
            <a:r>
              <a:rPr lang="en" sz="1800"/>
              <a:t>Low niceness value means it has high priority (it doesn’t plan on being very nice to other processes)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p:nvPr/>
        </p:nvSpPr>
        <p:spPr>
          <a:xfrm>
            <a:off x="436175" y="418025"/>
            <a:ext cx="2380800" cy="69065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Kernel</a:t>
            </a:r>
            <a:endParaRPr/>
          </a:p>
        </p:txBody>
      </p:sp>
      <p:sp>
        <p:nvSpPr>
          <p:cNvPr id="97" name="Google Shape;97;p20"/>
          <p:cNvSpPr/>
          <p:nvPr/>
        </p:nvSpPr>
        <p:spPr>
          <a:xfrm>
            <a:off x="3381600" y="418025"/>
            <a:ext cx="2380800" cy="69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systemd/init</a:t>
            </a:r>
            <a:endParaRPr/>
          </a:p>
        </p:txBody>
      </p:sp>
      <p:sp>
        <p:nvSpPr>
          <p:cNvPr id="98" name="Google Shape;98;p20"/>
          <p:cNvSpPr/>
          <p:nvPr/>
        </p:nvSpPr>
        <p:spPr>
          <a:xfrm>
            <a:off x="1656025" y="2028725"/>
            <a:ext cx="2380800" cy="69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systemd/init (copy)</a:t>
            </a:r>
            <a:endParaRPr/>
          </a:p>
        </p:txBody>
      </p:sp>
      <p:sp>
        <p:nvSpPr>
          <p:cNvPr id="99" name="Google Shape;99;p20"/>
          <p:cNvSpPr/>
          <p:nvPr/>
        </p:nvSpPr>
        <p:spPr>
          <a:xfrm>
            <a:off x="5107175" y="2028725"/>
            <a:ext cx="2380800" cy="69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systemd/init (original)</a:t>
            </a:r>
            <a:endParaRPr/>
          </a:p>
        </p:txBody>
      </p:sp>
      <p:sp>
        <p:nvSpPr>
          <p:cNvPr id="100" name="Google Shape;100;p20"/>
          <p:cNvSpPr/>
          <p:nvPr/>
        </p:nvSpPr>
        <p:spPr>
          <a:xfrm>
            <a:off x="3890400" y="1290425"/>
            <a:ext cx="1363200" cy="556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fork</a:t>
            </a:r>
            <a:endParaRPr/>
          </a:p>
        </p:txBody>
      </p:sp>
      <p:sp>
        <p:nvSpPr>
          <p:cNvPr id="101" name="Google Shape;101;p20"/>
          <p:cNvSpPr/>
          <p:nvPr/>
        </p:nvSpPr>
        <p:spPr>
          <a:xfrm>
            <a:off x="2164825" y="2869550"/>
            <a:ext cx="1363200" cy="556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exec</a:t>
            </a:r>
            <a:endParaRPr/>
          </a:p>
        </p:txBody>
      </p:sp>
      <p:sp>
        <p:nvSpPr>
          <p:cNvPr id="102" name="Google Shape;102;p20"/>
          <p:cNvSpPr/>
          <p:nvPr/>
        </p:nvSpPr>
        <p:spPr>
          <a:xfrm>
            <a:off x="1656025" y="3576275"/>
            <a:ext cx="2380800" cy="69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new process</a:t>
            </a:r>
            <a:endParaRPr/>
          </a:p>
        </p:txBody>
      </p:sp>
      <p:sp>
        <p:nvSpPr>
          <p:cNvPr id="103" name="Google Shape;103;p20"/>
          <p:cNvSpPr/>
          <p:nvPr/>
        </p:nvSpPr>
        <p:spPr>
          <a:xfrm>
            <a:off x="5615975" y="2869550"/>
            <a:ext cx="1363200" cy="556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wait</a:t>
            </a:r>
            <a:endParaRPr/>
          </a:p>
        </p:txBody>
      </p:sp>
      <p:cxnSp>
        <p:nvCxnSpPr>
          <p:cNvPr id="104" name="Google Shape;104;p20"/>
          <p:cNvCxnSpPr>
            <a:stCxn id="96" idx="3"/>
            <a:endCxn id="97" idx="1"/>
          </p:cNvCxnSpPr>
          <p:nvPr/>
        </p:nvCxnSpPr>
        <p:spPr>
          <a:xfrm>
            <a:off x="2816975" y="763350"/>
            <a:ext cx="564600" cy="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20"/>
          <p:cNvCxnSpPr>
            <a:stCxn id="97" idx="2"/>
            <a:endCxn id="100" idx="0"/>
          </p:cNvCxnSpPr>
          <p:nvPr/>
        </p:nvCxnSpPr>
        <p:spPr>
          <a:xfrm>
            <a:off x="4572000" y="1108625"/>
            <a:ext cx="0" cy="1818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20"/>
          <p:cNvCxnSpPr>
            <a:stCxn id="100" idx="3"/>
            <a:endCxn id="98" idx="0"/>
          </p:cNvCxnSpPr>
          <p:nvPr/>
        </p:nvCxnSpPr>
        <p:spPr>
          <a:xfrm flipH="1">
            <a:off x="2846536" y="1765427"/>
            <a:ext cx="1243500" cy="2634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20"/>
          <p:cNvCxnSpPr>
            <a:stCxn id="100" idx="5"/>
            <a:endCxn id="99" idx="0"/>
          </p:cNvCxnSpPr>
          <p:nvPr/>
        </p:nvCxnSpPr>
        <p:spPr>
          <a:xfrm>
            <a:off x="5053964" y="1765427"/>
            <a:ext cx="1243500" cy="2634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20"/>
          <p:cNvCxnSpPr>
            <a:stCxn id="98" idx="2"/>
            <a:endCxn id="101" idx="0"/>
          </p:cNvCxnSpPr>
          <p:nvPr/>
        </p:nvCxnSpPr>
        <p:spPr>
          <a:xfrm>
            <a:off x="2846425" y="2719325"/>
            <a:ext cx="0" cy="1503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20"/>
          <p:cNvCxnSpPr>
            <a:endCxn id="102" idx="0"/>
          </p:cNvCxnSpPr>
          <p:nvPr/>
        </p:nvCxnSpPr>
        <p:spPr>
          <a:xfrm>
            <a:off x="2846425" y="3425975"/>
            <a:ext cx="0" cy="1503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20"/>
          <p:cNvSpPr/>
          <p:nvPr/>
        </p:nvSpPr>
        <p:spPr>
          <a:xfrm>
            <a:off x="1656025" y="4417100"/>
            <a:ext cx="2380806" cy="372600"/>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termination</a:t>
            </a:r>
            <a:endParaRPr/>
          </a:p>
        </p:txBody>
      </p:sp>
      <p:cxnSp>
        <p:nvCxnSpPr>
          <p:cNvPr id="111" name="Google Shape;111;p20"/>
          <p:cNvCxnSpPr>
            <a:stCxn id="102" idx="2"/>
            <a:endCxn id="110" idx="0"/>
          </p:cNvCxnSpPr>
          <p:nvPr/>
        </p:nvCxnSpPr>
        <p:spPr>
          <a:xfrm>
            <a:off x="2846425" y="4266875"/>
            <a:ext cx="0" cy="1503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20"/>
          <p:cNvCxnSpPr>
            <a:stCxn id="110" idx="3"/>
            <a:endCxn id="103" idx="2"/>
          </p:cNvCxnSpPr>
          <p:nvPr/>
        </p:nvCxnSpPr>
        <p:spPr>
          <a:xfrm flipH="1" rot="10800000">
            <a:off x="4036831" y="3147800"/>
            <a:ext cx="1579200" cy="1455600"/>
          </a:xfrm>
          <a:prstGeom prst="bentConnector3">
            <a:avLst>
              <a:gd fmla="val 49998" name="adj1"/>
            </a:avLst>
          </a:prstGeom>
          <a:noFill/>
          <a:ln cap="flat" cmpd="sng" w="9525">
            <a:solidFill>
              <a:schemeClr val="dk2"/>
            </a:solidFill>
            <a:prstDash val="solid"/>
            <a:round/>
            <a:headEnd len="med" w="med" type="none"/>
            <a:tailEnd len="med" w="med" type="triangle"/>
          </a:ln>
        </p:spPr>
      </p:cxnSp>
      <p:cxnSp>
        <p:nvCxnSpPr>
          <p:cNvPr id="113" name="Google Shape;113;p20"/>
          <p:cNvCxnSpPr>
            <a:endCxn id="103" idx="0"/>
          </p:cNvCxnSpPr>
          <p:nvPr/>
        </p:nvCxnSpPr>
        <p:spPr>
          <a:xfrm>
            <a:off x="6297575" y="2719250"/>
            <a:ext cx="0" cy="1503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20"/>
          <p:cNvCxnSpPr>
            <a:stCxn id="103" idx="4"/>
          </p:cNvCxnSpPr>
          <p:nvPr/>
        </p:nvCxnSpPr>
        <p:spPr>
          <a:xfrm>
            <a:off x="6297575" y="3426050"/>
            <a:ext cx="0" cy="6270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20"/>
          <p:cNvCxnSpPr>
            <a:stCxn id="110" idx="3"/>
            <a:endCxn id="97" idx="3"/>
          </p:cNvCxnSpPr>
          <p:nvPr/>
        </p:nvCxnSpPr>
        <p:spPr>
          <a:xfrm flipH="1" rot="10800000">
            <a:off x="4036831" y="763400"/>
            <a:ext cx="1725600" cy="3840000"/>
          </a:xfrm>
          <a:prstGeom prst="bentConnector3">
            <a:avLst>
              <a:gd fmla="val 228966" name="adj1"/>
            </a:avLst>
          </a:prstGeom>
          <a:noFill/>
          <a:ln cap="flat" cmpd="sng" w="9525">
            <a:solidFill>
              <a:schemeClr val="dk2"/>
            </a:solidFill>
            <a:prstDash val="dash"/>
            <a:round/>
            <a:headEnd len="med" w="med" type="none"/>
            <a:tailEnd len="med" w="med" type="triangle"/>
          </a:ln>
        </p:spPr>
      </p:cxnSp>
      <p:cxnSp>
        <p:nvCxnSpPr>
          <p:cNvPr id="116" name="Google Shape;116;p20"/>
          <p:cNvCxnSpPr>
            <a:stCxn id="110" idx="1"/>
            <a:endCxn id="96" idx="1"/>
          </p:cNvCxnSpPr>
          <p:nvPr/>
        </p:nvCxnSpPr>
        <p:spPr>
          <a:xfrm rot="10800000">
            <a:off x="436225" y="763400"/>
            <a:ext cx="1219800" cy="3840000"/>
          </a:xfrm>
          <a:prstGeom prst="bentConnector3">
            <a:avLst>
              <a:gd fmla="val 119526"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Generation</a:t>
            </a:r>
            <a:endParaRPr/>
          </a:p>
        </p:txBody>
      </p:sp>
      <p:sp>
        <p:nvSpPr>
          <p:cNvPr id="122" name="Google Shape;122;p2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400"/>
              <a:t>What are three ways (that you’ve learned so far) that can cause processes to be spawned and executed?</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