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0458b1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0458b1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RPM is a recursive acronym which stands for “RPM package manager”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10458b1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10458b1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10458b1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10458b1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ed8a28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ed8a28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yum is generally slower because it looks to the network repositories each time an install or update happens so you are always looking at the newest packages while apt has a local cache that it uses for reference which needs to be updated before you can see that there are updates to individual packages.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ed8a2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ed8a2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good idea to use the same configurations as much as possible (or the same for a group of similar configured machines) to make upkeep and upgrading fleets of machines easier. You can do this through a central (and well watched) FTP server or through customization in the OS installation management step (either a custom ISO with these mirrors already set or by modifying the installation tree on your server).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0458b18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0458b18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0458b18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0458b18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ed8a28c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ed8a28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machines that need to be updated (all the Unix machines) are connected to a locally controlled package mirror (or a number of locally controlled package mirrors). Administratores then test package updates on a subset of machines (typically allocated just for testing but matching the current configuration of machines in the fleet) and if there are no issues that arise from the new packages the mirror is updated with those versions. If you are using automated package updates on the fleet they will then pull the new (and verified) versions of the </a:t>
            </a:r>
            <a:r>
              <a:rPr lang="en"/>
              <a:t>packages</a:t>
            </a:r>
            <a:r>
              <a:rPr lang="en"/>
              <a:t> and update themelves. This update process can happen as often as the administrator (or other parties) want it to happen, however security patches should be prioritized when they are released (subscribe to mailing lists!)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7ed8a28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7ed8a28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0458b1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10458b1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10458b1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10458b1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DHCP = Dynamic Host Configuration Protocol</a:t>
            </a:r>
            <a:endParaRPr/>
          </a:p>
          <a:p>
            <a:pPr indent="0" lvl="0" marL="0" rtl="0" algn="l">
              <a:spcBef>
                <a:spcPts val="0"/>
              </a:spcBef>
              <a:spcAft>
                <a:spcPts val="0"/>
              </a:spcAft>
              <a:buNone/>
            </a:pPr>
            <a:r>
              <a:rPr lang="en"/>
              <a:t>TFTP = </a:t>
            </a:r>
            <a:r>
              <a:rPr lang="en"/>
              <a:t>Trivial</a:t>
            </a:r>
            <a:r>
              <a:rPr lang="en"/>
              <a:t> File Transfer Protocol</a:t>
            </a:r>
            <a:endParaRPr/>
          </a:p>
          <a:p>
            <a:pPr indent="0" lvl="0" marL="0" rtl="0" algn="l">
              <a:spcBef>
                <a:spcPts val="0"/>
              </a:spcBef>
              <a:spcAft>
                <a:spcPts val="0"/>
              </a:spcAft>
              <a:buNone/>
            </a:pPr>
            <a:r>
              <a:rPr lang="en"/>
              <a:t>HTTP = HyperText Transfer Protocol</a:t>
            </a:r>
            <a:endParaRPr/>
          </a:p>
          <a:p>
            <a:pPr indent="0" lvl="0" marL="0" rtl="0" algn="l">
              <a:spcBef>
                <a:spcPts val="0"/>
              </a:spcBef>
              <a:spcAft>
                <a:spcPts val="0"/>
              </a:spcAft>
              <a:buNone/>
            </a:pPr>
            <a:r>
              <a:rPr lang="en"/>
              <a:t>NFS = Network File System</a:t>
            </a:r>
            <a:endParaRPr/>
          </a:p>
          <a:p>
            <a:pPr indent="0" lvl="0" marL="0" rtl="0" algn="l">
              <a:spcBef>
                <a:spcPts val="0"/>
              </a:spcBef>
              <a:spcAft>
                <a:spcPts val="0"/>
              </a:spcAft>
              <a:buNone/>
            </a:pPr>
            <a:r>
              <a:rPr lang="en"/>
              <a:t>FTP = File Transfer Protocol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0458b1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10458b1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7ed8a28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7ed8a28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0458b1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0458b1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10458b18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10458b18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Debian and Ubuntu have a similar system called debian-installer which uses a preconfiguration file to handle installation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Copy over additional information for the meaning of the parts of the preconfiguration file from p157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use this file by specifying linux inst.ks at the boot prompt or (better yet) use PXE to do it automatically.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10458b1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10458b1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ed8a28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ed8a28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10458b1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10458b1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10458b1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10458b1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marcolotz.com/?p=46" TargetMode="External"/><Relationship Id="rId4" Type="http://schemas.openxmlformats.org/officeDocument/2006/relationships/hyperlink" Target="https://access.redhat.com/sites/default/files/attachments/rh_yum_cheatsheet_1214_jcs_print-1.pdf" TargetMode="External"/><Relationship Id="rId5" Type="http://schemas.openxmlformats.org/officeDocument/2006/relationships/hyperlink" Target="https://access.redhat.com/sites/default/files/attachments/rh_yum_cheatsheet_1214_jcs_print-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4950"/>
            <a:ext cx="8520600" cy="15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Software Installation and Management</a:t>
            </a:r>
            <a:endParaRPr/>
          </a:p>
        </p:txBody>
      </p:sp>
      <p:pic>
        <p:nvPicPr>
          <p:cNvPr id="55" name="Google Shape;55;p13"/>
          <p:cNvPicPr preferRelativeResize="0"/>
          <p:nvPr/>
        </p:nvPicPr>
        <p:blipFill rotWithShape="1">
          <a:blip r:embed="rId3">
            <a:alphaModFix/>
          </a:blip>
          <a:srcRect b="0" l="0" r="0" t="6384"/>
          <a:stretch/>
        </p:blipFill>
        <p:spPr>
          <a:xfrm>
            <a:off x="2150338" y="1961750"/>
            <a:ext cx="4843333" cy="309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Level Package Management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command </a:t>
            </a:r>
            <a:r>
              <a:rPr lang="en">
                <a:latin typeface="Courier New"/>
                <a:ea typeface="Courier New"/>
                <a:cs typeface="Courier New"/>
                <a:sym typeface="Courier New"/>
              </a:rPr>
              <a:t>rpm</a:t>
            </a:r>
            <a:r>
              <a:rPr lang="en"/>
              <a:t> installs, verifies, and queries the status of packages while </a:t>
            </a:r>
            <a:r>
              <a:rPr lang="en">
                <a:latin typeface="Courier New"/>
                <a:ea typeface="Courier New"/>
                <a:cs typeface="Courier New"/>
                <a:sym typeface="Courier New"/>
              </a:rPr>
              <a:t>rpmbuild</a:t>
            </a:r>
            <a:r>
              <a:rPr lang="en"/>
              <a:t> actually does the building of them from source</a:t>
            </a:r>
            <a:endParaRPr/>
          </a:p>
          <a:p>
            <a:pPr indent="-342900" lvl="0" marL="457200" rtl="0" algn="l">
              <a:spcBef>
                <a:spcPts val="0"/>
              </a:spcBef>
              <a:spcAft>
                <a:spcPts val="0"/>
              </a:spcAft>
              <a:buSzPts val="1800"/>
              <a:buChar char="●"/>
            </a:pPr>
            <a:r>
              <a:rPr lang="en"/>
              <a:t>Primary flags to know for </a:t>
            </a:r>
            <a:r>
              <a:rPr lang="en">
                <a:latin typeface="Courier New"/>
                <a:ea typeface="Courier New"/>
                <a:cs typeface="Courier New"/>
                <a:sym typeface="Courier New"/>
              </a:rPr>
              <a:t>rpm</a:t>
            </a:r>
            <a:r>
              <a:rPr lang="en"/>
              <a:t> are </a:t>
            </a:r>
            <a:endParaRPr/>
          </a:p>
          <a:p>
            <a:pPr indent="-342900" lvl="1" marL="914400" rtl="0" algn="l">
              <a:spcBef>
                <a:spcPts val="0"/>
              </a:spcBef>
              <a:spcAft>
                <a:spcPts val="0"/>
              </a:spcAft>
              <a:buSzPts val="1800"/>
              <a:buChar char="○"/>
            </a:pPr>
            <a:r>
              <a:rPr lang="en" sz="1800">
                <a:latin typeface="Courier New"/>
                <a:ea typeface="Courier New"/>
                <a:cs typeface="Courier New"/>
                <a:sym typeface="Courier New"/>
              </a:rPr>
              <a:t>-i</a:t>
            </a:r>
            <a:r>
              <a:rPr lang="en" sz="1800"/>
              <a:t> (install)</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-U</a:t>
            </a:r>
            <a:r>
              <a:rPr lang="en" sz="1800"/>
              <a:t> (upgrade)</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-e</a:t>
            </a:r>
            <a:r>
              <a:rPr lang="en" sz="1800"/>
              <a:t> (erase) </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-q</a:t>
            </a:r>
            <a:r>
              <a:rPr lang="en" sz="1800"/>
              <a:t> (query)</a:t>
            </a:r>
            <a:endParaRPr sz="1800"/>
          </a:p>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rpm</a:t>
            </a:r>
            <a:r>
              <a:rPr lang="en"/>
              <a:t> system is aware of dependencies, but will not automatically handle the upgrading of necessary dependencies unless all are selected for upgrade at the same time (</a:t>
            </a:r>
            <a:r>
              <a:rPr lang="en">
                <a:latin typeface="Courier New"/>
                <a:ea typeface="Courier New"/>
                <a:cs typeface="Courier New"/>
                <a:sym typeface="Courier New"/>
              </a:rPr>
              <a:t>rpm</a:t>
            </a:r>
            <a:r>
              <a:rPr lang="en"/>
              <a:t> does understand wildcard * character though)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Package Management</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Metapackage management systems add several features that traditional package managers do not normally perform:</a:t>
            </a:r>
            <a:endParaRPr/>
          </a:p>
          <a:p>
            <a:pPr indent="-342900" lvl="1" marL="914400" rtl="0" algn="l">
              <a:spcBef>
                <a:spcPts val="0"/>
              </a:spcBef>
              <a:spcAft>
                <a:spcPts val="0"/>
              </a:spcAft>
              <a:buSzPts val="1800"/>
              <a:buChar char="○"/>
            </a:pPr>
            <a:r>
              <a:rPr lang="en" sz="1800"/>
              <a:t>Simplify the </a:t>
            </a:r>
            <a:r>
              <a:rPr lang="en" sz="1800"/>
              <a:t>task</a:t>
            </a:r>
            <a:r>
              <a:rPr lang="en" sz="1800"/>
              <a:t> of locating and downloading packages</a:t>
            </a:r>
            <a:endParaRPr sz="1800"/>
          </a:p>
          <a:p>
            <a:pPr indent="-342900" lvl="1" marL="914400" rtl="0" algn="l">
              <a:spcBef>
                <a:spcPts val="0"/>
              </a:spcBef>
              <a:spcAft>
                <a:spcPts val="0"/>
              </a:spcAft>
              <a:buSzPts val="1800"/>
              <a:buChar char="○"/>
            </a:pPr>
            <a:r>
              <a:rPr lang="en" sz="1800"/>
              <a:t>Automate the process of updating or upgrading systems</a:t>
            </a:r>
            <a:endParaRPr sz="1800"/>
          </a:p>
          <a:p>
            <a:pPr indent="-342900" lvl="1" marL="914400" rtl="0" algn="l">
              <a:spcBef>
                <a:spcPts val="0"/>
              </a:spcBef>
              <a:spcAft>
                <a:spcPts val="0"/>
              </a:spcAft>
              <a:buSzPts val="1800"/>
              <a:buChar char="○"/>
            </a:pPr>
            <a:r>
              <a:rPr lang="en" sz="1800"/>
              <a:t>Manage the dependencies between multiple packages</a:t>
            </a:r>
            <a:endParaRPr sz="1800"/>
          </a:p>
          <a:p>
            <a:pPr indent="-342900" lvl="0" marL="457200" rtl="0" algn="l">
              <a:spcBef>
                <a:spcPts val="0"/>
              </a:spcBef>
              <a:spcAft>
                <a:spcPts val="0"/>
              </a:spcAft>
              <a:buSzPts val="1800"/>
              <a:buChar char="●"/>
            </a:pPr>
            <a:r>
              <a:rPr lang="en"/>
              <a:t>In order for software to be distributed widely through a package metapackage manager it must have developer side tools to </a:t>
            </a:r>
            <a:r>
              <a:rPr lang="en"/>
              <a:t>describe</a:t>
            </a:r>
            <a:r>
              <a:rPr lang="en"/>
              <a:t> the software, its installation, its dependencies, and all other necessary extra steps</a:t>
            </a:r>
            <a:endParaRPr/>
          </a:p>
          <a:p>
            <a:pPr indent="-342900" lvl="0" marL="457200" rtl="0" algn="l">
              <a:spcBef>
                <a:spcPts val="0"/>
              </a:spcBef>
              <a:spcAft>
                <a:spcPts val="0"/>
              </a:spcAft>
              <a:buSzPts val="1800"/>
              <a:buChar char="●"/>
            </a:pPr>
            <a:r>
              <a:rPr lang="en"/>
              <a:t>It also has a mechanism for describing where the packages can be acquired from to make querying a much simpler task, which can be utilized by sysadmins to </a:t>
            </a:r>
            <a:r>
              <a:rPr lang="en"/>
              <a:t>separate</a:t>
            </a:r>
            <a:r>
              <a:rPr lang="en"/>
              <a:t> internally approved packages from general ones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Repositories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Web of FTP server maintained by Linux distributors (or others), default configurations typically point to distributors own repository</a:t>
            </a:r>
            <a:endParaRPr/>
          </a:p>
          <a:p>
            <a:pPr indent="-342900" lvl="0" marL="457200" rtl="0" algn="l">
              <a:spcBef>
                <a:spcPts val="0"/>
              </a:spcBef>
              <a:spcAft>
                <a:spcPts val="0"/>
              </a:spcAft>
              <a:buSzPts val="1800"/>
              <a:buChar char="●"/>
            </a:pPr>
            <a:r>
              <a:rPr lang="en"/>
              <a:t>Some common and useful terms for packages:</a:t>
            </a:r>
            <a:endParaRPr/>
          </a:p>
          <a:p>
            <a:pPr indent="-342900" lvl="1" marL="914400" rtl="0" algn="l">
              <a:spcBef>
                <a:spcPts val="0"/>
              </a:spcBef>
              <a:spcAft>
                <a:spcPts val="0"/>
              </a:spcAft>
              <a:buSzPts val="1800"/>
              <a:buChar char="○"/>
            </a:pPr>
            <a:r>
              <a:rPr b="1" lang="en" sz="1800"/>
              <a:t>Release</a:t>
            </a:r>
            <a:r>
              <a:rPr lang="en" sz="1800"/>
              <a:t>: a self-consistent snapshot of all the packages in the distribution</a:t>
            </a:r>
            <a:endParaRPr sz="1800"/>
          </a:p>
          <a:p>
            <a:pPr indent="-342900" lvl="1" marL="914400" rtl="0" algn="l">
              <a:spcBef>
                <a:spcPts val="0"/>
              </a:spcBef>
              <a:spcAft>
                <a:spcPts val="0"/>
              </a:spcAft>
              <a:buSzPts val="1800"/>
              <a:buChar char="○"/>
            </a:pPr>
            <a:r>
              <a:rPr b="1" lang="en" sz="1800"/>
              <a:t>Component</a:t>
            </a:r>
            <a:r>
              <a:rPr lang="en" sz="1800"/>
              <a:t>: a subset of software within a release. Distributors partition their releases differently but </a:t>
            </a:r>
            <a:r>
              <a:rPr lang="en" sz="1800"/>
              <a:t>common</a:t>
            </a:r>
            <a:r>
              <a:rPr lang="en" sz="1800"/>
              <a:t> ways are core vs. extra software and open-source vs. restricted</a:t>
            </a:r>
            <a:endParaRPr sz="1800"/>
          </a:p>
          <a:p>
            <a:pPr indent="-342900" lvl="1" marL="914400" rtl="0" algn="l">
              <a:spcBef>
                <a:spcPts val="0"/>
              </a:spcBef>
              <a:spcAft>
                <a:spcPts val="0"/>
              </a:spcAft>
              <a:buSzPts val="1800"/>
              <a:buChar char="○"/>
            </a:pPr>
            <a:r>
              <a:rPr b="1" lang="en" sz="1800"/>
              <a:t>Architecture</a:t>
            </a:r>
            <a:r>
              <a:rPr lang="en" sz="1800"/>
              <a:t>: the class of hardware that the package is meant for (x86_63, x86_32, etc.)</a:t>
            </a:r>
            <a:endParaRPr sz="1800"/>
          </a:p>
          <a:p>
            <a:pPr indent="-342900" lvl="1" marL="914400" rtl="0" algn="l">
              <a:spcBef>
                <a:spcPts val="0"/>
              </a:spcBef>
              <a:spcAft>
                <a:spcPts val="0"/>
              </a:spcAft>
              <a:buSzPts val="1800"/>
              <a:buChar char="○"/>
            </a:pPr>
            <a:r>
              <a:rPr b="1" lang="en" sz="1800"/>
              <a:t>Package</a:t>
            </a:r>
            <a:r>
              <a:rPr lang="en" sz="1800"/>
              <a:t>: architecture-specific independently versioned software, a collection of which makes up a release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Managers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two major package management systems are the Advanced Package Tool (</a:t>
            </a:r>
            <a:r>
              <a:rPr lang="en">
                <a:latin typeface="Courier New"/>
                <a:ea typeface="Courier New"/>
                <a:cs typeface="Courier New"/>
                <a:sym typeface="Courier New"/>
              </a:rPr>
              <a:t>apt</a:t>
            </a:r>
            <a:r>
              <a:rPr lang="en"/>
              <a:t>) and the Yellowdog Updater, Modified (</a:t>
            </a:r>
            <a:r>
              <a:rPr lang="en">
                <a:latin typeface="Courier New"/>
                <a:ea typeface="Courier New"/>
                <a:cs typeface="Courier New"/>
                <a:sym typeface="Courier New"/>
              </a:rPr>
              <a:t>yum</a:t>
            </a:r>
            <a:r>
              <a:rPr lang="en"/>
              <a:t>)</a:t>
            </a:r>
            <a:endParaRPr/>
          </a:p>
          <a:p>
            <a:pPr indent="-342900" lvl="0" marL="457200" rtl="0" algn="l">
              <a:spcBef>
                <a:spcPts val="0"/>
              </a:spcBef>
              <a:spcAft>
                <a:spcPts val="0"/>
              </a:spcAft>
              <a:buSzPts val="1800"/>
              <a:buChar char="●"/>
            </a:pPr>
            <a:r>
              <a:rPr lang="en"/>
              <a:t>Some important command that are (more or less) shared between the two managers:</a:t>
            </a:r>
            <a:endParaRPr/>
          </a:p>
          <a:p>
            <a:pPr indent="-342900" lvl="1" marL="914400" rtl="0" algn="l">
              <a:spcBef>
                <a:spcPts val="0"/>
              </a:spcBef>
              <a:spcAft>
                <a:spcPts val="0"/>
              </a:spcAft>
              <a:buSzPts val="1800"/>
              <a:buChar char="○"/>
            </a:pPr>
            <a:r>
              <a:rPr lang="en" sz="1800">
                <a:latin typeface="Courier New"/>
                <a:ea typeface="Courier New"/>
                <a:cs typeface="Courier New"/>
                <a:sym typeface="Courier New"/>
              </a:rPr>
              <a:t>apt/yum install &lt;package-name&gt;</a:t>
            </a:r>
            <a:r>
              <a:rPr lang="en" sz="1800"/>
              <a:t>: installs the &lt;package-name&gt; assuming it exists in one of the registered repositories</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apt update</a:t>
            </a:r>
            <a:r>
              <a:rPr lang="en" sz="1800"/>
              <a:t>: updates the cached list of packages (including new versions) from the remote repositories</a:t>
            </a:r>
            <a:endParaRPr sz="1800"/>
          </a:p>
          <a:p>
            <a:pPr indent="-342900" lvl="1" marL="914400" rtl="0" algn="l">
              <a:spcBef>
                <a:spcPts val="0"/>
              </a:spcBef>
              <a:spcAft>
                <a:spcPts val="0"/>
              </a:spcAft>
              <a:buSzPts val="1800"/>
              <a:buChar char="○"/>
            </a:pPr>
            <a:r>
              <a:rPr lang="en" sz="1800">
                <a:latin typeface="Courier New"/>
                <a:ea typeface="Courier New"/>
                <a:cs typeface="Courier New"/>
                <a:sym typeface="Courier New"/>
              </a:rPr>
              <a:t>apt upgrade/yum update</a:t>
            </a:r>
            <a:r>
              <a:rPr lang="en" sz="1800"/>
              <a:t>: updates all packages previously installed to the newest version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Configuration</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apt</a:t>
            </a:r>
            <a:r>
              <a:rPr lang="en"/>
              <a:t> repositories are configured at </a:t>
            </a:r>
            <a:r>
              <a:rPr lang="en">
                <a:latin typeface="Courier New"/>
                <a:ea typeface="Courier New"/>
                <a:cs typeface="Courier New"/>
                <a:sym typeface="Courier New"/>
              </a:rPr>
              <a:t>/etc/apt/sources.list</a:t>
            </a:r>
            <a:endParaRPr>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F</a:t>
            </a:r>
            <a:r>
              <a:rPr lang="en" sz="1800"/>
              <a:t>ormatted: </a:t>
            </a:r>
            <a:r>
              <a:rPr lang="en" sz="1800">
                <a:latin typeface="Courier New"/>
                <a:ea typeface="Courier New"/>
                <a:cs typeface="Courier New"/>
                <a:sym typeface="Courier New"/>
              </a:rPr>
              <a:t>type mirror-uri distribution [components]</a:t>
            </a:r>
            <a:endParaRPr sz="1800">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Good practice to change the </a:t>
            </a:r>
            <a:r>
              <a:rPr lang="en" sz="1800">
                <a:latin typeface="Courier New"/>
                <a:ea typeface="Courier New"/>
                <a:cs typeface="Courier New"/>
                <a:sym typeface="Courier New"/>
              </a:rPr>
              <a:t>mirror-uri</a:t>
            </a:r>
            <a:r>
              <a:rPr lang="en" sz="1800"/>
              <a:t> to the closest mirror</a:t>
            </a:r>
            <a:endParaRPr sz="1800"/>
          </a:p>
          <a:p>
            <a:pPr indent="-342900" lvl="1" marL="914400" rtl="0" algn="l">
              <a:spcBef>
                <a:spcPts val="0"/>
              </a:spcBef>
              <a:spcAft>
                <a:spcPts val="0"/>
              </a:spcAft>
              <a:buSzPts val="1800"/>
              <a:buChar char="○"/>
            </a:pPr>
            <a:r>
              <a:rPr lang="en" sz="1800"/>
              <a:t>Replace </a:t>
            </a:r>
            <a:r>
              <a:rPr lang="en" sz="1800">
                <a:latin typeface="Courier New"/>
                <a:ea typeface="Courier New"/>
                <a:cs typeface="Courier New"/>
                <a:sym typeface="Courier New"/>
              </a:rPr>
              <a:t>mirror-uri</a:t>
            </a:r>
            <a:r>
              <a:rPr lang="en" sz="1800"/>
              <a:t> when using a local mirror rather than “remote”</a:t>
            </a:r>
            <a:endParaRPr sz="1800"/>
          </a:p>
          <a:p>
            <a:pPr indent="-342900" lvl="1" marL="914400" rtl="0" algn="l">
              <a:spcBef>
                <a:spcPts val="0"/>
              </a:spcBef>
              <a:spcAft>
                <a:spcPts val="0"/>
              </a:spcAft>
              <a:buSzPts val="1800"/>
              <a:buChar char="○"/>
            </a:pPr>
            <a:r>
              <a:rPr lang="en" sz="1800"/>
              <a:t>Typically you add additional “nice to have” software repos to the list</a:t>
            </a:r>
            <a:endParaRPr sz="1800"/>
          </a:p>
          <a:p>
            <a:pPr indent="-342900" lvl="0" marL="457200" rtl="0" algn="l">
              <a:spcBef>
                <a:spcPts val="0"/>
              </a:spcBef>
              <a:spcAft>
                <a:spcPts val="0"/>
              </a:spcAft>
              <a:buSzPts val="1800"/>
              <a:buChar char="●"/>
            </a:pPr>
            <a:r>
              <a:rPr lang="en"/>
              <a:t>The </a:t>
            </a:r>
            <a:r>
              <a:rPr lang="en">
                <a:latin typeface="Courier New"/>
                <a:ea typeface="Courier New"/>
                <a:cs typeface="Courier New"/>
                <a:sym typeface="Courier New"/>
              </a:rPr>
              <a:t>yum</a:t>
            </a:r>
            <a:r>
              <a:rPr lang="en"/>
              <a:t> repositories are configured at </a:t>
            </a:r>
            <a:r>
              <a:rPr lang="en">
                <a:latin typeface="Courier New"/>
                <a:ea typeface="Courier New"/>
                <a:cs typeface="Courier New"/>
                <a:sym typeface="Courier New"/>
              </a:rPr>
              <a:t>/etc/yum.conf</a:t>
            </a:r>
            <a:r>
              <a:rPr lang="en"/>
              <a:t> and </a:t>
            </a:r>
            <a:r>
              <a:rPr lang="en">
                <a:latin typeface="Courier New"/>
                <a:ea typeface="Courier New"/>
                <a:cs typeface="Courier New"/>
                <a:sym typeface="Courier New"/>
              </a:rPr>
              <a:t>/etc/yum.repos.d/*.repo</a:t>
            </a:r>
            <a:endParaRPr>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Additional repositories should be added as </a:t>
            </a:r>
            <a:r>
              <a:rPr lang="en" sz="1800">
                <a:latin typeface="Courier New"/>
                <a:ea typeface="Courier New"/>
                <a:cs typeface="Courier New"/>
                <a:sym typeface="Courier New"/>
              </a:rPr>
              <a:t>*.repo</a:t>
            </a:r>
            <a:r>
              <a:rPr lang="en" sz="1800"/>
              <a:t> files</a:t>
            </a:r>
            <a:endParaRPr sz="1800"/>
          </a:p>
          <a:p>
            <a:pPr indent="-342900" lvl="1" marL="914400" rtl="0" algn="l">
              <a:spcBef>
                <a:spcPts val="0"/>
              </a:spcBef>
              <a:spcAft>
                <a:spcPts val="0"/>
              </a:spcAft>
              <a:buSzPts val="1800"/>
              <a:buChar char="○"/>
            </a:pPr>
            <a:r>
              <a:rPr lang="en" sz="1800"/>
              <a:t>Recommended organization is one </a:t>
            </a:r>
            <a:r>
              <a:rPr lang="en" sz="1800">
                <a:latin typeface="Courier New"/>
                <a:ea typeface="Courier New"/>
                <a:cs typeface="Courier New"/>
                <a:sym typeface="Courier New"/>
              </a:rPr>
              <a:t>*.repo</a:t>
            </a:r>
            <a:r>
              <a:rPr lang="en" sz="1800"/>
              <a:t> file per “nice to have” repo</a:t>
            </a:r>
            <a:endParaRPr sz="1800"/>
          </a:p>
          <a:p>
            <a:pPr indent="-342900" lvl="1" marL="914400" rtl="0" algn="l">
              <a:spcBef>
                <a:spcPts val="0"/>
              </a:spcBef>
              <a:spcAft>
                <a:spcPts val="0"/>
              </a:spcAft>
              <a:buSzPts val="1800"/>
              <a:buChar char="○"/>
            </a:pPr>
            <a:r>
              <a:rPr lang="en" sz="1800"/>
              <a:t>Modify </a:t>
            </a:r>
            <a:r>
              <a:rPr lang="en" sz="1800">
                <a:latin typeface="Courier New"/>
                <a:ea typeface="Courier New"/>
                <a:cs typeface="Courier New"/>
                <a:sym typeface="Courier New"/>
              </a:rPr>
              <a:t>baseurl</a:t>
            </a:r>
            <a:r>
              <a:rPr lang="en" sz="1800"/>
              <a:t> for repositories (there is also </a:t>
            </a:r>
            <a:r>
              <a:rPr lang="en" sz="1800">
                <a:latin typeface="Courier New"/>
                <a:ea typeface="Courier New"/>
                <a:cs typeface="Courier New"/>
                <a:sym typeface="Courier New"/>
              </a:rPr>
              <a:t>yum-config-manager</a:t>
            </a:r>
            <a:r>
              <a:rPr lang="en" sz="1800"/>
              <a: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Automation</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Neither apt nor yum have built-in scheduling, but you can utilize the manager and cron or systemd timers to accomplish automated updating</a:t>
            </a:r>
            <a:endParaRPr/>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apt update &amp;&amp; apt upgrade -y</a:t>
            </a:r>
            <a:endParaRPr sz="1800">
              <a:latin typeface="Courier New"/>
              <a:ea typeface="Courier New"/>
              <a:cs typeface="Courier New"/>
              <a:sym typeface="Courier New"/>
            </a:endParaRPr>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yum update -y</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a:t>It is a </a:t>
            </a:r>
            <a:r>
              <a:rPr b="1" lang="en"/>
              <a:t>bad idea</a:t>
            </a:r>
            <a:r>
              <a:rPr lang="en"/>
              <a:t> to automatically update packages from distributor repositories since changes to the system may affect other software</a:t>
            </a:r>
            <a:endParaRPr/>
          </a:p>
          <a:p>
            <a:pPr indent="-342900" lvl="0" marL="457200" rtl="0" algn="l">
              <a:spcBef>
                <a:spcPts val="0"/>
              </a:spcBef>
              <a:spcAft>
                <a:spcPts val="0"/>
              </a:spcAft>
              <a:buSzPts val="1800"/>
              <a:buChar char="●"/>
            </a:pPr>
            <a:r>
              <a:rPr lang="en"/>
              <a:t>This is especially true about development or production servers which are running custom written code on top of generic services</a:t>
            </a:r>
            <a:endParaRPr/>
          </a:p>
          <a:p>
            <a:pPr indent="-342900" lvl="0" marL="457200" rtl="0" algn="l">
              <a:spcBef>
                <a:spcPts val="0"/>
              </a:spcBef>
              <a:spcAft>
                <a:spcPts val="0"/>
              </a:spcAft>
              <a:buSzPts val="1800"/>
              <a:buChar char="●"/>
            </a:pPr>
            <a:r>
              <a:rPr lang="en"/>
              <a:t>Rather than updating automatically from a distributor repository, use a locally controlled mirror repository which is only updated after (extensively) testing new software with your software and services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Repository Mirrors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your own FTP or HTTP(S) server which contains a subset of the available packages (usually based on version)</a:t>
            </a:r>
            <a:endParaRPr/>
          </a:p>
          <a:p>
            <a:pPr indent="-342900" lvl="0" marL="457200" rtl="0" algn="l">
              <a:spcBef>
                <a:spcPts val="0"/>
              </a:spcBef>
              <a:spcAft>
                <a:spcPts val="0"/>
              </a:spcAft>
              <a:buSzPts val="1800"/>
              <a:buChar char="●"/>
            </a:pPr>
            <a:r>
              <a:rPr lang="en"/>
              <a:t>Use </a:t>
            </a:r>
            <a:r>
              <a:rPr lang="en">
                <a:latin typeface="Courier New"/>
                <a:ea typeface="Courier New"/>
                <a:cs typeface="Courier New"/>
                <a:sym typeface="Courier New"/>
              </a:rPr>
              <a:t>apt-mirror</a:t>
            </a:r>
            <a:r>
              <a:rPr lang="en"/>
              <a:t> (non-standard, available on GitHub) to create an </a:t>
            </a:r>
            <a:r>
              <a:rPr lang="en">
                <a:latin typeface="Courier New"/>
                <a:ea typeface="Courier New"/>
                <a:cs typeface="Courier New"/>
                <a:sym typeface="Courier New"/>
              </a:rPr>
              <a:t>apt</a:t>
            </a:r>
            <a:r>
              <a:rPr lang="en"/>
              <a:t> repository or re-create the directory structure used for a </a:t>
            </a:r>
            <a:r>
              <a:rPr lang="en">
                <a:latin typeface="Courier New"/>
                <a:ea typeface="Courier New"/>
                <a:cs typeface="Courier New"/>
                <a:sym typeface="Courier New"/>
              </a:rPr>
              <a:t>yum</a:t>
            </a:r>
            <a:r>
              <a:rPr lang="en"/>
              <a:t> repository</a:t>
            </a:r>
            <a:endParaRPr/>
          </a:p>
          <a:p>
            <a:pPr indent="-342900" lvl="0" marL="457200" rtl="0" algn="l">
              <a:spcBef>
                <a:spcPts val="0"/>
              </a:spcBef>
              <a:spcAft>
                <a:spcPts val="0"/>
              </a:spcAft>
              <a:buSzPts val="1800"/>
              <a:buChar char="●"/>
            </a:pPr>
            <a:r>
              <a:rPr lang="en"/>
              <a:t>Make the necessary directories available on your local network either through any web server or through an FTP server</a:t>
            </a:r>
            <a:endParaRPr/>
          </a:p>
          <a:p>
            <a:pPr indent="-342900" lvl="0" marL="457200" rtl="0" algn="l">
              <a:spcBef>
                <a:spcPts val="0"/>
              </a:spcBef>
              <a:spcAft>
                <a:spcPts val="0"/>
              </a:spcAft>
              <a:buSzPts val="1800"/>
              <a:buChar char="●"/>
            </a:pPr>
            <a:r>
              <a:rPr lang="en"/>
              <a:t>This allows for faster fleet updates since you update the mirror over the internet but the fleet over the local network</a:t>
            </a:r>
            <a:endParaRPr/>
          </a:p>
          <a:p>
            <a:pPr indent="-342900" lvl="0" marL="457200" rtl="0" algn="l">
              <a:spcBef>
                <a:spcPts val="0"/>
              </a:spcBef>
              <a:spcAft>
                <a:spcPts val="0"/>
              </a:spcAft>
              <a:buSzPts val="1800"/>
              <a:buChar char="●"/>
            </a:pPr>
            <a:r>
              <a:rPr lang="en"/>
              <a:t>You can test package updates before updating them on the mirror, meaning package upgrade automation is less likely to break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p:nvPr/>
        </p:nvSpPr>
        <p:spPr>
          <a:xfrm>
            <a:off x="535250" y="284350"/>
            <a:ext cx="5586900" cy="4566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9"/>
          <p:cNvSpPr/>
          <p:nvPr/>
        </p:nvSpPr>
        <p:spPr>
          <a:xfrm>
            <a:off x="6858000" y="460000"/>
            <a:ext cx="1488600" cy="1413300"/>
          </a:xfrm>
          <a:prstGeom prst="can">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Distributor Controlled Package Repo(s)</a:t>
            </a:r>
            <a:endParaRPr/>
          </a:p>
        </p:txBody>
      </p:sp>
      <p:sp>
        <p:nvSpPr>
          <p:cNvPr id="153" name="Google Shape;153;p29"/>
          <p:cNvSpPr/>
          <p:nvPr/>
        </p:nvSpPr>
        <p:spPr>
          <a:xfrm>
            <a:off x="4367550" y="3230150"/>
            <a:ext cx="1488600" cy="1413300"/>
          </a:xfrm>
          <a:prstGeom prst="can">
            <a:avLst>
              <a:gd fmla="val 25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Locally Controlled Package Mirror(s)</a:t>
            </a:r>
            <a:endParaRPr/>
          </a:p>
        </p:txBody>
      </p:sp>
      <p:sp>
        <p:nvSpPr>
          <p:cNvPr id="154" name="Google Shape;154;p29"/>
          <p:cNvSpPr/>
          <p:nvPr/>
        </p:nvSpPr>
        <p:spPr>
          <a:xfrm>
            <a:off x="844725" y="386113"/>
            <a:ext cx="1739575" cy="953425"/>
          </a:xfrm>
          <a:prstGeom prst="flowChartPredefined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Developer Server(s)</a:t>
            </a:r>
            <a:endParaRPr/>
          </a:p>
        </p:txBody>
      </p:sp>
      <p:sp>
        <p:nvSpPr>
          <p:cNvPr id="155" name="Google Shape;155;p29"/>
          <p:cNvSpPr/>
          <p:nvPr/>
        </p:nvSpPr>
        <p:spPr>
          <a:xfrm>
            <a:off x="844725" y="1525400"/>
            <a:ext cx="1739575" cy="953425"/>
          </a:xfrm>
          <a:prstGeom prst="flowChartPredefined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Production Server(s)</a:t>
            </a:r>
            <a:endParaRPr/>
          </a:p>
        </p:txBody>
      </p:sp>
      <p:sp>
        <p:nvSpPr>
          <p:cNvPr id="156" name="Google Shape;156;p29"/>
          <p:cNvSpPr/>
          <p:nvPr/>
        </p:nvSpPr>
        <p:spPr>
          <a:xfrm>
            <a:off x="844725" y="2664688"/>
            <a:ext cx="1739575" cy="953425"/>
          </a:xfrm>
          <a:prstGeom prst="flowChartPredefined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Employee Machines</a:t>
            </a:r>
            <a:endParaRPr/>
          </a:p>
        </p:txBody>
      </p:sp>
      <p:sp>
        <p:nvSpPr>
          <p:cNvPr id="157" name="Google Shape;157;p29"/>
          <p:cNvSpPr/>
          <p:nvPr/>
        </p:nvSpPr>
        <p:spPr>
          <a:xfrm>
            <a:off x="844725" y="3803950"/>
            <a:ext cx="1739575" cy="953425"/>
          </a:xfrm>
          <a:prstGeom prst="flowChartPredefined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Email Server(s)</a:t>
            </a:r>
            <a:endParaRPr/>
          </a:p>
        </p:txBody>
      </p:sp>
      <p:sp>
        <p:nvSpPr>
          <p:cNvPr id="158" name="Google Shape;158;p29"/>
          <p:cNvSpPr/>
          <p:nvPr/>
        </p:nvSpPr>
        <p:spPr>
          <a:xfrm>
            <a:off x="3119575" y="2245563"/>
            <a:ext cx="1691172" cy="65237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 Router(s)</a:t>
            </a:r>
            <a:endParaRPr/>
          </a:p>
        </p:txBody>
      </p:sp>
      <p:cxnSp>
        <p:nvCxnSpPr>
          <p:cNvPr id="159" name="Google Shape;159;p29"/>
          <p:cNvCxnSpPr>
            <a:stCxn id="154" idx="3"/>
            <a:endCxn id="158" idx="1"/>
          </p:cNvCxnSpPr>
          <p:nvPr/>
        </p:nvCxnSpPr>
        <p:spPr>
          <a:xfrm>
            <a:off x="2584300" y="862825"/>
            <a:ext cx="535200" cy="1708800"/>
          </a:xfrm>
          <a:prstGeom prst="bentConnector3">
            <a:avLst>
              <a:gd fmla="val 50007" name="adj1"/>
            </a:avLst>
          </a:prstGeom>
          <a:noFill/>
          <a:ln cap="flat" cmpd="sng" w="9525">
            <a:solidFill>
              <a:schemeClr val="dk2"/>
            </a:solidFill>
            <a:prstDash val="solid"/>
            <a:round/>
            <a:headEnd len="med" w="med" type="none"/>
            <a:tailEnd len="med" w="med" type="triangle"/>
          </a:ln>
        </p:spPr>
      </p:cxnSp>
      <p:cxnSp>
        <p:nvCxnSpPr>
          <p:cNvPr id="160" name="Google Shape;160;p29"/>
          <p:cNvCxnSpPr>
            <a:stCxn id="155" idx="3"/>
            <a:endCxn id="158" idx="1"/>
          </p:cNvCxnSpPr>
          <p:nvPr/>
        </p:nvCxnSpPr>
        <p:spPr>
          <a:xfrm>
            <a:off x="2584300" y="2002113"/>
            <a:ext cx="535200" cy="569700"/>
          </a:xfrm>
          <a:prstGeom prst="bentConnector3">
            <a:avLst>
              <a:gd fmla="val 50007" name="adj1"/>
            </a:avLst>
          </a:prstGeom>
          <a:noFill/>
          <a:ln cap="flat" cmpd="sng" w="9525">
            <a:solidFill>
              <a:schemeClr val="dk2"/>
            </a:solidFill>
            <a:prstDash val="solid"/>
            <a:round/>
            <a:headEnd len="med" w="med" type="none"/>
            <a:tailEnd len="med" w="med" type="triangle"/>
          </a:ln>
        </p:spPr>
      </p:cxnSp>
      <p:cxnSp>
        <p:nvCxnSpPr>
          <p:cNvPr id="161" name="Google Shape;161;p29"/>
          <p:cNvCxnSpPr>
            <a:stCxn id="156" idx="3"/>
            <a:endCxn id="158" idx="1"/>
          </p:cNvCxnSpPr>
          <p:nvPr/>
        </p:nvCxnSpPr>
        <p:spPr>
          <a:xfrm flipH="1" rot="10800000">
            <a:off x="2584300" y="2571700"/>
            <a:ext cx="535200" cy="569700"/>
          </a:xfrm>
          <a:prstGeom prst="bentConnector3">
            <a:avLst>
              <a:gd fmla="val 50007" name="adj1"/>
            </a:avLst>
          </a:prstGeom>
          <a:noFill/>
          <a:ln cap="flat" cmpd="sng" w="9525">
            <a:solidFill>
              <a:schemeClr val="dk2"/>
            </a:solidFill>
            <a:prstDash val="solid"/>
            <a:round/>
            <a:headEnd len="med" w="med" type="none"/>
            <a:tailEnd len="med" w="med" type="triangle"/>
          </a:ln>
        </p:spPr>
      </p:cxnSp>
      <p:cxnSp>
        <p:nvCxnSpPr>
          <p:cNvPr id="162" name="Google Shape;162;p29"/>
          <p:cNvCxnSpPr>
            <a:stCxn id="157" idx="3"/>
            <a:endCxn id="158" idx="1"/>
          </p:cNvCxnSpPr>
          <p:nvPr/>
        </p:nvCxnSpPr>
        <p:spPr>
          <a:xfrm flipH="1" rot="10800000">
            <a:off x="2584300" y="2571863"/>
            <a:ext cx="535200" cy="1708800"/>
          </a:xfrm>
          <a:prstGeom prst="bentConnector3">
            <a:avLst>
              <a:gd fmla="val 50007" name="adj1"/>
            </a:avLst>
          </a:prstGeom>
          <a:noFill/>
          <a:ln cap="flat" cmpd="sng" w="9525">
            <a:solidFill>
              <a:schemeClr val="dk2"/>
            </a:solidFill>
            <a:prstDash val="solid"/>
            <a:round/>
            <a:headEnd len="med" w="med" type="none"/>
            <a:tailEnd len="med" w="med" type="triangle"/>
          </a:ln>
        </p:spPr>
      </p:cxnSp>
      <p:cxnSp>
        <p:nvCxnSpPr>
          <p:cNvPr id="163" name="Google Shape;163;p29"/>
          <p:cNvCxnSpPr>
            <a:stCxn id="158" idx="3"/>
            <a:endCxn id="153" idx="1"/>
          </p:cNvCxnSpPr>
          <p:nvPr/>
        </p:nvCxnSpPr>
        <p:spPr>
          <a:xfrm>
            <a:off x="4810747" y="2571750"/>
            <a:ext cx="301200" cy="658500"/>
          </a:xfrm>
          <a:prstGeom prst="bentConnector2">
            <a:avLst/>
          </a:prstGeom>
          <a:noFill/>
          <a:ln cap="flat" cmpd="sng" w="9525">
            <a:solidFill>
              <a:schemeClr val="dk2"/>
            </a:solidFill>
            <a:prstDash val="solid"/>
            <a:round/>
            <a:headEnd len="med" w="med" type="none"/>
            <a:tailEnd len="med" w="med" type="triangle"/>
          </a:ln>
        </p:spPr>
      </p:cxnSp>
      <p:cxnSp>
        <p:nvCxnSpPr>
          <p:cNvPr id="164" name="Google Shape;164;p29"/>
          <p:cNvCxnSpPr>
            <a:stCxn id="153" idx="4"/>
            <a:endCxn id="152" idx="3"/>
          </p:cNvCxnSpPr>
          <p:nvPr/>
        </p:nvCxnSpPr>
        <p:spPr>
          <a:xfrm flipH="1" rot="10800000">
            <a:off x="5856150" y="1873400"/>
            <a:ext cx="1746300" cy="2063400"/>
          </a:xfrm>
          <a:prstGeom prst="bentConnector2">
            <a:avLst/>
          </a:prstGeom>
          <a:noFill/>
          <a:ln cap="flat" cmpd="sng" w="9525">
            <a:solidFill>
              <a:schemeClr val="dk2"/>
            </a:solidFill>
            <a:prstDash val="solid"/>
            <a:round/>
            <a:headEnd len="med" w="med" type="none"/>
            <a:tailEnd len="med" w="med" type="triangle"/>
          </a:ln>
        </p:spPr>
      </p:cxnSp>
      <p:sp>
        <p:nvSpPr>
          <p:cNvPr id="165" name="Google Shape;165;p29"/>
          <p:cNvSpPr/>
          <p:nvPr/>
        </p:nvSpPr>
        <p:spPr>
          <a:xfrm>
            <a:off x="4118950" y="689925"/>
            <a:ext cx="1739575" cy="953425"/>
          </a:xfrm>
          <a:prstGeom prst="flowChartPredefined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 Machines</a:t>
            </a:r>
            <a:endParaRPr/>
          </a:p>
        </p:txBody>
      </p:sp>
      <p:cxnSp>
        <p:nvCxnSpPr>
          <p:cNvPr id="166" name="Google Shape;166;p29"/>
          <p:cNvCxnSpPr>
            <a:stCxn id="165" idx="3"/>
            <a:endCxn id="152" idx="2"/>
          </p:cNvCxnSpPr>
          <p:nvPr/>
        </p:nvCxnSpPr>
        <p:spPr>
          <a:xfrm>
            <a:off x="5858525" y="1166638"/>
            <a:ext cx="999600" cy="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167" name="Google Shape;167;p29"/>
          <p:cNvSpPr txBox="1"/>
          <p:nvPr/>
        </p:nvSpPr>
        <p:spPr>
          <a:xfrm>
            <a:off x="535250" y="0"/>
            <a:ext cx="2960700" cy="32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Local Network</a:t>
            </a:r>
            <a:endParaRPr/>
          </a:p>
        </p:txBody>
      </p:sp>
      <p:sp>
        <p:nvSpPr>
          <p:cNvPr id="168" name="Google Shape;168;p29"/>
          <p:cNvSpPr txBox="1"/>
          <p:nvPr/>
        </p:nvSpPr>
        <p:spPr>
          <a:xfrm>
            <a:off x="6183300" y="0"/>
            <a:ext cx="2960700" cy="32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Internet</a:t>
            </a:r>
            <a:endParaRPr/>
          </a:p>
        </p:txBody>
      </p:sp>
      <p:cxnSp>
        <p:nvCxnSpPr>
          <p:cNvPr id="169" name="Google Shape;169;p29"/>
          <p:cNvCxnSpPr>
            <a:stCxn id="165" idx="1"/>
            <a:endCxn id="158" idx="0"/>
          </p:cNvCxnSpPr>
          <p:nvPr/>
        </p:nvCxnSpPr>
        <p:spPr>
          <a:xfrm flipH="1">
            <a:off x="3965050" y="1166638"/>
            <a:ext cx="153900" cy="10788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Tips</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Updates that cause changes to “user visible” software should be communicated to users in advance and you should solicit feedback about the possible change to see how it will affect users</a:t>
            </a:r>
            <a:endParaRPr/>
          </a:p>
          <a:p>
            <a:pPr indent="-342900" lvl="0" marL="457200" rtl="0" algn="l">
              <a:spcBef>
                <a:spcPts val="0"/>
              </a:spcBef>
              <a:spcAft>
                <a:spcPts val="0"/>
              </a:spcAft>
              <a:buSzPts val="1800"/>
              <a:buChar char="●"/>
            </a:pPr>
            <a:r>
              <a:rPr lang="en"/>
              <a:t>Don’t roll out software updates en masse if you have a large fleet of machines, instead use either a “canary” deployment or a “</a:t>
            </a:r>
            <a:r>
              <a:rPr lang="en"/>
              <a:t>hockey stick</a:t>
            </a:r>
            <a:r>
              <a:rPr lang="en"/>
              <a:t>” deployment (depending on the number of machines)</a:t>
            </a:r>
            <a:endParaRPr/>
          </a:p>
          <a:p>
            <a:pPr indent="-342900" lvl="0" marL="457200" rtl="0" algn="l">
              <a:spcBef>
                <a:spcPts val="0"/>
              </a:spcBef>
              <a:spcAft>
                <a:spcPts val="0"/>
              </a:spcAft>
              <a:buSzPts val="1800"/>
              <a:buChar char="●"/>
            </a:pPr>
            <a:r>
              <a:rPr lang="en"/>
              <a:t>Try and make small updates regularly rather than saving up a bunch of updates and patches for a single update, regular and gradual updates tend to have fewer issues than large and rare updates</a:t>
            </a:r>
            <a:endParaRPr/>
          </a:p>
          <a:p>
            <a:pPr indent="-342900" lvl="0" marL="457200" rtl="0" algn="l">
              <a:spcBef>
                <a:spcPts val="0"/>
              </a:spcBef>
              <a:spcAft>
                <a:spcPts val="0"/>
              </a:spcAft>
              <a:buSzPts val="1800"/>
              <a:buChar char="●"/>
            </a:pPr>
            <a:r>
              <a:rPr lang="en"/>
              <a:t>Unless you enjoy being frustrated over the weekend, don’t roll out software updates on Fridays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Management at All Levels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Large parts of sysadmins jobs are doing the following:</a:t>
            </a:r>
            <a:endParaRPr/>
          </a:p>
          <a:p>
            <a:pPr indent="-342900" lvl="1" marL="914400" rtl="0" algn="l">
              <a:spcBef>
                <a:spcPts val="0"/>
              </a:spcBef>
              <a:spcAft>
                <a:spcPts val="0"/>
              </a:spcAft>
              <a:buSzPts val="1800"/>
              <a:buChar char="○"/>
            </a:pPr>
            <a:r>
              <a:rPr lang="en" sz="1800"/>
              <a:t>Automating mass installation of operating systems</a:t>
            </a:r>
            <a:endParaRPr sz="1800"/>
          </a:p>
          <a:p>
            <a:pPr indent="-342900" lvl="1" marL="914400" rtl="0" algn="l">
              <a:spcBef>
                <a:spcPts val="0"/>
              </a:spcBef>
              <a:spcAft>
                <a:spcPts val="0"/>
              </a:spcAft>
              <a:buSzPts val="1800"/>
              <a:buChar char="○"/>
            </a:pPr>
            <a:r>
              <a:rPr lang="en" sz="1800"/>
              <a:t>Maintaining custom OS configurations (“localization”)</a:t>
            </a:r>
            <a:endParaRPr sz="1800"/>
          </a:p>
          <a:p>
            <a:pPr indent="-342900" lvl="1" marL="914400" rtl="0" algn="l">
              <a:spcBef>
                <a:spcPts val="0"/>
              </a:spcBef>
              <a:spcAft>
                <a:spcPts val="0"/>
              </a:spcAft>
              <a:buSzPts val="1800"/>
              <a:buChar char="○"/>
            </a:pPr>
            <a:r>
              <a:rPr lang="en" sz="1800"/>
              <a:t>Keeping systems and applications patched and up to date</a:t>
            </a:r>
            <a:endParaRPr sz="1800"/>
          </a:p>
          <a:p>
            <a:pPr indent="-342900" lvl="1" marL="914400" rtl="0" algn="l">
              <a:spcBef>
                <a:spcPts val="0"/>
              </a:spcBef>
              <a:spcAft>
                <a:spcPts val="0"/>
              </a:spcAft>
              <a:buSzPts val="1800"/>
              <a:buChar char="○"/>
            </a:pPr>
            <a:r>
              <a:rPr lang="en" sz="1800"/>
              <a:t>Tracking software licenses</a:t>
            </a:r>
            <a:endParaRPr sz="1800"/>
          </a:p>
          <a:p>
            <a:pPr indent="-342900" lvl="1" marL="914400" rtl="0" algn="l">
              <a:spcBef>
                <a:spcPts val="0"/>
              </a:spcBef>
              <a:spcAft>
                <a:spcPts val="0"/>
              </a:spcAft>
              <a:buSzPts val="1800"/>
              <a:buChar char="○"/>
            </a:pPr>
            <a:r>
              <a:rPr lang="en" sz="1800"/>
              <a:t>Managing add-on software packages</a:t>
            </a:r>
            <a:endParaRPr sz="1800"/>
          </a:p>
          <a:p>
            <a:pPr indent="-342900" lvl="0" marL="457200" rtl="0" algn="l">
              <a:spcBef>
                <a:spcPts val="0"/>
              </a:spcBef>
              <a:spcAft>
                <a:spcPts val="0"/>
              </a:spcAft>
              <a:buSzPts val="1800"/>
              <a:buChar char="●"/>
            </a:pPr>
            <a:r>
              <a:rPr lang="en"/>
              <a:t>With fleets of any non-trivial size these tasks need to be highly automated and (when possible, which is almost always these days) done remotely</a:t>
            </a:r>
            <a:endParaRPr/>
          </a:p>
          <a:p>
            <a:pPr indent="-342900" lvl="0" marL="457200" rtl="0" algn="l">
              <a:spcBef>
                <a:spcPts val="0"/>
              </a:spcBef>
              <a:spcAft>
                <a:spcPts val="0"/>
              </a:spcAft>
              <a:buSzPts val="1800"/>
              <a:buChar char="●"/>
            </a:pPr>
            <a:r>
              <a:rPr lang="en"/>
              <a:t>These types of network drive installation typically use DHCP and TFTP to boot the system, then </a:t>
            </a:r>
            <a:r>
              <a:rPr lang="en"/>
              <a:t>receive</a:t>
            </a:r>
            <a:r>
              <a:rPr lang="en"/>
              <a:t> the OS over the network through HTTP, NFS, or FTP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Configuring PXE Boot For CentOS 6.5 Using FTP, HTTP, And Kickstart</a:t>
            </a:r>
            <a:endParaRPr/>
          </a:p>
          <a:p>
            <a:pPr indent="0" lvl="0" marL="0" rtl="0" algn="l">
              <a:spcBef>
                <a:spcPts val="1600"/>
              </a:spcBef>
              <a:spcAft>
                <a:spcPts val="1600"/>
              </a:spcAft>
              <a:buNone/>
            </a:pPr>
            <a:r>
              <a:rPr lang="en" u="sng">
                <a:solidFill>
                  <a:schemeClr val="hlink"/>
                </a:solidFill>
                <a:hlinkClick r:id="rId4"/>
              </a:rPr>
              <a:t>RedHat Yum </a:t>
            </a:r>
            <a:r>
              <a:rPr lang="en" u="sng">
                <a:solidFill>
                  <a:schemeClr val="hlink"/>
                </a:solidFill>
                <a:hlinkClick r:id="rId5"/>
              </a:rPr>
              <a:t>Cheat 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OS Installation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Preboot eXecution Environment (PXE)</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Miniature OS that sits on network card (ROM) for PXE enabled machines</a:t>
            </a:r>
            <a:endParaRPr/>
          </a:p>
          <a:p>
            <a:pPr indent="-342900" lvl="0" marL="457200" rtl="0" algn="l">
              <a:spcBef>
                <a:spcPts val="0"/>
              </a:spcBef>
              <a:spcAft>
                <a:spcPts val="0"/>
              </a:spcAft>
              <a:buSzPts val="1800"/>
              <a:buChar char="●"/>
            </a:pPr>
            <a:r>
              <a:rPr lang="en"/>
              <a:t>Coordinates between the network card and the BIOS to allow for boot images to be requested through the network and installed automatically</a:t>
            </a:r>
            <a:endParaRPr/>
          </a:p>
          <a:p>
            <a:pPr indent="-342900" lvl="0" marL="457200" rtl="0" algn="l">
              <a:spcBef>
                <a:spcPts val="0"/>
              </a:spcBef>
              <a:spcAft>
                <a:spcPts val="0"/>
              </a:spcAft>
              <a:buSzPts val="1800"/>
              <a:buChar char="●"/>
            </a:pPr>
            <a:r>
              <a:rPr lang="en"/>
              <a:t>It then allows you to choose (or automate) an OS install from a server</a:t>
            </a:r>
            <a:endParaRPr/>
          </a:p>
        </p:txBody>
      </p:sp>
      <p:pic>
        <p:nvPicPr>
          <p:cNvPr id="73" name="Google Shape;73;p16"/>
          <p:cNvPicPr preferRelativeResize="0"/>
          <p:nvPr/>
        </p:nvPicPr>
        <p:blipFill>
          <a:blip r:embed="rId3">
            <a:alphaModFix/>
          </a:blip>
          <a:stretch>
            <a:fillRect/>
          </a:stretch>
        </p:blipFill>
        <p:spPr>
          <a:xfrm>
            <a:off x="1933337" y="2571750"/>
            <a:ext cx="5277325" cy="246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Kickstart for Red Hat and CentOS</a:t>
            </a:r>
            <a:endParaRPr/>
          </a:p>
        </p:txBody>
      </p:sp>
      <p:sp>
        <p:nvSpPr>
          <p:cNvPr id="79" name="Google Shape;79;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Runs based on a preconfiguration file with three basic sections:</a:t>
            </a:r>
            <a:endParaRPr/>
          </a:p>
          <a:p>
            <a:pPr indent="-317500" lvl="1" marL="914400" rtl="0" algn="l">
              <a:spcBef>
                <a:spcPts val="0"/>
              </a:spcBef>
              <a:spcAft>
                <a:spcPts val="0"/>
              </a:spcAft>
              <a:buSzPts val="1400"/>
              <a:buChar char="○"/>
            </a:pPr>
            <a:r>
              <a:rPr lang="en"/>
              <a:t>Command section, which </a:t>
            </a:r>
            <a:r>
              <a:rPr lang="en"/>
              <a:t>specifies</a:t>
            </a:r>
            <a:r>
              <a:rPr lang="en"/>
              <a:t> options such as language, keyboard, and time zone as well as source distribution (http here), root password, and hard drive </a:t>
            </a:r>
            <a:r>
              <a:rPr lang="en"/>
              <a:t>partitions</a:t>
            </a:r>
            <a:endParaRPr/>
          </a:p>
          <a:p>
            <a:pPr indent="-317500" lvl="1" marL="914400" rtl="0" algn="l">
              <a:spcBef>
                <a:spcPts val="0"/>
              </a:spcBef>
              <a:spcAft>
                <a:spcPts val="0"/>
              </a:spcAft>
              <a:buSzPts val="1400"/>
              <a:buChar char="○"/>
            </a:pPr>
            <a:r>
              <a:rPr lang="en"/>
              <a:t>Packages section, where packages and sets of packages that should be installed after the OS are listed</a:t>
            </a:r>
            <a:endParaRPr/>
          </a:p>
          <a:p>
            <a:pPr indent="-317500" lvl="1" marL="914400" rtl="0" algn="l">
              <a:spcBef>
                <a:spcPts val="0"/>
              </a:spcBef>
              <a:spcAft>
                <a:spcPts val="0"/>
              </a:spcAft>
              <a:buSzPts val="1400"/>
              <a:buChar char="○"/>
            </a:pPr>
            <a:r>
              <a:rPr lang="en"/>
              <a:t>Pre/Post commands section, which allows you to specify arbitrary shell commands which should run </a:t>
            </a:r>
            <a:r>
              <a:rPr lang="en">
                <a:latin typeface="Courier New"/>
                <a:ea typeface="Courier New"/>
                <a:cs typeface="Courier New"/>
                <a:sym typeface="Courier New"/>
              </a:rPr>
              <a:t>%pre</a:t>
            </a:r>
            <a:r>
              <a:rPr lang="en"/>
              <a:t> or </a:t>
            </a:r>
            <a:r>
              <a:rPr lang="en">
                <a:latin typeface="Courier New"/>
                <a:ea typeface="Courier New"/>
                <a:cs typeface="Courier New"/>
                <a:sym typeface="Courier New"/>
              </a:rPr>
              <a:t>%post</a:t>
            </a:r>
            <a:r>
              <a:rPr lang="en"/>
              <a:t> installation</a:t>
            </a:r>
            <a:endParaRPr/>
          </a:p>
        </p:txBody>
      </p:sp>
      <p:pic>
        <p:nvPicPr>
          <p:cNvPr id="80" name="Google Shape;80;p17"/>
          <p:cNvPicPr preferRelativeResize="0"/>
          <p:nvPr/>
        </p:nvPicPr>
        <p:blipFill>
          <a:blip r:embed="rId3">
            <a:alphaModFix/>
          </a:blip>
          <a:stretch>
            <a:fillRect/>
          </a:stretch>
        </p:blipFill>
        <p:spPr>
          <a:xfrm>
            <a:off x="4716025" y="1605550"/>
            <a:ext cx="4267201" cy="2406930"/>
          </a:xfrm>
          <a:prstGeom prst="rect">
            <a:avLst/>
          </a:prstGeom>
          <a:noFill/>
          <a:ln>
            <a:noFill/>
          </a:ln>
        </p:spPr>
      </p:pic>
      <p:pic>
        <p:nvPicPr>
          <p:cNvPr id="81" name="Google Shape;81;p17"/>
          <p:cNvPicPr preferRelativeResize="0"/>
          <p:nvPr/>
        </p:nvPicPr>
        <p:blipFill rotWithShape="1">
          <a:blip r:embed="rId4">
            <a:alphaModFix/>
          </a:blip>
          <a:srcRect b="0" l="1048" r="0" t="6898"/>
          <a:stretch/>
        </p:blipFill>
        <p:spPr>
          <a:xfrm>
            <a:off x="4732750" y="3970650"/>
            <a:ext cx="3961726" cy="598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Netbooting with Cobbler</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Cobbler is an open source netbooting service (written by Michael DeHaan)</a:t>
            </a:r>
            <a:endParaRPr/>
          </a:p>
          <a:p>
            <a:pPr indent="-342900" lvl="0" marL="457200" rtl="0" algn="l">
              <a:spcBef>
                <a:spcPts val="0"/>
              </a:spcBef>
              <a:spcAft>
                <a:spcPts val="0"/>
              </a:spcAft>
              <a:buSzPts val="1800"/>
              <a:buChar char="●"/>
            </a:pPr>
            <a:r>
              <a:rPr lang="en"/>
              <a:t>It bundles DHCP, DNS and TFTP services together and helps manage OS images for physical and virtual machines</a:t>
            </a:r>
            <a:endParaRPr/>
          </a:p>
          <a:p>
            <a:pPr indent="-342900" lvl="0" marL="457200" rtl="0" algn="l">
              <a:spcBef>
                <a:spcPts val="0"/>
              </a:spcBef>
              <a:spcAft>
                <a:spcPts val="0"/>
              </a:spcAft>
              <a:buSzPts val="1800"/>
              <a:buChar char="●"/>
            </a:pPr>
            <a:r>
              <a:rPr lang="en"/>
              <a:t>Cobbler supports templates through the use of snippets which allow you to create a semi-standard template file which then references snippets for differentiation</a:t>
            </a:r>
            <a:endParaRPr/>
          </a:p>
          <a:p>
            <a:pPr indent="-342900" lvl="0" marL="457200" rtl="0" algn="l">
              <a:spcBef>
                <a:spcPts val="0"/>
              </a:spcBef>
              <a:spcAft>
                <a:spcPts val="0"/>
              </a:spcAft>
              <a:buSzPts val="1800"/>
              <a:buChar char="●"/>
            </a:pPr>
            <a:r>
              <a:rPr lang="en"/>
              <a:t>Snippets allow you to manage machine variance easier such as </a:t>
            </a:r>
            <a:r>
              <a:rPr lang="en"/>
              <a:t>time zone</a:t>
            </a:r>
            <a:r>
              <a:rPr lang="en"/>
              <a:t> differences for geographically </a:t>
            </a:r>
            <a:r>
              <a:rPr lang="en"/>
              <a:t>disparate</a:t>
            </a:r>
            <a:r>
              <a:rPr lang="en"/>
              <a:t> machines, web vs. user configuration, and other </a:t>
            </a:r>
            <a:r>
              <a:rPr lang="en"/>
              <a:t>situations</a:t>
            </a:r>
            <a:r>
              <a:rPr lang="en"/>
              <a:t> where small variances occur in a manageable way</a:t>
            </a:r>
            <a:endParaRPr/>
          </a:p>
          <a:p>
            <a:pPr indent="-342900" lvl="0" marL="457200" rtl="0" algn="l">
              <a:spcBef>
                <a:spcPts val="0"/>
              </a:spcBef>
              <a:spcAft>
                <a:spcPts val="0"/>
              </a:spcAft>
              <a:buSzPts val="1800"/>
              <a:buChar char="●"/>
            </a:pPr>
            <a:r>
              <a:rPr lang="en"/>
              <a:t>Cobbler can also work with a variety of hypervisors to manage OS installations for virtualized systems (VMs and containers)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Packages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Software used to be distributed as compressed archives that then needed to be uncompressed (and usually installed if it was software source)</a:t>
            </a:r>
            <a:endParaRPr/>
          </a:p>
          <a:p>
            <a:pPr indent="-342900" lvl="0" marL="457200" rtl="0" algn="l">
              <a:spcBef>
                <a:spcPts val="0"/>
              </a:spcBef>
              <a:spcAft>
                <a:spcPts val="0"/>
              </a:spcAft>
              <a:buSzPts val="1800"/>
              <a:buChar char="●"/>
            </a:pPr>
            <a:r>
              <a:rPr lang="en"/>
              <a:t>Packaging systems have generally replaced this system, and include all the files needed to run a piece of software for a particular machine and OS combination</a:t>
            </a:r>
            <a:endParaRPr/>
          </a:p>
          <a:p>
            <a:pPr indent="-342900" lvl="1" marL="914400" rtl="0" algn="l">
              <a:spcBef>
                <a:spcPts val="0"/>
              </a:spcBef>
              <a:spcAft>
                <a:spcPts val="0"/>
              </a:spcAft>
              <a:buSzPts val="1800"/>
              <a:buChar char="○"/>
            </a:pPr>
            <a:r>
              <a:rPr lang="en" sz="1800"/>
              <a:t>Source files, p</a:t>
            </a:r>
            <a:r>
              <a:rPr lang="en" sz="1800"/>
              <a:t>recompiled binaries, dependency information, and configuration file templates</a:t>
            </a:r>
            <a:endParaRPr sz="1800"/>
          </a:p>
          <a:p>
            <a:pPr indent="-342900" lvl="0" marL="457200" rtl="0" algn="l">
              <a:spcBef>
                <a:spcPts val="0"/>
              </a:spcBef>
              <a:spcAft>
                <a:spcPts val="0"/>
              </a:spcAft>
              <a:buSzPts val="1800"/>
              <a:buChar char="●"/>
            </a:pPr>
            <a:r>
              <a:rPr lang="en"/>
              <a:t>Packages can run scripts which means they can add new users and groups, runs sanity checks, and customizes environmental settings</a:t>
            </a:r>
            <a:endParaRPr/>
          </a:p>
          <a:p>
            <a:pPr indent="-342900" lvl="0" marL="457200" rtl="0" algn="l">
              <a:spcBef>
                <a:spcPts val="0"/>
              </a:spcBef>
              <a:spcAft>
                <a:spcPts val="0"/>
              </a:spcAft>
              <a:buSzPts val="1800"/>
              <a:buChar char="●"/>
            </a:pPr>
            <a:r>
              <a:rPr lang="en"/>
              <a:t>You can create custom packages for local applications or third party applications that aren’t normally installed, or even your own localizations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Packaging system typically don’t overwrite custom configurations, instead they create a backup when upgrading software or make a template configuration under a different name for admins to modify</a:t>
            </a:r>
            <a:endParaRPr/>
          </a:p>
          <a:p>
            <a:pPr indent="-342900" lvl="1" marL="914400" rtl="0" algn="l">
              <a:spcBef>
                <a:spcPts val="0"/>
              </a:spcBef>
              <a:spcAft>
                <a:spcPts val="0"/>
              </a:spcAft>
              <a:buSzPts val="1800"/>
              <a:buChar char="○"/>
            </a:pPr>
            <a:r>
              <a:rPr lang="en" sz="1800"/>
              <a:t>This doesn’t always work as intended so it’s important to test package upgrades before rolling them out to the full fleet</a:t>
            </a:r>
            <a:endParaRPr sz="1800"/>
          </a:p>
          <a:p>
            <a:pPr indent="-342900" lvl="0" marL="457200" rtl="0" algn="l">
              <a:spcBef>
                <a:spcPts val="0"/>
              </a:spcBef>
              <a:spcAft>
                <a:spcPts val="0"/>
              </a:spcAft>
              <a:buSzPts val="1800"/>
              <a:buChar char="●"/>
            </a:pPr>
            <a:r>
              <a:rPr lang="en"/>
              <a:t>Dependency awareness means packages will try and install all the software they depend on before trying to install themselves</a:t>
            </a:r>
            <a:endParaRPr/>
          </a:p>
          <a:p>
            <a:pPr indent="-342900" lvl="1" marL="914400" rtl="0" algn="l">
              <a:spcBef>
                <a:spcPts val="0"/>
              </a:spcBef>
              <a:spcAft>
                <a:spcPts val="0"/>
              </a:spcAft>
              <a:buSzPts val="1800"/>
              <a:buChar char="○"/>
            </a:pPr>
            <a:r>
              <a:rPr lang="en" sz="1800"/>
              <a:t>This also can be incorrect, and lead to “dependency hell” where you cannot install a package because of version incompatibilities</a:t>
            </a:r>
            <a:endParaRPr sz="1800"/>
          </a:p>
          <a:p>
            <a:pPr indent="-342900" lvl="0" marL="457200" rtl="0" algn="l">
              <a:spcBef>
                <a:spcPts val="0"/>
              </a:spcBef>
              <a:spcAft>
                <a:spcPts val="0"/>
              </a:spcAft>
              <a:buSzPts val="1800"/>
              <a:buChar char="●"/>
            </a:pPr>
            <a:r>
              <a:rPr lang="en"/>
              <a:t>Dependencies can also be utilize to create package groups, which are really just dependency lists that when installed install other sets of software</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