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8cf5acfe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8cf5acfe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6c46526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6c46526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is taken by an application and encoded into a TCP or UDP segment. From there it is given an IP header with source and destination IP address for its network interface and then encoded into a </a:t>
            </a:r>
            <a:r>
              <a:rPr lang="en"/>
              <a:t>frame</a:t>
            </a:r>
            <a:r>
              <a:rPr lang="en"/>
              <a:t> with its source MAC address and its destination MAC address. From there the binary version of that frame is put onto a physical connection and the network interface sends the frame to the destination MAC address. When it gets there the network </a:t>
            </a:r>
            <a:r>
              <a:rPr lang="en"/>
              <a:t>interface</a:t>
            </a:r>
            <a:r>
              <a:rPr lang="en"/>
              <a:t> which represents the destination MAC address, that network interface de-encapsulates the frame to get the packet which is then has its IP inspected to know if the message was meant for me or not (it could not be for you, although that doesn’t really happen). The IP header then has its header cut off and the segment header is inspected to know which port to send the application data to, which is then cut off and sent to the correct port.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321132157806d89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21132157806d89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8cf5acfe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8cf5acfe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8cf5acfe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58cf5acfe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21132157806d89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21132157806d89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21132157806d89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21132157806d89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21132157806d89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21132157806d89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321132157806d89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21132157806d89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 addresses on machines can typically be changed from the default manufacturers version, so they are typically unique but could be made non-unique (don’t do this)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a data frame needs to cross from one network to another the router takes the data frame, de-</a:t>
            </a:r>
            <a:r>
              <a:rPr lang="en"/>
              <a:t>encapsulates</a:t>
            </a:r>
            <a:r>
              <a:rPr lang="en"/>
              <a:t> it to inspect the IP packet it holds, then creates a new data frame with a new source and destination address which is valid on the new network. So while that </a:t>
            </a:r>
            <a:r>
              <a:rPr i="1" lang="en"/>
              <a:t>particular</a:t>
            </a:r>
            <a:r>
              <a:rPr lang="en"/>
              <a:t> data frame </a:t>
            </a:r>
            <a:r>
              <a:rPr lang="en"/>
              <a:t>can't</a:t>
            </a:r>
            <a:r>
              <a:rPr lang="en"/>
              <a:t> cross the network barrier the data it holds can be being re-encapsulated in a new data frame.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21132157806d89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21132157806d89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321132157806d89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21132157806d89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21132157806d89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21132157806d89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some debate about where in the OSI layer sockets actually exist since its a networking abstraction and sockets aren’t </a:t>
            </a:r>
            <a:r>
              <a:rPr i="1" lang="en"/>
              <a:t>really</a:t>
            </a:r>
            <a:r>
              <a:rPr lang="en"/>
              <a:t> part of networking but wikipedia says it belongs to OSI layer 5 and I agree.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21132157806d89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21132157806d89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iana.org/assignments/service-names-port-numbers/service-names-port-numbers.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602825"/>
            <a:ext cx="8520600" cy="1098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 to Networks</a:t>
            </a:r>
            <a:endParaRPr/>
          </a:p>
        </p:txBody>
      </p:sp>
      <p:pic>
        <p:nvPicPr>
          <p:cNvPr id="55" name="Google Shape;55;p13"/>
          <p:cNvPicPr preferRelativeResize="0"/>
          <p:nvPr/>
        </p:nvPicPr>
        <p:blipFill>
          <a:blip r:embed="rId3">
            <a:alphaModFix/>
          </a:blip>
          <a:stretch>
            <a:fillRect/>
          </a:stretch>
        </p:blipFill>
        <p:spPr>
          <a:xfrm>
            <a:off x="2005748" y="1701125"/>
            <a:ext cx="5132502" cy="3288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OSI Data Transfers</a:t>
            </a:r>
            <a:endParaRPr/>
          </a:p>
        </p:txBody>
      </p:sp>
      <p:sp>
        <p:nvSpPr>
          <p:cNvPr id="127" name="Google Shape;127;p22"/>
          <p:cNvSpPr/>
          <p:nvPr/>
        </p:nvSpPr>
        <p:spPr>
          <a:xfrm>
            <a:off x="4794353" y="1165125"/>
            <a:ext cx="1586400" cy="3354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 Data</a:t>
            </a:r>
            <a:endParaRPr/>
          </a:p>
        </p:txBody>
      </p:sp>
      <p:sp>
        <p:nvSpPr>
          <p:cNvPr id="128" name="Google Shape;128;p22"/>
          <p:cNvSpPr/>
          <p:nvPr/>
        </p:nvSpPr>
        <p:spPr>
          <a:xfrm>
            <a:off x="4794353" y="1837999"/>
            <a:ext cx="1586400" cy="3354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 Data</a:t>
            </a:r>
            <a:endParaRPr/>
          </a:p>
        </p:txBody>
      </p:sp>
      <p:sp>
        <p:nvSpPr>
          <p:cNvPr id="129" name="Google Shape;129;p22"/>
          <p:cNvSpPr/>
          <p:nvPr/>
        </p:nvSpPr>
        <p:spPr>
          <a:xfrm>
            <a:off x="3764684" y="2510873"/>
            <a:ext cx="2616000" cy="3354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Application Data</a:t>
            </a:r>
            <a:endParaRPr/>
          </a:p>
        </p:txBody>
      </p:sp>
      <p:sp>
        <p:nvSpPr>
          <p:cNvPr id="130" name="Google Shape;130;p22"/>
          <p:cNvSpPr/>
          <p:nvPr/>
        </p:nvSpPr>
        <p:spPr>
          <a:xfrm>
            <a:off x="3764660" y="3183747"/>
            <a:ext cx="2616000" cy="3354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Application Data</a:t>
            </a:r>
            <a:endParaRPr/>
          </a:p>
        </p:txBody>
      </p:sp>
      <p:sp>
        <p:nvSpPr>
          <p:cNvPr id="131" name="Google Shape;131;p22"/>
          <p:cNvSpPr/>
          <p:nvPr/>
        </p:nvSpPr>
        <p:spPr>
          <a:xfrm>
            <a:off x="3764660" y="3856621"/>
            <a:ext cx="2616000" cy="3354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Application Data</a:t>
            </a:r>
            <a:endParaRPr/>
          </a:p>
        </p:txBody>
      </p:sp>
      <p:sp>
        <p:nvSpPr>
          <p:cNvPr id="132" name="Google Shape;132;p22"/>
          <p:cNvSpPr/>
          <p:nvPr/>
        </p:nvSpPr>
        <p:spPr>
          <a:xfrm>
            <a:off x="3764684" y="1837999"/>
            <a:ext cx="1029300" cy="3354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Application Header</a:t>
            </a:r>
            <a:endParaRPr sz="1200"/>
          </a:p>
        </p:txBody>
      </p:sp>
      <p:sp>
        <p:nvSpPr>
          <p:cNvPr id="133" name="Google Shape;133;p22"/>
          <p:cNvSpPr/>
          <p:nvPr/>
        </p:nvSpPr>
        <p:spPr>
          <a:xfrm>
            <a:off x="2623710" y="2510849"/>
            <a:ext cx="1140900" cy="335400"/>
          </a:xfrm>
          <a:prstGeom prst="rect">
            <a:avLst/>
          </a:prstGeom>
          <a:solidFill>
            <a:srgbClr val="EA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Segment Header</a:t>
            </a:r>
            <a:endParaRPr sz="1200"/>
          </a:p>
        </p:txBody>
      </p:sp>
      <p:sp>
        <p:nvSpPr>
          <p:cNvPr id="134" name="Google Shape;134;p22"/>
          <p:cNvSpPr/>
          <p:nvPr/>
        </p:nvSpPr>
        <p:spPr>
          <a:xfrm>
            <a:off x="2623710" y="3183747"/>
            <a:ext cx="1140900" cy="335400"/>
          </a:xfrm>
          <a:prstGeom prst="rect">
            <a:avLst/>
          </a:prstGeom>
          <a:solidFill>
            <a:srgbClr val="EA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Segment Header</a:t>
            </a:r>
            <a:endParaRPr/>
          </a:p>
        </p:txBody>
      </p:sp>
      <p:sp>
        <p:nvSpPr>
          <p:cNvPr id="135" name="Google Shape;135;p22"/>
          <p:cNvSpPr/>
          <p:nvPr/>
        </p:nvSpPr>
        <p:spPr>
          <a:xfrm>
            <a:off x="1482761" y="3183747"/>
            <a:ext cx="1140900" cy="335400"/>
          </a:xfrm>
          <a:prstGeom prst="rect">
            <a:avLst/>
          </a:prstGeom>
          <a:solidFill>
            <a:srgbClr val="B4A7D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IP Header</a:t>
            </a:r>
            <a:endParaRPr/>
          </a:p>
        </p:txBody>
      </p:sp>
      <p:sp>
        <p:nvSpPr>
          <p:cNvPr id="136" name="Google Shape;136;p22"/>
          <p:cNvSpPr/>
          <p:nvPr/>
        </p:nvSpPr>
        <p:spPr>
          <a:xfrm>
            <a:off x="2623710" y="3856621"/>
            <a:ext cx="1140900" cy="335400"/>
          </a:xfrm>
          <a:prstGeom prst="rect">
            <a:avLst/>
          </a:prstGeom>
          <a:solidFill>
            <a:srgbClr val="EA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Segment Header</a:t>
            </a:r>
            <a:endParaRPr/>
          </a:p>
        </p:txBody>
      </p:sp>
      <p:sp>
        <p:nvSpPr>
          <p:cNvPr id="137" name="Google Shape;137;p22"/>
          <p:cNvSpPr/>
          <p:nvPr/>
        </p:nvSpPr>
        <p:spPr>
          <a:xfrm>
            <a:off x="1482761" y="3856645"/>
            <a:ext cx="1140900" cy="335400"/>
          </a:xfrm>
          <a:prstGeom prst="rect">
            <a:avLst/>
          </a:prstGeom>
          <a:solidFill>
            <a:srgbClr val="B4A7D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IP Header</a:t>
            </a:r>
            <a:endParaRPr/>
          </a:p>
        </p:txBody>
      </p:sp>
      <p:sp>
        <p:nvSpPr>
          <p:cNvPr id="138" name="Google Shape;138;p22"/>
          <p:cNvSpPr/>
          <p:nvPr/>
        </p:nvSpPr>
        <p:spPr>
          <a:xfrm>
            <a:off x="6380614" y="3856621"/>
            <a:ext cx="1140900" cy="335400"/>
          </a:xfrm>
          <a:prstGeom prst="rect">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Frame Header</a:t>
            </a:r>
            <a:endParaRPr sz="1200"/>
          </a:p>
        </p:txBody>
      </p:sp>
      <p:sp>
        <p:nvSpPr>
          <p:cNvPr id="139" name="Google Shape;139;p22"/>
          <p:cNvSpPr/>
          <p:nvPr/>
        </p:nvSpPr>
        <p:spPr>
          <a:xfrm>
            <a:off x="341812" y="3856645"/>
            <a:ext cx="1140900" cy="335400"/>
          </a:xfrm>
          <a:prstGeom prst="rect">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Frame Header</a:t>
            </a:r>
            <a:endParaRPr sz="1200"/>
          </a:p>
        </p:txBody>
      </p:sp>
      <p:sp>
        <p:nvSpPr>
          <p:cNvPr id="140" name="Google Shape;140;p22"/>
          <p:cNvSpPr/>
          <p:nvPr/>
        </p:nvSpPr>
        <p:spPr>
          <a:xfrm>
            <a:off x="7677275" y="1165124"/>
            <a:ext cx="1140900" cy="10083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Application</a:t>
            </a:r>
            <a:endParaRPr/>
          </a:p>
        </p:txBody>
      </p:sp>
      <p:sp>
        <p:nvSpPr>
          <p:cNvPr id="141" name="Google Shape;141;p22"/>
          <p:cNvSpPr/>
          <p:nvPr/>
        </p:nvSpPr>
        <p:spPr>
          <a:xfrm>
            <a:off x="7677263" y="2510849"/>
            <a:ext cx="1140900" cy="335400"/>
          </a:xfrm>
          <a:prstGeom prst="rect">
            <a:avLst/>
          </a:prstGeom>
          <a:solidFill>
            <a:srgbClr val="EA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Transport</a:t>
            </a:r>
            <a:endParaRPr/>
          </a:p>
        </p:txBody>
      </p:sp>
      <p:sp>
        <p:nvSpPr>
          <p:cNvPr id="142" name="Google Shape;142;p22"/>
          <p:cNvSpPr/>
          <p:nvPr/>
        </p:nvSpPr>
        <p:spPr>
          <a:xfrm>
            <a:off x="7677263" y="3183723"/>
            <a:ext cx="1140900" cy="335400"/>
          </a:xfrm>
          <a:prstGeom prst="rect">
            <a:avLst/>
          </a:prstGeom>
          <a:solidFill>
            <a:srgbClr val="B4A7D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Network</a:t>
            </a:r>
            <a:endParaRPr/>
          </a:p>
        </p:txBody>
      </p:sp>
      <p:sp>
        <p:nvSpPr>
          <p:cNvPr id="143" name="Google Shape;143;p22"/>
          <p:cNvSpPr/>
          <p:nvPr/>
        </p:nvSpPr>
        <p:spPr>
          <a:xfrm>
            <a:off x="7677263" y="3856597"/>
            <a:ext cx="1140900" cy="335400"/>
          </a:xfrm>
          <a:prstGeom prst="rect">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Link</a:t>
            </a:r>
            <a:endParaRPr/>
          </a:p>
        </p:txBody>
      </p:sp>
      <p:cxnSp>
        <p:nvCxnSpPr>
          <p:cNvPr id="144" name="Google Shape;144;p22"/>
          <p:cNvCxnSpPr/>
          <p:nvPr/>
        </p:nvCxnSpPr>
        <p:spPr>
          <a:xfrm>
            <a:off x="4794329" y="1505853"/>
            <a:ext cx="0" cy="324000"/>
          </a:xfrm>
          <a:prstGeom prst="straightConnector1">
            <a:avLst/>
          </a:prstGeom>
          <a:noFill/>
          <a:ln cap="flat" cmpd="sng" w="9525">
            <a:solidFill>
              <a:srgbClr val="000000"/>
            </a:solidFill>
            <a:prstDash val="solid"/>
            <a:round/>
            <a:headEnd len="med" w="med" type="none"/>
            <a:tailEnd len="med" w="med" type="triangle"/>
          </a:ln>
        </p:spPr>
      </p:cxnSp>
      <p:cxnSp>
        <p:nvCxnSpPr>
          <p:cNvPr id="145" name="Google Shape;145;p22"/>
          <p:cNvCxnSpPr/>
          <p:nvPr/>
        </p:nvCxnSpPr>
        <p:spPr>
          <a:xfrm>
            <a:off x="6380614" y="1507116"/>
            <a:ext cx="0" cy="324000"/>
          </a:xfrm>
          <a:prstGeom prst="straightConnector1">
            <a:avLst/>
          </a:prstGeom>
          <a:noFill/>
          <a:ln cap="flat" cmpd="sng" w="9525">
            <a:solidFill>
              <a:srgbClr val="000000"/>
            </a:solidFill>
            <a:prstDash val="solid"/>
            <a:round/>
            <a:headEnd len="med" w="med" type="none"/>
            <a:tailEnd len="med" w="med" type="triangle"/>
          </a:ln>
        </p:spPr>
      </p:cxnSp>
      <p:cxnSp>
        <p:nvCxnSpPr>
          <p:cNvPr id="146" name="Google Shape;146;p22"/>
          <p:cNvCxnSpPr/>
          <p:nvPr/>
        </p:nvCxnSpPr>
        <p:spPr>
          <a:xfrm>
            <a:off x="6380614" y="2180014"/>
            <a:ext cx="0" cy="324000"/>
          </a:xfrm>
          <a:prstGeom prst="straightConnector1">
            <a:avLst/>
          </a:prstGeom>
          <a:noFill/>
          <a:ln cap="flat" cmpd="sng" w="9525">
            <a:solidFill>
              <a:srgbClr val="000000"/>
            </a:solidFill>
            <a:prstDash val="solid"/>
            <a:round/>
            <a:headEnd len="med" w="med" type="none"/>
            <a:tailEnd len="med" w="med" type="triangle"/>
          </a:ln>
        </p:spPr>
      </p:cxnSp>
      <p:cxnSp>
        <p:nvCxnSpPr>
          <p:cNvPr id="147" name="Google Shape;147;p22"/>
          <p:cNvCxnSpPr/>
          <p:nvPr/>
        </p:nvCxnSpPr>
        <p:spPr>
          <a:xfrm>
            <a:off x="6380614" y="2852888"/>
            <a:ext cx="0" cy="324000"/>
          </a:xfrm>
          <a:prstGeom prst="straightConnector1">
            <a:avLst/>
          </a:prstGeom>
          <a:noFill/>
          <a:ln cap="flat" cmpd="sng" w="9525">
            <a:solidFill>
              <a:srgbClr val="000000"/>
            </a:solidFill>
            <a:prstDash val="solid"/>
            <a:round/>
            <a:headEnd len="med" w="med" type="none"/>
            <a:tailEnd len="med" w="med" type="triangle"/>
          </a:ln>
        </p:spPr>
      </p:cxnSp>
      <p:cxnSp>
        <p:nvCxnSpPr>
          <p:cNvPr id="148" name="Google Shape;148;p22"/>
          <p:cNvCxnSpPr/>
          <p:nvPr/>
        </p:nvCxnSpPr>
        <p:spPr>
          <a:xfrm>
            <a:off x="6380614" y="3525738"/>
            <a:ext cx="0" cy="324000"/>
          </a:xfrm>
          <a:prstGeom prst="straightConnector1">
            <a:avLst/>
          </a:prstGeom>
          <a:noFill/>
          <a:ln cap="flat" cmpd="sng" w="9525">
            <a:solidFill>
              <a:srgbClr val="000000"/>
            </a:solidFill>
            <a:prstDash val="solid"/>
            <a:round/>
            <a:headEnd len="med" w="med" type="none"/>
            <a:tailEnd len="med" w="med" type="triangle"/>
          </a:ln>
        </p:spPr>
      </p:cxnSp>
      <p:cxnSp>
        <p:nvCxnSpPr>
          <p:cNvPr id="149" name="Google Shape;149;p22"/>
          <p:cNvCxnSpPr/>
          <p:nvPr/>
        </p:nvCxnSpPr>
        <p:spPr>
          <a:xfrm>
            <a:off x="3764684" y="2179990"/>
            <a:ext cx="0" cy="324000"/>
          </a:xfrm>
          <a:prstGeom prst="straightConnector1">
            <a:avLst/>
          </a:prstGeom>
          <a:noFill/>
          <a:ln cap="flat" cmpd="sng" w="9525">
            <a:solidFill>
              <a:srgbClr val="000000"/>
            </a:solidFill>
            <a:prstDash val="solid"/>
            <a:round/>
            <a:headEnd len="med" w="med" type="none"/>
            <a:tailEnd len="med" w="med" type="triangle"/>
          </a:ln>
        </p:spPr>
      </p:cxnSp>
      <p:cxnSp>
        <p:nvCxnSpPr>
          <p:cNvPr id="150" name="Google Shape;150;p22"/>
          <p:cNvCxnSpPr/>
          <p:nvPr/>
        </p:nvCxnSpPr>
        <p:spPr>
          <a:xfrm>
            <a:off x="2623710" y="2852864"/>
            <a:ext cx="0" cy="324000"/>
          </a:xfrm>
          <a:prstGeom prst="straightConnector1">
            <a:avLst/>
          </a:prstGeom>
          <a:noFill/>
          <a:ln cap="flat" cmpd="sng" w="9525">
            <a:solidFill>
              <a:srgbClr val="000000"/>
            </a:solidFill>
            <a:prstDash val="solid"/>
            <a:round/>
            <a:headEnd len="med" w="med" type="none"/>
            <a:tailEnd len="med" w="med" type="triangle"/>
          </a:ln>
        </p:spPr>
      </p:cxnSp>
      <p:cxnSp>
        <p:nvCxnSpPr>
          <p:cNvPr id="151" name="Google Shape;151;p22"/>
          <p:cNvCxnSpPr/>
          <p:nvPr/>
        </p:nvCxnSpPr>
        <p:spPr>
          <a:xfrm>
            <a:off x="1482761" y="3525738"/>
            <a:ext cx="0" cy="324000"/>
          </a:xfrm>
          <a:prstGeom prst="straightConnector1">
            <a:avLst/>
          </a:prstGeom>
          <a:noFill/>
          <a:ln cap="flat" cmpd="sng" w="9525">
            <a:solidFill>
              <a:srgbClr val="000000"/>
            </a:solidFill>
            <a:prstDash val="solid"/>
            <a:round/>
            <a:headEnd len="med" w="med" type="none"/>
            <a:tailEnd len="med" w="med" type="triangle"/>
          </a:ln>
        </p:spPr>
      </p:cxnSp>
      <p:cxnSp>
        <p:nvCxnSpPr>
          <p:cNvPr id="152" name="Google Shape;152;p22"/>
          <p:cNvCxnSpPr/>
          <p:nvPr/>
        </p:nvCxnSpPr>
        <p:spPr>
          <a:xfrm>
            <a:off x="8247738" y="2180015"/>
            <a:ext cx="0" cy="324000"/>
          </a:xfrm>
          <a:prstGeom prst="straightConnector1">
            <a:avLst/>
          </a:prstGeom>
          <a:noFill/>
          <a:ln cap="flat" cmpd="sng" w="9525">
            <a:solidFill>
              <a:srgbClr val="000000"/>
            </a:solidFill>
            <a:prstDash val="solid"/>
            <a:round/>
            <a:headEnd len="med" w="med" type="none"/>
            <a:tailEnd len="med" w="med" type="triangle"/>
          </a:ln>
        </p:spPr>
      </p:cxnSp>
      <p:cxnSp>
        <p:nvCxnSpPr>
          <p:cNvPr id="153" name="Google Shape;153;p22"/>
          <p:cNvCxnSpPr/>
          <p:nvPr/>
        </p:nvCxnSpPr>
        <p:spPr>
          <a:xfrm>
            <a:off x="8247738" y="2852865"/>
            <a:ext cx="0" cy="324000"/>
          </a:xfrm>
          <a:prstGeom prst="straightConnector1">
            <a:avLst/>
          </a:prstGeom>
          <a:noFill/>
          <a:ln cap="flat" cmpd="sng" w="9525">
            <a:solidFill>
              <a:srgbClr val="000000"/>
            </a:solidFill>
            <a:prstDash val="solid"/>
            <a:round/>
            <a:headEnd len="med" w="med" type="none"/>
            <a:tailEnd len="med" w="med" type="triangle"/>
          </a:ln>
        </p:spPr>
      </p:cxnSp>
      <p:cxnSp>
        <p:nvCxnSpPr>
          <p:cNvPr id="154" name="Google Shape;154;p22"/>
          <p:cNvCxnSpPr/>
          <p:nvPr/>
        </p:nvCxnSpPr>
        <p:spPr>
          <a:xfrm>
            <a:off x="8247738" y="3562403"/>
            <a:ext cx="0" cy="324000"/>
          </a:xfrm>
          <a:prstGeom prst="straightConnector1">
            <a:avLst/>
          </a:prstGeom>
          <a:noFill/>
          <a:ln cap="flat" cmpd="sng" w="9525">
            <a:solidFill>
              <a:srgbClr val="000000"/>
            </a:solidFill>
            <a:prstDash val="solid"/>
            <a:round/>
            <a:headEnd len="med" w="med" type="none"/>
            <a:tailEnd len="med" w="med" type="triangle"/>
          </a:ln>
        </p:spPr>
      </p:cxnSp>
      <p:cxnSp>
        <p:nvCxnSpPr>
          <p:cNvPr id="155" name="Google Shape;155;p22"/>
          <p:cNvCxnSpPr/>
          <p:nvPr/>
        </p:nvCxnSpPr>
        <p:spPr>
          <a:xfrm>
            <a:off x="8247738" y="4198637"/>
            <a:ext cx="0" cy="324000"/>
          </a:xfrm>
          <a:prstGeom prst="straightConnector1">
            <a:avLst/>
          </a:prstGeom>
          <a:noFill/>
          <a:ln cap="flat" cmpd="sng" w="9525">
            <a:solidFill>
              <a:srgbClr val="000000"/>
            </a:solidFill>
            <a:prstDash val="solid"/>
            <a:round/>
            <a:headEnd len="med" w="med" type="none"/>
            <a:tailEnd len="med" w="med" type="triangle"/>
          </a:ln>
        </p:spPr>
      </p:cxnSp>
      <p:sp>
        <p:nvSpPr>
          <p:cNvPr id="156" name="Google Shape;156;p22"/>
          <p:cNvSpPr/>
          <p:nvPr/>
        </p:nvSpPr>
        <p:spPr>
          <a:xfrm>
            <a:off x="7677263" y="4529519"/>
            <a:ext cx="1140900" cy="335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 Physical Medium</a:t>
            </a:r>
            <a:endParaRPr sz="1200"/>
          </a:p>
        </p:txBody>
      </p:sp>
      <p:cxnSp>
        <p:nvCxnSpPr>
          <p:cNvPr id="157" name="Google Shape;157;p22"/>
          <p:cNvCxnSpPr/>
          <p:nvPr/>
        </p:nvCxnSpPr>
        <p:spPr>
          <a:xfrm rot="10800000">
            <a:off x="1610679" y="3677796"/>
            <a:ext cx="2109000" cy="0"/>
          </a:xfrm>
          <a:prstGeom prst="straightConnector1">
            <a:avLst/>
          </a:prstGeom>
          <a:noFill/>
          <a:ln cap="flat" cmpd="sng" w="9525">
            <a:solidFill>
              <a:srgbClr val="000000"/>
            </a:solidFill>
            <a:prstDash val="solid"/>
            <a:round/>
            <a:headEnd len="med" w="med" type="none"/>
            <a:tailEnd len="med" w="med" type="triangle"/>
          </a:ln>
        </p:spPr>
      </p:cxnSp>
      <p:cxnSp>
        <p:nvCxnSpPr>
          <p:cNvPr id="158" name="Google Shape;158;p22"/>
          <p:cNvCxnSpPr/>
          <p:nvPr/>
        </p:nvCxnSpPr>
        <p:spPr>
          <a:xfrm>
            <a:off x="4555014" y="3677615"/>
            <a:ext cx="1736700" cy="0"/>
          </a:xfrm>
          <a:prstGeom prst="straightConnector1">
            <a:avLst/>
          </a:prstGeom>
          <a:noFill/>
          <a:ln cap="flat" cmpd="sng" w="9525">
            <a:solidFill>
              <a:srgbClr val="000000"/>
            </a:solidFill>
            <a:prstDash val="solid"/>
            <a:round/>
            <a:headEnd len="med" w="med" type="none"/>
            <a:tailEnd len="med" w="med" type="triangle"/>
          </a:ln>
        </p:spPr>
      </p:cxnSp>
      <p:cxnSp>
        <p:nvCxnSpPr>
          <p:cNvPr id="159" name="Google Shape;159;p22"/>
          <p:cNvCxnSpPr/>
          <p:nvPr/>
        </p:nvCxnSpPr>
        <p:spPr>
          <a:xfrm rot="10800000">
            <a:off x="3806470" y="2302116"/>
            <a:ext cx="1157700" cy="0"/>
          </a:xfrm>
          <a:prstGeom prst="straightConnector1">
            <a:avLst/>
          </a:prstGeom>
          <a:noFill/>
          <a:ln cap="flat" cmpd="sng" w="9525">
            <a:solidFill>
              <a:srgbClr val="000000"/>
            </a:solidFill>
            <a:prstDash val="solid"/>
            <a:round/>
            <a:headEnd len="med" w="med" type="none"/>
            <a:tailEnd len="med" w="med" type="triangle"/>
          </a:ln>
        </p:spPr>
      </p:cxnSp>
      <p:cxnSp>
        <p:nvCxnSpPr>
          <p:cNvPr id="160" name="Google Shape;160;p22"/>
          <p:cNvCxnSpPr/>
          <p:nvPr/>
        </p:nvCxnSpPr>
        <p:spPr>
          <a:xfrm>
            <a:off x="4958617" y="2302056"/>
            <a:ext cx="1380300" cy="0"/>
          </a:xfrm>
          <a:prstGeom prst="straightConnector1">
            <a:avLst/>
          </a:prstGeom>
          <a:noFill/>
          <a:ln cap="flat" cmpd="sng" w="9525">
            <a:solidFill>
              <a:srgbClr val="000000"/>
            </a:solidFill>
            <a:prstDash val="solid"/>
            <a:round/>
            <a:headEnd len="med" w="med" type="none"/>
            <a:tailEnd len="med" w="med" type="triangle"/>
          </a:ln>
        </p:spPr>
      </p:cxnSp>
      <p:cxnSp>
        <p:nvCxnSpPr>
          <p:cNvPr id="161" name="Google Shape;161;p22"/>
          <p:cNvCxnSpPr>
            <a:stCxn id="162" idx="1"/>
          </p:cNvCxnSpPr>
          <p:nvPr/>
        </p:nvCxnSpPr>
        <p:spPr>
          <a:xfrm rot="10800000">
            <a:off x="2712582" y="2998514"/>
            <a:ext cx="840600" cy="0"/>
          </a:xfrm>
          <a:prstGeom prst="straightConnector1">
            <a:avLst/>
          </a:prstGeom>
          <a:noFill/>
          <a:ln cap="flat" cmpd="sng" w="9525">
            <a:solidFill>
              <a:srgbClr val="000000"/>
            </a:solidFill>
            <a:prstDash val="solid"/>
            <a:round/>
            <a:headEnd len="med" w="med" type="none"/>
            <a:tailEnd len="med" w="med" type="triangle"/>
          </a:ln>
        </p:spPr>
      </p:cxnSp>
      <p:cxnSp>
        <p:nvCxnSpPr>
          <p:cNvPr id="163" name="Google Shape;163;p22"/>
          <p:cNvCxnSpPr>
            <a:stCxn id="162" idx="3"/>
          </p:cNvCxnSpPr>
          <p:nvPr/>
        </p:nvCxnSpPr>
        <p:spPr>
          <a:xfrm>
            <a:off x="4883382" y="2998514"/>
            <a:ext cx="1463700" cy="0"/>
          </a:xfrm>
          <a:prstGeom prst="straightConnector1">
            <a:avLst/>
          </a:prstGeom>
          <a:noFill/>
          <a:ln cap="flat" cmpd="sng" w="9525">
            <a:solidFill>
              <a:srgbClr val="000000"/>
            </a:solidFill>
            <a:prstDash val="solid"/>
            <a:round/>
            <a:headEnd len="med" w="med" type="none"/>
            <a:tailEnd len="med" w="med" type="triangle"/>
          </a:ln>
        </p:spPr>
      </p:cxnSp>
      <p:cxnSp>
        <p:nvCxnSpPr>
          <p:cNvPr id="164" name="Google Shape;164;p22"/>
          <p:cNvCxnSpPr>
            <a:stCxn id="165" idx="1"/>
          </p:cNvCxnSpPr>
          <p:nvPr/>
        </p:nvCxnSpPr>
        <p:spPr>
          <a:xfrm rot="10800000">
            <a:off x="340325" y="4696675"/>
            <a:ext cx="3102900" cy="0"/>
          </a:xfrm>
          <a:prstGeom prst="straightConnector1">
            <a:avLst/>
          </a:prstGeom>
          <a:noFill/>
          <a:ln cap="flat" cmpd="sng" w="9525">
            <a:solidFill>
              <a:srgbClr val="000000"/>
            </a:solidFill>
            <a:prstDash val="solid"/>
            <a:round/>
            <a:headEnd len="med" w="med" type="none"/>
            <a:tailEnd len="med" w="med" type="triangle"/>
          </a:ln>
        </p:spPr>
      </p:cxnSp>
      <p:cxnSp>
        <p:nvCxnSpPr>
          <p:cNvPr id="166" name="Google Shape;166;p22"/>
          <p:cNvCxnSpPr>
            <a:stCxn id="165" idx="3"/>
          </p:cNvCxnSpPr>
          <p:nvPr/>
        </p:nvCxnSpPr>
        <p:spPr>
          <a:xfrm>
            <a:off x="4993325" y="4696675"/>
            <a:ext cx="2534700" cy="1800"/>
          </a:xfrm>
          <a:prstGeom prst="straightConnector1">
            <a:avLst/>
          </a:prstGeom>
          <a:noFill/>
          <a:ln cap="flat" cmpd="sng" w="9525">
            <a:solidFill>
              <a:srgbClr val="000000"/>
            </a:solidFill>
            <a:prstDash val="solid"/>
            <a:round/>
            <a:headEnd len="med" w="med" type="none"/>
            <a:tailEnd len="med" w="med" type="triangle"/>
          </a:ln>
        </p:spPr>
      </p:cxnSp>
      <p:sp>
        <p:nvSpPr>
          <p:cNvPr id="167" name="Google Shape;167;p22"/>
          <p:cNvSpPr txBox="1"/>
          <p:nvPr/>
        </p:nvSpPr>
        <p:spPr>
          <a:xfrm>
            <a:off x="3299936" y="3492924"/>
            <a:ext cx="1658700" cy="25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IP Packet</a:t>
            </a:r>
            <a:endParaRPr/>
          </a:p>
        </p:txBody>
      </p:sp>
      <p:sp>
        <p:nvSpPr>
          <p:cNvPr id="162" name="Google Shape;162;p22"/>
          <p:cNvSpPr txBox="1"/>
          <p:nvPr/>
        </p:nvSpPr>
        <p:spPr>
          <a:xfrm>
            <a:off x="3553182" y="2813864"/>
            <a:ext cx="13302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TCP Segment</a:t>
            </a:r>
            <a:endParaRPr/>
          </a:p>
        </p:txBody>
      </p:sp>
      <p:sp>
        <p:nvSpPr>
          <p:cNvPr id="165" name="Google Shape;165;p22"/>
          <p:cNvSpPr txBox="1"/>
          <p:nvPr/>
        </p:nvSpPr>
        <p:spPr>
          <a:xfrm>
            <a:off x="3443225" y="4371025"/>
            <a:ext cx="1550100" cy="65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Ethernet Frame</a:t>
            </a:r>
            <a:endParaRPr/>
          </a:p>
          <a:p>
            <a:pPr indent="0" lvl="0" marL="0" rtl="0" algn="ctr">
              <a:spcBef>
                <a:spcPts val="0"/>
              </a:spcBef>
              <a:spcAft>
                <a:spcPts val="0"/>
              </a:spcAft>
              <a:buClr>
                <a:schemeClr val="dk1"/>
              </a:buClr>
              <a:buSzPts val="1100"/>
              <a:buFont typeface="Arial"/>
              <a:buNone/>
            </a:pPr>
            <a:r>
              <a:rPr lang="en">
                <a:solidFill>
                  <a:schemeClr val="dk1"/>
                </a:solidFill>
              </a:rPr>
              <a:t>46 to 1500 bytes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Data Moves</a:t>
            </a:r>
            <a:endParaRPr/>
          </a:p>
        </p:txBody>
      </p:sp>
      <p:sp>
        <p:nvSpPr>
          <p:cNvPr id="173" name="Google Shape;173;p23"/>
          <p:cNvSpPr/>
          <p:nvPr/>
        </p:nvSpPr>
        <p:spPr>
          <a:xfrm>
            <a:off x="7437293" y="1242863"/>
            <a:ext cx="946500" cy="3354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User Data</a:t>
            </a:r>
            <a:endParaRPr sz="900"/>
          </a:p>
        </p:txBody>
      </p:sp>
      <p:sp>
        <p:nvSpPr>
          <p:cNvPr id="174" name="Google Shape;174;p23"/>
          <p:cNvSpPr/>
          <p:nvPr/>
        </p:nvSpPr>
        <p:spPr>
          <a:xfrm>
            <a:off x="6823184" y="1915738"/>
            <a:ext cx="1560600" cy="3354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Application Data</a:t>
            </a:r>
            <a:endParaRPr sz="900"/>
          </a:p>
        </p:txBody>
      </p:sp>
      <p:sp>
        <p:nvSpPr>
          <p:cNvPr id="175" name="Google Shape;175;p23"/>
          <p:cNvSpPr/>
          <p:nvPr/>
        </p:nvSpPr>
        <p:spPr>
          <a:xfrm>
            <a:off x="6822979" y="2588610"/>
            <a:ext cx="1560600" cy="3354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Application Data</a:t>
            </a:r>
            <a:endParaRPr sz="900"/>
          </a:p>
        </p:txBody>
      </p:sp>
      <p:sp>
        <p:nvSpPr>
          <p:cNvPr id="176" name="Google Shape;176;p23"/>
          <p:cNvSpPr/>
          <p:nvPr/>
        </p:nvSpPr>
        <p:spPr>
          <a:xfrm>
            <a:off x="6822965" y="3261484"/>
            <a:ext cx="1560600" cy="3354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Application Data</a:t>
            </a:r>
            <a:endParaRPr sz="900"/>
          </a:p>
        </p:txBody>
      </p:sp>
      <p:sp>
        <p:nvSpPr>
          <p:cNvPr id="177" name="Google Shape;177;p23"/>
          <p:cNvSpPr/>
          <p:nvPr/>
        </p:nvSpPr>
        <p:spPr>
          <a:xfrm>
            <a:off x="6822965" y="3934358"/>
            <a:ext cx="1560600" cy="3354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Application Data</a:t>
            </a:r>
            <a:endParaRPr sz="900"/>
          </a:p>
        </p:txBody>
      </p:sp>
      <p:sp>
        <p:nvSpPr>
          <p:cNvPr id="178" name="Google Shape;178;p23"/>
          <p:cNvSpPr/>
          <p:nvPr/>
        </p:nvSpPr>
        <p:spPr>
          <a:xfrm>
            <a:off x="6142260" y="2588587"/>
            <a:ext cx="680700" cy="335400"/>
          </a:xfrm>
          <a:prstGeom prst="rect">
            <a:avLst/>
          </a:prstGeom>
          <a:solidFill>
            <a:srgbClr val="EA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Segment Header</a:t>
            </a:r>
            <a:endParaRPr sz="900"/>
          </a:p>
        </p:txBody>
      </p:sp>
      <p:sp>
        <p:nvSpPr>
          <p:cNvPr id="179" name="Google Shape;179;p23"/>
          <p:cNvSpPr/>
          <p:nvPr/>
        </p:nvSpPr>
        <p:spPr>
          <a:xfrm>
            <a:off x="6142260" y="3261484"/>
            <a:ext cx="680700" cy="335400"/>
          </a:xfrm>
          <a:prstGeom prst="rect">
            <a:avLst/>
          </a:prstGeom>
          <a:solidFill>
            <a:srgbClr val="EA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Segment Header</a:t>
            </a:r>
            <a:endParaRPr sz="900"/>
          </a:p>
        </p:txBody>
      </p:sp>
      <p:sp>
        <p:nvSpPr>
          <p:cNvPr id="180" name="Google Shape;180;p23"/>
          <p:cNvSpPr/>
          <p:nvPr/>
        </p:nvSpPr>
        <p:spPr>
          <a:xfrm>
            <a:off x="5461555" y="3261484"/>
            <a:ext cx="680700" cy="335400"/>
          </a:xfrm>
          <a:prstGeom prst="rect">
            <a:avLst/>
          </a:prstGeom>
          <a:solidFill>
            <a:srgbClr val="B4A7D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IP Header</a:t>
            </a:r>
            <a:endParaRPr sz="900"/>
          </a:p>
        </p:txBody>
      </p:sp>
      <p:sp>
        <p:nvSpPr>
          <p:cNvPr id="181" name="Google Shape;181;p23"/>
          <p:cNvSpPr/>
          <p:nvPr/>
        </p:nvSpPr>
        <p:spPr>
          <a:xfrm>
            <a:off x="6142260" y="3934358"/>
            <a:ext cx="680700" cy="335400"/>
          </a:xfrm>
          <a:prstGeom prst="rect">
            <a:avLst/>
          </a:prstGeom>
          <a:solidFill>
            <a:srgbClr val="EA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Segment Header</a:t>
            </a:r>
            <a:endParaRPr sz="900"/>
          </a:p>
        </p:txBody>
      </p:sp>
      <p:sp>
        <p:nvSpPr>
          <p:cNvPr id="182" name="Google Shape;182;p23"/>
          <p:cNvSpPr/>
          <p:nvPr/>
        </p:nvSpPr>
        <p:spPr>
          <a:xfrm>
            <a:off x="5461555" y="3934382"/>
            <a:ext cx="680700" cy="335400"/>
          </a:xfrm>
          <a:prstGeom prst="rect">
            <a:avLst/>
          </a:prstGeom>
          <a:solidFill>
            <a:srgbClr val="B4A7D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IP Header</a:t>
            </a:r>
            <a:endParaRPr sz="900"/>
          </a:p>
        </p:txBody>
      </p:sp>
      <p:sp>
        <p:nvSpPr>
          <p:cNvPr id="183" name="Google Shape;183;p23"/>
          <p:cNvSpPr/>
          <p:nvPr/>
        </p:nvSpPr>
        <p:spPr>
          <a:xfrm>
            <a:off x="8383677" y="3934358"/>
            <a:ext cx="680700" cy="335400"/>
          </a:xfrm>
          <a:prstGeom prst="rect">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Frame Header</a:t>
            </a:r>
            <a:endParaRPr sz="900"/>
          </a:p>
        </p:txBody>
      </p:sp>
      <p:sp>
        <p:nvSpPr>
          <p:cNvPr id="184" name="Google Shape;184;p23"/>
          <p:cNvSpPr/>
          <p:nvPr/>
        </p:nvSpPr>
        <p:spPr>
          <a:xfrm>
            <a:off x="4780850" y="3934382"/>
            <a:ext cx="680700" cy="335400"/>
          </a:xfrm>
          <a:prstGeom prst="rect">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Frame Header</a:t>
            </a:r>
            <a:endParaRPr sz="900"/>
          </a:p>
        </p:txBody>
      </p:sp>
      <p:cxnSp>
        <p:nvCxnSpPr>
          <p:cNvPr id="185" name="Google Shape;185;p23"/>
          <p:cNvCxnSpPr/>
          <p:nvPr/>
        </p:nvCxnSpPr>
        <p:spPr>
          <a:xfrm>
            <a:off x="7437279" y="1583590"/>
            <a:ext cx="0" cy="324000"/>
          </a:xfrm>
          <a:prstGeom prst="straightConnector1">
            <a:avLst/>
          </a:prstGeom>
          <a:noFill/>
          <a:ln cap="flat" cmpd="sng" w="9525">
            <a:solidFill>
              <a:srgbClr val="000000"/>
            </a:solidFill>
            <a:prstDash val="solid"/>
            <a:round/>
            <a:headEnd len="med" w="med" type="none"/>
            <a:tailEnd len="med" w="med" type="triangle"/>
          </a:ln>
        </p:spPr>
      </p:cxnSp>
      <p:cxnSp>
        <p:nvCxnSpPr>
          <p:cNvPr id="186" name="Google Shape;186;p23"/>
          <p:cNvCxnSpPr/>
          <p:nvPr/>
        </p:nvCxnSpPr>
        <p:spPr>
          <a:xfrm>
            <a:off x="8383677" y="1584854"/>
            <a:ext cx="0" cy="324000"/>
          </a:xfrm>
          <a:prstGeom prst="straightConnector1">
            <a:avLst/>
          </a:prstGeom>
          <a:noFill/>
          <a:ln cap="flat" cmpd="sng" w="9525">
            <a:solidFill>
              <a:srgbClr val="000000"/>
            </a:solidFill>
            <a:prstDash val="solid"/>
            <a:round/>
            <a:headEnd len="med" w="med" type="none"/>
            <a:tailEnd len="med" w="med" type="triangle"/>
          </a:ln>
        </p:spPr>
      </p:cxnSp>
      <p:cxnSp>
        <p:nvCxnSpPr>
          <p:cNvPr id="187" name="Google Shape;187;p23"/>
          <p:cNvCxnSpPr/>
          <p:nvPr/>
        </p:nvCxnSpPr>
        <p:spPr>
          <a:xfrm>
            <a:off x="8383677" y="2257752"/>
            <a:ext cx="0" cy="324000"/>
          </a:xfrm>
          <a:prstGeom prst="straightConnector1">
            <a:avLst/>
          </a:prstGeom>
          <a:noFill/>
          <a:ln cap="flat" cmpd="sng" w="9525">
            <a:solidFill>
              <a:srgbClr val="000000"/>
            </a:solidFill>
            <a:prstDash val="solid"/>
            <a:round/>
            <a:headEnd len="med" w="med" type="none"/>
            <a:tailEnd len="med" w="med" type="triangle"/>
          </a:ln>
        </p:spPr>
      </p:cxnSp>
      <p:cxnSp>
        <p:nvCxnSpPr>
          <p:cNvPr id="188" name="Google Shape;188;p23"/>
          <p:cNvCxnSpPr/>
          <p:nvPr/>
        </p:nvCxnSpPr>
        <p:spPr>
          <a:xfrm>
            <a:off x="8383677" y="2930626"/>
            <a:ext cx="0" cy="324000"/>
          </a:xfrm>
          <a:prstGeom prst="straightConnector1">
            <a:avLst/>
          </a:prstGeom>
          <a:noFill/>
          <a:ln cap="flat" cmpd="sng" w="9525">
            <a:solidFill>
              <a:srgbClr val="000000"/>
            </a:solidFill>
            <a:prstDash val="solid"/>
            <a:round/>
            <a:headEnd len="med" w="med" type="none"/>
            <a:tailEnd len="med" w="med" type="triangle"/>
          </a:ln>
        </p:spPr>
      </p:cxnSp>
      <p:cxnSp>
        <p:nvCxnSpPr>
          <p:cNvPr id="189" name="Google Shape;189;p23"/>
          <p:cNvCxnSpPr/>
          <p:nvPr/>
        </p:nvCxnSpPr>
        <p:spPr>
          <a:xfrm>
            <a:off x="8383677" y="3603476"/>
            <a:ext cx="0" cy="324000"/>
          </a:xfrm>
          <a:prstGeom prst="straightConnector1">
            <a:avLst/>
          </a:prstGeom>
          <a:noFill/>
          <a:ln cap="flat" cmpd="sng" w="9525">
            <a:solidFill>
              <a:srgbClr val="000000"/>
            </a:solidFill>
            <a:prstDash val="solid"/>
            <a:round/>
            <a:headEnd len="med" w="med" type="none"/>
            <a:tailEnd len="med" w="med" type="triangle"/>
          </a:ln>
        </p:spPr>
      </p:cxnSp>
      <p:cxnSp>
        <p:nvCxnSpPr>
          <p:cNvPr id="190" name="Google Shape;190;p23"/>
          <p:cNvCxnSpPr/>
          <p:nvPr/>
        </p:nvCxnSpPr>
        <p:spPr>
          <a:xfrm>
            <a:off x="6822979" y="2257728"/>
            <a:ext cx="0" cy="324000"/>
          </a:xfrm>
          <a:prstGeom prst="straightConnector1">
            <a:avLst/>
          </a:prstGeom>
          <a:noFill/>
          <a:ln cap="flat" cmpd="sng" w="9525">
            <a:solidFill>
              <a:srgbClr val="000000"/>
            </a:solidFill>
            <a:prstDash val="solid"/>
            <a:round/>
            <a:headEnd len="med" w="med" type="none"/>
            <a:tailEnd len="med" w="med" type="triangle"/>
          </a:ln>
        </p:spPr>
      </p:cxnSp>
      <p:cxnSp>
        <p:nvCxnSpPr>
          <p:cNvPr id="191" name="Google Shape;191;p23"/>
          <p:cNvCxnSpPr/>
          <p:nvPr/>
        </p:nvCxnSpPr>
        <p:spPr>
          <a:xfrm>
            <a:off x="6142260" y="2930602"/>
            <a:ext cx="0" cy="324000"/>
          </a:xfrm>
          <a:prstGeom prst="straightConnector1">
            <a:avLst/>
          </a:prstGeom>
          <a:noFill/>
          <a:ln cap="flat" cmpd="sng" w="9525">
            <a:solidFill>
              <a:srgbClr val="000000"/>
            </a:solidFill>
            <a:prstDash val="solid"/>
            <a:round/>
            <a:headEnd len="med" w="med" type="none"/>
            <a:tailEnd len="med" w="med" type="triangle"/>
          </a:ln>
        </p:spPr>
      </p:cxnSp>
      <p:cxnSp>
        <p:nvCxnSpPr>
          <p:cNvPr id="192" name="Google Shape;192;p23"/>
          <p:cNvCxnSpPr/>
          <p:nvPr/>
        </p:nvCxnSpPr>
        <p:spPr>
          <a:xfrm>
            <a:off x="5461555" y="3603476"/>
            <a:ext cx="0" cy="324000"/>
          </a:xfrm>
          <a:prstGeom prst="straightConnector1">
            <a:avLst/>
          </a:prstGeom>
          <a:noFill/>
          <a:ln cap="flat" cmpd="sng" w="9525">
            <a:solidFill>
              <a:srgbClr val="000000"/>
            </a:solidFill>
            <a:prstDash val="solid"/>
            <a:round/>
            <a:headEnd len="med" w="med" type="none"/>
            <a:tailEnd len="med" w="med" type="triangle"/>
          </a:ln>
        </p:spPr>
      </p:cxnSp>
      <p:cxnSp>
        <p:nvCxnSpPr>
          <p:cNvPr id="193" name="Google Shape;193;p23"/>
          <p:cNvCxnSpPr>
            <a:stCxn id="194" idx="1"/>
          </p:cNvCxnSpPr>
          <p:nvPr/>
        </p:nvCxnSpPr>
        <p:spPr>
          <a:xfrm rot="10800000">
            <a:off x="5478117" y="3765624"/>
            <a:ext cx="1056000" cy="0"/>
          </a:xfrm>
          <a:prstGeom prst="straightConnector1">
            <a:avLst/>
          </a:prstGeom>
          <a:noFill/>
          <a:ln cap="flat" cmpd="sng" w="9525">
            <a:solidFill>
              <a:srgbClr val="000000"/>
            </a:solidFill>
            <a:prstDash val="solid"/>
            <a:round/>
            <a:headEnd len="med" w="med" type="none"/>
            <a:tailEnd len="med" w="med" type="triangle"/>
          </a:ln>
        </p:spPr>
      </p:cxnSp>
      <p:cxnSp>
        <p:nvCxnSpPr>
          <p:cNvPr id="195" name="Google Shape;195;p23"/>
          <p:cNvCxnSpPr>
            <a:stCxn id="194" idx="3"/>
          </p:cNvCxnSpPr>
          <p:nvPr/>
        </p:nvCxnSpPr>
        <p:spPr>
          <a:xfrm>
            <a:off x="7523817" y="3765624"/>
            <a:ext cx="843300" cy="0"/>
          </a:xfrm>
          <a:prstGeom prst="straightConnector1">
            <a:avLst/>
          </a:prstGeom>
          <a:noFill/>
          <a:ln cap="flat" cmpd="sng" w="9525">
            <a:solidFill>
              <a:srgbClr val="000000"/>
            </a:solidFill>
            <a:prstDash val="solid"/>
            <a:round/>
            <a:headEnd len="med" w="med" type="none"/>
            <a:tailEnd len="med" w="med" type="triangle"/>
          </a:ln>
        </p:spPr>
      </p:cxnSp>
      <p:cxnSp>
        <p:nvCxnSpPr>
          <p:cNvPr id="196" name="Google Shape;196;p23"/>
          <p:cNvCxnSpPr>
            <a:stCxn id="197" idx="1"/>
          </p:cNvCxnSpPr>
          <p:nvPr/>
        </p:nvCxnSpPr>
        <p:spPr>
          <a:xfrm rot="10800000">
            <a:off x="6157695" y="3075352"/>
            <a:ext cx="539100" cy="900"/>
          </a:xfrm>
          <a:prstGeom prst="straightConnector1">
            <a:avLst/>
          </a:prstGeom>
          <a:noFill/>
          <a:ln cap="flat" cmpd="sng" w="9525">
            <a:solidFill>
              <a:srgbClr val="000000"/>
            </a:solidFill>
            <a:prstDash val="solid"/>
            <a:round/>
            <a:headEnd len="med" w="med" type="none"/>
            <a:tailEnd len="med" w="med" type="triangle"/>
          </a:ln>
        </p:spPr>
      </p:cxnSp>
      <p:cxnSp>
        <p:nvCxnSpPr>
          <p:cNvPr id="198" name="Google Shape;198;p23"/>
          <p:cNvCxnSpPr>
            <a:stCxn id="197" idx="3"/>
          </p:cNvCxnSpPr>
          <p:nvPr/>
        </p:nvCxnSpPr>
        <p:spPr>
          <a:xfrm>
            <a:off x="7490295" y="3076252"/>
            <a:ext cx="873300" cy="0"/>
          </a:xfrm>
          <a:prstGeom prst="straightConnector1">
            <a:avLst/>
          </a:prstGeom>
          <a:noFill/>
          <a:ln cap="flat" cmpd="sng" w="9525">
            <a:solidFill>
              <a:srgbClr val="000000"/>
            </a:solidFill>
            <a:prstDash val="solid"/>
            <a:round/>
            <a:headEnd len="med" w="med" type="none"/>
            <a:tailEnd len="med" w="med" type="triangle"/>
          </a:ln>
        </p:spPr>
      </p:cxnSp>
      <p:sp>
        <p:nvSpPr>
          <p:cNvPr id="194" name="Google Shape;194;p23"/>
          <p:cNvSpPr txBox="1"/>
          <p:nvPr/>
        </p:nvSpPr>
        <p:spPr>
          <a:xfrm>
            <a:off x="6534117" y="3637824"/>
            <a:ext cx="989700" cy="25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t>IP Packet</a:t>
            </a:r>
            <a:endParaRPr sz="900"/>
          </a:p>
        </p:txBody>
      </p:sp>
      <p:sp>
        <p:nvSpPr>
          <p:cNvPr id="197" name="Google Shape;197;p23"/>
          <p:cNvSpPr txBox="1"/>
          <p:nvPr/>
        </p:nvSpPr>
        <p:spPr>
          <a:xfrm>
            <a:off x="6696795" y="2891602"/>
            <a:ext cx="7935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t>TCP Segment</a:t>
            </a:r>
            <a:endParaRPr sz="900"/>
          </a:p>
        </p:txBody>
      </p:sp>
      <p:sp>
        <p:nvSpPr>
          <p:cNvPr id="199" name="Google Shape;199;p23"/>
          <p:cNvSpPr/>
          <p:nvPr/>
        </p:nvSpPr>
        <p:spPr>
          <a:xfrm flipH="1">
            <a:off x="760209" y="1242838"/>
            <a:ext cx="946500" cy="3354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User Data</a:t>
            </a:r>
            <a:endParaRPr sz="900"/>
          </a:p>
        </p:txBody>
      </p:sp>
      <p:sp>
        <p:nvSpPr>
          <p:cNvPr id="200" name="Google Shape;200;p23"/>
          <p:cNvSpPr/>
          <p:nvPr/>
        </p:nvSpPr>
        <p:spPr>
          <a:xfrm flipH="1">
            <a:off x="760219" y="1915713"/>
            <a:ext cx="1560600" cy="3354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Application Data</a:t>
            </a:r>
            <a:endParaRPr sz="900"/>
          </a:p>
        </p:txBody>
      </p:sp>
      <p:sp>
        <p:nvSpPr>
          <p:cNvPr id="201" name="Google Shape;201;p23"/>
          <p:cNvSpPr/>
          <p:nvPr/>
        </p:nvSpPr>
        <p:spPr>
          <a:xfrm flipH="1">
            <a:off x="760423" y="2588585"/>
            <a:ext cx="1560600" cy="3354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Application Data</a:t>
            </a:r>
            <a:endParaRPr sz="900"/>
          </a:p>
        </p:txBody>
      </p:sp>
      <p:sp>
        <p:nvSpPr>
          <p:cNvPr id="202" name="Google Shape;202;p23"/>
          <p:cNvSpPr/>
          <p:nvPr/>
        </p:nvSpPr>
        <p:spPr>
          <a:xfrm flipH="1">
            <a:off x="760437" y="3261459"/>
            <a:ext cx="1560600" cy="3354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Application Data</a:t>
            </a:r>
            <a:endParaRPr sz="900"/>
          </a:p>
        </p:txBody>
      </p:sp>
      <p:sp>
        <p:nvSpPr>
          <p:cNvPr id="203" name="Google Shape;203;p23"/>
          <p:cNvSpPr/>
          <p:nvPr/>
        </p:nvSpPr>
        <p:spPr>
          <a:xfrm flipH="1">
            <a:off x="760437" y="3934333"/>
            <a:ext cx="1560600" cy="3354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Application Data</a:t>
            </a:r>
            <a:endParaRPr sz="900"/>
          </a:p>
        </p:txBody>
      </p:sp>
      <p:sp>
        <p:nvSpPr>
          <p:cNvPr id="204" name="Google Shape;204;p23"/>
          <p:cNvSpPr/>
          <p:nvPr/>
        </p:nvSpPr>
        <p:spPr>
          <a:xfrm flipH="1">
            <a:off x="2321042" y="2588562"/>
            <a:ext cx="680700" cy="335400"/>
          </a:xfrm>
          <a:prstGeom prst="rect">
            <a:avLst/>
          </a:prstGeom>
          <a:solidFill>
            <a:srgbClr val="EA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Segment Header</a:t>
            </a:r>
            <a:endParaRPr sz="900"/>
          </a:p>
        </p:txBody>
      </p:sp>
      <p:sp>
        <p:nvSpPr>
          <p:cNvPr id="205" name="Google Shape;205;p23"/>
          <p:cNvSpPr/>
          <p:nvPr/>
        </p:nvSpPr>
        <p:spPr>
          <a:xfrm flipH="1">
            <a:off x="2321042" y="3261459"/>
            <a:ext cx="680700" cy="335400"/>
          </a:xfrm>
          <a:prstGeom prst="rect">
            <a:avLst/>
          </a:prstGeom>
          <a:solidFill>
            <a:srgbClr val="EA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Segment Header</a:t>
            </a:r>
            <a:endParaRPr sz="900"/>
          </a:p>
        </p:txBody>
      </p:sp>
      <p:sp>
        <p:nvSpPr>
          <p:cNvPr id="206" name="Google Shape;206;p23"/>
          <p:cNvSpPr/>
          <p:nvPr/>
        </p:nvSpPr>
        <p:spPr>
          <a:xfrm flipH="1">
            <a:off x="3001747" y="3261459"/>
            <a:ext cx="680700" cy="335400"/>
          </a:xfrm>
          <a:prstGeom prst="rect">
            <a:avLst/>
          </a:prstGeom>
          <a:solidFill>
            <a:srgbClr val="B4A7D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IP Header</a:t>
            </a:r>
            <a:endParaRPr sz="900"/>
          </a:p>
        </p:txBody>
      </p:sp>
      <p:sp>
        <p:nvSpPr>
          <p:cNvPr id="207" name="Google Shape;207;p23"/>
          <p:cNvSpPr/>
          <p:nvPr/>
        </p:nvSpPr>
        <p:spPr>
          <a:xfrm flipH="1">
            <a:off x="2321042" y="3934333"/>
            <a:ext cx="680700" cy="335400"/>
          </a:xfrm>
          <a:prstGeom prst="rect">
            <a:avLst/>
          </a:prstGeom>
          <a:solidFill>
            <a:srgbClr val="EA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Segment Header</a:t>
            </a:r>
            <a:endParaRPr sz="900"/>
          </a:p>
        </p:txBody>
      </p:sp>
      <p:sp>
        <p:nvSpPr>
          <p:cNvPr id="208" name="Google Shape;208;p23"/>
          <p:cNvSpPr/>
          <p:nvPr/>
        </p:nvSpPr>
        <p:spPr>
          <a:xfrm flipH="1">
            <a:off x="3001747" y="3934357"/>
            <a:ext cx="680700" cy="335400"/>
          </a:xfrm>
          <a:prstGeom prst="rect">
            <a:avLst/>
          </a:prstGeom>
          <a:solidFill>
            <a:srgbClr val="B4A7D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IP Header</a:t>
            </a:r>
            <a:endParaRPr sz="900"/>
          </a:p>
        </p:txBody>
      </p:sp>
      <p:sp>
        <p:nvSpPr>
          <p:cNvPr id="209" name="Google Shape;209;p23"/>
          <p:cNvSpPr/>
          <p:nvPr/>
        </p:nvSpPr>
        <p:spPr>
          <a:xfrm flipH="1">
            <a:off x="79625" y="3934333"/>
            <a:ext cx="680700" cy="335400"/>
          </a:xfrm>
          <a:prstGeom prst="rect">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Frame Header</a:t>
            </a:r>
            <a:endParaRPr sz="900"/>
          </a:p>
        </p:txBody>
      </p:sp>
      <p:sp>
        <p:nvSpPr>
          <p:cNvPr id="210" name="Google Shape;210;p23"/>
          <p:cNvSpPr/>
          <p:nvPr/>
        </p:nvSpPr>
        <p:spPr>
          <a:xfrm flipH="1">
            <a:off x="3682452" y="3934357"/>
            <a:ext cx="680700" cy="335400"/>
          </a:xfrm>
          <a:prstGeom prst="rect">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Frame Header</a:t>
            </a:r>
            <a:endParaRPr sz="900"/>
          </a:p>
        </p:txBody>
      </p:sp>
      <p:cxnSp>
        <p:nvCxnSpPr>
          <p:cNvPr id="211" name="Google Shape;211;p23"/>
          <p:cNvCxnSpPr/>
          <p:nvPr/>
        </p:nvCxnSpPr>
        <p:spPr>
          <a:xfrm>
            <a:off x="1706723" y="1583565"/>
            <a:ext cx="0" cy="324000"/>
          </a:xfrm>
          <a:prstGeom prst="straightConnector1">
            <a:avLst/>
          </a:prstGeom>
          <a:noFill/>
          <a:ln cap="flat" cmpd="sng" w="9525">
            <a:solidFill>
              <a:srgbClr val="000000"/>
            </a:solidFill>
            <a:prstDash val="solid"/>
            <a:round/>
            <a:headEnd len="med" w="med" type="none"/>
            <a:tailEnd len="med" w="med" type="triangle"/>
          </a:ln>
        </p:spPr>
      </p:cxnSp>
      <p:cxnSp>
        <p:nvCxnSpPr>
          <p:cNvPr id="212" name="Google Shape;212;p23"/>
          <p:cNvCxnSpPr/>
          <p:nvPr/>
        </p:nvCxnSpPr>
        <p:spPr>
          <a:xfrm>
            <a:off x="760325" y="1584829"/>
            <a:ext cx="0" cy="324000"/>
          </a:xfrm>
          <a:prstGeom prst="straightConnector1">
            <a:avLst/>
          </a:prstGeom>
          <a:noFill/>
          <a:ln cap="flat" cmpd="sng" w="9525">
            <a:solidFill>
              <a:srgbClr val="000000"/>
            </a:solidFill>
            <a:prstDash val="solid"/>
            <a:round/>
            <a:headEnd len="med" w="med" type="none"/>
            <a:tailEnd len="med" w="med" type="triangle"/>
          </a:ln>
        </p:spPr>
      </p:cxnSp>
      <p:cxnSp>
        <p:nvCxnSpPr>
          <p:cNvPr id="213" name="Google Shape;213;p23"/>
          <p:cNvCxnSpPr/>
          <p:nvPr/>
        </p:nvCxnSpPr>
        <p:spPr>
          <a:xfrm>
            <a:off x="760325" y="2257727"/>
            <a:ext cx="0" cy="324000"/>
          </a:xfrm>
          <a:prstGeom prst="straightConnector1">
            <a:avLst/>
          </a:prstGeom>
          <a:noFill/>
          <a:ln cap="flat" cmpd="sng" w="9525">
            <a:solidFill>
              <a:srgbClr val="000000"/>
            </a:solidFill>
            <a:prstDash val="solid"/>
            <a:round/>
            <a:headEnd len="med" w="med" type="none"/>
            <a:tailEnd len="med" w="med" type="triangle"/>
          </a:ln>
        </p:spPr>
      </p:cxnSp>
      <p:cxnSp>
        <p:nvCxnSpPr>
          <p:cNvPr id="214" name="Google Shape;214;p23"/>
          <p:cNvCxnSpPr/>
          <p:nvPr/>
        </p:nvCxnSpPr>
        <p:spPr>
          <a:xfrm>
            <a:off x="760325" y="2930601"/>
            <a:ext cx="0" cy="324000"/>
          </a:xfrm>
          <a:prstGeom prst="straightConnector1">
            <a:avLst/>
          </a:prstGeom>
          <a:noFill/>
          <a:ln cap="flat" cmpd="sng" w="9525">
            <a:solidFill>
              <a:srgbClr val="000000"/>
            </a:solidFill>
            <a:prstDash val="solid"/>
            <a:round/>
            <a:headEnd len="med" w="med" type="none"/>
            <a:tailEnd len="med" w="med" type="triangle"/>
          </a:ln>
        </p:spPr>
      </p:cxnSp>
      <p:cxnSp>
        <p:nvCxnSpPr>
          <p:cNvPr id="215" name="Google Shape;215;p23"/>
          <p:cNvCxnSpPr/>
          <p:nvPr/>
        </p:nvCxnSpPr>
        <p:spPr>
          <a:xfrm>
            <a:off x="760325" y="3603451"/>
            <a:ext cx="0" cy="324000"/>
          </a:xfrm>
          <a:prstGeom prst="straightConnector1">
            <a:avLst/>
          </a:prstGeom>
          <a:noFill/>
          <a:ln cap="flat" cmpd="sng" w="9525">
            <a:solidFill>
              <a:srgbClr val="000000"/>
            </a:solidFill>
            <a:prstDash val="solid"/>
            <a:round/>
            <a:headEnd len="med" w="med" type="none"/>
            <a:tailEnd len="med" w="med" type="triangle"/>
          </a:ln>
        </p:spPr>
      </p:cxnSp>
      <p:cxnSp>
        <p:nvCxnSpPr>
          <p:cNvPr id="216" name="Google Shape;216;p23"/>
          <p:cNvCxnSpPr/>
          <p:nvPr/>
        </p:nvCxnSpPr>
        <p:spPr>
          <a:xfrm>
            <a:off x="2321023" y="2257703"/>
            <a:ext cx="0" cy="324000"/>
          </a:xfrm>
          <a:prstGeom prst="straightConnector1">
            <a:avLst/>
          </a:prstGeom>
          <a:noFill/>
          <a:ln cap="flat" cmpd="sng" w="9525">
            <a:solidFill>
              <a:srgbClr val="000000"/>
            </a:solidFill>
            <a:prstDash val="solid"/>
            <a:round/>
            <a:headEnd len="med" w="med" type="none"/>
            <a:tailEnd len="med" w="med" type="triangle"/>
          </a:ln>
        </p:spPr>
      </p:cxnSp>
      <p:cxnSp>
        <p:nvCxnSpPr>
          <p:cNvPr id="217" name="Google Shape;217;p23"/>
          <p:cNvCxnSpPr/>
          <p:nvPr/>
        </p:nvCxnSpPr>
        <p:spPr>
          <a:xfrm>
            <a:off x="3001742" y="2930577"/>
            <a:ext cx="0" cy="324000"/>
          </a:xfrm>
          <a:prstGeom prst="straightConnector1">
            <a:avLst/>
          </a:prstGeom>
          <a:noFill/>
          <a:ln cap="flat" cmpd="sng" w="9525">
            <a:solidFill>
              <a:srgbClr val="000000"/>
            </a:solidFill>
            <a:prstDash val="solid"/>
            <a:round/>
            <a:headEnd len="med" w="med" type="none"/>
            <a:tailEnd len="med" w="med" type="triangle"/>
          </a:ln>
        </p:spPr>
      </p:cxnSp>
      <p:cxnSp>
        <p:nvCxnSpPr>
          <p:cNvPr id="218" name="Google Shape;218;p23"/>
          <p:cNvCxnSpPr/>
          <p:nvPr/>
        </p:nvCxnSpPr>
        <p:spPr>
          <a:xfrm>
            <a:off x="3682447" y="3603451"/>
            <a:ext cx="0" cy="324000"/>
          </a:xfrm>
          <a:prstGeom prst="straightConnector1">
            <a:avLst/>
          </a:prstGeom>
          <a:noFill/>
          <a:ln cap="flat" cmpd="sng" w="9525">
            <a:solidFill>
              <a:srgbClr val="000000"/>
            </a:solidFill>
            <a:prstDash val="solid"/>
            <a:round/>
            <a:headEnd len="med" w="med" type="none"/>
            <a:tailEnd len="med" w="med" type="triangle"/>
          </a:ln>
        </p:spPr>
      </p:cxnSp>
      <p:cxnSp>
        <p:nvCxnSpPr>
          <p:cNvPr id="219" name="Google Shape;219;p23"/>
          <p:cNvCxnSpPr>
            <a:stCxn id="220" idx="1"/>
          </p:cNvCxnSpPr>
          <p:nvPr/>
        </p:nvCxnSpPr>
        <p:spPr>
          <a:xfrm>
            <a:off x="2609885" y="3765599"/>
            <a:ext cx="1056000" cy="0"/>
          </a:xfrm>
          <a:prstGeom prst="straightConnector1">
            <a:avLst/>
          </a:prstGeom>
          <a:noFill/>
          <a:ln cap="flat" cmpd="sng" w="9525">
            <a:solidFill>
              <a:srgbClr val="000000"/>
            </a:solidFill>
            <a:prstDash val="solid"/>
            <a:round/>
            <a:headEnd len="med" w="med" type="none"/>
            <a:tailEnd len="med" w="med" type="triangle"/>
          </a:ln>
        </p:spPr>
      </p:cxnSp>
      <p:cxnSp>
        <p:nvCxnSpPr>
          <p:cNvPr id="221" name="Google Shape;221;p23"/>
          <p:cNvCxnSpPr>
            <a:stCxn id="220" idx="3"/>
          </p:cNvCxnSpPr>
          <p:nvPr/>
        </p:nvCxnSpPr>
        <p:spPr>
          <a:xfrm rot="10800000">
            <a:off x="776885" y="3765599"/>
            <a:ext cx="843300" cy="0"/>
          </a:xfrm>
          <a:prstGeom prst="straightConnector1">
            <a:avLst/>
          </a:prstGeom>
          <a:noFill/>
          <a:ln cap="flat" cmpd="sng" w="9525">
            <a:solidFill>
              <a:srgbClr val="000000"/>
            </a:solidFill>
            <a:prstDash val="solid"/>
            <a:round/>
            <a:headEnd len="med" w="med" type="none"/>
            <a:tailEnd len="med" w="med" type="triangle"/>
          </a:ln>
        </p:spPr>
      </p:cxnSp>
      <p:cxnSp>
        <p:nvCxnSpPr>
          <p:cNvPr id="222" name="Google Shape;222;p23"/>
          <p:cNvCxnSpPr>
            <a:stCxn id="223" idx="1"/>
          </p:cNvCxnSpPr>
          <p:nvPr/>
        </p:nvCxnSpPr>
        <p:spPr>
          <a:xfrm flipH="1" rot="10800000">
            <a:off x="2447207" y="3075327"/>
            <a:ext cx="539100" cy="900"/>
          </a:xfrm>
          <a:prstGeom prst="straightConnector1">
            <a:avLst/>
          </a:prstGeom>
          <a:noFill/>
          <a:ln cap="flat" cmpd="sng" w="9525">
            <a:solidFill>
              <a:srgbClr val="000000"/>
            </a:solidFill>
            <a:prstDash val="solid"/>
            <a:round/>
            <a:headEnd len="med" w="med" type="none"/>
            <a:tailEnd len="med" w="med" type="triangle"/>
          </a:ln>
        </p:spPr>
      </p:cxnSp>
      <p:cxnSp>
        <p:nvCxnSpPr>
          <p:cNvPr id="224" name="Google Shape;224;p23"/>
          <p:cNvCxnSpPr>
            <a:stCxn id="223" idx="3"/>
          </p:cNvCxnSpPr>
          <p:nvPr/>
        </p:nvCxnSpPr>
        <p:spPr>
          <a:xfrm rot="10800000">
            <a:off x="780407" y="3076227"/>
            <a:ext cx="873300" cy="0"/>
          </a:xfrm>
          <a:prstGeom prst="straightConnector1">
            <a:avLst/>
          </a:prstGeom>
          <a:noFill/>
          <a:ln cap="flat" cmpd="sng" w="9525">
            <a:solidFill>
              <a:srgbClr val="000000"/>
            </a:solidFill>
            <a:prstDash val="solid"/>
            <a:round/>
            <a:headEnd len="med" w="med" type="none"/>
            <a:tailEnd len="med" w="med" type="triangle"/>
          </a:ln>
        </p:spPr>
      </p:cxnSp>
      <p:sp>
        <p:nvSpPr>
          <p:cNvPr id="220" name="Google Shape;220;p23"/>
          <p:cNvSpPr txBox="1"/>
          <p:nvPr/>
        </p:nvSpPr>
        <p:spPr>
          <a:xfrm flipH="1">
            <a:off x="1620185" y="3637799"/>
            <a:ext cx="989700" cy="25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t>IP Packet</a:t>
            </a:r>
            <a:endParaRPr sz="900"/>
          </a:p>
        </p:txBody>
      </p:sp>
      <p:sp>
        <p:nvSpPr>
          <p:cNvPr id="223" name="Google Shape;223;p23"/>
          <p:cNvSpPr txBox="1"/>
          <p:nvPr/>
        </p:nvSpPr>
        <p:spPr>
          <a:xfrm flipH="1">
            <a:off x="1653707" y="2891577"/>
            <a:ext cx="7935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t>TCP Segment</a:t>
            </a:r>
            <a:endParaRPr sz="900"/>
          </a:p>
        </p:txBody>
      </p:sp>
      <p:sp>
        <p:nvSpPr>
          <p:cNvPr id="225" name="Google Shape;225;p23"/>
          <p:cNvSpPr/>
          <p:nvPr/>
        </p:nvSpPr>
        <p:spPr>
          <a:xfrm>
            <a:off x="79675" y="4438475"/>
            <a:ext cx="8984700" cy="3354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Physical Connection</a:t>
            </a:r>
            <a:endParaRPr sz="900"/>
          </a:p>
        </p:txBody>
      </p:sp>
      <p:cxnSp>
        <p:nvCxnSpPr>
          <p:cNvPr id="226" name="Google Shape;226;p23"/>
          <p:cNvCxnSpPr/>
          <p:nvPr/>
        </p:nvCxnSpPr>
        <p:spPr>
          <a:xfrm>
            <a:off x="9064375" y="4269775"/>
            <a:ext cx="0" cy="150300"/>
          </a:xfrm>
          <a:prstGeom prst="straightConnector1">
            <a:avLst/>
          </a:prstGeom>
          <a:noFill/>
          <a:ln cap="flat" cmpd="sng" w="9525">
            <a:solidFill>
              <a:srgbClr val="000000"/>
            </a:solidFill>
            <a:prstDash val="solid"/>
            <a:round/>
            <a:headEnd len="med" w="med" type="none"/>
            <a:tailEnd len="med" w="med" type="triangle"/>
          </a:ln>
        </p:spPr>
      </p:cxnSp>
      <p:cxnSp>
        <p:nvCxnSpPr>
          <p:cNvPr id="227" name="Google Shape;227;p23"/>
          <p:cNvCxnSpPr/>
          <p:nvPr/>
        </p:nvCxnSpPr>
        <p:spPr>
          <a:xfrm>
            <a:off x="79675" y="4269775"/>
            <a:ext cx="0" cy="150300"/>
          </a:xfrm>
          <a:prstGeom prst="straightConnector1">
            <a:avLst/>
          </a:prstGeom>
          <a:noFill/>
          <a:ln cap="flat" cmpd="sng" w="9525">
            <a:solidFill>
              <a:srgbClr val="000000"/>
            </a:solidFill>
            <a:prstDash val="solid"/>
            <a:round/>
            <a:headEnd len="med" w="med" type="none"/>
            <a:tailEnd len="med" w="med" type="triangle"/>
          </a:ln>
        </p:spPr>
      </p:cxnSp>
      <p:cxnSp>
        <p:nvCxnSpPr>
          <p:cNvPr id="228" name="Google Shape;228;p23"/>
          <p:cNvCxnSpPr/>
          <p:nvPr/>
        </p:nvCxnSpPr>
        <p:spPr>
          <a:xfrm>
            <a:off x="4363150" y="4269775"/>
            <a:ext cx="0" cy="150300"/>
          </a:xfrm>
          <a:prstGeom prst="straightConnector1">
            <a:avLst/>
          </a:prstGeom>
          <a:noFill/>
          <a:ln cap="flat" cmpd="sng" w="9525">
            <a:solidFill>
              <a:srgbClr val="000000"/>
            </a:solidFill>
            <a:prstDash val="solid"/>
            <a:round/>
            <a:headEnd len="med" w="med" type="none"/>
            <a:tailEnd len="med" w="med" type="triangle"/>
          </a:ln>
        </p:spPr>
      </p:cxnSp>
      <p:cxnSp>
        <p:nvCxnSpPr>
          <p:cNvPr id="229" name="Google Shape;229;p23"/>
          <p:cNvCxnSpPr/>
          <p:nvPr/>
        </p:nvCxnSpPr>
        <p:spPr>
          <a:xfrm>
            <a:off x="4780850" y="4269775"/>
            <a:ext cx="0" cy="150300"/>
          </a:xfrm>
          <a:prstGeom prst="straightConnector1">
            <a:avLst/>
          </a:prstGeom>
          <a:noFill/>
          <a:ln cap="flat" cmpd="sng" w="9525">
            <a:solidFill>
              <a:srgbClr val="000000"/>
            </a:solidFill>
            <a:prstDash val="solid"/>
            <a:round/>
            <a:headEnd len="med" w="med" type="none"/>
            <a:tailEnd len="med" w="med" type="triangle"/>
          </a:ln>
        </p:spPr>
      </p:cxnSp>
      <p:cxnSp>
        <p:nvCxnSpPr>
          <p:cNvPr id="230" name="Google Shape;230;p23"/>
          <p:cNvCxnSpPr/>
          <p:nvPr/>
        </p:nvCxnSpPr>
        <p:spPr>
          <a:xfrm>
            <a:off x="910125" y="1085475"/>
            <a:ext cx="0" cy="3607200"/>
          </a:xfrm>
          <a:prstGeom prst="straightConnector1">
            <a:avLst/>
          </a:prstGeom>
          <a:noFill/>
          <a:ln cap="flat" cmpd="sng" w="38100">
            <a:solidFill>
              <a:srgbClr val="CC0000"/>
            </a:solidFill>
            <a:prstDash val="solid"/>
            <a:round/>
            <a:headEnd len="med" w="med" type="none"/>
            <a:tailEnd len="med" w="med" type="none"/>
          </a:ln>
        </p:spPr>
      </p:cxnSp>
      <p:cxnSp>
        <p:nvCxnSpPr>
          <p:cNvPr id="231" name="Google Shape;231;p23"/>
          <p:cNvCxnSpPr/>
          <p:nvPr/>
        </p:nvCxnSpPr>
        <p:spPr>
          <a:xfrm>
            <a:off x="893425" y="4693650"/>
            <a:ext cx="7347900" cy="0"/>
          </a:xfrm>
          <a:prstGeom prst="straightConnector1">
            <a:avLst/>
          </a:prstGeom>
          <a:noFill/>
          <a:ln cap="flat" cmpd="sng" w="38100">
            <a:solidFill>
              <a:srgbClr val="CC0000"/>
            </a:solidFill>
            <a:prstDash val="solid"/>
            <a:round/>
            <a:headEnd len="med" w="med" type="none"/>
            <a:tailEnd len="med" w="med" type="none"/>
          </a:ln>
        </p:spPr>
      </p:cxnSp>
      <p:cxnSp>
        <p:nvCxnSpPr>
          <p:cNvPr id="232" name="Google Shape;232;p23"/>
          <p:cNvCxnSpPr/>
          <p:nvPr/>
        </p:nvCxnSpPr>
        <p:spPr>
          <a:xfrm rot="10800000">
            <a:off x="8224600" y="1093800"/>
            <a:ext cx="0" cy="3598800"/>
          </a:xfrm>
          <a:prstGeom prst="straightConnector1">
            <a:avLst/>
          </a:prstGeom>
          <a:noFill/>
          <a:ln cap="flat" cmpd="sng" w="38100">
            <a:solidFill>
              <a:srgbClr val="CC0000"/>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Alternative View (DoD)</a:t>
            </a:r>
            <a:endParaRPr/>
          </a:p>
        </p:txBody>
      </p:sp>
      <p:sp>
        <p:nvSpPr>
          <p:cNvPr id="238" name="Google Shape;238;p24"/>
          <p:cNvSpPr txBox="1"/>
          <p:nvPr>
            <p:ph idx="1" type="body"/>
          </p:nvPr>
        </p:nvSpPr>
        <p:spPr>
          <a:xfrm>
            <a:off x="311700" y="1152475"/>
            <a:ext cx="3153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More condensed view of the networking abstraction model with only 4 layers</a:t>
            </a:r>
            <a:endParaRPr sz="1800"/>
          </a:p>
          <a:p>
            <a:pPr indent="-342900" lvl="0" marL="457200" rtl="0" algn="l">
              <a:spcBef>
                <a:spcPts val="0"/>
              </a:spcBef>
              <a:spcAft>
                <a:spcPts val="0"/>
              </a:spcAft>
              <a:buSzPts val="1800"/>
              <a:buChar char="●"/>
            </a:pPr>
            <a:r>
              <a:rPr lang="en" sz="1800"/>
              <a:t>Better segmented to the layer we actually need to differentiate between</a:t>
            </a:r>
            <a:endParaRPr sz="1800"/>
          </a:p>
          <a:p>
            <a:pPr indent="-342900" lvl="0" marL="457200" rtl="0" algn="l">
              <a:spcBef>
                <a:spcPts val="0"/>
              </a:spcBef>
              <a:spcAft>
                <a:spcPts val="0"/>
              </a:spcAft>
              <a:buSzPts val="1800"/>
              <a:buChar char="●"/>
            </a:pPr>
            <a:r>
              <a:rPr lang="en" sz="1800"/>
              <a:t>We will typically refer to this model, but you should know the OSI model</a:t>
            </a:r>
            <a:endParaRPr sz="1800"/>
          </a:p>
        </p:txBody>
      </p:sp>
      <p:sp>
        <p:nvSpPr>
          <p:cNvPr id="239" name="Google Shape;239;p24"/>
          <p:cNvSpPr/>
          <p:nvPr/>
        </p:nvSpPr>
        <p:spPr>
          <a:xfrm>
            <a:off x="6619575" y="1322650"/>
            <a:ext cx="2209500" cy="430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Application</a:t>
            </a:r>
            <a:endParaRPr/>
          </a:p>
        </p:txBody>
      </p:sp>
      <p:sp>
        <p:nvSpPr>
          <p:cNvPr id="240" name="Google Shape;240;p24"/>
          <p:cNvSpPr/>
          <p:nvPr/>
        </p:nvSpPr>
        <p:spPr>
          <a:xfrm>
            <a:off x="6619575" y="1756470"/>
            <a:ext cx="2209500" cy="430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Presentation</a:t>
            </a:r>
            <a:endParaRPr/>
          </a:p>
        </p:txBody>
      </p:sp>
      <p:sp>
        <p:nvSpPr>
          <p:cNvPr id="241" name="Google Shape;241;p24"/>
          <p:cNvSpPr/>
          <p:nvPr/>
        </p:nvSpPr>
        <p:spPr>
          <a:xfrm>
            <a:off x="6619575" y="2190291"/>
            <a:ext cx="2209500" cy="430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Session</a:t>
            </a:r>
            <a:endParaRPr/>
          </a:p>
        </p:txBody>
      </p:sp>
      <p:sp>
        <p:nvSpPr>
          <p:cNvPr id="242" name="Google Shape;242;p24"/>
          <p:cNvSpPr/>
          <p:nvPr/>
        </p:nvSpPr>
        <p:spPr>
          <a:xfrm>
            <a:off x="6619575" y="2618050"/>
            <a:ext cx="2209500" cy="430200"/>
          </a:xfrm>
          <a:prstGeom prst="rect">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Transport</a:t>
            </a:r>
            <a:endParaRPr/>
          </a:p>
        </p:txBody>
      </p:sp>
      <p:sp>
        <p:nvSpPr>
          <p:cNvPr id="243" name="Google Shape;243;p24"/>
          <p:cNvSpPr/>
          <p:nvPr/>
        </p:nvSpPr>
        <p:spPr>
          <a:xfrm>
            <a:off x="6619575" y="3050485"/>
            <a:ext cx="2209500" cy="430200"/>
          </a:xfrm>
          <a:prstGeom prst="rect">
            <a:avLst/>
          </a:prstGeom>
          <a:solidFill>
            <a:srgbClr val="B4A7D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Network</a:t>
            </a:r>
            <a:endParaRPr/>
          </a:p>
        </p:txBody>
      </p:sp>
      <p:sp>
        <p:nvSpPr>
          <p:cNvPr id="244" name="Google Shape;244;p24"/>
          <p:cNvSpPr/>
          <p:nvPr/>
        </p:nvSpPr>
        <p:spPr>
          <a:xfrm>
            <a:off x="6619575" y="3484305"/>
            <a:ext cx="2209500" cy="430200"/>
          </a:xfrm>
          <a:prstGeom prst="rect">
            <a:avLst/>
          </a:prstGeom>
          <a:solidFill>
            <a:srgbClr val="FFE5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Data Link Layer</a:t>
            </a:r>
            <a:endParaRPr/>
          </a:p>
        </p:txBody>
      </p:sp>
      <p:sp>
        <p:nvSpPr>
          <p:cNvPr id="245" name="Google Shape;245;p24"/>
          <p:cNvSpPr/>
          <p:nvPr/>
        </p:nvSpPr>
        <p:spPr>
          <a:xfrm>
            <a:off x="6619575" y="3913450"/>
            <a:ext cx="2209500" cy="430200"/>
          </a:xfrm>
          <a:prstGeom prst="rect">
            <a:avLst/>
          </a:prstGeom>
          <a:solidFill>
            <a:srgbClr val="FFE5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Physical</a:t>
            </a:r>
            <a:endParaRPr/>
          </a:p>
        </p:txBody>
      </p:sp>
      <p:sp>
        <p:nvSpPr>
          <p:cNvPr id="246" name="Google Shape;246;p24"/>
          <p:cNvSpPr/>
          <p:nvPr/>
        </p:nvSpPr>
        <p:spPr>
          <a:xfrm>
            <a:off x="3813275" y="2618050"/>
            <a:ext cx="2209500" cy="430200"/>
          </a:xfrm>
          <a:prstGeom prst="rect">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Process/Application</a:t>
            </a:r>
            <a:endParaRPr/>
          </a:p>
        </p:txBody>
      </p:sp>
      <p:sp>
        <p:nvSpPr>
          <p:cNvPr id="247" name="Google Shape;247;p24"/>
          <p:cNvSpPr/>
          <p:nvPr/>
        </p:nvSpPr>
        <p:spPr>
          <a:xfrm>
            <a:off x="3813275" y="3048250"/>
            <a:ext cx="2209500" cy="430200"/>
          </a:xfrm>
          <a:prstGeom prst="rect">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Host to Host (Transport)</a:t>
            </a:r>
            <a:endParaRPr/>
          </a:p>
        </p:txBody>
      </p:sp>
      <p:sp>
        <p:nvSpPr>
          <p:cNvPr id="248" name="Google Shape;248;p24"/>
          <p:cNvSpPr/>
          <p:nvPr/>
        </p:nvSpPr>
        <p:spPr>
          <a:xfrm>
            <a:off x="3813275" y="3478450"/>
            <a:ext cx="2209500" cy="430200"/>
          </a:xfrm>
          <a:prstGeom prst="rect">
            <a:avLst/>
          </a:prstGeom>
          <a:solidFill>
            <a:srgbClr val="B4A7D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Internet (IP)</a:t>
            </a:r>
            <a:endParaRPr/>
          </a:p>
        </p:txBody>
      </p:sp>
      <p:sp>
        <p:nvSpPr>
          <p:cNvPr id="249" name="Google Shape;249;p24"/>
          <p:cNvSpPr/>
          <p:nvPr/>
        </p:nvSpPr>
        <p:spPr>
          <a:xfrm>
            <a:off x="3813275" y="3908650"/>
            <a:ext cx="2209500" cy="430200"/>
          </a:xfrm>
          <a:prstGeom prst="rect">
            <a:avLst/>
          </a:prstGeom>
          <a:solidFill>
            <a:srgbClr val="FFE5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Network Access</a:t>
            </a:r>
            <a:endParaRPr/>
          </a:p>
        </p:txBody>
      </p:sp>
      <p:cxnSp>
        <p:nvCxnSpPr>
          <p:cNvPr id="250" name="Google Shape;250;p24"/>
          <p:cNvCxnSpPr/>
          <p:nvPr/>
        </p:nvCxnSpPr>
        <p:spPr>
          <a:xfrm flipH="1" rot="10800000">
            <a:off x="6028975" y="2654700"/>
            <a:ext cx="584400" cy="397500"/>
          </a:xfrm>
          <a:prstGeom prst="straightConnector1">
            <a:avLst/>
          </a:prstGeom>
          <a:noFill/>
          <a:ln cap="flat" cmpd="sng" w="9525">
            <a:solidFill>
              <a:srgbClr val="595959"/>
            </a:solidFill>
            <a:prstDash val="solid"/>
            <a:round/>
            <a:headEnd len="med" w="med" type="none"/>
            <a:tailEnd len="med" w="med" type="none"/>
          </a:ln>
        </p:spPr>
      </p:cxnSp>
      <p:cxnSp>
        <p:nvCxnSpPr>
          <p:cNvPr id="251" name="Google Shape;251;p24"/>
          <p:cNvCxnSpPr/>
          <p:nvPr/>
        </p:nvCxnSpPr>
        <p:spPr>
          <a:xfrm flipH="1" rot="10800000">
            <a:off x="6030588" y="3064600"/>
            <a:ext cx="584400" cy="397500"/>
          </a:xfrm>
          <a:prstGeom prst="straightConnector1">
            <a:avLst/>
          </a:prstGeom>
          <a:noFill/>
          <a:ln cap="flat" cmpd="sng" w="9525">
            <a:solidFill>
              <a:srgbClr val="595959"/>
            </a:solidFill>
            <a:prstDash val="solid"/>
            <a:round/>
            <a:headEnd len="med" w="med" type="none"/>
            <a:tailEnd len="med" w="med" type="none"/>
          </a:ln>
        </p:spPr>
      </p:cxnSp>
      <p:cxnSp>
        <p:nvCxnSpPr>
          <p:cNvPr id="252" name="Google Shape;252;p24"/>
          <p:cNvCxnSpPr/>
          <p:nvPr/>
        </p:nvCxnSpPr>
        <p:spPr>
          <a:xfrm flipH="1" rot="10800000">
            <a:off x="6030588" y="3494800"/>
            <a:ext cx="584400" cy="397500"/>
          </a:xfrm>
          <a:prstGeom prst="straightConnector1">
            <a:avLst/>
          </a:prstGeom>
          <a:noFill/>
          <a:ln cap="flat" cmpd="sng" w="9525">
            <a:solidFill>
              <a:srgbClr val="595959"/>
            </a:solidFill>
            <a:prstDash val="solid"/>
            <a:round/>
            <a:headEnd len="med" w="med" type="none"/>
            <a:tailEnd len="med" w="med" type="none"/>
          </a:ln>
        </p:spPr>
      </p:cxnSp>
      <p:cxnSp>
        <p:nvCxnSpPr>
          <p:cNvPr id="253" name="Google Shape;253;p24"/>
          <p:cNvCxnSpPr/>
          <p:nvPr/>
        </p:nvCxnSpPr>
        <p:spPr>
          <a:xfrm>
            <a:off x="6028575" y="4341925"/>
            <a:ext cx="603600" cy="5700"/>
          </a:xfrm>
          <a:prstGeom prst="straightConnector1">
            <a:avLst/>
          </a:prstGeom>
          <a:noFill/>
          <a:ln cap="flat" cmpd="sng" w="9525">
            <a:solidFill>
              <a:srgbClr val="595959"/>
            </a:solidFill>
            <a:prstDash val="solid"/>
            <a:round/>
            <a:headEnd len="med" w="med" type="none"/>
            <a:tailEnd len="med" w="med" type="none"/>
          </a:ln>
        </p:spPr>
      </p:cxnSp>
      <p:cxnSp>
        <p:nvCxnSpPr>
          <p:cNvPr id="254" name="Google Shape;254;p24"/>
          <p:cNvCxnSpPr/>
          <p:nvPr/>
        </p:nvCxnSpPr>
        <p:spPr>
          <a:xfrm flipH="1" rot="10800000">
            <a:off x="6024300" y="1359450"/>
            <a:ext cx="584400" cy="1257900"/>
          </a:xfrm>
          <a:prstGeom prst="straightConnector1">
            <a:avLst/>
          </a:prstGeom>
          <a:noFill/>
          <a:ln cap="flat" cmpd="sng" w="9525">
            <a:solidFill>
              <a:srgbClr val="595959"/>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2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Resources</a:t>
            </a:r>
            <a:endParaRPr/>
          </a:p>
        </p:txBody>
      </p:sp>
      <p:sp>
        <p:nvSpPr>
          <p:cNvPr id="265" name="Google Shape;26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IANA Service Name and Transport Protocol Port Number Registry</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Networking for System Administration</a:t>
            </a:r>
            <a:endParaRPr/>
          </a:p>
        </p:txBody>
      </p:sp>
      <p:sp>
        <p:nvSpPr>
          <p:cNvPr id="61" name="Google Shape;61;p14"/>
          <p:cNvSpPr txBox="1"/>
          <p:nvPr>
            <p:ph idx="1" type="body"/>
          </p:nvPr>
        </p:nvSpPr>
        <p:spPr>
          <a:xfrm>
            <a:off x="311700" y="1146658"/>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will be discussing networks primarily through TCP/IP (with a bit of UDP)</a:t>
            </a:r>
            <a:endParaRPr/>
          </a:p>
          <a:p>
            <a:pPr indent="-342900" lvl="0" marL="457200" rtl="0" algn="l">
              <a:spcBef>
                <a:spcPts val="0"/>
              </a:spcBef>
              <a:spcAft>
                <a:spcPts val="0"/>
              </a:spcAft>
              <a:buSzPts val="1800"/>
              <a:buChar char="●"/>
            </a:pPr>
            <a:r>
              <a:rPr lang="en"/>
              <a:t>Focus will primarily be on how to create and administer local networks, which will include how these networks connect to the internet but not how the internet functions (which is different from local networks)</a:t>
            </a:r>
            <a:endParaRPr/>
          </a:p>
          <a:p>
            <a:pPr indent="-342900" lvl="0" marL="457200" rtl="0" algn="l">
              <a:spcBef>
                <a:spcPts val="0"/>
              </a:spcBef>
              <a:spcAft>
                <a:spcPts val="0"/>
              </a:spcAft>
              <a:buSzPts val="1800"/>
              <a:buChar char="●"/>
            </a:pPr>
            <a:r>
              <a:rPr lang="en"/>
              <a:t>The network services we discuss will be in the context of local networking</a:t>
            </a:r>
            <a:endParaRPr/>
          </a:p>
          <a:p>
            <a:pPr indent="-342900" lvl="0" marL="457200" rtl="0" algn="l">
              <a:spcBef>
                <a:spcPts val="0"/>
              </a:spcBef>
              <a:spcAft>
                <a:spcPts val="0"/>
              </a:spcAft>
              <a:buSzPts val="1800"/>
              <a:buChar char="●"/>
            </a:pPr>
            <a:r>
              <a:rPr lang="en"/>
              <a:t>We will be discussing core networking concepts (routing, packet addressing, etc.) at a relatively high level</a:t>
            </a:r>
            <a:endParaRPr/>
          </a:p>
          <a:p>
            <a:pPr indent="-342900" lvl="0" marL="457200" rtl="0" algn="l">
              <a:spcBef>
                <a:spcPts val="0"/>
              </a:spcBef>
              <a:spcAft>
                <a:spcPts val="0"/>
              </a:spcAft>
              <a:buSzPts val="1800"/>
              <a:buChar char="●"/>
            </a:pPr>
            <a:r>
              <a:rPr lang="en"/>
              <a:t>Typically this discussion will provide just enough information to perform a system </a:t>
            </a:r>
            <a:r>
              <a:rPr lang="en"/>
              <a:t>administration</a:t>
            </a:r>
            <a:r>
              <a:rPr lang="en"/>
              <a:t> task such as network design or traffic debugging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Open System Interconnect (OSI) Model</a:t>
            </a:r>
            <a:endParaRPr/>
          </a:p>
        </p:txBody>
      </p:sp>
      <p:sp>
        <p:nvSpPr>
          <p:cNvPr id="67" name="Google Shape;67;p1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Ratified in ~1983 by the International Organization for Standardization (ISO)</a:t>
            </a:r>
            <a:endParaRPr sz="1800"/>
          </a:p>
          <a:p>
            <a:pPr indent="-342900" lvl="0" marL="457200" rtl="0" algn="l">
              <a:spcBef>
                <a:spcPts val="0"/>
              </a:spcBef>
              <a:spcAft>
                <a:spcPts val="0"/>
              </a:spcAft>
              <a:buSzPts val="1800"/>
              <a:buChar char="●"/>
            </a:pPr>
            <a:r>
              <a:rPr lang="en" sz="1800"/>
              <a:t>Made up of 7 different levels of independent network abstraction</a:t>
            </a:r>
            <a:endParaRPr sz="1800"/>
          </a:p>
          <a:p>
            <a:pPr indent="-342900" lvl="0" marL="457200" rtl="0" algn="l">
              <a:spcBef>
                <a:spcPts val="0"/>
              </a:spcBef>
              <a:spcAft>
                <a:spcPts val="0"/>
              </a:spcAft>
              <a:buSzPts val="1800"/>
              <a:buChar char="●"/>
            </a:pPr>
            <a:r>
              <a:rPr lang="en" sz="1800"/>
              <a:t>Acrostic for remembering the levels: “All People Sip Tea Not Dr. Pepper”</a:t>
            </a:r>
            <a:endParaRPr sz="1800"/>
          </a:p>
        </p:txBody>
      </p:sp>
      <p:sp>
        <p:nvSpPr>
          <p:cNvPr id="68" name="Google Shape;68;p1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Physical</a:t>
            </a:r>
            <a:endParaRPr sz="1800"/>
          </a:p>
          <a:p>
            <a:pPr indent="-342900" lvl="0" marL="457200" rtl="0" algn="l">
              <a:spcBef>
                <a:spcPts val="0"/>
              </a:spcBef>
              <a:spcAft>
                <a:spcPts val="0"/>
              </a:spcAft>
              <a:buSzPts val="1800"/>
              <a:buAutoNum type="arabicPeriod"/>
            </a:pPr>
            <a:r>
              <a:rPr lang="en" sz="1800"/>
              <a:t>Data Link</a:t>
            </a:r>
            <a:endParaRPr sz="1800"/>
          </a:p>
          <a:p>
            <a:pPr indent="-342900" lvl="0" marL="457200" rtl="0" algn="l">
              <a:spcBef>
                <a:spcPts val="0"/>
              </a:spcBef>
              <a:spcAft>
                <a:spcPts val="0"/>
              </a:spcAft>
              <a:buSzPts val="1800"/>
              <a:buAutoNum type="arabicPeriod"/>
            </a:pPr>
            <a:r>
              <a:rPr lang="en" sz="1800"/>
              <a:t>Network</a:t>
            </a:r>
            <a:endParaRPr sz="1800"/>
          </a:p>
          <a:p>
            <a:pPr indent="-342900" lvl="0" marL="457200" rtl="0" algn="l">
              <a:spcBef>
                <a:spcPts val="0"/>
              </a:spcBef>
              <a:spcAft>
                <a:spcPts val="0"/>
              </a:spcAft>
              <a:buSzPts val="1800"/>
              <a:buAutoNum type="arabicPeriod"/>
            </a:pPr>
            <a:r>
              <a:rPr lang="en" sz="1800"/>
              <a:t>Transport</a:t>
            </a:r>
            <a:endParaRPr sz="1800"/>
          </a:p>
          <a:p>
            <a:pPr indent="-342900" lvl="0" marL="457200" rtl="0" algn="l">
              <a:spcBef>
                <a:spcPts val="0"/>
              </a:spcBef>
              <a:spcAft>
                <a:spcPts val="0"/>
              </a:spcAft>
              <a:buSzPts val="1800"/>
              <a:buAutoNum type="arabicPeriod"/>
            </a:pPr>
            <a:r>
              <a:rPr lang="en" sz="1800"/>
              <a:t>Session</a:t>
            </a:r>
            <a:endParaRPr sz="1800"/>
          </a:p>
          <a:p>
            <a:pPr indent="-342900" lvl="0" marL="457200" rtl="0" algn="l">
              <a:spcBef>
                <a:spcPts val="0"/>
              </a:spcBef>
              <a:spcAft>
                <a:spcPts val="0"/>
              </a:spcAft>
              <a:buSzPts val="1800"/>
              <a:buAutoNum type="arabicPeriod"/>
            </a:pPr>
            <a:r>
              <a:rPr lang="en" sz="1800"/>
              <a:t>Presentation</a:t>
            </a:r>
            <a:endParaRPr sz="1800"/>
          </a:p>
          <a:p>
            <a:pPr indent="-342900" lvl="0" marL="457200" rtl="0" algn="l">
              <a:spcBef>
                <a:spcPts val="0"/>
              </a:spcBef>
              <a:spcAft>
                <a:spcPts val="0"/>
              </a:spcAft>
              <a:buSzPts val="1800"/>
              <a:buAutoNum type="arabicPeriod"/>
            </a:pPr>
            <a:r>
              <a:rPr lang="en" sz="1800"/>
              <a:t>Application</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Level 1 (L1) - Physical</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Physical connection between network devices (computers &amp; networking appliances)</a:t>
            </a:r>
            <a:endParaRPr/>
          </a:p>
          <a:p>
            <a:pPr indent="-342900" lvl="1" marL="914400" rtl="0" algn="l">
              <a:spcBef>
                <a:spcPts val="0"/>
              </a:spcBef>
              <a:spcAft>
                <a:spcPts val="0"/>
              </a:spcAft>
              <a:buSzPts val="1800"/>
              <a:buChar char="○"/>
            </a:pPr>
            <a:r>
              <a:rPr lang="en" sz="1800"/>
              <a:t>Fiber, Ethernet, Wireless, etc.</a:t>
            </a:r>
            <a:endParaRPr sz="1800"/>
          </a:p>
          <a:p>
            <a:pPr indent="-342900" lvl="0" marL="457200" rtl="0" algn="l">
              <a:spcBef>
                <a:spcPts val="0"/>
              </a:spcBef>
              <a:spcAft>
                <a:spcPts val="0"/>
              </a:spcAft>
              <a:buSzPts val="1800"/>
              <a:buChar char="●"/>
            </a:pPr>
            <a:r>
              <a:rPr lang="en"/>
              <a:t>Data is carried and represented in its binary form (whatever that means for the physical connection carrying it)</a:t>
            </a:r>
            <a:endParaRPr/>
          </a:p>
          <a:p>
            <a:pPr indent="-342900" lvl="0" marL="457200" rtl="0" algn="l">
              <a:spcBef>
                <a:spcPts val="0"/>
              </a:spcBef>
              <a:spcAft>
                <a:spcPts val="0"/>
              </a:spcAft>
              <a:buSzPts val="1800"/>
              <a:buChar char="●"/>
            </a:pPr>
            <a:r>
              <a:rPr lang="en"/>
              <a:t>Handles flow control (when it should be sending vs. </a:t>
            </a:r>
            <a:r>
              <a:rPr lang="en"/>
              <a:t>receiving</a:t>
            </a:r>
            <a:r>
              <a:rPr lang="en"/>
              <a:t>)</a:t>
            </a:r>
            <a:r>
              <a:rPr lang="en"/>
              <a:t> and limited error correction (usually through redundancy)</a:t>
            </a:r>
            <a:endParaRPr/>
          </a:p>
          <a:p>
            <a:pPr indent="-342900" lvl="0" marL="457200" rtl="0" algn="l">
              <a:spcBef>
                <a:spcPts val="0"/>
              </a:spcBef>
              <a:spcAft>
                <a:spcPts val="0"/>
              </a:spcAft>
              <a:buSzPts val="1800"/>
              <a:buChar char="●"/>
            </a:pPr>
            <a:r>
              <a:rPr lang="en"/>
              <a:t>Translates data layer requests into hardware-specific operations and passes incoming bitstreams to the data layer for processing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Level 2 (L2) - Data</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Uses a </a:t>
            </a:r>
            <a:r>
              <a:rPr lang="en"/>
              <a:t>data</a:t>
            </a:r>
            <a:r>
              <a:rPr b="1" lang="en"/>
              <a:t> frame</a:t>
            </a:r>
            <a:r>
              <a:rPr lang="en"/>
              <a:t> to encode the source and destination </a:t>
            </a:r>
            <a:r>
              <a:rPr b="1" lang="en"/>
              <a:t>MAC addresses</a:t>
            </a:r>
            <a:r>
              <a:rPr lang="en"/>
              <a:t> as well as a error checksum around an IP packet</a:t>
            </a:r>
            <a:endParaRPr/>
          </a:p>
          <a:p>
            <a:pPr indent="-342900" lvl="1" marL="914400" rtl="0" algn="l">
              <a:spcBef>
                <a:spcPts val="0"/>
              </a:spcBef>
              <a:spcAft>
                <a:spcPts val="0"/>
              </a:spcAft>
              <a:buSzPts val="1800"/>
              <a:buChar char="○"/>
            </a:pPr>
            <a:r>
              <a:rPr lang="en" sz="1800"/>
              <a:t>F</a:t>
            </a:r>
            <a:r>
              <a:rPr lang="en" sz="1800"/>
              <a:t>rame adds two 6 byte MAC addresses (plus 2 for additional data)</a:t>
            </a:r>
            <a:endParaRPr sz="1800"/>
          </a:p>
          <a:p>
            <a:pPr indent="-342900" lvl="1" marL="914400" rtl="0" algn="l">
              <a:spcBef>
                <a:spcPts val="0"/>
              </a:spcBef>
              <a:spcAft>
                <a:spcPts val="0"/>
              </a:spcAft>
              <a:buSzPts val="1800"/>
              <a:buChar char="○"/>
            </a:pPr>
            <a:r>
              <a:rPr lang="en" sz="1800"/>
              <a:t>Frame also adds a 4 byte checksum for error correction</a:t>
            </a:r>
            <a:endParaRPr sz="1800"/>
          </a:p>
          <a:p>
            <a:pPr indent="-342900" lvl="1" marL="914400" rtl="0" algn="l">
              <a:spcBef>
                <a:spcPts val="0"/>
              </a:spcBef>
              <a:spcAft>
                <a:spcPts val="0"/>
              </a:spcAft>
              <a:buSzPts val="1800"/>
              <a:buChar char="○"/>
            </a:pPr>
            <a:r>
              <a:rPr lang="en" sz="1800"/>
              <a:t>MAC Addresses are how individual machines are “uniquely” addressed</a:t>
            </a:r>
            <a:endParaRPr sz="1800"/>
          </a:p>
          <a:p>
            <a:pPr indent="-342900" lvl="1" marL="914400" rtl="0" algn="l">
              <a:spcBef>
                <a:spcPts val="0"/>
              </a:spcBef>
              <a:spcAft>
                <a:spcPts val="0"/>
              </a:spcAft>
              <a:buSzPts val="1800"/>
              <a:buChar char="○"/>
            </a:pPr>
            <a:r>
              <a:rPr lang="en" sz="1800"/>
              <a:t>MAC Addresses are set per-device by the manufacturer</a:t>
            </a:r>
            <a:endParaRPr sz="1800"/>
          </a:p>
          <a:p>
            <a:pPr indent="-342900" lvl="0" marL="457200" rtl="0" algn="l">
              <a:spcBef>
                <a:spcPts val="0"/>
              </a:spcBef>
              <a:spcAft>
                <a:spcPts val="0"/>
              </a:spcAft>
              <a:buSzPts val="1800"/>
              <a:buChar char="●"/>
            </a:pPr>
            <a:r>
              <a:rPr lang="en"/>
              <a:t>Handles sending information from one device on the local network to another</a:t>
            </a:r>
            <a:endParaRPr/>
          </a:p>
          <a:p>
            <a:pPr indent="-342900" lvl="0" marL="457200" rtl="0" algn="l">
              <a:spcBef>
                <a:spcPts val="0"/>
              </a:spcBef>
              <a:spcAft>
                <a:spcPts val="0"/>
              </a:spcAft>
              <a:buSzPts val="1800"/>
              <a:buChar char="●"/>
            </a:pPr>
            <a:r>
              <a:rPr i="1" lang="en"/>
              <a:t>Individual</a:t>
            </a:r>
            <a:r>
              <a:rPr lang="en"/>
              <a:t> data frames cannot cross networks, although their internal data can</a:t>
            </a:r>
            <a:endParaRPr/>
          </a:p>
          <a:p>
            <a:pPr indent="-342900" lvl="0" marL="457200" rtl="0" algn="l">
              <a:spcBef>
                <a:spcPts val="0"/>
              </a:spcBef>
              <a:spcAft>
                <a:spcPts val="0"/>
              </a:spcAft>
              <a:buSzPts val="1800"/>
              <a:buChar char="●"/>
            </a:pPr>
            <a:r>
              <a:rPr lang="en"/>
              <a:t>The data layer is actually made up of two layers (more on this later)</a:t>
            </a:r>
            <a:endParaRPr/>
          </a:p>
        </p:txBody>
      </p:sp>
      <p:grpSp>
        <p:nvGrpSpPr>
          <p:cNvPr id="81" name="Google Shape;81;p17"/>
          <p:cNvGrpSpPr/>
          <p:nvPr/>
        </p:nvGrpSpPr>
        <p:grpSpPr>
          <a:xfrm>
            <a:off x="3946172" y="506975"/>
            <a:ext cx="4886117" cy="448800"/>
            <a:chOff x="4095622" y="568925"/>
            <a:chExt cx="4886117" cy="448800"/>
          </a:xfrm>
        </p:grpSpPr>
        <p:sp>
          <p:nvSpPr>
            <p:cNvPr id="82" name="Google Shape;82;p17"/>
            <p:cNvSpPr/>
            <p:nvPr/>
          </p:nvSpPr>
          <p:spPr>
            <a:xfrm>
              <a:off x="7027186" y="568925"/>
              <a:ext cx="977400" cy="4488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83" name="Google Shape;83;p17"/>
            <p:cNvSpPr/>
            <p:nvPr/>
          </p:nvSpPr>
          <p:spPr>
            <a:xfrm>
              <a:off x="6049998" y="568925"/>
              <a:ext cx="977400" cy="448800"/>
            </a:xfrm>
            <a:prstGeom prst="rect">
              <a:avLst/>
            </a:prstGeom>
            <a:solidFill>
              <a:srgbClr val="EA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Segment</a:t>
              </a:r>
              <a:endParaRPr/>
            </a:p>
          </p:txBody>
        </p:sp>
        <p:sp>
          <p:nvSpPr>
            <p:cNvPr id="84" name="Google Shape;84;p17"/>
            <p:cNvSpPr/>
            <p:nvPr/>
          </p:nvSpPr>
          <p:spPr>
            <a:xfrm>
              <a:off x="5072810" y="568925"/>
              <a:ext cx="977400" cy="448800"/>
            </a:xfrm>
            <a:prstGeom prst="rect">
              <a:avLst/>
            </a:prstGeom>
            <a:solidFill>
              <a:srgbClr val="B4A7D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Packet</a:t>
              </a:r>
              <a:endParaRPr/>
            </a:p>
          </p:txBody>
        </p:sp>
        <p:sp>
          <p:nvSpPr>
            <p:cNvPr id="85" name="Google Shape;85;p17"/>
            <p:cNvSpPr/>
            <p:nvPr/>
          </p:nvSpPr>
          <p:spPr>
            <a:xfrm>
              <a:off x="4095622" y="568925"/>
              <a:ext cx="977400" cy="448800"/>
            </a:xfrm>
            <a:prstGeom prst="rect">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Frame</a:t>
              </a:r>
              <a:endParaRPr/>
            </a:p>
          </p:txBody>
        </p:sp>
        <p:sp>
          <p:nvSpPr>
            <p:cNvPr id="86" name="Google Shape;86;p17"/>
            <p:cNvSpPr/>
            <p:nvPr/>
          </p:nvSpPr>
          <p:spPr>
            <a:xfrm>
              <a:off x="8004339" y="568925"/>
              <a:ext cx="977400" cy="448800"/>
            </a:xfrm>
            <a:prstGeom prst="rect">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Frame</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Level 3 (L3) - Network</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layer containing the internet protocol (IP) which works with</a:t>
            </a:r>
            <a:r>
              <a:rPr lang="en"/>
              <a:t> </a:t>
            </a:r>
            <a:r>
              <a:rPr b="1" lang="en"/>
              <a:t>packets</a:t>
            </a:r>
            <a:endParaRPr b="1"/>
          </a:p>
          <a:p>
            <a:pPr indent="-342900" lvl="1" marL="914400" rtl="0" algn="l">
              <a:spcBef>
                <a:spcPts val="0"/>
              </a:spcBef>
              <a:spcAft>
                <a:spcPts val="0"/>
              </a:spcAft>
              <a:buSzPts val="1800"/>
              <a:buChar char="○"/>
            </a:pPr>
            <a:r>
              <a:rPr lang="en" sz="1800"/>
              <a:t>Packet adds two 4 byte IP addresses (plus 16 bytes of additional </a:t>
            </a:r>
            <a:r>
              <a:rPr lang="en" sz="1800"/>
              <a:t>information including time to live and total length</a:t>
            </a:r>
            <a:r>
              <a:rPr lang="en" sz="1800"/>
              <a:t>)</a:t>
            </a:r>
            <a:endParaRPr sz="1800"/>
          </a:p>
          <a:p>
            <a:pPr indent="-342900" lvl="0" marL="457200" rtl="0" algn="l">
              <a:spcBef>
                <a:spcPts val="0"/>
              </a:spcBef>
              <a:spcAft>
                <a:spcPts val="0"/>
              </a:spcAft>
              <a:buSzPts val="1800"/>
              <a:buChar char="●"/>
            </a:pPr>
            <a:r>
              <a:rPr lang="en"/>
              <a:t>Handles moving data between networks, a process known as routing</a:t>
            </a:r>
            <a:endParaRPr/>
          </a:p>
          <a:p>
            <a:pPr indent="-342900" lvl="0" marL="457200" rtl="0" algn="l">
              <a:spcBef>
                <a:spcPts val="0"/>
              </a:spcBef>
              <a:spcAft>
                <a:spcPts val="0"/>
              </a:spcAft>
              <a:buSzPts val="1800"/>
              <a:buChar char="●"/>
            </a:pPr>
            <a:r>
              <a:rPr lang="en"/>
              <a:t>When data gets to a network boundary, the frame is removed and the IP addresses are inspected to know what new frame to create</a:t>
            </a:r>
            <a:endParaRPr/>
          </a:p>
          <a:p>
            <a:pPr indent="-342900" lvl="0" marL="457200" rtl="0" algn="l">
              <a:spcBef>
                <a:spcPts val="0"/>
              </a:spcBef>
              <a:spcAft>
                <a:spcPts val="0"/>
              </a:spcAft>
              <a:buSzPts val="1800"/>
              <a:buChar char="●"/>
            </a:pPr>
            <a:r>
              <a:rPr lang="en"/>
              <a:t>Performs no error control or correction itself</a:t>
            </a:r>
            <a:endParaRPr/>
          </a:p>
        </p:txBody>
      </p:sp>
      <p:grpSp>
        <p:nvGrpSpPr>
          <p:cNvPr id="93" name="Google Shape;93;p18"/>
          <p:cNvGrpSpPr/>
          <p:nvPr/>
        </p:nvGrpSpPr>
        <p:grpSpPr>
          <a:xfrm>
            <a:off x="4927462" y="506975"/>
            <a:ext cx="3904848" cy="448800"/>
            <a:chOff x="4612987" y="568925"/>
            <a:chExt cx="3904848" cy="448800"/>
          </a:xfrm>
        </p:grpSpPr>
        <p:sp>
          <p:nvSpPr>
            <p:cNvPr id="94" name="Google Shape;94;p18"/>
            <p:cNvSpPr/>
            <p:nvPr/>
          </p:nvSpPr>
          <p:spPr>
            <a:xfrm>
              <a:off x="7216135" y="568925"/>
              <a:ext cx="1301700" cy="4488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95" name="Google Shape;95;p18"/>
            <p:cNvSpPr/>
            <p:nvPr/>
          </p:nvSpPr>
          <p:spPr>
            <a:xfrm>
              <a:off x="5914561" y="568925"/>
              <a:ext cx="1301700" cy="448800"/>
            </a:xfrm>
            <a:prstGeom prst="rect">
              <a:avLst/>
            </a:prstGeom>
            <a:solidFill>
              <a:srgbClr val="EA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Segment</a:t>
              </a:r>
              <a:endParaRPr/>
            </a:p>
          </p:txBody>
        </p:sp>
        <p:sp>
          <p:nvSpPr>
            <p:cNvPr id="96" name="Google Shape;96;p18"/>
            <p:cNvSpPr/>
            <p:nvPr/>
          </p:nvSpPr>
          <p:spPr>
            <a:xfrm>
              <a:off x="4612987" y="568925"/>
              <a:ext cx="1301700" cy="448800"/>
            </a:xfrm>
            <a:prstGeom prst="rect">
              <a:avLst/>
            </a:prstGeom>
            <a:solidFill>
              <a:srgbClr val="B4A7D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Packet</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Level 4 (L4) - Transport</a:t>
            </a:r>
            <a:endParaRPr/>
          </a:p>
        </p:txBody>
      </p:sp>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Service to Service or Host to Host </a:t>
            </a:r>
            <a:r>
              <a:rPr lang="en"/>
              <a:t>communication</a:t>
            </a:r>
            <a:r>
              <a:rPr lang="en"/>
              <a:t> using either the Transmission Control Protocol (</a:t>
            </a:r>
            <a:r>
              <a:rPr b="1" lang="en"/>
              <a:t>TCP</a:t>
            </a:r>
            <a:r>
              <a:rPr lang="en"/>
              <a:t>) or User Datagram Protocol (</a:t>
            </a:r>
            <a:r>
              <a:rPr b="1" lang="en"/>
              <a:t>UDP</a:t>
            </a:r>
            <a:r>
              <a:rPr lang="en"/>
              <a:t>) and addressed through port numbers</a:t>
            </a:r>
            <a:endParaRPr/>
          </a:p>
          <a:p>
            <a:pPr indent="-342900" lvl="1" marL="914400" rtl="0" algn="l">
              <a:spcBef>
                <a:spcPts val="0"/>
              </a:spcBef>
              <a:spcAft>
                <a:spcPts val="0"/>
              </a:spcAft>
              <a:buSzPts val="1800"/>
              <a:buChar char="○"/>
            </a:pPr>
            <a:r>
              <a:rPr lang="en" sz="1800"/>
              <a:t>TCP: send it and expect a response with an unordered delivery</a:t>
            </a:r>
            <a:endParaRPr sz="1800"/>
          </a:p>
          <a:p>
            <a:pPr indent="-342900" lvl="1" marL="914400" rtl="0" algn="l">
              <a:spcBef>
                <a:spcPts val="0"/>
              </a:spcBef>
              <a:spcAft>
                <a:spcPts val="0"/>
              </a:spcAft>
              <a:buSzPts val="1800"/>
              <a:buChar char="○"/>
            </a:pPr>
            <a:r>
              <a:rPr lang="en" sz="1800"/>
              <a:t>UDP: send it and forget it protocol with an ordered delivery (best effort)</a:t>
            </a:r>
            <a:endParaRPr sz="1800"/>
          </a:p>
          <a:p>
            <a:pPr indent="-342900" lvl="1" marL="914400" rtl="0" algn="l">
              <a:spcBef>
                <a:spcPts val="0"/>
              </a:spcBef>
              <a:spcAft>
                <a:spcPts val="0"/>
              </a:spcAft>
              <a:buSzPts val="1800"/>
              <a:buChar char="○"/>
            </a:pPr>
            <a:r>
              <a:rPr lang="en" sz="1800"/>
              <a:t>The Internet Assigned Numbers Authority (IANA) keeps a list of well known ports (0 - 1023) which are the ones </a:t>
            </a:r>
            <a:r>
              <a:rPr lang="en" sz="1800"/>
              <a:t>requiring</a:t>
            </a:r>
            <a:r>
              <a:rPr lang="en" sz="1800"/>
              <a:t> elevated permissions in order to bind to in Linux/UNIX</a:t>
            </a:r>
            <a:endParaRPr sz="1800"/>
          </a:p>
          <a:p>
            <a:pPr indent="-342900" lvl="0" marL="457200" rtl="0" algn="l">
              <a:spcBef>
                <a:spcPts val="0"/>
              </a:spcBef>
              <a:spcAft>
                <a:spcPts val="0"/>
              </a:spcAft>
              <a:buSzPts val="1800"/>
              <a:buChar char="●"/>
            </a:pPr>
            <a:r>
              <a:rPr lang="en"/>
              <a:t>Handles flow control, congestions, errors, and multiplexing</a:t>
            </a:r>
            <a:endParaRPr/>
          </a:p>
        </p:txBody>
      </p:sp>
      <p:grpSp>
        <p:nvGrpSpPr>
          <p:cNvPr id="103" name="Google Shape;103;p19"/>
          <p:cNvGrpSpPr/>
          <p:nvPr/>
        </p:nvGrpSpPr>
        <p:grpSpPr>
          <a:xfrm>
            <a:off x="6229036" y="506975"/>
            <a:ext cx="2603274" cy="448800"/>
            <a:chOff x="5252161" y="506975"/>
            <a:chExt cx="2603274" cy="448800"/>
          </a:xfrm>
        </p:grpSpPr>
        <p:sp>
          <p:nvSpPr>
            <p:cNvPr id="104" name="Google Shape;104;p19"/>
            <p:cNvSpPr/>
            <p:nvPr/>
          </p:nvSpPr>
          <p:spPr>
            <a:xfrm>
              <a:off x="6553735" y="506975"/>
              <a:ext cx="1301700" cy="4488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105" name="Google Shape;105;p19"/>
            <p:cNvSpPr/>
            <p:nvPr/>
          </p:nvSpPr>
          <p:spPr>
            <a:xfrm>
              <a:off x="5252161" y="506975"/>
              <a:ext cx="1301700" cy="448800"/>
            </a:xfrm>
            <a:prstGeom prst="rect">
              <a:avLst/>
            </a:prstGeom>
            <a:solidFill>
              <a:srgbClr val="EA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Segment</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Level 5 (L5) - Session</a:t>
            </a:r>
            <a:endParaRPr/>
          </a:p>
        </p:txBody>
      </p:sp>
      <p:sp>
        <p:nvSpPr>
          <p:cNvPr id="111" name="Google Shape;111;p20"/>
          <p:cNvSpPr txBox="1"/>
          <p:nvPr>
            <p:ph idx="1" type="body"/>
          </p:nvPr>
        </p:nvSpPr>
        <p:spPr>
          <a:xfrm>
            <a:off x="311700" y="1152475"/>
            <a:ext cx="8520600" cy="1422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Handles opening, closing, and managing a connection session between end-user applications over a network</a:t>
            </a:r>
            <a:endParaRPr/>
          </a:p>
          <a:p>
            <a:pPr indent="-342900" lvl="0" marL="457200" rtl="0" algn="l">
              <a:spcBef>
                <a:spcPts val="0"/>
              </a:spcBef>
              <a:spcAft>
                <a:spcPts val="0"/>
              </a:spcAft>
              <a:buSzPts val="1800"/>
              <a:buChar char="●"/>
            </a:pPr>
            <a:r>
              <a:rPr lang="en"/>
              <a:t>Sockets implement this layer when using UNIX*</a:t>
            </a:r>
            <a:endParaRPr/>
          </a:p>
        </p:txBody>
      </p:sp>
      <p:sp>
        <p:nvSpPr>
          <p:cNvPr id="112" name="Google Shape;112;p20"/>
          <p:cNvSpPr txBox="1"/>
          <p:nvPr>
            <p:ph type="title"/>
          </p:nvPr>
        </p:nvSpPr>
        <p:spPr>
          <a:xfrm>
            <a:off x="311700" y="2574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Level 6 (L6) - Presentation</a:t>
            </a:r>
            <a:endParaRPr/>
          </a:p>
        </p:txBody>
      </p:sp>
      <p:sp>
        <p:nvSpPr>
          <p:cNvPr id="113" name="Google Shape;113;p20"/>
          <p:cNvSpPr txBox="1"/>
          <p:nvPr>
            <p:ph idx="1" type="body"/>
          </p:nvPr>
        </p:nvSpPr>
        <p:spPr>
          <a:xfrm>
            <a:off x="311700" y="3280811"/>
            <a:ext cx="8520600" cy="1422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Covers data conversion, character code translation, compression, encryption and decryption between the network format and what is expected by your application</a:t>
            </a:r>
            <a:endParaRPr/>
          </a:p>
        </p:txBody>
      </p:sp>
      <p:sp>
        <p:nvSpPr>
          <p:cNvPr id="114" name="Google Shape;114;p20"/>
          <p:cNvSpPr/>
          <p:nvPr/>
        </p:nvSpPr>
        <p:spPr>
          <a:xfrm>
            <a:off x="7530610" y="506975"/>
            <a:ext cx="1301700" cy="4488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Level 7 (L7) - Application</a:t>
            </a:r>
            <a:endParaRPr/>
          </a:p>
        </p:txBody>
      </p:sp>
      <p:sp>
        <p:nvSpPr>
          <p:cNvPr id="120" name="Google Shape;12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All applications that utilize the network fall under this layer</a:t>
            </a:r>
            <a:endParaRPr/>
          </a:p>
          <a:p>
            <a:pPr indent="-342900" lvl="1" marL="914400" rtl="0" algn="l">
              <a:spcBef>
                <a:spcPts val="0"/>
              </a:spcBef>
              <a:spcAft>
                <a:spcPts val="0"/>
              </a:spcAft>
              <a:buSzPts val="1800"/>
              <a:buChar char="○"/>
            </a:pPr>
            <a:r>
              <a:rPr lang="en" sz="1800"/>
              <a:t>Remote Host Login: Telnet, Secure Shell (SSH)</a:t>
            </a:r>
            <a:endParaRPr sz="1800"/>
          </a:p>
          <a:p>
            <a:pPr indent="-342900" lvl="1" marL="914400" rtl="0" algn="l">
              <a:spcBef>
                <a:spcPts val="0"/>
              </a:spcBef>
              <a:spcAft>
                <a:spcPts val="0"/>
              </a:spcAft>
              <a:buSzPts val="1800"/>
              <a:buChar char="○"/>
            </a:pPr>
            <a:r>
              <a:rPr lang="en" sz="1800"/>
              <a:t>File Transfer: File Transfer Protocol (FTP), Trivial File Transfer Protocol (TFTP)</a:t>
            </a:r>
            <a:endParaRPr sz="1800"/>
          </a:p>
          <a:p>
            <a:pPr indent="-342900" lvl="1" marL="914400" rtl="0" algn="l">
              <a:spcBef>
                <a:spcPts val="0"/>
              </a:spcBef>
              <a:spcAft>
                <a:spcPts val="0"/>
              </a:spcAft>
              <a:buSzPts val="1800"/>
              <a:buChar char="○"/>
            </a:pPr>
            <a:r>
              <a:rPr lang="en" sz="1800"/>
              <a:t>Electronic Mail: Simple Mail Transfer Protocol (SMTP)</a:t>
            </a:r>
            <a:endParaRPr sz="1800"/>
          </a:p>
          <a:p>
            <a:pPr indent="-342900" lvl="1" marL="914400" rtl="0" algn="l">
              <a:spcBef>
                <a:spcPts val="0"/>
              </a:spcBef>
              <a:spcAft>
                <a:spcPts val="0"/>
              </a:spcAft>
              <a:buSzPts val="1800"/>
              <a:buChar char="○"/>
            </a:pPr>
            <a:r>
              <a:rPr lang="en" sz="1800"/>
              <a:t>Networking Support: Domain Name System (DNS)</a:t>
            </a:r>
            <a:endParaRPr sz="1800"/>
          </a:p>
          <a:p>
            <a:pPr indent="-342900" lvl="1" marL="914400" rtl="0" algn="l">
              <a:spcBef>
                <a:spcPts val="0"/>
              </a:spcBef>
              <a:spcAft>
                <a:spcPts val="0"/>
              </a:spcAft>
              <a:buSzPts val="1800"/>
              <a:buChar char="○"/>
            </a:pPr>
            <a:r>
              <a:rPr lang="en" sz="1800"/>
              <a:t>Remote host management: Simple Network Management Protocol (SNMP), Common Management Information Protocol over TCP (CMOT)</a:t>
            </a:r>
            <a:endParaRPr sz="1800"/>
          </a:p>
        </p:txBody>
      </p:sp>
      <p:sp>
        <p:nvSpPr>
          <p:cNvPr id="121" name="Google Shape;121;p21"/>
          <p:cNvSpPr/>
          <p:nvPr/>
        </p:nvSpPr>
        <p:spPr>
          <a:xfrm>
            <a:off x="7530610" y="506975"/>
            <a:ext cx="1301700" cy="4488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