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4E5FBC-AAA8-4FAD-83C5-9DAECDCA3895}">
  <a:tblStyle styleId="{4E4E5FBC-AAA8-4FAD-83C5-9DAECDCA38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d93295b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d93295b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d93295b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d93295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d93295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6d93295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Switches can also initiate their own broadcast when they </a:t>
            </a:r>
            <a:r>
              <a:rPr lang="en"/>
              <a:t>receive</a:t>
            </a:r>
            <a:r>
              <a:rPr lang="en"/>
              <a:t> a packet and don’t have the destination address in their switching table. When this happens they take the incoming packet and send it to devices attached to the switch (even though it isn’t signed with the special FF:FF:FF:FF:FF:FF destination). When the correct device responds the switch gets the frame in on a specific port and looks at the source address and logs it (it also logs the source address of the frame that comes in to be forwarded in the first place to get the senders MAC address). Checking source addresses of frames is how the switch updates its internal routing table.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d93295b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d93295b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6d93295b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d93295b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total broadcast domains, one per group attached to a switch with the router requiring an elevation to L3 thus defining a new network (assuming the router isn’t configured to act as an L2 switch). The routers in all </a:t>
            </a:r>
            <a:r>
              <a:rPr lang="en"/>
              <a:t>likelihood</a:t>
            </a:r>
            <a:r>
              <a:rPr lang="en"/>
              <a:t> also form a broadcast domain because they can broadcast to each other over L2 (typically devices operate at their layers and all layers below) but that is a bit of a tricky question.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d93295b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d93295b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Assuming the switches are not configured for VLAN (more on this later) they do not have an accessible MAC address themselves (they might for administrative reasons, but we will also ignore that for now). This means that the number of MACs per domain is equal to the number of clients attached to the switch plus 1 for the router that bridges that different networks together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d93295b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d93295b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6d93295b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6d93295b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with this network topology where host 1 wants to talk with host 3 but doesn’t know its MAC address (either it knows its IP but not its MAC, or host 3 isn’t actually on the network yet, either of these will be fixed with ARP resolution or announcement)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6d93295b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6d93295b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 3 is attached to the network, and either it does an announcement ARP to tell everyone on the network its IP address (which is just a broadcast that tells everyone its MAC address), or it is now on the network and can be discovered through ARP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6d93295b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6d93295b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assume host 1 knows host 3’s IP </a:t>
            </a:r>
            <a:r>
              <a:rPr lang="en"/>
              <a:t>address</a:t>
            </a:r>
            <a:r>
              <a:rPr lang="en"/>
              <a:t> (through DNS) and wants to </a:t>
            </a:r>
            <a:r>
              <a:rPr lang="en"/>
              <a:t>communicate</a:t>
            </a:r>
            <a:r>
              <a:rPr lang="en"/>
              <a:t> with it but doesn’t know its MAC address, so it sends a broadcast with the IP address to the network which the switch replicates to all hosts its connected to (except the sender). The destination address in the header is FF:FF:FF:FF:FF:FF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8e6817e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8e6817e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6d93295b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6d93295b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host with the matching IP address (which it probably gets through DHCP when connected to the network) then responds to the broadcast with a new frame with its MAC address as the source and the host 1 as the destination (it probably also caches host 1’s MAC address while it has the packet). When host 1 receives that packet it then updates its switching table with the source MAC address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6d93295b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6d93295b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6d93295b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6d93295b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6d93295b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6d93295b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6d93295b9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6d93295b9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6d93295b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6d93295b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6d93295b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6d93295b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6d93295b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6d93295b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6f6cb4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6f6cb4b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56f6cb4b1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56f6cb4b1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all paths that were removed in this image are actually just ports that are in the blocking state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8e6817e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8e6817e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56d93295b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6d93295b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6d93295b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6d93295b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8e6817e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8e6817e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e6817e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e6817e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management is done through </a:t>
            </a:r>
            <a:r>
              <a:rPr lang="en"/>
              <a:t>cyclic</a:t>
            </a:r>
            <a:r>
              <a:rPr lang="en"/>
              <a:t> </a:t>
            </a:r>
            <a:r>
              <a:rPr lang="en"/>
              <a:t>redundancy</a:t>
            </a:r>
            <a:r>
              <a:rPr lang="en"/>
              <a:t> check (CRC) which utilizes a checksum added to the end of the frame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e6817e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8e6817e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to specify that the MAC address is for a network interface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8e6817e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8e6817e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searchable databases for OUI numbers allowing you to discover manufacturers from MAC addresses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e6817eb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e6817eb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d93295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d9329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udy-ccna.com/collision-broadcast-domain/" TargetMode="External"/><Relationship Id="rId4" Type="http://schemas.openxmlformats.org/officeDocument/2006/relationships/hyperlink" Target="https://en.wikipedia.org/wiki/Address_Resolution_Protocol" TargetMode="External"/><Relationship Id="rId5" Type="http://schemas.openxmlformats.org/officeDocument/2006/relationships/hyperlink" Target="https://0x2142.com/?p=558" TargetMode="External"/><Relationship Id="rId6" Type="http://schemas.openxmlformats.org/officeDocument/2006/relationships/hyperlink" Target="https://www.youtube.com/watch?v=TIHvWb-gru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2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L1 and L2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Switching Table</a:t>
            </a:r>
            <a:endParaRPr/>
          </a:p>
        </p:txBody>
      </p:sp>
      <p:sp>
        <p:nvSpPr>
          <p:cNvPr id="150" name="Google Shape;15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L2 communication is possible because each device that works on L2 keeps an internal switching table that lists the different MAC addresses associated with each port on the device</a:t>
            </a:r>
            <a:endParaRPr/>
          </a:p>
          <a:p>
            <a:pPr indent="-342900" lvl="0" marL="457200" rtl="0" algn="l">
              <a:spcBef>
                <a:spcPts val="0"/>
              </a:spcBef>
              <a:spcAft>
                <a:spcPts val="0"/>
              </a:spcAft>
              <a:buSzPts val="1800"/>
              <a:buChar char="●"/>
            </a:pPr>
            <a:r>
              <a:rPr lang="en"/>
              <a:t>This allows the device to know who it can communicate with (over L2) and what port it should put the frame on to perform the communication</a:t>
            </a:r>
            <a:endParaRPr/>
          </a:p>
        </p:txBody>
      </p:sp>
      <p:graphicFrame>
        <p:nvGraphicFramePr>
          <p:cNvPr id="151" name="Google Shape;151;p22"/>
          <p:cNvGraphicFramePr/>
          <p:nvPr/>
        </p:nvGraphicFramePr>
        <p:xfrm>
          <a:off x="2430775" y="3098200"/>
          <a:ext cx="3000000" cy="3000000"/>
        </p:xfrm>
        <a:graphic>
          <a:graphicData uri="http://schemas.openxmlformats.org/drawingml/2006/table">
            <a:tbl>
              <a:tblPr>
                <a:noFill/>
                <a:tableStyleId>{4E4E5FBC-AAA8-4FAD-83C5-9DAECDCA3895}</a:tableStyleId>
              </a:tblPr>
              <a:tblGrid>
                <a:gridCol w="1363200"/>
                <a:gridCol w="1008300"/>
                <a:gridCol w="1910925"/>
              </a:tblGrid>
              <a:tr h="425150">
                <a:tc>
                  <a:txBody>
                    <a:bodyPr>
                      <a:noAutofit/>
                    </a:bodyPr>
                    <a:lstStyle/>
                    <a:p>
                      <a:pPr indent="0" lvl="0" marL="0" rtl="0" algn="l">
                        <a:spcBef>
                          <a:spcPts val="0"/>
                        </a:spcBef>
                        <a:spcAft>
                          <a:spcPts val="0"/>
                        </a:spcAft>
                        <a:buNone/>
                      </a:pPr>
                      <a:r>
                        <a:rPr lang="en"/>
                        <a:t>Record ID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gn="l">
                        <a:spcBef>
                          <a:spcPts val="0"/>
                        </a:spcBef>
                        <a:spcAft>
                          <a:spcPts val="0"/>
                        </a:spcAft>
                        <a:buNone/>
                      </a:pPr>
                      <a:r>
                        <a:rPr lang="en"/>
                        <a:t>Port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gn="l">
                        <a:spcBef>
                          <a:spcPts val="0"/>
                        </a:spcBef>
                        <a:spcAft>
                          <a:spcPts val="0"/>
                        </a:spcAft>
                        <a:buNone/>
                      </a:pPr>
                      <a:r>
                        <a:rPr lang="en"/>
                        <a:t>MAC Address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381000">
                <a:tc>
                  <a:txBody>
                    <a:bodyPr>
                      <a:noAutofit/>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t>0A:5C:44:BB:81:A5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81000">
                <a:tc>
                  <a:txBody>
                    <a:bodyPr>
                      <a:noAutofit/>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n"/>
                        <a:t>60:AB:1C:43:19:55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81000">
                <a:tc>
                  <a:txBody>
                    <a:bodyPr>
                      <a:noAutofit/>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t>B9:12:34:56:78:90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Unicast</a:t>
            </a:r>
            <a:endParaRPr/>
          </a:p>
        </p:txBody>
      </p:sp>
      <p:sp>
        <p:nvSpPr>
          <p:cNvPr id="157" name="Google Shape;15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host (or appliance) sending the packet signs its own MAC address (which is baked in by the manufacturer) to the frame</a:t>
            </a:r>
            <a:endParaRPr/>
          </a:p>
          <a:p>
            <a:pPr indent="-342900" lvl="0" marL="457200" rtl="0" algn="l">
              <a:spcBef>
                <a:spcPts val="0"/>
              </a:spcBef>
              <a:spcAft>
                <a:spcPts val="0"/>
              </a:spcAft>
              <a:buSzPts val="1800"/>
              <a:buChar char="●"/>
            </a:pPr>
            <a:r>
              <a:rPr lang="en"/>
              <a:t>The host (or appliance) uses its internal list of all devices connected over L2 in order to sign the destination MAC address</a:t>
            </a:r>
            <a:endParaRPr/>
          </a:p>
          <a:p>
            <a:pPr indent="-342900" lvl="0" marL="457200" rtl="0" algn="l">
              <a:spcBef>
                <a:spcPts val="0"/>
              </a:spcBef>
              <a:spcAft>
                <a:spcPts val="0"/>
              </a:spcAft>
              <a:buSzPts val="1800"/>
              <a:buChar char="●"/>
            </a:pPr>
            <a:r>
              <a:rPr lang="en"/>
              <a:t>Because of the nature of an L2 network, every device connected to the same L2 network knows the MAC addresses of all other devices, and what network interface to use in order to communicate with that device</a:t>
            </a:r>
            <a:endParaRPr/>
          </a:p>
        </p:txBody>
      </p:sp>
      <p:sp>
        <p:nvSpPr>
          <p:cNvPr id="158" name="Google Shape;158;p23"/>
          <p:cNvSpPr/>
          <p:nvPr/>
        </p:nvSpPr>
        <p:spPr>
          <a:xfrm>
            <a:off x="1675925" y="4199275"/>
            <a:ext cx="369600" cy="3696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7058375" y="419927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3122550" y="419927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4387200" y="419927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5722788" y="419927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3"/>
          <p:cNvCxnSpPr>
            <a:stCxn id="158" idx="6"/>
            <a:endCxn id="160" idx="2"/>
          </p:cNvCxnSpPr>
          <p:nvPr/>
        </p:nvCxnSpPr>
        <p:spPr>
          <a:xfrm>
            <a:off x="2045525" y="4384075"/>
            <a:ext cx="1077000" cy="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3"/>
          <p:cNvCxnSpPr>
            <a:stCxn id="160" idx="6"/>
            <a:endCxn id="161" idx="2"/>
          </p:cNvCxnSpPr>
          <p:nvPr/>
        </p:nvCxnSpPr>
        <p:spPr>
          <a:xfrm>
            <a:off x="3492150" y="4384075"/>
            <a:ext cx="8952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3"/>
          <p:cNvCxnSpPr>
            <a:stCxn id="161" idx="6"/>
            <a:endCxn id="162" idx="2"/>
          </p:cNvCxnSpPr>
          <p:nvPr/>
        </p:nvCxnSpPr>
        <p:spPr>
          <a:xfrm>
            <a:off x="4756800" y="4384075"/>
            <a:ext cx="966000" cy="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3"/>
          <p:cNvCxnSpPr>
            <a:stCxn id="162" idx="6"/>
            <a:endCxn id="159" idx="2"/>
          </p:cNvCxnSpPr>
          <p:nvPr/>
        </p:nvCxnSpPr>
        <p:spPr>
          <a:xfrm>
            <a:off x="6092388" y="4384075"/>
            <a:ext cx="96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Broadcast</a:t>
            </a:r>
            <a:endParaRPr/>
          </a:p>
        </p:txBody>
      </p:sp>
      <p:sp>
        <p:nvSpPr>
          <p:cNvPr id="172" name="Google Shape;17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Protocol which sends out a packet that all devices on the network will respond to (unless otherwise configured)</a:t>
            </a:r>
            <a:endParaRPr/>
          </a:p>
          <a:p>
            <a:pPr indent="-342900" lvl="0" marL="457200" rtl="0" algn="l">
              <a:spcBef>
                <a:spcPts val="0"/>
              </a:spcBef>
              <a:spcAft>
                <a:spcPts val="0"/>
              </a:spcAft>
              <a:buSzPts val="1800"/>
              <a:buChar char="●"/>
            </a:pPr>
            <a:r>
              <a:rPr lang="en"/>
              <a:t>Allows for hosts to discover what other devices are attached to the network, their MAC addresses, and what network interface to use to communicate with them (uses special destination FF:FF:FF:FF:FF:FF)</a:t>
            </a:r>
            <a:endParaRPr/>
          </a:p>
          <a:p>
            <a:pPr indent="-342900" lvl="0" marL="457200" rtl="0" algn="l">
              <a:spcBef>
                <a:spcPts val="0"/>
              </a:spcBef>
              <a:spcAft>
                <a:spcPts val="0"/>
              </a:spcAft>
              <a:buSzPts val="1800"/>
              <a:buChar char="●"/>
            </a:pPr>
            <a:r>
              <a:rPr lang="en"/>
              <a:t>Broadcast is used to fill the switching tables of devices connected to the network (that are not connected directly to the device)</a:t>
            </a:r>
            <a:endParaRPr/>
          </a:p>
        </p:txBody>
      </p:sp>
      <p:sp>
        <p:nvSpPr>
          <p:cNvPr id="173" name="Google Shape;173;p24"/>
          <p:cNvSpPr/>
          <p:nvPr/>
        </p:nvSpPr>
        <p:spPr>
          <a:xfrm>
            <a:off x="2530638" y="4156300"/>
            <a:ext cx="369600" cy="3696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6243763" y="4156300"/>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3977263" y="4156300"/>
            <a:ext cx="369600" cy="369600"/>
          </a:xfrm>
          <a:prstGeom prst="ellipse">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5241913" y="4156300"/>
            <a:ext cx="369600" cy="369600"/>
          </a:xfrm>
          <a:prstGeom prst="ellipse">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4"/>
          <p:cNvCxnSpPr>
            <a:stCxn id="173" idx="6"/>
            <a:endCxn id="175" idx="2"/>
          </p:cNvCxnSpPr>
          <p:nvPr/>
        </p:nvCxnSpPr>
        <p:spPr>
          <a:xfrm>
            <a:off x="2900238" y="4341100"/>
            <a:ext cx="1077000" cy="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4"/>
          <p:cNvCxnSpPr>
            <a:stCxn id="175" idx="6"/>
            <a:endCxn id="176" idx="2"/>
          </p:cNvCxnSpPr>
          <p:nvPr/>
        </p:nvCxnSpPr>
        <p:spPr>
          <a:xfrm>
            <a:off x="4346863" y="4341100"/>
            <a:ext cx="895200" cy="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4"/>
          <p:cNvCxnSpPr>
            <a:stCxn id="176" idx="6"/>
            <a:endCxn id="174" idx="2"/>
          </p:cNvCxnSpPr>
          <p:nvPr/>
        </p:nvCxnSpPr>
        <p:spPr>
          <a:xfrm>
            <a:off x="5611513" y="4341100"/>
            <a:ext cx="632400" cy="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4"/>
          <p:cNvSpPr/>
          <p:nvPr/>
        </p:nvSpPr>
        <p:spPr>
          <a:xfrm>
            <a:off x="5611688" y="36899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5611688" y="462267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4424775" y="36899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4424775" y="462267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4"/>
          <p:cNvCxnSpPr>
            <a:stCxn id="175" idx="6"/>
            <a:endCxn id="182" idx="4"/>
          </p:cNvCxnSpPr>
          <p:nvPr/>
        </p:nvCxnSpPr>
        <p:spPr>
          <a:xfrm flipH="1" rot="10800000">
            <a:off x="4346863" y="4059400"/>
            <a:ext cx="262800" cy="2817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4"/>
          <p:cNvCxnSpPr>
            <a:stCxn id="175" idx="6"/>
            <a:endCxn id="183" idx="0"/>
          </p:cNvCxnSpPr>
          <p:nvPr/>
        </p:nvCxnSpPr>
        <p:spPr>
          <a:xfrm>
            <a:off x="4346863" y="4341100"/>
            <a:ext cx="262800" cy="2817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4"/>
          <p:cNvCxnSpPr>
            <a:stCxn id="176" idx="6"/>
            <a:endCxn id="180" idx="4"/>
          </p:cNvCxnSpPr>
          <p:nvPr/>
        </p:nvCxnSpPr>
        <p:spPr>
          <a:xfrm flipH="1" rot="10800000">
            <a:off x="5611513" y="4059400"/>
            <a:ext cx="185100" cy="2817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4"/>
          <p:cNvCxnSpPr>
            <a:stCxn id="176" idx="6"/>
            <a:endCxn id="181" idx="0"/>
          </p:cNvCxnSpPr>
          <p:nvPr/>
        </p:nvCxnSpPr>
        <p:spPr>
          <a:xfrm>
            <a:off x="5611513" y="4341100"/>
            <a:ext cx="185100" cy="28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Count the Broadcast Domains</a:t>
            </a:r>
            <a:endParaRPr/>
          </a:p>
          <a:p>
            <a:pPr indent="0" lvl="0" marL="0" rtl="0" algn="l">
              <a:spcBef>
                <a:spcPts val="0"/>
              </a:spcBef>
              <a:spcAft>
                <a:spcPts val="0"/>
              </a:spcAft>
              <a:buNone/>
            </a:pPr>
            <a:r>
              <a:t/>
            </a:r>
            <a:endParaRPr/>
          </a:p>
        </p:txBody>
      </p:sp>
      <p:sp>
        <p:nvSpPr>
          <p:cNvPr id="193" name="Google Shape;193;p25"/>
          <p:cNvSpPr/>
          <p:nvPr/>
        </p:nvSpPr>
        <p:spPr>
          <a:xfrm>
            <a:off x="2125650" y="1336825"/>
            <a:ext cx="662400" cy="662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endParaRPr/>
          </a:p>
        </p:txBody>
      </p:sp>
      <p:sp>
        <p:nvSpPr>
          <p:cNvPr id="194" name="Google Shape;194;p25"/>
          <p:cNvSpPr/>
          <p:nvPr/>
        </p:nvSpPr>
        <p:spPr>
          <a:xfrm>
            <a:off x="6613350" y="1336825"/>
            <a:ext cx="662400" cy="662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sp>
        <p:nvSpPr>
          <p:cNvPr id="195" name="Google Shape;195;p25"/>
          <p:cNvSpPr/>
          <p:nvPr/>
        </p:nvSpPr>
        <p:spPr>
          <a:xfrm>
            <a:off x="1374750" y="2355200"/>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SW1</a:t>
            </a:r>
            <a:endParaRPr/>
          </a:p>
        </p:txBody>
      </p:sp>
      <p:sp>
        <p:nvSpPr>
          <p:cNvPr id="196" name="Google Shape;196;p25"/>
          <p:cNvSpPr/>
          <p:nvPr/>
        </p:nvSpPr>
        <p:spPr>
          <a:xfrm>
            <a:off x="1196550" y="3547750"/>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Clients</a:t>
            </a:r>
            <a:endParaRPr/>
          </a:p>
        </p:txBody>
      </p:sp>
      <p:cxnSp>
        <p:nvCxnSpPr>
          <p:cNvPr id="197" name="Google Shape;197;p25"/>
          <p:cNvCxnSpPr>
            <a:stCxn id="196" idx="0"/>
            <a:endCxn id="195" idx="2"/>
          </p:cNvCxnSpPr>
          <p:nvPr/>
        </p:nvCxnSpPr>
        <p:spPr>
          <a:xfrm rot="10800000">
            <a:off x="1661100" y="2927950"/>
            <a:ext cx="0" cy="619800"/>
          </a:xfrm>
          <a:prstGeom prst="straightConnector1">
            <a:avLst/>
          </a:prstGeom>
          <a:noFill/>
          <a:ln cap="flat" cmpd="sng" w="9525">
            <a:solidFill>
              <a:srgbClr val="595959"/>
            </a:solidFill>
            <a:prstDash val="solid"/>
            <a:round/>
            <a:headEnd len="med" w="med" type="none"/>
            <a:tailEnd len="med" w="med" type="none"/>
          </a:ln>
        </p:spPr>
      </p:cxnSp>
      <p:cxnSp>
        <p:nvCxnSpPr>
          <p:cNvPr id="198" name="Google Shape;198;p25"/>
          <p:cNvCxnSpPr>
            <a:stCxn id="199" idx="2"/>
            <a:endCxn id="200" idx="0"/>
          </p:cNvCxnSpPr>
          <p:nvPr/>
        </p:nvCxnSpPr>
        <p:spPr>
          <a:xfrm>
            <a:off x="3252600" y="2927925"/>
            <a:ext cx="0" cy="619800"/>
          </a:xfrm>
          <a:prstGeom prst="straightConnector1">
            <a:avLst/>
          </a:prstGeom>
          <a:noFill/>
          <a:ln cap="flat" cmpd="sng" w="9525">
            <a:solidFill>
              <a:srgbClr val="595959"/>
            </a:solidFill>
            <a:prstDash val="solid"/>
            <a:round/>
            <a:headEnd len="med" w="med" type="none"/>
            <a:tailEnd len="med" w="med" type="none"/>
          </a:ln>
        </p:spPr>
      </p:cxnSp>
      <p:cxnSp>
        <p:nvCxnSpPr>
          <p:cNvPr id="201" name="Google Shape;201;p25"/>
          <p:cNvCxnSpPr>
            <a:stCxn id="195" idx="0"/>
            <a:endCxn id="193" idx="3"/>
          </p:cNvCxnSpPr>
          <p:nvPr/>
        </p:nvCxnSpPr>
        <p:spPr>
          <a:xfrm flipH="1" rot="10800000">
            <a:off x="1661100" y="1902200"/>
            <a:ext cx="561600" cy="453000"/>
          </a:xfrm>
          <a:prstGeom prst="straightConnector1">
            <a:avLst/>
          </a:prstGeom>
          <a:noFill/>
          <a:ln cap="flat" cmpd="sng" w="9525">
            <a:solidFill>
              <a:srgbClr val="595959"/>
            </a:solidFill>
            <a:prstDash val="solid"/>
            <a:round/>
            <a:headEnd len="med" w="med" type="none"/>
            <a:tailEnd len="med" w="med" type="none"/>
          </a:ln>
        </p:spPr>
      </p:cxnSp>
      <p:cxnSp>
        <p:nvCxnSpPr>
          <p:cNvPr id="202" name="Google Shape;202;p25"/>
          <p:cNvCxnSpPr>
            <a:stCxn id="199" idx="0"/>
            <a:endCxn id="193" idx="5"/>
          </p:cNvCxnSpPr>
          <p:nvPr/>
        </p:nvCxnSpPr>
        <p:spPr>
          <a:xfrm rot="10800000">
            <a:off x="2691000" y="1902225"/>
            <a:ext cx="561600" cy="453000"/>
          </a:xfrm>
          <a:prstGeom prst="straightConnector1">
            <a:avLst/>
          </a:prstGeom>
          <a:noFill/>
          <a:ln cap="flat" cmpd="sng" w="9525">
            <a:solidFill>
              <a:srgbClr val="595959"/>
            </a:solidFill>
            <a:prstDash val="solid"/>
            <a:round/>
            <a:headEnd len="med" w="med" type="none"/>
            <a:tailEnd len="med" w="med" type="none"/>
          </a:ln>
        </p:spPr>
      </p:cxnSp>
      <p:cxnSp>
        <p:nvCxnSpPr>
          <p:cNvPr id="203" name="Google Shape;203;p25"/>
          <p:cNvCxnSpPr>
            <a:stCxn id="193" idx="6"/>
            <a:endCxn id="194" idx="2"/>
          </p:cNvCxnSpPr>
          <p:nvPr/>
        </p:nvCxnSpPr>
        <p:spPr>
          <a:xfrm>
            <a:off x="2788050" y="1668025"/>
            <a:ext cx="3825300" cy="0"/>
          </a:xfrm>
          <a:prstGeom prst="straightConnector1">
            <a:avLst/>
          </a:prstGeom>
          <a:noFill/>
          <a:ln cap="flat" cmpd="sng" w="9525">
            <a:solidFill>
              <a:srgbClr val="595959"/>
            </a:solidFill>
            <a:prstDash val="solid"/>
            <a:round/>
            <a:headEnd len="med" w="med" type="none"/>
            <a:tailEnd len="med" w="med" type="none"/>
          </a:ln>
        </p:spPr>
      </p:cxnSp>
      <p:sp>
        <p:nvSpPr>
          <p:cNvPr id="200" name="Google Shape;200;p25"/>
          <p:cNvSpPr/>
          <p:nvPr/>
        </p:nvSpPr>
        <p:spPr>
          <a:xfrm>
            <a:off x="2788050" y="3547775"/>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 Clients</a:t>
            </a:r>
            <a:endParaRPr/>
          </a:p>
        </p:txBody>
      </p:sp>
      <p:sp>
        <p:nvSpPr>
          <p:cNvPr id="199" name="Google Shape;199;p25"/>
          <p:cNvSpPr/>
          <p:nvPr/>
        </p:nvSpPr>
        <p:spPr>
          <a:xfrm>
            <a:off x="2966250" y="235522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SW2</a:t>
            </a:r>
            <a:endParaRPr/>
          </a:p>
        </p:txBody>
      </p:sp>
      <p:sp>
        <p:nvSpPr>
          <p:cNvPr id="204" name="Google Shape;204;p25"/>
          <p:cNvSpPr/>
          <p:nvPr/>
        </p:nvSpPr>
        <p:spPr>
          <a:xfrm>
            <a:off x="5862450" y="2355213"/>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SW3</a:t>
            </a:r>
            <a:endParaRPr/>
          </a:p>
        </p:txBody>
      </p:sp>
      <p:sp>
        <p:nvSpPr>
          <p:cNvPr id="205" name="Google Shape;205;p25"/>
          <p:cNvSpPr/>
          <p:nvPr/>
        </p:nvSpPr>
        <p:spPr>
          <a:xfrm>
            <a:off x="5684250" y="3547763"/>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Clients</a:t>
            </a:r>
            <a:endParaRPr/>
          </a:p>
        </p:txBody>
      </p:sp>
      <p:cxnSp>
        <p:nvCxnSpPr>
          <p:cNvPr id="206" name="Google Shape;206;p25"/>
          <p:cNvCxnSpPr>
            <a:stCxn id="205" idx="0"/>
            <a:endCxn id="204" idx="2"/>
          </p:cNvCxnSpPr>
          <p:nvPr/>
        </p:nvCxnSpPr>
        <p:spPr>
          <a:xfrm rot="10800000">
            <a:off x="6148800" y="2927963"/>
            <a:ext cx="0" cy="619800"/>
          </a:xfrm>
          <a:prstGeom prst="straightConnector1">
            <a:avLst/>
          </a:prstGeom>
          <a:noFill/>
          <a:ln cap="flat" cmpd="sng" w="9525">
            <a:solidFill>
              <a:srgbClr val="595959"/>
            </a:solidFill>
            <a:prstDash val="solid"/>
            <a:round/>
            <a:headEnd len="med" w="med" type="none"/>
            <a:tailEnd len="med" w="med" type="none"/>
          </a:ln>
        </p:spPr>
      </p:cxnSp>
      <p:cxnSp>
        <p:nvCxnSpPr>
          <p:cNvPr id="207" name="Google Shape;207;p25"/>
          <p:cNvCxnSpPr>
            <a:stCxn id="208" idx="2"/>
            <a:endCxn id="209" idx="0"/>
          </p:cNvCxnSpPr>
          <p:nvPr/>
        </p:nvCxnSpPr>
        <p:spPr>
          <a:xfrm>
            <a:off x="7740300" y="2927938"/>
            <a:ext cx="0" cy="619800"/>
          </a:xfrm>
          <a:prstGeom prst="straightConnector1">
            <a:avLst/>
          </a:prstGeom>
          <a:noFill/>
          <a:ln cap="flat" cmpd="sng" w="9525">
            <a:solidFill>
              <a:srgbClr val="595959"/>
            </a:solidFill>
            <a:prstDash val="solid"/>
            <a:round/>
            <a:headEnd len="med" w="med" type="none"/>
            <a:tailEnd len="med" w="med" type="none"/>
          </a:ln>
        </p:spPr>
      </p:cxnSp>
      <p:sp>
        <p:nvSpPr>
          <p:cNvPr id="209" name="Google Shape;209;p25"/>
          <p:cNvSpPr/>
          <p:nvPr/>
        </p:nvSpPr>
        <p:spPr>
          <a:xfrm>
            <a:off x="7275750" y="3547788"/>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Clients</a:t>
            </a:r>
            <a:endParaRPr/>
          </a:p>
        </p:txBody>
      </p:sp>
      <p:sp>
        <p:nvSpPr>
          <p:cNvPr id="208" name="Google Shape;208;p25"/>
          <p:cNvSpPr/>
          <p:nvPr/>
        </p:nvSpPr>
        <p:spPr>
          <a:xfrm>
            <a:off x="7453950" y="2355238"/>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SW4</a:t>
            </a:r>
            <a:endParaRPr/>
          </a:p>
        </p:txBody>
      </p:sp>
      <p:cxnSp>
        <p:nvCxnSpPr>
          <p:cNvPr id="210" name="Google Shape;210;p25"/>
          <p:cNvCxnSpPr>
            <a:stCxn id="204" idx="0"/>
            <a:endCxn id="194" idx="3"/>
          </p:cNvCxnSpPr>
          <p:nvPr/>
        </p:nvCxnSpPr>
        <p:spPr>
          <a:xfrm flipH="1" rot="10800000">
            <a:off x="6148800" y="1902213"/>
            <a:ext cx="561600" cy="4530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25"/>
          <p:cNvCxnSpPr>
            <a:stCxn id="208" idx="0"/>
            <a:endCxn id="194" idx="5"/>
          </p:cNvCxnSpPr>
          <p:nvPr/>
        </p:nvCxnSpPr>
        <p:spPr>
          <a:xfrm rot="10800000">
            <a:off x="7178700" y="1902238"/>
            <a:ext cx="561600" cy="45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the MACs per domain</a:t>
            </a:r>
            <a:endParaRPr/>
          </a:p>
        </p:txBody>
      </p:sp>
      <p:sp>
        <p:nvSpPr>
          <p:cNvPr id="217" name="Google Shape;217;p26"/>
          <p:cNvSpPr/>
          <p:nvPr/>
        </p:nvSpPr>
        <p:spPr>
          <a:xfrm>
            <a:off x="2125650" y="1336825"/>
            <a:ext cx="662400" cy="662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endParaRPr/>
          </a:p>
        </p:txBody>
      </p:sp>
      <p:sp>
        <p:nvSpPr>
          <p:cNvPr id="218" name="Google Shape;218;p26"/>
          <p:cNvSpPr/>
          <p:nvPr/>
        </p:nvSpPr>
        <p:spPr>
          <a:xfrm>
            <a:off x="6613350" y="1336825"/>
            <a:ext cx="662400" cy="662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sp>
        <p:nvSpPr>
          <p:cNvPr id="219" name="Google Shape;219;p26"/>
          <p:cNvSpPr/>
          <p:nvPr/>
        </p:nvSpPr>
        <p:spPr>
          <a:xfrm>
            <a:off x="1374750" y="2355200"/>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SW1</a:t>
            </a:r>
            <a:endParaRPr/>
          </a:p>
        </p:txBody>
      </p:sp>
      <p:sp>
        <p:nvSpPr>
          <p:cNvPr id="220" name="Google Shape;220;p26"/>
          <p:cNvSpPr/>
          <p:nvPr/>
        </p:nvSpPr>
        <p:spPr>
          <a:xfrm>
            <a:off x="1196550" y="3547750"/>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Clients</a:t>
            </a:r>
            <a:endParaRPr/>
          </a:p>
        </p:txBody>
      </p:sp>
      <p:cxnSp>
        <p:nvCxnSpPr>
          <p:cNvPr id="221" name="Google Shape;221;p26"/>
          <p:cNvCxnSpPr>
            <a:stCxn id="220" idx="0"/>
            <a:endCxn id="219" idx="2"/>
          </p:cNvCxnSpPr>
          <p:nvPr/>
        </p:nvCxnSpPr>
        <p:spPr>
          <a:xfrm rot="10800000">
            <a:off x="1661100" y="2927950"/>
            <a:ext cx="0" cy="619800"/>
          </a:xfrm>
          <a:prstGeom prst="straightConnector1">
            <a:avLst/>
          </a:prstGeom>
          <a:noFill/>
          <a:ln cap="flat" cmpd="sng" w="28575">
            <a:solidFill>
              <a:srgbClr val="E06666"/>
            </a:solidFill>
            <a:prstDash val="solid"/>
            <a:round/>
            <a:headEnd len="med" w="med" type="none"/>
            <a:tailEnd len="med" w="med" type="none"/>
          </a:ln>
        </p:spPr>
      </p:cxnSp>
      <p:cxnSp>
        <p:nvCxnSpPr>
          <p:cNvPr id="222" name="Google Shape;222;p26"/>
          <p:cNvCxnSpPr>
            <a:stCxn id="223" idx="2"/>
            <a:endCxn id="224" idx="0"/>
          </p:cNvCxnSpPr>
          <p:nvPr/>
        </p:nvCxnSpPr>
        <p:spPr>
          <a:xfrm>
            <a:off x="3252600" y="2927925"/>
            <a:ext cx="0" cy="619800"/>
          </a:xfrm>
          <a:prstGeom prst="straightConnector1">
            <a:avLst/>
          </a:prstGeom>
          <a:noFill/>
          <a:ln cap="flat" cmpd="sng" w="28575">
            <a:solidFill>
              <a:srgbClr val="FFD966"/>
            </a:solidFill>
            <a:prstDash val="solid"/>
            <a:round/>
            <a:headEnd len="med" w="med" type="none"/>
            <a:tailEnd len="med" w="med" type="none"/>
          </a:ln>
        </p:spPr>
      </p:cxnSp>
      <p:cxnSp>
        <p:nvCxnSpPr>
          <p:cNvPr id="225" name="Google Shape;225;p26"/>
          <p:cNvCxnSpPr>
            <a:stCxn id="219" idx="0"/>
            <a:endCxn id="217" idx="3"/>
          </p:cNvCxnSpPr>
          <p:nvPr/>
        </p:nvCxnSpPr>
        <p:spPr>
          <a:xfrm flipH="1" rot="10800000">
            <a:off x="1661100" y="1902200"/>
            <a:ext cx="561600" cy="453000"/>
          </a:xfrm>
          <a:prstGeom prst="straightConnector1">
            <a:avLst/>
          </a:prstGeom>
          <a:noFill/>
          <a:ln cap="flat" cmpd="sng" w="28575">
            <a:solidFill>
              <a:srgbClr val="E06666"/>
            </a:solidFill>
            <a:prstDash val="solid"/>
            <a:round/>
            <a:headEnd len="med" w="med" type="none"/>
            <a:tailEnd len="med" w="med" type="none"/>
          </a:ln>
        </p:spPr>
      </p:cxnSp>
      <p:cxnSp>
        <p:nvCxnSpPr>
          <p:cNvPr id="226" name="Google Shape;226;p26"/>
          <p:cNvCxnSpPr>
            <a:stCxn id="223" idx="0"/>
            <a:endCxn id="217" idx="5"/>
          </p:cNvCxnSpPr>
          <p:nvPr/>
        </p:nvCxnSpPr>
        <p:spPr>
          <a:xfrm rot="10800000">
            <a:off x="2691000" y="1902225"/>
            <a:ext cx="561600" cy="453000"/>
          </a:xfrm>
          <a:prstGeom prst="straightConnector1">
            <a:avLst/>
          </a:prstGeom>
          <a:noFill/>
          <a:ln cap="flat" cmpd="sng" w="28575">
            <a:solidFill>
              <a:srgbClr val="FFD966"/>
            </a:solidFill>
            <a:prstDash val="solid"/>
            <a:round/>
            <a:headEnd len="med" w="med" type="none"/>
            <a:tailEnd len="med" w="med" type="none"/>
          </a:ln>
        </p:spPr>
      </p:cxnSp>
      <p:cxnSp>
        <p:nvCxnSpPr>
          <p:cNvPr id="227" name="Google Shape;227;p26"/>
          <p:cNvCxnSpPr>
            <a:stCxn id="217" idx="6"/>
            <a:endCxn id="218" idx="2"/>
          </p:cNvCxnSpPr>
          <p:nvPr/>
        </p:nvCxnSpPr>
        <p:spPr>
          <a:xfrm>
            <a:off x="2788050" y="1668025"/>
            <a:ext cx="3825300" cy="0"/>
          </a:xfrm>
          <a:prstGeom prst="straightConnector1">
            <a:avLst/>
          </a:prstGeom>
          <a:noFill/>
          <a:ln cap="flat" cmpd="sng" w="28575">
            <a:solidFill>
              <a:srgbClr val="8E7CC3"/>
            </a:solidFill>
            <a:prstDash val="solid"/>
            <a:round/>
            <a:headEnd len="med" w="med" type="none"/>
            <a:tailEnd len="med" w="med" type="none"/>
          </a:ln>
        </p:spPr>
      </p:cxnSp>
      <p:sp>
        <p:nvSpPr>
          <p:cNvPr id="224" name="Google Shape;224;p26"/>
          <p:cNvSpPr/>
          <p:nvPr/>
        </p:nvSpPr>
        <p:spPr>
          <a:xfrm>
            <a:off x="2788050" y="3547775"/>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 Clients</a:t>
            </a:r>
            <a:endParaRPr/>
          </a:p>
        </p:txBody>
      </p:sp>
      <p:sp>
        <p:nvSpPr>
          <p:cNvPr id="223" name="Google Shape;223;p26"/>
          <p:cNvSpPr/>
          <p:nvPr/>
        </p:nvSpPr>
        <p:spPr>
          <a:xfrm>
            <a:off x="2966250" y="235522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SW2</a:t>
            </a:r>
            <a:endParaRPr/>
          </a:p>
        </p:txBody>
      </p:sp>
      <p:sp>
        <p:nvSpPr>
          <p:cNvPr id="228" name="Google Shape;228;p26"/>
          <p:cNvSpPr/>
          <p:nvPr/>
        </p:nvSpPr>
        <p:spPr>
          <a:xfrm>
            <a:off x="5862450" y="2355213"/>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SW3</a:t>
            </a:r>
            <a:endParaRPr/>
          </a:p>
        </p:txBody>
      </p:sp>
      <p:sp>
        <p:nvSpPr>
          <p:cNvPr id="229" name="Google Shape;229;p26"/>
          <p:cNvSpPr/>
          <p:nvPr/>
        </p:nvSpPr>
        <p:spPr>
          <a:xfrm>
            <a:off x="5684250" y="3547763"/>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Clients</a:t>
            </a:r>
            <a:endParaRPr/>
          </a:p>
        </p:txBody>
      </p:sp>
      <p:cxnSp>
        <p:nvCxnSpPr>
          <p:cNvPr id="230" name="Google Shape;230;p26"/>
          <p:cNvCxnSpPr>
            <a:stCxn id="229" idx="0"/>
            <a:endCxn id="228" idx="2"/>
          </p:cNvCxnSpPr>
          <p:nvPr/>
        </p:nvCxnSpPr>
        <p:spPr>
          <a:xfrm rot="10800000">
            <a:off x="6148800" y="2927963"/>
            <a:ext cx="0" cy="619800"/>
          </a:xfrm>
          <a:prstGeom prst="straightConnector1">
            <a:avLst/>
          </a:prstGeom>
          <a:noFill/>
          <a:ln cap="flat" cmpd="sng" w="28575">
            <a:solidFill>
              <a:srgbClr val="93C47D"/>
            </a:solidFill>
            <a:prstDash val="solid"/>
            <a:round/>
            <a:headEnd len="med" w="med" type="none"/>
            <a:tailEnd len="med" w="med" type="none"/>
          </a:ln>
        </p:spPr>
      </p:cxnSp>
      <p:cxnSp>
        <p:nvCxnSpPr>
          <p:cNvPr id="231" name="Google Shape;231;p26"/>
          <p:cNvCxnSpPr>
            <a:stCxn id="232" idx="2"/>
            <a:endCxn id="233" idx="0"/>
          </p:cNvCxnSpPr>
          <p:nvPr/>
        </p:nvCxnSpPr>
        <p:spPr>
          <a:xfrm>
            <a:off x="7740300" y="2927938"/>
            <a:ext cx="0" cy="619800"/>
          </a:xfrm>
          <a:prstGeom prst="straightConnector1">
            <a:avLst/>
          </a:prstGeom>
          <a:noFill/>
          <a:ln cap="flat" cmpd="sng" w="28575">
            <a:solidFill>
              <a:srgbClr val="6D9EEB"/>
            </a:solidFill>
            <a:prstDash val="solid"/>
            <a:round/>
            <a:headEnd len="med" w="med" type="none"/>
            <a:tailEnd len="med" w="med" type="none"/>
          </a:ln>
        </p:spPr>
      </p:cxnSp>
      <p:sp>
        <p:nvSpPr>
          <p:cNvPr id="233" name="Google Shape;233;p26"/>
          <p:cNvSpPr/>
          <p:nvPr/>
        </p:nvSpPr>
        <p:spPr>
          <a:xfrm>
            <a:off x="7275750" y="3547788"/>
            <a:ext cx="929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Clients</a:t>
            </a:r>
            <a:endParaRPr/>
          </a:p>
        </p:txBody>
      </p:sp>
      <p:sp>
        <p:nvSpPr>
          <p:cNvPr id="232" name="Google Shape;232;p26"/>
          <p:cNvSpPr/>
          <p:nvPr/>
        </p:nvSpPr>
        <p:spPr>
          <a:xfrm>
            <a:off x="7453950" y="2355238"/>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SW4</a:t>
            </a:r>
            <a:endParaRPr/>
          </a:p>
        </p:txBody>
      </p:sp>
      <p:cxnSp>
        <p:nvCxnSpPr>
          <p:cNvPr id="234" name="Google Shape;234;p26"/>
          <p:cNvCxnSpPr>
            <a:stCxn id="228" idx="0"/>
            <a:endCxn id="218" idx="3"/>
          </p:cNvCxnSpPr>
          <p:nvPr/>
        </p:nvCxnSpPr>
        <p:spPr>
          <a:xfrm flipH="1" rot="10800000">
            <a:off x="6148800" y="1902213"/>
            <a:ext cx="561600" cy="453000"/>
          </a:xfrm>
          <a:prstGeom prst="straightConnector1">
            <a:avLst/>
          </a:prstGeom>
          <a:noFill/>
          <a:ln cap="flat" cmpd="sng" w="28575">
            <a:solidFill>
              <a:srgbClr val="93C47D"/>
            </a:solidFill>
            <a:prstDash val="solid"/>
            <a:round/>
            <a:headEnd len="med" w="med" type="none"/>
            <a:tailEnd len="med" w="med" type="none"/>
          </a:ln>
        </p:spPr>
      </p:cxnSp>
      <p:cxnSp>
        <p:nvCxnSpPr>
          <p:cNvPr id="235" name="Google Shape;235;p26"/>
          <p:cNvCxnSpPr>
            <a:stCxn id="232" idx="0"/>
            <a:endCxn id="218" idx="5"/>
          </p:cNvCxnSpPr>
          <p:nvPr/>
        </p:nvCxnSpPr>
        <p:spPr>
          <a:xfrm rot="10800000">
            <a:off x="7178700" y="1902238"/>
            <a:ext cx="561600" cy="453000"/>
          </a:xfrm>
          <a:prstGeom prst="straightConnector1">
            <a:avLst/>
          </a:prstGeom>
          <a:noFill/>
          <a:ln cap="flat" cmpd="sng" w="28575">
            <a:solidFill>
              <a:srgbClr val="6D9EEB"/>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the MACs per domain</a:t>
            </a:r>
            <a:endParaRPr/>
          </a:p>
        </p:txBody>
      </p:sp>
      <p:sp>
        <p:nvSpPr>
          <p:cNvPr id="241" name="Google Shape;241;p27"/>
          <p:cNvSpPr/>
          <p:nvPr/>
        </p:nvSpPr>
        <p:spPr>
          <a:xfrm>
            <a:off x="1947450" y="1345975"/>
            <a:ext cx="662400" cy="6624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7"/>
          <p:cNvSpPr/>
          <p:nvPr/>
        </p:nvSpPr>
        <p:spPr>
          <a:xfrm>
            <a:off x="1374750" y="2355200"/>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SW1</a:t>
            </a:r>
            <a:endParaRPr/>
          </a:p>
        </p:txBody>
      </p:sp>
      <p:sp>
        <p:nvSpPr>
          <p:cNvPr id="243" name="Google Shape;243;p27"/>
          <p:cNvSpPr/>
          <p:nvPr/>
        </p:nvSpPr>
        <p:spPr>
          <a:xfrm>
            <a:off x="1196550" y="3547750"/>
            <a:ext cx="929100" cy="5727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Clients</a:t>
            </a:r>
            <a:endParaRPr/>
          </a:p>
        </p:txBody>
      </p:sp>
      <p:cxnSp>
        <p:nvCxnSpPr>
          <p:cNvPr id="244" name="Google Shape;244;p27"/>
          <p:cNvCxnSpPr>
            <a:stCxn id="243" idx="0"/>
            <a:endCxn id="242" idx="2"/>
          </p:cNvCxnSpPr>
          <p:nvPr/>
        </p:nvCxnSpPr>
        <p:spPr>
          <a:xfrm rot="10800000">
            <a:off x="1661100" y="2927950"/>
            <a:ext cx="0" cy="619800"/>
          </a:xfrm>
          <a:prstGeom prst="straightConnector1">
            <a:avLst/>
          </a:prstGeom>
          <a:noFill/>
          <a:ln cap="flat" cmpd="sng" w="28575">
            <a:solidFill>
              <a:srgbClr val="E06666"/>
            </a:solidFill>
            <a:prstDash val="solid"/>
            <a:round/>
            <a:headEnd len="med" w="med" type="none"/>
            <a:tailEnd len="med" w="med" type="none"/>
          </a:ln>
        </p:spPr>
      </p:cxnSp>
      <p:cxnSp>
        <p:nvCxnSpPr>
          <p:cNvPr id="245" name="Google Shape;245;p27"/>
          <p:cNvCxnSpPr>
            <a:stCxn id="246" idx="2"/>
            <a:endCxn id="247" idx="0"/>
          </p:cNvCxnSpPr>
          <p:nvPr/>
        </p:nvCxnSpPr>
        <p:spPr>
          <a:xfrm>
            <a:off x="3252600" y="2927925"/>
            <a:ext cx="0" cy="619800"/>
          </a:xfrm>
          <a:prstGeom prst="straightConnector1">
            <a:avLst/>
          </a:prstGeom>
          <a:noFill/>
          <a:ln cap="flat" cmpd="sng" w="28575">
            <a:solidFill>
              <a:srgbClr val="FFD966"/>
            </a:solidFill>
            <a:prstDash val="solid"/>
            <a:round/>
            <a:headEnd len="med" w="med" type="none"/>
            <a:tailEnd len="med" w="med" type="none"/>
          </a:ln>
        </p:spPr>
      </p:cxnSp>
      <p:cxnSp>
        <p:nvCxnSpPr>
          <p:cNvPr id="248" name="Google Shape;248;p27"/>
          <p:cNvCxnSpPr>
            <a:stCxn id="242" idx="0"/>
            <a:endCxn id="241" idx="3"/>
          </p:cNvCxnSpPr>
          <p:nvPr/>
        </p:nvCxnSpPr>
        <p:spPr>
          <a:xfrm flipH="1" rot="10800000">
            <a:off x="1661100" y="1911500"/>
            <a:ext cx="383400" cy="443700"/>
          </a:xfrm>
          <a:prstGeom prst="straightConnector1">
            <a:avLst/>
          </a:prstGeom>
          <a:noFill/>
          <a:ln cap="flat" cmpd="sng" w="28575">
            <a:solidFill>
              <a:srgbClr val="E06666"/>
            </a:solidFill>
            <a:prstDash val="solid"/>
            <a:round/>
            <a:headEnd len="med" w="med" type="none"/>
            <a:tailEnd len="med" w="med" type="none"/>
          </a:ln>
        </p:spPr>
      </p:cxnSp>
      <p:cxnSp>
        <p:nvCxnSpPr>
          <p:cNvPr id="249" name="Google Shape;249;p27"/>
          <p:cNvCxnSpPr>
            <a:stCxn id="246" idx="0"/>
            <a:endCxn id="250" idx="5"/>
          </p:cNvCxnSpPr>
          <p:nvPr/>
        </p:nvCxnSpPr>
        <p:spPr>
          <a:xfrm rot="10800000">
            <a:off x="2869200" y="1920525"/>
            <a:ext cx="383400" cy="434700"/>
          </a:xfrm>
          <a:prstGeom prst="straightConnector1">
            <a:avLst/>
          </a:prstGeom>
          <a:noFill/>
          <a:ln cap="flat" cmpd="sng" w="28575">
            <a:solidFill>
              <a:srgbClr val="FFD966"/>
            </a:solidFill>
            <a:prstDash val="solid"/>
            <a:round/>
            <a:headEnd len="med" w="med" type="none"/>
            <a:tailEnd len="med" w="med" type="none"/>
          </a:ln>
        </p:spPr>
      </p:cxnSp>
      <p:cxnSp>
        <p:nvCxnSpPr>
          <p:cNvPr id="251" name="Google Shape;251;p27"/>
          <p:cNvCxnSpPr>
            <a:stCxn id="252" idx="6"/>
            <a:endCxn id="253" idx="2"/>
          </p:cNvCxnSpPr>
          <p:nvPr/>
        </p:nvCxnSpPr>
        <p:spPr>
          <a:xfrm flipH="1" rot="10800000">
            <a:off x="3305650" y="1667875"/>
            <a:ext cx="2823600" cy="18600"/>
          </a:xfrm>
          <a:prstGeom prst="straightConnector1">
            <a:avLst/>
          </a:prstGeom>
          <a:noFill/>
          <a:ln cap="flat" cmpd="sng" w="28575">
            <a:solidFill>
              <a:srgbClr val="8E7CC3"/>
            </a:solidFill>
            <a:prstDash val="solid"/>
            <a:round/>
            <a:headEnd len="med" w="med" type="none"/>
            <a:tailEnd len="med" w="med" type="none"/>
          </a:ln>
        </p:spPr>
      </p:cxnSp>
      <p:sp>
        <p:nvSpPr>
          <p:cNvPr id="247" name="Google Shape;247;p27"/>
          <p:cNvSpPr/>
          <p:nvPr/>
        </p:nvSpPr>
        <p:spPr>
          <a:xfrm>
            <a:off x="2788050" y="3547775"/>
            <a:ext cx="929100" cy="572700"/>
          </a:xfrm>
          <a:prstGeom prst="rect">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 Clients</a:t>
            </a:r>
            <a:endParaRPr/>
          </a:p>
        </p:txBody>
      </p:sp>
      <p:sp>
        <p:nvSpPr>
          <p:cNvPr id="246" name="Google Shape;246;p27"/>
          <p:cNvSpPr/>
          <p:nvPr/>
        </p:nvSpPr>
        <p:spPr>
          <a:xfrm>
            <a:off x="2966250" y="235522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SW2</a:t>
            </a:r>
            <a:endParaRPr/>
          </a:p>
        </p:txBody>
      </p:sp>
      <p:sp>
        <p:nvSpPr>
          <p:cNvPr id="254" name="Google Shape;254;p27"/>
          <p:cNvSpPr/>
          <p:nvPr/>
        </p:nvSpPr>
        <p:spPr>
          <a:xfrm>
            <a:off x="5862450" y="2355213"/>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SW3</a:t>
            </a:r>
            <a:endParaRPr/>
          </a:p>
        </p:txBody>
      </p:sp>
      <p:sp>
        <p:nvSpPr>
          <p:cNvPr id="255" name="Google Shape;255;p27"/>
          <p:cNvSpPr/>
          <p:nvPr/>
        </p:nvSpPr>
        <p:spPr>
          <a:xfrm>
            <a:off x="5684250" y="3547763"/>
            <a:ext cx="929100" cy="5727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Clients</a:t>
            </a:r>
            <a:endParaRPr/>
          </a:p>
        </p:txBody>
      </p:sp>
      <p:cxnSp>
        <p:nvCxnSpPr>
          <p:cNvPr id="256" name="Google Shape;256;p27"/>
          <p:cNvCxnSpPr>
            <a:stCxn id="255" idx="0"/>
            <a:endCxn id="254" idx="2"/>
          </p:cNvCxnSpPr>
          <p:nvPr/>
        </p:nvCxnSpPr>
        <p:spPr>
          <a:xfrm rot="10800000">
            <a:off x="6148800" y="2927963"/>
            <a:ext cx="0" cy="619800"/>
          </a:xfrm>
          <a:prstGeom prst="straightConnector1">
            <a:avLst/>
          </a:prstGeom>
          <a:noFill/>
          <a:ln cap="flat" cmpd="sng" w="28575">
            <a:solidFill>
              <a:srgbClr val="93C47D"/>
            </a:solidFill>
            <a:prstDash val="solid"/>
            <a:round/>
            <a:headEnd len="med" w="med" type="none"/>
            <a:tailEnd len="med" w="med" type="none"/>
          </a:ln>
        </p:spPr>
      </p:cxnSp>
      <p:cxnSp>
        <p:nvCxnSpPr>
          <p:cNvPr id="257" name="Google Shape;257;p27"/>
          <p:cNvCxnSpPr>
            <a:stCxn id="258" idx="2"/>
            <a:endCxn id="259" idx="0"/>
          </p:cNvCxnSpPr>
          <p:nvPr/>
        </p:nvCxnSpPr>
        <p:spPr>
          <a:xfrm>
            <a:off x="7740300" y="2927938"/>
            <a:ext cx="0" cy="619800"/>
          </a:xfrm>
          <a:prstGeom prst="straightConnector1">
            <a:avLst/>
          </a:prstGeom>
          <a:noFill/>
          <a:ln cap="flat" cmpd="sng" w="28575">
            <a:solidFill>
              <a:srgbClr val="6D9EEB"/>
            </a:solidFill>
            <a:prstDash val="solid"/>
            <a:round/>
            <a:headEnd len="med" w="med" type="none"/>
            <a:tailEnd len="med" w="med" type="none"/>
          </a:ln>
        </p:spPr>
      </p:cxnSp>
      <p:sp>
        <p:nvSpPr>
          <p:cNvPr id="259" name="Google Shape;259;p27"/>
          <p:cNvSpPr/>
          <p:nvPr/>
        </p:nvSpPr>
        <p:spPr>
          <a:xfrm>
            <a:off x="7275750" y="3547788"/>
            <a:ext cx="929100" cy="572700"/>
          </a:xfrm>
          <a:prstGeom prst="rect">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Clients</a:t>
            </a:r>
            <a:endParaRPr/>
          </a:p>
        </p:txBody>
      </p:sp>
      <p:sp>
        <p:nvSpPr>
          <p:cNvPr id="258" name="Google Shape;258;p27"/>
          <p:cNvSpPr/>
          <p:nvPr/>
        </p:nvSpPr>
        <p:spPr>
          <a:xfrm>
            <a:off x="7453950" y="2355238"/>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SW4</a:t>
            </a:r>
            <a:endParaRPr/>
          </a:p>
        </p:txBody>
      </p:sp>
      <p:cxnSp>
        <p:nvCxnSpPr>
          <p:cNvPr id="260" name="Google Shape;260;p27"/>
          <p:cNvCxnSpPr>
            <a:stCxn id="254" idx="0"/>
            <a:endCxn id="261" idx="3"/>
          </p:cNvCxnSpPr>
          <p:nvPr/>
        </p:nvCxnSpPr>
        <p:spPr>
          <a:xfrm flipH="1" rot="10800000">
            <a:off x="6148800" y="1902213"/>
            <a:ext cx="383400" cy="453000"/>
          </a:xfrm>
          <a:prstGeom prst="straightConnector1">
            <a:avLst/>
          </a:prstGeom>
          <a:noFill/>
          <a:ln cap="flat" cmpd="sng" w="28575">
            <a:solidFill>
              <a:srgbClr val="93C47D"/>
            </a:solidFill>
            <a:prstDash val="solid"/>
            <a:round/>
            <a:headEnd len="med" w="med" type="none"/>
            <a:tailEnd len="med" w="med" type="none"/>
          </a:ln>
        </p:spPr>
      </p:cxnSp>
      <p:cxnSp>
        <p:nvCxnSpPr>
          <p:cNvPr id="262" name="Google Shape;262;p27"/>
          <p:cNvCxnSpPr>
            <a:stCxn id="258" idx="0"/>
            <a:endCxn id="263" idx="5"/>
          </p:cNvCxnSpPr>
          <p:nvPr/>
        </p:nvCxnSpPr>
        <p:spPr>
          <a:xfrm rot="10800000">
            <a:off x="7356900" y="1911238"/>
            <a:ext cx="383400" cy="444000"/>
          </a:xfrm>
          <a:prstGeom prst="straightConnector1">
            <a:avLst/>
          </a:prstGeom>
          <a:noFill/>
          <a:ln cap="flat" cmpd="sng" w="28575">
            <a:solidFill>
              <a:srgbClr val="6D9EEB"/>
            </a:solidFill>
            <a:prstDash val="solid"/>
            <a:round/>
            <a:headEnd len="med" w="med" type="none"/>
            <a:tailEnd len="med" w="med" type="none"/>
          </a:ln>
        </p:spPr>
      </p:cxnSp>
      <p:sp>
        <p:nvSpPr>
          <p:cNvPr id="250" name="Google Shape;250;p27"/>
          <p:cNvSpPr/>
          <p:nvPr/>
        </p:nvSpPr>
        <p:spPr>
          <a:xfrm>
            <a:off x="2303850" y="1355275"/>
            <a:ext cx="662400" cy="662400"/>
          </a:xfrm>
          <a:prstGeom prst="ellipse">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7"/>
          <p:cNvSpPr/>
          <p:nvPr/>
        </p:nvSpPr>
        <p:spPr>
          <a:xfrm>
            <a:off x="6791550" y="1345975"/>
            <a:ext cx="662400" cy="6624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7"/>
          <p:cNvSpPr/>
          <p:nvPr/>
        </p:nvSpPr>
        <p:spPr>
          <a:xfrm>
            <a:off x="6435150" y="1336675"/>
            <a:ext cx="662400" cy="662400"/>
          </a:xfrm>
          <a:prstGeom prst="ellipse">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7"/>
          <p:cNvSpPr/>
          <p:nvPr/>
        </p:nvSpPr>
        <p:spPr>
          <a:xfrm>
            <a:off x="2643250" y="1355275"/>
            <a:ext cx="662400" cy="662400"/>
          </a:xfrm>
          <a:prstGeom prst="ellipse">
            <a:avLst/>
          </a:prstGeom>
          <a:solidFill>
            <a:srgbClr val="8E7CC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endParaRPr/>
          </a:p>
        </p:txBody>
      </p:sp>
      <p:sp>
        <p:nvSpPr>
          <p:cNvPr id="253" name="Google Shape;253;p27"/>
          <p:cNvSpPr/>
          <p:nvPr/>
        </p:nvSpPr>
        <p:spPr>
          <a:xfrm>
            <a:off x="6129150" y="1336675"/>
            <a:ext cx="662400" cy="662400"/>
          </a:xfrm>
          <a:prstGeom prst="ellipse">
            <a:avLst/>
          </a:prstGeom>
          <a:solidFill>
            <a:srgbClr val="8E7CC3"/>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R2</a:t>
            </a:r>
            <a:endParaRPr/>
          </a:p>
        </p:txBody>
      </p:sp>
      <p:sp>
        <p:nvSpPr>
          <p:cNvPr id="264" name="Google Shape;264;p27"/>
          <p:cNvSpPr txBox="1"/>
          <p:nvPr/>
        </p:nvSpPr>
        <p:spPr>
          <a:xfrm>
            <a:off x="851100" y="4265375"/>
            <a:ext cx="16200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E06666"/>
                </a:solidFill>
              </a:rPr>
              <a:t>7 MAC Addresses</a:t>
            </a:r>
            <a:endParaRPr b="1" sz="1200">
              <a:solidFill>
                <a:srgbClr val="E06666"/>
              </a:solidFill>
            </a:endParaRPr>
          </a:p>
        </p:txBody>
      </p:sp>
      <p:sp>
        <p:nvSpPr>
          <p:cNvPr id="265" name="Google Shape;265;p27"/>
          <p:cNvSpPr txBox="1"/>
          <p:nvPr/>
        </p:nvSpPr>
        <p:spPr>
          <a:xfrm>
            <a:off x="2442600" y="4265425"/>
            <a:ext cx="16200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D966"/>
                </a:solidFill>
              </a:rPr>
              <a:t>10</a:t>
            </a:r>
            <a:r>
              <a:rPr b="1" lang="en" sz="1200">
                <a:solidFill>
                  <a:srgbClr val="FFD966"/>
                </a:solidFill>
              </a:rPr>
              <a:t> MAC Addresses</a:t>
            </a:r>
            <a:endParaRPr b="1" sz="1200">
              <a:solidFill>
                <a:srgbClr val="FFD966"/>
              </a:solidFill>
            </a:endParaRPr>
          </a:p>
        </p:txBody>
      </p:sp>
      <p:sp>
        <p:nvSpPr>
          <p:cNvPr id="266" name="Google Shape;266;p27"/>
          <p:cNvSpPr txBox="1"/>
          <p:nvPr/>
        </p:nvSpPr>
        <p:spPr>
          <a:xfrm>
            <a:off x="5338800" y="4265425"/>
            <a:ext cx="16200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93C47D"/>
                </a:solidFill>
              </a:rPr>
              <a:t>3</a:t>
            </a:r>
            <a:r>
              <a:rPr b="1" lang="en" sz="1200">
                <a:solidFill>
                  <a:srgbClr val="93C47D"/>
                </a:solidFill>
              </a:rPr>
              <a:t> MAC Addresses</a:t>
            </a:r>
            <a:endParaRPr b="1" sz="1200">
              <a:solidFill>
                <a:srgbClr val="93C47D"/>
              </a:solidFill>
            </a:endParaRPr>
          </a:p>
        </p:txBody>
      </p:sp>
      <p:sp>
        <p:nvSpPr>
          <p:cNvPr id="267" name="Google Shape;267;p27"/>
          <p:cNvSpPr txBox="1"/>
          <p:nvPr/>
        </p:nvSpPr>
        <p:spPr>
          <a:xfrm>
            <a:off x="6930300" y="4265475"/>
            <a:ext cx="16200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6FA8DC"/>
                </a:solidFill>
              </a:rPr>
              <a:t>6</a:t>
            </a:r>
            <a:r>
              <a:rPr b="1" lang="en" sz="1200">
                <a:solidFill>
                  <a:srgbClr val="6FA8DC"/>
                </a:solidFill>
              </a:rPr>
              <a:t> MAC Addresses</a:t>
            </a:r>
            <a:endParaRPr b="1" sz="1200">
              <a:solidFill>
                <a:srgbClr val="6FA8DC"/>
              </a:solidFill>
            </a:endParaRPr>
          </a:p>
        </p:txBody>
      </p:sp>
      <p:sp>
        <p:nvSpPr>
          <p:cNvPr id="268" name="Google Shape;268;p27"/>
          <p:cNvSpPr txBox="1"/>
          <p:nvPr/>
        </p:nvSpPr>
        <p:spPr>
          <a:xfrm>
            <a:off x="3880875" y="1770925"/>
            <a:ext cx="16200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8E7CC3"/>
                </a:solidFill>
              </a:rPr>
              <a:t>2</a:t>
            </a:r>
            <a:r>
              <a:rPr b="1" lang="en" sz="1200">
                <a:solidFill>
                  <a:srgbClr val="8E7CC3"/>
                </a:solidFill>
              </a:rPr>
              <a:t> MAC Addresses*</a:t>
            </a:r>
            <a:endParaRPr b="1" sz="1200">
              <a:solidFill>
                <a:srgbClr val="8E7CC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Resolution Protocol (ARP)</a:t>
            </a:r>
            <a:endParaRPr/>
          </a:p>
        </p:txBody>
      </p:sp>
      <p:sp>
        <p:nvSpPr>
          <p:cNvPr id="274" name="Google Shape;27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 broadcasts to request the MAC address for other network interfaces on the network (usually </a:t>
            </a:r>
            <a:r>
              <a:rPr lang="en"/>
              <a:t>occurring</a:t>
            </a:r>
            <a:r>
              <a:rPr lang="en"/>
              <a:t> when a device knows the IP address of another machine on the network, but not its MAC address)</a:t>
            </a:r>
            <a:endParaRPr/>
          </a:p>
          <a:p>
            <a:pPr indent="-342900" lvl="0" marL="457200" rtl="0" algn="l">
              <a:spcBef>
                <a:spcPts val="0"/>
              </a:spcBef>
              <a:spcAft>
                <a:spcPts val="0"/>
              </a:spcAft>
              <a:buSzPts val="1800"/>
              <a:buChar char="●"/>
            </a:pPr>
            <a:r>
              <a:rPr lang="en"/>
              <a:t>Sends out a broadcast request which is only responded to by the network interface specified in the request (all others ignore the request)</a:t>
            </a:r>
            <a:endParaRPr/>
          </a:p>
          <a:p>
            <a:pPr indent="-342900" lvl="0" marL="457200" rtl="0" algn="l">
              <a:spcBef>
                <a:spcPts val="0"/>
              </a:spcBef>
              <a:spcAft>
                <a:spcPts val="0"/>
              </a:spcAft>
              <a:buSzPts val="1800"/>
              <a:buChar char="●"/>
            </a:pPr>
            <a:r>
              <a:rPr lang="en"/>
              <a:t>When network interfaces are added to the network, it can also send out an ARP announcement which is a broadcast with the broadcasters MAC address which is intended to update the switching tables of all other network interfaces on the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ARP Resolution</a:t>
            </a:r>
            <a:endParaRPr/>
          </a:p>
        </p:txBody>
      </p:sp>
      <p:sp>
        <p:nvSpPr>
          <p:cNvPr id="280" name="Google Shape;280;p29"/>
          <p:cNvSpPr/>
          <p:nvPr/>
        </p:nvSpPr>
        <p:spPr>
          <a:xfrm>
            <a:off x="3773850" y="2904775"/>
            <a:ext cx="1744500" cy="6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Switch</a:t>
            </a:r>
            <a:endParaRPr/>
          </a:p>
        </p:txBody>
      </p:sp>
      <p:sp>
        <p:nvSpPr>
          <p:cNvPr id="281" name="Google Shape;281;p29"/>
          <p:cNvSpPr/>
          <p:nvPr/>
        </p:nvSpPr>
        <p:spPr>
          <a:xfrm>
            <a:off x="1260075" y="29047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1</a:t>
            </a:r>
            <a:endParaRPr/>
          </a:p>
        </p:txBody>
      </p:sp>
      <p:sp>
        <p:nvSpPr>
          <p:cNvPr id="282" name="Google Shape;282;p29"/>
          <p:cNvSpPr/>
          <p:nvPr/>
        </p:nvSpPr>
        <p:spPr>
          <a:xfrm>
            <a:off x="6362625" y="14708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2</a:t>
            </a:r>
            <a:endParaRPr/>
          </a:p>
        </p:txBody>
      </p:sp>
      <p:sp>
        <p:nvSpPr>
          <p:cNvPr id="283" name="Google Shape;283;p29"/>
          <p:cNvSpPr/>
          <p:nvPr/>
        </p:nvSpPr>
        <p:spPr>
          <a:xfrm>
            <a:off x="6362625" y="32194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4</a:t>
            </a:r>
            <a:endParaRPr/>
          </a:p>
        </p:txBody>
      </p:sp>
      <p:sp>
        <p:nvSpPr>
          <p:cNvPr id="284" name="Google Shape;284;p29"/>
          <p:cNvSpPr/>
          <p:nvPr/>
        </p:nvSpPr>
        <p:spPr>
          <a:xfrm>
            <a:off x="6362625" y="40937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5</a:t>
            </a:r>
            <a:endParaRPr/>
          </a:p>
        </p:txBody>
      </p:sp>
      <p:cxnSp>
        <p:nvCxnSpPr>
          <p:cNvPr id="285" name="Google Shape;285;p29"/>
          <p:cNvCxnSpPr>
            <a:stCxn id="281" idx="6"/>
            <a:endCxn id="280" idx="1"/>
          </p:cNvCxnSpPr>
          <p:nvPr/>
        </p:nvCxnSpPr>
        <p:spPr>
          <a:xfrm>
            <a:off x="2781375" y="3244225"/>
            <a:ext cx="992400" cy="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29"/>
          <p:cNvCxnSpPr>
            <a:stCxn id="280" idx="3"/>
            <a:endCxn id="282" idx="2"/>
          </p:cNvCxnSpPr>
          <p:nvPr/>
        </p:nvCxnSpPr>
        <p:spPr>
          <a:xfrm flipH="1" rot="10800000">
            <a:off x="5518350" y="1810225"/>
            <a:ext cx="844200" cy="14340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29"/>
          <p:cNvCxnSpPr>
            <a:stCxn id="280" idx="3"/>
            <a:endCxn id="283" idx="2"/>
          </p:cNvCxnSpPr>
          <p:nvPr/>
        </p:nvCxnSpPr>
        <p:spPr>
          <a:xfrm>
            <a:off x="5518350" y="3244225"/>
            <a:ext cx="844200" cy="3147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29"/>
          <p:cNvCxnSpPr>
            <a:stCxn id="280" idx="3"/>
            <a:endCxn id="284" idx="2"/>
          </p:cNvCxnSpPr>
          <p:nvPr/>
        </p:nvCxnSpPr>
        <p:spPr>
          <a:xfrm>
            <a:off x="5518350" y="3244225"/>
            <a:ext cx="844200" cy="118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ARP Resolution</a:t>
            </a:r>
            <a:endParaRPr/>
          </a:p>
        </p:txBody>
      </p:sp>
      <p:sp>
        <p:nvSpPr>
          <p:cNvPr id="294" name="Google Shape;294;p30"/>
          <p:cNvSpPr/>
          <p:nvPr/>
        </p:nvSpPr>
        <p:spPr>
          <a:xfrm>
            <a:off x="3773850" y="2904775"/>
            <a:ext cx="1744500" cy="6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Switch</a:t>
            </a:r>
            <a:endParaRPr/>
          </a:p>
        </p:txBody>
      </p:sp>
      <p:sp>
        <p:nvSpPr>
          <p:cNvPr id="295" name="Google Shape;295;p30"/>
          <p:cNvSpPr/>
          <p:nvPr/>
        </p:nvSpPr>
        <p:spPr>
          <a:xfrm>
            <a:off x="1260075" y="29047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1</a:t>
            </a:r>
            <a:endParaRPr/>
          </a:p>
        </p:txBody>
      </p:sp>
      <p:sp>
        <p:nvSpPr>
          <p:cNvPr id="296" name="Google Shape;296;p30"/>
          <p:cNvSpPr/>
          <p:nvPr/>
        </p:nvSpPr>
        <p:spPr>
          <a:xfrm>
            <a:off x="6362625" y="14708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2</a:t>
            </a:r>
            <a:endParaRPr/>
          </a:p>
        </p:txBody>
      </p:sp>
      <p:sp>
        <p:nvSpPr>
          <p:cNvPr id="297" name="Google Shape;297;p30"/>
          <p:cNvSpPr/>
          <p:nvPr/>
        </p:nvSpPr>
        <p:spPr>
          <a:xfrm>
            <a:off x="6362625" y="2345175"/>
            <a:ext cx="1521300" cy="6789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3</a:t>
            </a:r>
            <a:endParaRPr/>
          </a:p>
        </p:txBody>
      </p:sp>
      <p:sp>
        <p:nvSpPr>
          <p:cNvPr id="298" name="Google Shape;298;p30"/>
          <p:cNvSpPr/>
          <p:nvPr/>
        </p:nvSpPr>
        <p:spPr>
          <a:xfrm>
            <a:off x="6362625" y="32194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4</a:t>
            </a:r>
            <a:endParaRPr/>
          </a:p>
        </p:txBody>
      </p:sp>
      <p:sp>
        <p:nvSpPr>
          <p:cNvPr id="299" name="Google Shape;299;p30"/>
          <p:cNvSpPr/>
          <p:nvPr/>
        </p:nvSpPr>
        <p:spPr>
          <a:xfrm>
            <a:off x="6362625" y="40937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5</a:t>
            </a:r>
            <a:endParaRPr/>
          </a:p>
        </p:txBody>
      </p:sp>
      <p:cxnSp>
        <p:nvCxnSpPr>
          <p:cNvPr id="300" name="Google Shape;300;p30"/>
          <p:cNvCxnSpPr>
            <a:stCxn id="295" idx="6"/>
            <a:endCxn id="294" idx="1"/>
          </p:cNvCxnSpPr>
          <p:nvPr/>
        </p:nvCxnSpPr>
        <p:spPr>
          <a:xfrm>
            <a:off x="2781375" y="3244225"/>
            <a:ext cx="9924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0"/>
          <p:cNvCxnSpPr>
            <a:stCxn id="294" idx="3"/>
            <a:endCxn id="296" idx="2"/>
          </p:cNvCxnSpPr>
          <p:nvPr/>
        </p:nvCxnSpPr>
        <p:spPr>
          <a:xfrm flipH="1" rot="10800000">
            <a:off x="5518350" y="1810225"/>
            <a:ext cx="844200" cy="14340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0"/>
          <p:cNvCxnSpPr>
            <a:stCxn id="294" idx="3"/>
            <a:endCxn id="297" idx="2"/>
          </p:cNvCxnSpPr>
          <p:nvPr/>
        </p:nvCxnSpPr>
        <p:spPr>
          <a:xfrm flipH="1" rot="10800000">
            <a:off x="5518350" y="2684725"/>
            <a:ext cx="844200" cy="559500"/>
          </a:xfrm>
          <a:prstGeom prst="straightConnector1">
            <a:avLst/>
          </a:prstGeom>
          <a:noFill/>
          <a:ln cap="flat" cmpd="sng" w="28575">
            <a:solidFill>
              <a:srgbClr val="93C47D"/>
            </a:solidFill>
            <a:prstDash val="solid"/>
            <a:round/>
            <a:headEnd len="med" w="med" type="none"/>
            <a:tailEnd len="med" w="med" type="none"/>
          </a:ln>
        </p:spPr>
      </p:cxnSp>
      <p:cxnSp>
        <p:nvCxnSpPr>
          <p:cNvPr id="303" name="Google Shape;303;p30"/>
          <p:cNvCxnSpPr>
            <a:stCxn id="294" idx="3"/>
            <a:endCxn id="298" idx="2"/>
          </p:cNvCxnSpPr>
          <p:nvPr/>
        </p:nvCxnSpPr>
        <p:spPr>
          <a:xfrm>
            <a:off x="5518350" y="3244225"/>
            <a:ext cx="844200" cy="3147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30"/>
          <p:cNvCxnSpPr>
            <a:stCxn id="294" idx="3"/>
            <a:endCxn id="299" idx="2"/>
          </p:cNvCxnSpPr>
          <p:nvPr/>
        </p:nvCxnSpPr>
        <p:spPr>
          <a:xfrm>
            <a:off x="5518350" y="3244225"/>
            <a:ext cx="844200" cy="118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ARP Resolution</a:t>
            </a:r>
            <a:endParaRPr/>
          </a:p>
        </p:txBody>
      </p:sp>
      <p:sp>
        <p:nvSpPr>
          <p:cNvPr id="310" name="Google Shape;310;p31"/>
          <p:cNvSpPr/>
          <p:nvPr/>
        </p:nvSpPr>
        <p:spPr>
          <a:xfrm>
            <a:off x="3773850" y="2904775"/>
            <a:ext cx="1744500" cy="6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Switch</a:t>
            </a:r>
            <a:endParaRPr/>
          </a:p>
        </p:txBody>
      </p:sp>
      <p:sp>
        <p:nvSpPr>
          <p:cNvPr id="311" name="Google Shape;311;p31"/>
          <p:cNvSpPr/>
          <p:nvPr/>
        </p:nvSpPr>
        <p:spPr>
          <a:xfrm>
            <a:off x="1260075" y="29047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1</a:t>
            </a:r>
            <a:endParaRPr/>
          </a:p>
        </p:txBody>
      </p:sp>
      <p:sp>
        <p:nvSpPr>
          <p:cNvPr id="312" name="Google Shape;312;p31"/>
          <p:cNvSpPr/>
          <p:nvPr/>
        </p:nvSpPr>
        <p:spPr>
          <a:xfrm>
            <a:off x="6362625" y="1470875"/>
            <a:ext cx="1521300" cy="678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2</a:t>
            </a:r>
            <a:endParaRPr/>
          </a:p>
        </p:txBody>
      </p:sp>
      <p:sp>
        <p:nvSpPr>
          <p:cNvPr id="313" name="Google Shape;313;p31"/>
          <p:cNvSpPr/>
          <p:nvPr/>
        </p:nvSpPr>
        <p:spPr>
          <a:xfrm>
            <a:off x="6362625" y="2345175"/>
            <a:ext cx="1521300" cy="678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3</a:t>
            </a:r>
            <a:endParaRPr/>
          </a:p>
        </p:txBody>
      </p:sp>
      <p:sp>
        <p:nvSpPr>
          <p:cNvPr id="314" name="Google Shape;314;p31"/>
          <p:cNvSpPr/>
          <p:nvPr/>
        </p:nvSpPr>
        <p:spPr>
          <a:xfrm>
            <a:off x="6362625" y="3219475"/>
            <a:ext cx="1521300" cy="678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4</a:t>
            </a:r>
            <a:endParaRPr/>
          </a:p>
        </p:txBody>
      </p:sp>
      <p:sp>
        <p:nvSpPr>
          <p:cNvPr id="315" name="Google Shape;315;p31"/>
          <p:cNvSpPr/>
          <p:nvPr/>
        </p:nvSpPr>
        <p:spPr>
          <a:xfrm>
            <a:off x="6362625" y="4093775"/>
            <a:ext cx="1521300" cy="678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5</a:t>
            </a:r>
            <a:endParaRPr/>
          </a:p>
        </p:txBody>
      </p:sp>
      <p:cxnSp>
        <p:nvCxnSpPr>
          <p:cNvPr id="316" name="Google Shape;316;p31"/>
          <p:cNvCxnSpPr>
            <a:stCxn id="311" idx="6"/>
            <a:endCxn id="310" idx="1"/>
          </p:cNvCxnSpPr>
          <p:nvPr/>
        </p:nvCxnSpPr>
        <p:spPr>
          <a:xfrm>
            <a:off x="2781375" y="3244225"/>
            <a:ext cx="992400" cy="0"/>
          </a:xfrm>
          <a:prstGeom prst="straightConnector1">
            <a:avLst/>
          </a:prstGeom>
          <a:noFill/>
          <a:ln cap="flat" cmpd="sng" w="28575">
            <a:solidFill>
              <a:srgbClr val="6FA8DC"/>
            </a:solidFill>
            <a:prstDash val="solid"/>
            <a:round/>
            <a:headEnd len="med" w="med" type="none"/>
            <a:tailEnd len="med" w="med" type="triangle"/>
          </a:ln>
        </p:spPr>
      </p:cxnSp>
      <p:cxnSp>
        <p:nvCxnSpPr>
          <p:cNvPr id="317" name="Google Shape;317;p31"/>
          <p:cNvCxnSpPr>
            <a:stCxn id="310" idx="3"/>
            <a:endCxn id="312" idx="2"/>
          </p:cNvCxnSpPr>
          <p:nvPr/>
        </p:nvCxnSpPr>
        <p:spPr>
          <a:xfrm flipH="1" rot="10800000">
            <a:off x="5518350" y="1810225"/>
            <a:ext cx="844200" cy="1434000"/>
          </a:xfrm>
          <a:prstGeom prst="straightConnector1">
            <a:avLst/>
          </a:prstGeom>
          <a:noFill/>
          <a:ln cap="flat" cmpd="sng" w="28575">
            <a:solidFill>
              <a:srgbClr val="6FA8DC"/>
            </a:solidFill>
            <a:prstDash val="solid"/>
            <a:round/>
            <a:headEnd len="med" w="med" type="none"/>
            <a:tailEnd len="med" w="med" type="triangle"/>
          </a:ln>
        </p:spPr>
      </p:cxnSp>
      <p:cxnSp>
        <p:nvCxnSpPr>
          <p:cNvPr id="318" name="Google Shape;318;p31"/>
          <p:cNvCxnSpPr>
            <a:stCxn id="310" idx="3"/>
            <a:endCxn id="313" idx="2"/>
          </p:cNvCxnSpPr>
          <p:nvPr/>
        </p:nvCxnSpPr>
        <p:spPr>
          <a:xfrm flipH="1" rot="10800000">
            <a:off x="5518350" y="2684725"/>
            <a:ext cx="844200" cy="559500"/>
          </a:xfrm>
          <a:prstGeom prst="straightConnector1">
            <a:avLst/>
          </a:prstGeom>
          <a:noFill/>
          <a:ln cap="flat" cmpd="sng" w="28575">
            <a:solidFill>
              <a:srgbClr val="6FA8DC"/>
            </a:solidFill>
            <a:prstDash val="solid"/>
            <a:round/>
            <a:headEnd len="med" w="med" type="none"/>
            <a:tailEnd len="med" w="med" type="triangle"/>
          </a:ln>
        </p:spPr>
      </p:cxnSp>
      <p:cxnSp>
        <p:nvCxnSpPr>
          <p:cNvPr id="319" name="Google Shape;319;p31"/>
          <p:cNvCxnSpPr>
            <a:stCxn id="310" idx="3"/>
            <a:endCxn id="314" idx="2"/>
          </p:cNvCxnSpPr>
          <p:nvPr/>
        </p:nvCxnSpPr>
        <p:spPr>
          <a:xfrm>
            <a:off x="5518350" y="3244225"/>
            <a:ext cx="844200" cy="314700"/>
          </a:xfrm>
          <a:prstGeom prst="straightConnector1">
            <a:avLst/>
          </a:prstGeom>
          <a:noFill/>
          <a:ln cap="flat" cmpd="sng" w="28575">
            <a:solidFill>
              <a:srgbClr val="6FA8DC"/>
            </a:solidFill>
            <a:prstDash val="solid"/>
            <a:round/>
            <a:headEnd len="med" w="med" type="none"/>
            <a:tailEnd len="med" w="med" type="triangle"/>
          </a:ln>
        </p:spPr>
      </p:cxnSp>
      <p:cxnSp>
        <p:nvCxnSpPr>
          <p:cNvPr id="320" name="Google Shape;320;p31"/>
          <p:cNvCxnSpPr>
            <a:stCxn id="310" idx="3"/>
            <a:endCxn id="315" idx="2"/>
          </p:cNvCxnSpPr>
          <p:nvPr/>
        </p:nvCxnSpPr>
        <p:spPr>
          <a:xfrm>
            <a:off x="5518350" y="3244225"/>
            <a:ext cx="844200" cy="1188900"/>
          </a:xfrm>
          <a:prstGeom prst="straightConnector1">
            <a:avLst/>
          </a:prstGeom>
          <a:noFill/>
          <a:ln cap="flat" cmpd="sng" w="28575">
            <a:solidFill>
              <a:srgbClr val="6FA8DC"/>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L1 Network Appliances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Hardware that functions on the the L1 (physical) layer (though not necessarily exclusively)</a:t>
            </a:r>
            <a:endParaRPr/>
          </a:p>
          <a:p>
            <a:pPr indent="-342900" lvl="1" marL="914400" rtl="0" algn="l">
              <a:spcBef>
                <a:spcPts val="0"/>
              </a:spcBef>
              <a:spcAft>
                <a:spcPts val="0"/>
              </a:spcAft>
              <a:buSzPts val="1800"/>
              <a:buChar char="○"/>
            </a:pPr>
            <a:r>
              <a:rPr lang="en" sz="1800"/>
              <a:t>Routers</a:t>
            </a:r>
            <a:endParaRPr sz="1800"/>
          </a:p>
          <a:p>
            <a:pPr indent="-342900" lvl="1" marL="914400" rtl="0" algn="l">
              <a:spcBef>
                <a:spcPts val="0"/>
              </a:spcBef>
              <a:spcAft>
                <a:spcPts val="0"/>
              </a:spcAft>
              <a:buSzPts val="1800"/>
              <a:buChar char="○"/>
            </a:pPr>
            <a:r>
              <a:rPr lang="en" sz="1800"/>
              <a:t>Switches</a:t>
            </a:r>
            <a:endParaRPr sz="1800"/>
          </a:p>
          <a:p>
            <a:pPr indent="-342900" lvl="1" marL="914400" rtl="0" algn="l">
              <a:spcBef>
                <a:spcPts val="0"/>
              </a:spcBef>
              <a:spcAft>
                <a:spcPts val="0"/>
              </a:spcAft>
              <a:buSzPts val="1800"/>
              <a:buChar char="○"/>
            </a:pPr>
            <a:r>
              <a:rPr b="1" lang="en" sz="1800"/>
              <a:t>Hubs</a:t>
            </a:r>
            <a:endParaRPr b="1" sz="1800"/>
          </a:p>
          <a:p>
            <a:pPr indent="-342900" lvl="1" marL="914400" rtl="0" algn="l">
              <a:spcBef>
                <a:spcPts val="0"/>
              </a:spcBef>
              <a:spcAft>
                <a:spcPts val="0"/>
              </a:spcAft>
              <a:buSzPts val="1800"/>
              <a:buChar char="○"/>
            </a:pPr>
            <a:r>
              <a:rPr b="1" lang="en" sz="1800"/>
              <a:t>Repeaters</a:t>
            </a:r>
            <a:endParaRPr b="1" sz="1800"/>
          </a:p>
          <a:p>
            <a:pPr indent="-342900" lvl="0" marL="457200" rtl="0" algn="l">
              <a:spcBef>
                <a:spcPts val="0"/>
              </a:spcBef>
              <a:spcAft>
                <a:spcPts val="0"/>
              </a:spcAft>
              <a:buSzPts val="1800"/>
              <a:buChar char="●"/>
            </a:pPr>
            <a:r>
              <a:rPr lang="en"/>
              <a:t>If it moves traffic but doesn’t make any decisions about it, it’s L1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ARP Resolution</a:t>
            </a:r>
            <a:endParaRPr/>
          </a:p>
        </p:txBody>
      </p:sp>
      <p:sp>
        <p:nvSpPr>
          <p:cNvPr id="326" name="Google Shape;326;p32"/>
          <p:cNvSpPr/>
          <p:nvPr/>
        </p:nvSpPr>
        <p:spPr>
          <a:xfrm>
            <a:off x="3773850" y="2904775"/>
            <a:ext cx="1744500" cy="6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Switch</a:t>
            </a:r>
            <a:endParaRPr/>
          </a:p>
        </p:txBody>
      </p:sp>
      <p:sp>
        <p:nvSpPr>
          <p:cNvPr id="327" name="Google Shape;327;p32"/>
          <p:cNvSpPr/>
          <p:nvPr/>
        </p:nvSpPr>
        <p:spPr>
          <a:xfrm>
            <a:off x="1260075" y="2904775"/>
            <a:ext cx="1521300" cy="6789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1</a:t>
            </a:r>
            <a:endParaRPr/>
          </a:p>
        </p:txBody>
      </p:sp>
      <p:sp>
        <p:nvSpPr>
          <p:cNvPr id="328" name="Google Shape;328;p32"/>
          <p:cNvSpPr/>
          <p:nvPr/>
        </p:nvSpPr>
        <p:spPr>
          <a:xfrm>
            <a:off x="6362625" y="14708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2</a:t>
            </a:r>
            <a:endParaRPr/>
          </a:p>
        </p:txBody>
      </p:sp>
      <p:sp>
        <p:nvSpPr>
          <p:cNvPr id="329" name="Google Shape;329;p32"/>
          <p:cNvSpPr/>
          <p:nvPr/>
        </p:nvSpPr>
        <p:spPr>
          <a:xfrm>
            <a:off x="6362625" y="23451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3</a:t>
            </a:r>
            <a:endParaRPr/>
          </a:p>
        </p:txBody>
      </p:sp>
      <p:sp>
        <p:nvSpPr>
          <p:cNvPr id="330" name="Google Shape;330;p32"/>
          <p:cNvSpPr/>
          <p:nvPr/>
        </p:nvSpPr>
        <p:spPr>
          <a:xfrm>
            <a:off x="6362625" y="32194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4</a:t>
            </a:r>
            <a:endParaRPr/>
          </a:p>
        </p:txBody>
      </p:sp>
      <p:sp>
        <p:nvSpPr>
          <p:cNvPr id="331" name="Google Shape;331;p32"/>
          <p:cNvSpPr/>
          <p:nvPr/>
        </p:nvSpPr>
        <p:spPr>
          <a:xfrm>
            <a:off x="6362625" y="4093775"/>
            <a:ext cx="1521300" cy="67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5</a:t>
            </a:r>
            <a:endParaRPr/>
          </a:p>
        </p:txBody>
      </p:sp>
      <p:cxnSp>
        <p:nvCxnSpPr>
          <p:cNvPr id="332" name="Google Shape;332;p32"/>
          <p:cNvCxnSpPr>
            <a:stCxn id="327" idx="6"/>
            <a:endCxn id="326" idx="1"/>
          </p:cNvCxnSpPr>
          <p:nvPr/>
        </p:nvCxnSpPr>
        <p:spPr>
          <a:xfrm>
            <a:off x="2781375" y="3244225"/>
            <a:ext cx="992400" cy="0"/>
          </a:xfrm>
          <a:prstGeom prst="straightConnector1">
            <a:avLst/>
          </a:prstGeom>
          <a:noFill/>
          <a:ln cap="flat" cmpd="sng" w="28575">
            <a:solidFill>
              <a:srgbClr val="E06666"/>
            </a:solidFill>
            <a:prstDash val="solid"/>
            <a:round/>
            <a:headEnd len="med" w="med" type="triangle"/>
            <a:tailEnd len="med" w="med" type="none"/>
          </a:ln>
        </p:spPr>
      </p:cxnSp>
      <p:cxnSp>
        <p:nvCxnSpPr>
          <p:cNvPr id="333" name="Google Shape;333;p32"/>
          <p:cNvCxnSpPr>
            <a:stCxn id="326" idx="3"/>
            <a:endCxn id="328" idx="2"/>
          </p:cNvCxnSpPr>
          <p:nvPr/>
        </p:nvCxnSpPr>
        <p:spPr>
          <a:xfrm flipH="1" rot="10800000">
            <a:off x="5518350" y="1810225"/>
            <a:ext cx="844200" cy="14340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2"/>
          <p:cNvCxnSpPr>
            <a:stCxn id="326" idx="3"/>
            <a:endCxn id="329" idx="2"/>
          </p:cNvCxnSpPr>
          <p:nvPr/>
        </p:nvCxnSpPr>
        <p:spPr>
          <a:xfrm flipH="1" rot="10800000">
            <a:off x="5518350" y="2684725"/>
            <a:ext cx="844200" cy="559500"/>
          </a:xfrm>
          <a:prstGeom prst="straightConnector1">
            <a:avLst/>
          </a:prstGeom>
          <a:noFill/>
          <a:ln cap="flat" cmpd="sng" w="28575">
            <a:solidFill>
              <a:srgbClr val="E06666"/>
            </a:solidFill>
            <a:prstDash val="solid"/>
            <a:round/>
            <a:headEnd len="med" w="med" type="triangle"/>
            <a:tailEnd len="med" w="med" type="none"/>
          </a:ln>
        </p:spPr>
      </p:cxnSp>
      <p:cxnSp>
        <p:nvCxnSpPr>
          <p:cNvPr id="335" name="Google Shape;335;p32"/>
          <p:cNvCxnSpPr>
            <a:stCxn id="326" idx="3"/>
            <a:endCxn id="330" idx="2"/>
          </p:cNvCxnSpPr>
          <p:nvPr/>
        </p:nvCxnSpPr>
        <p:spPr>
          <a:xfrm>
            <a:off x="5518350" y="3244225"/>
            <a:ext cx="844200" cy="3147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2"/>
          <p:cNvCxnSpPr>
            <a:stCxn id="326" idx="3"/>
            <a:endCxn id="331" idx="2"/>
          </p:cNvCxnSpPr>
          <p:nvPr/>
        </p:nvCxnSpPr>
        <p:spPr>
          <a:xfrm>
            <a:off x="5518350" y="3244225"/>
            <a:ext cx="844200" cy="118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 Loops and Broadcast Storms</a:t>
            </a:r>
            <a:endParaRPr/>
          </a:p>
        </p:txBody>
      </p:sp>
      <p:sp>
        <p:nvSpPr>
          <p:cNvPr id="342" name="Google Shape;34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Frames don’t have time to live (TTL) or any other mechanism to destroy them besides them reaching their destination or a dead end</a:t>
            </a:r>
            <a:endParaRPr/>
          </a:p>
          <a:p>
            <a:pPr indent="-342900" lvl="0" marL="457200" rtl="0" algn="l">
              <a:spcBef>
                <a:spcPts val="0"/>
              </a:spcBef>
              <a:spcAft>
                <a:spcPts val="0"/>
              </a:spcAft>
              <a:buSzPts val="1800"/>
              <a:buChar char="●"/>
            </a:pPr>
            <a:r>
              <a:rPr lang="en"/>
              <a:t>Because of this any loops that exist in your L2 network can lead to broadcasts which create yet more broadcasts, think of what will happen if two switches are connected together in a loop and </a:t>
            </a:r>
            <a:r>
              <a:rPr lang="en"/>
              <a:t>receive</a:t>
            </a:r>
            <a:r>
              <a:rPr lang="en"/>
              <a:t> a broadcast request</a:t>
            </a:r>
            <a:endParaRPr/>
          </a:p>
          <a:p>
            <a:pPr indent="-342900" lvl="0" marL="457200" rtl="0" algn="l">
              <a:spcBef>
                <a:spcPts val="0"/>
              </a:spcBef>
              <a:spcAft>
                <a:spcPts val="0"/>
              </a:spcAft>
              <a:buSzPts val="1800"/>
              <a:buChar char="●"/>
            </a:pPr>
            <a:r>
              <a:rPr lang="en"/>
              <a:t>These events where a single broadcast uses a loop to create a cascade of more broadcasts is known as a “broadcast storm”</a:t>
            </a:r>
            <a:endParaRPr/>
          </a:p>
          <a:p>
            <a:pPr indent="-342900" lvl="0" marL="457200" rtl="0" algn="l">
              <a:spcBef>
                <a:spcPts val="0"/>
              </a:spcBef>
              <a:spcAft>
                <a:spcPts val="0"/>
              </a:spcAft>
              <a:buSzPts val="1800"/>
              <a:buChar char="●"/>
            </a:pPr>
            <a:r>
              <a:rPr lang="en"/>
              <a:t>To avoid this network crippling issue you need to create networks which don’t introduce any L2 loops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Spanning Tree Protocol (STP)</a:t>
            </a:r>
            <a:endParaRPr/>
          </a:p>
        </p:txBody>
      </p:sp>
      <p:sp>
        <p:nvSpPr>
          <p:cNvPr id="348" name="Google Shape;34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STP is a protocol for identifying and removing loops from a network and creating efficient paths for traffic to flow through</a:t>
            </a:r>
            <a:endParaRPr/>
          </a:p>
          <a:p>
            <a:pPr indent="-342900" lvl="0" marL="457200" rtl="0" algn="l">
              <a:spcBef>
                <a:spcPts val="0"/>
              </a:spcBef>
              <a:spcAft>
                <a:spcPts val="0"/>
              </a:spcAft>
              <a:buSzPts val="1800"/>
              <a:buChar char="●"/>
            </a:pPr>
            <a:r>
              <a:rPr lang="en"/>
              <a:t>The protocol works across all L2 devices and has the following steps:</a:t>
            </a:r>
            <a:endParaRPr/>
          </a:p>
          <a:p>
            <a:pPr indent="-342900" lvl="0" marL="914400" rtl="0" algn="l">
              <a:spcBef>
                <a:spcPts val="0"/>
              </a:spcBef>
              <a:spcAft>
                <a:spcPts val="0"/>
              </a:spcAft>
              <a:buSzPts val="1800"/>
              <a:buAutoNum type="arabicPeriod"/>
            </a:pPr>
            <a:r>
              <a:rPr lang="en"/>
              <a:t>Elect a root node (configured or lowest MAC address)</a:t>
            </a:r>
            <a:endParaRPr/>
          </a:p>
          <a:p>
            <a:pPr indent="-342900" lvl="0" marL="914400" rtl="0" algn="l">
              <a:spcBef>
                <a:spcPts val="0"/>
              </a:spcBef>
              <a:spcAft>
                <a:spcPts val="0"/>
              </a:spcAft>
              <a:buSzPts val="1800"/>
              <a:buAutoNum type="arabicPeriod"/>
            </a:pPr>
            <a:r>
              <a:rPr lang="en"/>
              <a:t>Calculate the cost between each node and the root</a:t>
            </a:r>
            <a:endParaRPr/>
          </a:p>
          <a:p>
            <a:pPr indent="-342900" lvl="0" marL="914400" rtl="0" algn="l">
              <a:spcBef>
                <a:spcPts val="0"/>
              </a:spcBef>
              <a:spcAft>
                <a:spcPts val="0"/>
              </a:spcAft>
              <a:buSzPts val="1800"/>
              <a:buAutoNum type="arabicPeriod"/>
            </a:pPr>
            <a:r>
              <a:rPr lang="en"/>
              <a:t>Disable</a:t>
            </a:r>
            <a:r>
              <a:rPr lang="en"/>
              <a:t> the least efficient redundant paths</a:t>
            </a:r>
            <a:endParaRPr/>
          </a:p>
          <a:p>
            <a:pPr indent="-342900" lvl="0" marL="457200" rtl="0" algn="l">
              <a:spcBef>
                <a:spcPts val="0"/>
              </a:spcBef>
              <a:spcAft>
                <a:spcPts val="0"/>
              </a:spcAft>
              <a:buSzPts val="1800"/>
              <a:buChar char="●"/>
            </a:pPr>
            <a:r>
              <a:rPr lang="en"/>
              <a:t>Cost calculated by sending out special Bridge Protocol Data Units (BPDU) which record information about the path and cost based on throughput</a:t>
            </a:r>
            <a:endParaRPr/>
          </a:p>
          <a:p>
            <a:pPr indent="-342900" lvl="0" marL="457200" rtl="0" algn="l">
              <a:spcBef>
                <a:spcPts val="0"/>
              </a:spcBef>
              <a:spcAft>
                <a:spcPts val="0"/>
              </a:spcAft>
              <a:buSzPts val="1800"/>
              <a:buChar char="●"/>
            </a:pPr>
            <a:r>
              <a:rPr lang="en"/>
              <a:t>Redundant paths are disabled but can become re-enabled if data can no longer use the most efficient path, allowing for redundancy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STP States of Ports</a:t>
            </a:r>
            <a:endParaRPr/>
          </a:p>
        </p:txBody>
      </p:sp>
      <p:sp>
        <p:nvSpPr>
          <p:cNvPr id="354" name="Google Shape;35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State changes typically happen when a faster path is identified or a path through the network fails</a:t>
            </a:r>
            <a:endParaRPr/>
          </a:p>
          <a:p>
            <a:pPr indent="-342900" lvl="1" marL="914400" rtl="0" algn="l">
              <a:spcBef>
                <a:spcPts val="0"/>
              </a:spcBef>
              <a:spcAft>
                <a:spcPts val="0"/>
              </a:spcAft>
              <a:buSzPts val="1800"/>
              <a:buChar char="○"/>
            </a:pPr>
            <a:r>
              <a:rPr lang="en" sz="1800"/>
              <a:t>Forwarding: normal port operation</a:t>
            </a:r>
            <a:endParaRPr sz="1800"/>
          </a:p>
          <a:p>
            <a:pPr indent="-342900" lvl="1" marL="914400" rtl="0" algn="l">
              <a:spcBef>
                <a:spcPts val="0"/>
              </a:spcBef>
              <a:spcAft>
                <a:spcPts val="0"/>
              </a:spcAft>
              <a:buSzPts val="1800"/>
              <a:buChar char="○"/>
            </a:pPr>
            <a:r>
              <a:rPr lang="en" sz="1800"/>
              <a:t>Blocking: no user traffic allowed, only BPDU traffic traverses this state</a:t>
            </a:r>
            <a:endParaRPr sz="1800"/>
          </a:p>
          <a:p>
            <a:pPr indent="-342900" lvl="1" marL="914400" rtl="0" algn="l">
              <a:spcBef>
                <a:spcPts val="0"/>
              </a:spcBef>
              <a:spcAft>
                <a:spcPts val="0"/>
              </a:spcAft>
              <a:buSzPts val="1800"/>
              <a:buChar char="○"/>
            </a:pPr>
            <a:r>
              <a:rPr lang="en" sz="1800"/>
              <a:t>Learning: learns source addresses from frame, populates switching table, but no forwarding of frames through the network</a:t>
            </a:r>
            <a:endParaRPr sz="1800"/>
          </a:p>
          <a:p>
            <a:pPr indent="-342900" lvl="1" marL="914400" rtl="0" algn="l">
              <a:spcBef>
                <a:spcPts val="0"/>
              </a:spcBef>
              <a:spcAft>
                <a:spcPts val="0"/>
              </a:spcAft>
              <a:buSzPts val="1800"/>
              <a:buChar char="○"/>
            </a:pPr>
            <a:r>
              <a:rPr lang="en" sz="1800"/>
              <a:t>Listening: processes BPDU and decides if it should move back to blocking or learning state, no population of the switching table</a:t>
            </a:r>
            <a:endParaRPr sz="1800"/>
          </a:p>
          <a:p>
            <a:pPr indent="-342900" lvl="1" marL="914400" rtl="0" algn="l">
              <a:spcBef>
                <a:spcPts val="0"/>
              </a:spcBef>
              <a:spcAft>
                <a:spcPts val="0"/>
              </a:spcAft>
              <a:buSzPts val="1800"/>
              <a:buChar char="○"/>
            </a:pPr>
            <a:r>
              <a:rPr lang="en" sz="1800"/>
              <a:t>Disabled: not being </a:t>
            </a:r>
            <a:r>
              <a:rPr lang="en" sz="1800"/>
              <a:t>governed</a:t>
            </a:r>
            <a:r>
              <a:rPr lang="en" sz="1800"/>
              <a:t> by STP, set by administrator</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pic>
        <p:nvPicPr>
          <p:cNvPr id="359" name="Google Shape;359;p36"/>
          <p:cNvPicPr preferRelativeResize="0"/>
          <p:nvPr/>
        </p:nvPicPr>
        <p:blipFill>
          <a:blip r:embed="rId3">
            <a:alphaModFix/>
          </a:blip>
          <a:stretch>
            <a:fillRect/>
          </a:stretch>
        </p:blipFill>
        <p:spPr>
          <a:xfrm>
            <a:off x="1202963" y="0"/>
            <a:ext cx="6738069"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STP - Root Node Election</a:t>
            </a:r>
            <a:endParaRPr/>
          </a:p>
        </p:txBody>
      </p:sp>
      <p:sp>
        <p:nvSpPr>
          <p:cNvPr id="365" name="Google Shape;365;p37"/>
          <p:cNvSpPr/>
          <p:nvPr/>
        </p:nvSpPr>
        <p:spPr>
          <a:xfrm>
            <a:off x="2477713" y="162222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00:05</a:t>
            </a:r>
            <a:endParaRPr/>
          </a:p>
        </p:txBody>
      </p:sp>
      <p:sp>
        <p:nvSpPr>
          <p:cNvPr id="366" name="Google Shape;366;p37"/>
          <p:cNvSpPr/>
          <p:nvPr/>
        </p:nvSpPr>
        <p:spPr>
          <a:xfrm>
            <a:off x="14611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00:04</a:t>
            </a:r>
            <a:endParaRPr/>
          </a:p>
        </p:txBody>
      </p:sp>
      <p:sp>
        <p:nvSpPr>
          <p:cNvPr id="367" name="Google Shape;367;p37"/>
          <p:cNvSpPr/>
          <p:nvPr/>
        </p:nvSpPr>
        <p:spPr>
          <a:xfrm>
            <a:off x="3568063" y="2655650"/>
            <a:ext cx="771600" cy="6171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00:01</a:t>
            </a:r>
            <a:endParaRPr/>
          </a:p>
        </p:txBody>
      </p:sp>
      <p:sp>
        <p:nvSpPr>
          <p:cNvPr id="368" name="Google Shape;368;p37"/>
          <p:cNvSpPr/>
          <p:nvPr/>
        </p:nvSpPr>
        <p:spPr>
          <a:xfrm>
            <a:off x="2944263" y="38422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00:09</a:t>
            </a:r>
            <a:endParaRPr/>
          </a:p>
        </p:txBody>
      </p:sp>
      <p:sp>
        <p:nvSpPr>
          <p:cNvPr id="369" name="Google Shape;369;p37"/>
          <p:cNvSpPr/>
          <p:nvPr/>
        </p:nvSpPr>
        <p:spPr>
          <a:xfrm>
            <a:off x="4242263" y="38777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00:0A</a:t>
            </a:r>
            <a:endParaRPr/>
          </a:p>
        </p:txBody>
      </p:sp>
      <p:sp>
        <p:nvSpPr>
          <p:cNvPr id="370" name="Google Shape;370;p37"/>
          <p:cNvSpPr/>
          <p:nvPr/>
        </p:nvSpPr>
        <p:spPr>
          <a:xfrm>
            <a:off x="4852888" y="16594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00:02</a:t>
            </a:r>
            <a:endParaRPr/>
          </a:p>
        </p:txBody>
      </p:sp>
      <p:sp>
        <p:nvSpPr>
          <p:cNvPr id="371" name="Google Shape;371;p37"/>
          <p:cNvSpPr/>
          <p:nvPr/>
        </p:nvSpPr>
        <p:spPr>
          <a:xfrm>
            <a:off x="5674988" y="265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00:06</a:t>
            </a:r>
            <a:endParaRPr/>
          </a:p>
        </p:txBody>
      </p:sp>
      <p:sp>
        <p:nvSpPr>
          <p:cNvPr id="372" name="Google Shape;372;p37"/>
          <p:cNvSpPr/>
          <p:nvPr/>
        </p:nvSpPr>
        <p:spPr>
          <a:xfrm>
            <a:off x="6139663" y="39795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00:0B</a:t>
            </a:r>
            <a:endParaRPr/>
          </a:p>
        </p:txBody>
      </p:sp>
      <p:sp>
        <p:nvSpPr>
          <p:cNvPr id="373" name="Google Shape;373;p37"/>
          <p:cNvSpPr/>
          <p:nvPr/>
        </p:nvSpPr>
        <p:spPr>
          <a:xfrm>
            <a:off x="68925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00:07</a:t>
            </a:r>
            <a:endParaRPr/>
          </a:p>
        </p:txBody>
      </p:sp>
      <p:cxnSp>
        <p:nvCxnSpPr>
          <p:cNvPr id="374" name="Google Shape;374;p37"/>
          <p:cNvCxnSpPr>
            <a:stCxn id="366" idx="0"/>
            <a:endCxn id="365" idx="1"/>
          </p:cNvCxnSpPr>
          <p:nvPr/>
        </p:nvCxnSpPr>
        <p:spPr>
          <a:xfrm flipH="1" rot="10800000">
            <a:off x="1846938" y="1930850"/>
            <a:ext cx="630900" cy="694800"/>
          </a:xfrm>
          <a:prstGeom prst="straightConnector1">
            <a:avLst/>
          </a:prstGeom>
          <a:noFill/>
          <a:ln cap="flat" cmpd="sng" w="9525">
            <a:solidFill>
              <a:srgbClr val="595959"/>
            </a:solidFill>
            <a:prstDash val="solid"/>
            <a:round/>
            <a:headEnd len="med" w="med" type="none"/>
            <a:tailEnd len="med" w="med" type="none"/>
          </a:ln>
        </p:spPr>
      </p:cxnSp>
      <p:cxnSp>
        <p:nvCxnSpPr>
          <p:cNvPr id="375" name="Google Shape;375;p37"/>
          <p:cNvCxnSpPr>
            <a:endCxn id="365" idx="2"/>
          </p:cNvCxnSpPr>
          <p:nvPr/>
        </p:nvCxnSpPr>
        <p:spPr>
          <a:xfrm rot="10800000">
            <a:off x="2863513" y="2239325"/>
            <a:ext cx="466500" cy="1602900"/>
          </a:xfrm>
          <a:prstGeom prst="straightConnector1">
            <a:avLst/>
          </a:prstGeom>
          <a:noFill/>
          <a:ln cap="flat" cmpd="sng" w="9525">
            <a:solidFill>
              <a:srgbClr val="595959"/>
            </a:solidFill>
            <a:prstDash val="solid"/>
            <a:round/>
            <a:headEnd len="med" w="med" type="none"/>
            <a:tailEnd len="med" w="med" type="none"/>
          </a:ln>
        </p:spPr>
      </p:cxnSp>
      <p:cxnSp>
        <p:nvCxnSpPr>
          <p:cNvPr id="376" name="Google Shape;376;p37"/>
          <p:cNvCxnSpPr>
            <a:stCxn id="365" idx="3"/>
            <a:endCxn id="370" idx="1"/>
          </p:cNvCxnSpPr>
          <p:nvPr/>
        </p:nvCxnSpPr>
        <p:spPr>
          <a:xfrm>
            <a:off x="3249313" y="1930775"/>
            <a:ext cx="1603500" cy="37200"/>
          </a:xfrm>
          <a:prstGeom prst="straightConnector1">
            <a:avLst/>
          </a:prstGeom>
          <a:noFill/>
          <a:ln cap="flat" cmpd="sng" w="9525">
            <a:solidFill>
              <a:srgbClr val="595959"/>
            </a:solidFill>
            <a:prstDash val="solid"/>
            <a:round/>
            <a:headEnd len="med" w="med" type="none"/>
            <a:tailEnd len="med" w="med" type="none"/>
          </a:ln>
        </p:spPr>
      </p:cxnSp>
      <p:cxnSp>
        <p:nvCxnSpPr>
          <p:cNvPr id="377" name="Google Shape;377;p37"/>
          <p:cNvCxnSpPr>
            <a:stCxn id="367" idx="2"/>
            <a:endCxn id="368" idx="0"/>
          </p:cNvCxnSpPr>
          <p:nvPr/>
        </p:nvCxnSpPr>
        <p:spPr>
          <a:xfrm flipH="1">
            <a:off x="3330163" y="3272750"/>
            <a:ext cx="623700" cy="569400"/>
          </a:xfrm>
          <a:prstGeom prst="straightConnector1">
            <a:avLst/>
          </a:prstGeom>
          <a:noFill/>
          <a:ln cap="flat" cmpd="sng" w="9525">
            <a:solidFill>
              <a:srgbClr val="595959"/>
            </a:solidFill>
            <a:prstDash val="solid"/>
            <a:round/>
            <a:headEnd len="med" w="med" type="none"/>
            <a:tailEnd len="med" w="med" type="none"/>
          </a:ln>
        </p:spPr>
      </p:cxnSp>
      <p:cxnSp>
        <p:nvCxnSpPr>
          <p:cNvPr id="378" name="Google Shape;378;p37"/>
          <p:cNvCxnSpPr>
            <a:stCxn id="367" idx="0"/>
            <a:endCxn id="365" idx="3"/>
          </p:cNvCxnSpPr>
          <p:nvPr/>
        </p:nvCxnSpPr>
        <p:spPr>
          <a:xfrm rot="10800000">
            <a:off x="3249463" y="1930850"/>
            <a:ext cx="704400" cy="724800"/>
          </a:xfrm>
          <a:prstGeom prst="straightConnector1">
            <a:avLst/>
          </a:prstGeom>
          <a:noFill/>
          <a:ln cap="flat" cmpd="sng" w="9525">
            <a:solidFill>
              <a:srgbClr val="595959"/>
            </a:solidFill>
            <a:prstDash val="solid"/>
            <a:round/>
            <a:headEnd len="med" w="med" type="none"/>
            <a:tailEnd len="med" w="med" type="none"/>
          </a:ln>
        </p:spPr>
      </p:cxnSp>
      <p:cxnSp>
        <p:nvCxnSpPr>
          <p:cNvPr id="379" name="Google Shape;379;p37"/>
          <p:cNvCxnSpPr>
            <a:endCxn id="369" idx="0"/>
          </p:cNvCxnSpPr>
          <p:nvPr/>
        </p:nvCxnSpPr>
        <p:spPr>
          <a:xfrm flipH="1">
            <a:off x="4628063" y="2276650"/>
            <a:ext cx="610500" cy="1601100"/>
          </a:xfrm>
          <a:prstGeom prst="straightConnector1">
            <a:avLst/>
          </a:prstGeom>
          <a:noFill/>
          <a:ln cap="flat" cmpd="sng" w="9525">
            <a:solidFill>
              <a:srgbClr val="595959"/>
            </a:solidFill>
            <a:prstDash val="solid"/>
            <a:round/>
            <a:headEnd len="med" w="med" type="none"/>
            <a:tailEnd len="med" w="med" type="none"/>
          </a:ln>
        </p:spPr>
      </p:cxnSp>
      <p:cxnSp>
        <p:nvCxnSpPr>
          <p:cNvPr id="380" name="Google Shape;380;p37"/>
          <p:cNvCxnSpPr>
            <a:stCxn id="370" idx="3"/>
            <a:endCxn id="373" idx="0"/>
          </p:cNvCxnSpPr>
          <p:nvPr/>
        </p:nvCxnSpPr>
        <p:spPr>
          <a:xfrm>
            <a:off x="5624488" y="1968025"/>
            <a:ext cx="1653900" cy="657600"/>
          </a:xfrm>
          <a:prstGeom prst="straightConnector1">
            <a:avLst/>
          </a:prstGeom>
          <a:noFill/>
          <a:ln cap="flat" cmpd="sng" w="9525">
            <a:solidFill>
              <a:srgbClr val="595959"/>
            </a:solidFill>
            <a:prstDash val="solid"/>
            <a:round/>
            <a:headEnd len="med" w="med" type="none"/>
            <a:tailEnd len="med" w="med" type="none"/>
          </a:ln>
        </p:spPr>
      </p:cxnSp>
      <p:cxnSp>
        <p:nvCxnSpPr>
          <p:cNvPr id="381" name="Google Shape;381;p37"/>
          <p:cNvCxnSpPr>
            <a:stCxn id="371" idx="3"/>
            <a:endCxn id="373" idx="1"/>
          </p:cNvCxnSpPr>
          <p:nvPr/>
        </p:nvCxnSpPr>
        <p:spPr>
          <a:xfrm flipH="1" rot="10800000">
            <a:off x="6446588" y="2934200"/>
            <a:ext cx="446100" cy="30000"/>
          </a:xfrm>
          <a:prstGeom prst="straightConnector1">
            <a:avLst/>
          </a:prstGeom>
          <a:noFill/>
          <a:ln cap="flat" cmpd="sng" w="9525">
            <a:solidFill>
              <a:srgbClr val="595959"/>
            </a:solidFill>
            <a:prstDash val="solid"/>
            <a:round/>
            <a:headEnd len="med" w="med" type="none"/>
            <a:tailEnd len="med" w="med" type="none"/>
          </a:ln>
        </p:spPr>
      </p:cxnSp>
      <p:cxnSp>
        <p:nvCxnSpPr>
          <p:cNvPr id="382" name="Google Shape;382;p37"/>
          <p:cNvCxnSpPr>
            <a:stCxn id="370" idx="2"/>
            <a:endCxn id="371" idx="0"/>
          </p:cNvCxnSpPr>
          <p:nvPr/>
        </p:nvCxnSpPr>
        <p:spPr>
          <a:xfrm>
            <a:off x="5238688" y="2276575"/>
            <a:ext cx="822000" cy="379200"/>
          </a:xfrm>
          <a:prstGeom prst="straightConnector1">
            <a:avLst/>
          </a:prstGeom>
          <a:noFill/>
          <a:ln cap="flat" cmpd="sng" w="9525">
            <a:solidFill>
              <a:srgbClr val="595959"/>
            </a:solidFill>
            <a:prstDash val="solid"/>
            <a:round/>
            <a:headEnd len="med" w="med" type="none"/>
            <a:tailEnd len="med" w="med" type="none"/>
          </a:ln>
        </p:spPr>
      </p:cxnSp>
      <p:cxnSp>
        <p:nvCxnSpPr>
          <p:cNvPr id="383" name="Google Shape;383;p37"/>
          <p:cNvCxnSpPr>
            <a:stCxn id="369" idx="3"/>
            <a:endCxn id="372" idx="1"/>
          </p:cNvCxnSpPr>
          <p:nvPr/>
        </p:nvCxnSpPr>
        <p:spPr>
          <a:xfrm>
            <a:off x="5013863" y="4186300"/>
            <a:ext cx="1125900" cy="101700"/>
          </a:xfrm>
          <a:prstGeom prst="straightConnector1">
            <a:avLst/>
          </a:prstGeom>
          <a:noFill/>
          <a:ln cap="flat" cmpd="sng" w="9525">
            <a:solidFill>
              <a:srgbClr val="595959"/>
            </a:solidFill>
            <a:prstDash val="solid"/>
            <a:round/>
            <a:headEnd len="med" w="med" type="none"/>
            <a:tailEnd len="med" w="med" type="none"/>
          </a:ln>
        </p:spPr>
      </p:cxnSp>
      <p:cxnSp>
        <p:nvCxnSpPr>
          <p:cNvPr id="384" name="Google Shape;384;p37"/>
          <p:cNvCxnSpPr>
            <a:stCxn id="372" idx="0"/>
            <a:endCxn id="373" idx="2"/>
          </p:cNvCxnSpPr>
          <p:nvPr/>
        </p:nvCxnSpPr>
        <p:spPr>
          <a:xfrm flipH="1" rot="10800000">
            <a:off x="6525463" y="3242775"/>
            <a:ext cx="753000" cy="736800"/>
          </a:xfrm>
          <a:prstGeom prst="straightConnector1">
            <a:avLst/>
          </a:prstGeom>
          <a:noFill/>
          <a:ln cap="flat" cmpd="sng" w="9525">
            <a:solidFill>
              <a:srgbClr val="595959"/>
            </a:solidFill>
            <a:prstDash val="solid"/>
            <a:round/>
            <a:headEnd len="med" w="med" type="none"/>
            <a:tailEnd len="med" w="med" type="none"/>
          </a:ln>
        </p:spPr>
      </p:cxnSp>
      <p:sp>
        <p:nvSpPr>
          <p:cNvPr id="385" name="Google Shape;385;p37"/>
          <p:cNvSpPr/>
          <p:nvPr/>
        </p:nvSpPr>
        <p:spPr>
          <a:xfrm>
            <a:off x="1580813" y="37599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00:08</a:t>
            </a:r>
            <a:endParaRPr/>
          </a:p>
        </p:txBody>
      </p:sp>
      <p:sp>
        <p:nvSpPr>
          <p:cNvPr id="386" name="Google Shape;386;p37"/>
          <p:cNvSpPr/>
          <p:nvPr/>
        </p:nvSpPr>
        <p:spPr>
          <a:xfrm>
            <a:off x="6911263" y="160250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00:03</a:t>
            </a:r>
            <a:endParaRPr/>
          </a:p>
        </p:txBody>
      </p:sp>
      <p:cxnSp>
        <p:nvCxnSpPr>
          <p:cNvPr id="387" name="Google Shape;387;p37"/>
          <p:cNvCxnSpPr>
            <a:stCxn id="385" idx="3"/>
            <a:endCxn id="368" idx="1"/>
          </p:cNvCxnSpPr>
          <p:nvPr/>
        </p:nvCxnSpPr>
        <p:spPr>
          <a:xfrm>
            <a:off x="2352413" y="4068525"/>
            <a:ext cx="591900" cy="82200"/>
          </a:xfrm>
          <a:prstGeom prst="straightConnector1">
            <a:avLst/>
          </a:prstGeom>
          <a:noFill/>
          <a:ln cap="flat" cmpd="sng" w="9525">
            <a:solidFill>
              <a:srgbClr val="595959"/>
            </a:solidFill>
            <a:prstDash val="solid"/>
            <a:round/>
            <a:headEnd len="med" w="med" type="none"/>
            <a:tailEnd len="med" w="med" type="none"/>
          </a:ln>
        </p:spPr>
      </p:cxnSp>
      <p:cxnSp>
        <p:nvCxnSpPr>
          <p:cNvPr id="388" name="Google Shape;388;p37"/>
          <p:cNvCxnSpPr>
            <a:stCxn id="385" idx="0"/>
            <a:endCxn id="366" idx="2"/>
          </p:cNvCxnSpPr>
          <p:nvPr/>
        </p:nvCxnSpPr>
        <p:spPr>
          <a:xfrm rot="10800000">
            <a:off x="1846913" y="3242775"/>
            <a:ext cx="119700" cy="517200"/>
          </a:xfrm>
          <a:prstGeom prst="straightConnector1">
            <a:avLst/>
          </a:prstGeom>
          <a:noFill/>
          <a:ln cap="flat" cmpd="sng" w="9525">
            <a:solidFill>
              <a:srgbClr val="595959"/>
            </a:solidFill>
            <a:prstDash val="solid"/>
            <a:round/>
            <a:headEnd len="med" w="med" type="none"/>
            <a:tailEnd len="med" w="med" type="none"/>
          </a:ln>
        </p:spPr>
      </p:cxnSp>
      <p:cxnSp>
        <p:nvCxnSpPr>
          <p:cNvPr id="389" name="Google Shape;389;p37"/>
          <p:cNvCxnSpPr>
            <a:stCxn id="386" idx="2"/>
            <a:endCxn id="373" idx="0"/>
          </p:cNvCxnSpPr>
          <p:nvPr/>
        </p:nvCxnSpPr>
        <p:spPr>
          <a:xfrm flipH="1">
            <a:off x="7278463" y="2219600"/>
            <a:ext cx="18600" cy="406200"/>
          </a:xfrm>
          <a:prstGeom prst="straightConnector1">
            <a:avLst/>
          </a:prstGeom>
          <a:noFill/>
          <a:ln cap="flat" cmpd="sng" w="9525">
            <a:solidFill>
              <a:srgbClr val="595959"/>
            </a:solidFill>
            <a:prstDash val="solid"/>
            <a:round/>
            <a:headEnd len="med" w="med" type="none"/>
            <a:tailEnd len="med" w="med" type="none"/>
          </a:ln>
        </p:spPr>
      </p:cxnSp>
      <p:cxnSp>
        <p:nvCxnSpPr>
          <p:cNvPr id="390" name="Google Shape;390;p37"/>
          <p:cNvCxnSpPr>
            <a:stCxn id="371" idx="2"/>
            <a:endCxn id="372" idx="0"/>
          </p:cNvCxnSpPr>
          <p:nvPr/>
        </p:nvCxnSpPr>
        <p:spPr>
          <a:xfrm>
            <a:off x="6060788" y="3272750"/>
            <a:ext cx="464700" cy="706800"/>
          </a:xfrm>
          <a:prstGeom prst="straightConnector1">
            <a:avLst/>
          </a:prstGeom>
          <a:noFill/>
          <a:ln cap="flat" cmpd="sng" w="9525">
            <a:solidFill>
              <a:srgbClr val="595959"/>
            </a:solidFill>
            <a:prstDash val="solid"/>
            <a:round/>
            <a:headEnd len="med" w="med" type="none"/>
            <a:tailEnd len="med" w="med" type="none"/>
          </a:ln>
        </p:spPr>
      </p:cxnSp>
      <p:cxnSp>
        <p:nvCxnSpPr>
          <p:cNvPr id="391" name="Google Shape;391;p37"/>
          <p:cNvCxnSpPr>
            <a:stCxn id="371" idx="1"/>
            <a:endCxn id="369" idx="0"/>
          </p:cNvCxnSpPr>
          <p:nvPr/>
        </p:nvCxnSpPr>
        <p:spPr>
          <a:xfrm flipH="1">
            <a:off x="4627988" y="2964200"/>
            <a:ext cx="1047000" cy="913500"/>
          </a:xfrm>
          <a:prstGeom prst="straightConnector1">
            <a:avLst/>
          </a:prstGeom>
          <a:noFill/>
          <a:ln cap="flat" cmpd="sng" w="9525">
            <a:solidFill>
              <a:srgbClr val="595959"/>
            </a:solidFill>
            <a:prstDash val="solid"/>
            <a:round/>
            <a:headEnd len="med" w="med" type="none"/>
            <a:tailEnd len="med" w="med" type="none"/>
          </a:ln>
        </p:spPr>
      </p:cxnSp>
      <p:cxnSp>
        <p:nvCxnSpPr>
          <p:cNvPr id="392" name="Google Shape;392;p37"/>
          <p:cNvCxnSpPr>
            <a:stCxn id="367" idx="0"/>
            <a:endCxn id="370" idx="1"/>
          </p:cNvCxnSpPr>
          <p:nvPr/>
        </p:nvCxnSpPr>
        <p:spPr>
          <a:xfrm flipH="1" rot="10800000">
            <a:off x="3953863" y="1968050"/>
            <a:ext cx="899100" cy="687600"/>
          </a:xfrm>
          <a:prstGeom prst="straightConnector1">
            <a:avLst/>
          </a:prstGeom>
          <a:noFill/>
          <a:ln cap="flat" cmpd="sng" w="9525">
            <a:solidFill>
              <a:srgbClr val="595959"/>
            </a:solidFill>
            <a:prstDash val="solid"/>
            <a:round/>
            <a:headEnd len="med" w="med" type="none"/>
            <a:tailEnd len="med" w="med" type="none"/>
          </a:ln>
        </p:spPr>
      </p:cxnSp>
      <p:cxnSp>
        <p:nvCxnSpPr>
          <p:cNvPr id="393" name="Google Shape;393;p37"/>
          <p:cNvCxnSpPr>
            <a:stCxn id="368" idx="3"/>
            <a:endCxn id="369" idx="1"/>
          </p:cNvCxnSpPr>
          <p:nvPr/>
        </p:nvCxnSpPr>
        <p:spPr>
          <a:xfrm>
            <a:off x="3715863" y="4150800"/>
            <a:ext cx="526500" cy="35400"/>
          </a:xfrm>
          <a:prstGeom prst="straightConnector1">
            <a:avLst/>
          </a:prstGeom>
          <a:noFill/>
          <a:ln cap="flat" cmpd="sng" w="9525">
            <a:solidFill>
              <a:srgbClr val="595959"/>
            </a:solidFill>
            <a:prstDash val="solid"/>
            <a:round/>
            <a:headEnd len="med" w="med" type="none"/>
            <a:tailEnd len="med" w="med" type="none"/>
          </a:ln>
        </p:spPr>
      </p:cxnSp>
      <p:cxnSp>
        <p:nvCxnSpPr>
          <p:cNvPr id="394" name="Google Shape;394;p37"/>
          <p:cNvCxnSpPr>
            <a:endCxn id="369" idx="0"/>
          </p:cNvCxnSpPr>
          <p:nvPr/>
        </p:nvCxnSpPr>
        <p:spPr>
          <a:xfrm>
            <a:off x="3953963" y="3272650"/>
            <a:ext cx="674100" cy="6051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STP - Calculate Costs</a:t>
            </a:r>
            <a:endParaRPr/>
          </a:p>
        </p:txBody>
      </p:sp>
      <p:sp>
        <p:nvSpPr>
          <p:cNvPr id="400" name="Google Shape;400;p38"/>
          <p:cNvSpPr/>
          <p:nvPr/>
        </p:nvSpPr>
        <p:spPr>
          <a:xfrm>
            <a:off x="2477713" y="162222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00:05</a:t>
            </a:r>
            <a:endParaRPr/>
          </a:p>
        </p:txBody>
      </p:sp>
      <p:sp>
        <p:nvSpPr>
          <p:cNvPr id="401" name="Google Shape;401;p38"/>
          <p:cNvSpPr/>
          <p:nvPr/>
        </p:nvSpPr>
        <p:spPr>
          <a:xfrm>
            <a:off x="14611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00:04</a:t>
            </a:r>
            <a:endParaRPr/>
          </a:p>
        </p:txBody>
      </p:sp>
      <p:sp>
        <p:nvSpPr>
          <p:cNvPr id="402" name="Google Shape;402;p38"/>
          <p:cNvSpPr/>
          <p:nvPr/>
        </p:nvSpPr>
        <p:spPr>
          <a:xfrm>
            <a:off x="3568063" y="2655650"/>
            <a:ext cx="771600" cy="6171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00:01</a:t>
            </a:r>
            <a:endParaRPr/>
          </a:p>
        </p:txBody>
      </p:sp>
      <p:sp>
        <p:nvSpPr>
          <p:cNvPr id="403" name="Google Shape;403;p38"/>
          <p:cNvSpPr/>
          <p:nvPr/>
        </p:nvSpPr>
        <p:spPr>
          <a:xfrm>
            <a:off x="2944263" y="38422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00:09</a:t>
            </a:r>
            <a:endParaRPr/>
          </a:p>
        </p:txBody>
      </p:sp>
      <p:sp>
        <p:nvSpPr>
          <p:cNvPr id="404" name="Google Shape;404;p38"/>
          <p:cNvSpPr/>
          <p:nvPr/>
        </p:nvSpPr>
        <p:spPr>
          <a:xfrm>
            <a:off x="4242263" y="38777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00:0A</a:t>
            </a:r>
            <a:endParaRPr/>
          </a:p>
        </p:txBody>
      </p:sp>
      <p:sp>
        <p:nvSpPr>
          <p:cNvPr id="405" name="Google Shape;405;p38"/>
          <p:cNvSpPr/>
          <p:nvPr/>
        </p:nvSpPr>
        <p:spPr>
          <a:xfrm>
            <a:off x="4852888" y="16594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00:02</a:t>
            </a:r>
            <a:endParaRPr/>
          </a:p>
        </p:txBody>
      </p:sp>
      <p:sp>
        <p:nvSpPr>
          <p:cNvPr id="406" name="Google Shape;406;p38"/>
          <p:cNvSpPr/>
          <p:nvPr/>
        </p:nvSpPr>
        <p:spPr>
          <a:xfrm>
            <a:off x="5674988" y="265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00:06</a:t>
            </a:r>
            <a:endParaRPr/>
          </a:p>
        </p:txBody>
      </p:sp>
      <p:sp>
        <p:nvSpPr>
          <p:cNvPr id="407" name="Google Shape;407;p38"/>
          <p:cNvSpPr/>
          <p:nvPr/>
        </p:nvSpPr>
        <p:spPr>
          <a:xfrm>
            <a:off x="6139663" y="39795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00:0B</a:t>
            </a:r>
            <a:endParaRPr/>
          </a:p>
        </p:txBody>
      </p:sp>
      <p:sp>
        <p:nvSpPr>
          <p:cNvPr id="408" name="Google Shape;408;p38"/>
          <p:cNvSpPr/>
          <p:nvPr/>
        </p:nvSpPr>
        <p:spPr>
          <a:xfrm>
            <a:off x="68925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00:07</a:t>
            </a:r>
            <a:endParaRPr/>
          </a:p>
        </p:txBody>
      </p:sp>
      <p:cxnSp>
        <p:nvCxnSpPr>
          <p:cNvPr id="409" name="Google Shape;409;p38"/>
          <p:cNvCxnSpPr>
            <a:stCxn id="401" idx="0"/>
            <a:endCxn id="400" idx="1"/>
          </p:cNvCxnSpPr>
          <p:nvPr/>
        </p:nvCxnSpPr>
        <p:spPr>
          <a:xfrm flipH="1" rot="10800000">
            <a:off x="1846938" y="1930850"/>
            <a:ext cx="630900" cy="694800"/>
          </a:xfrm>
          <a:prstGeom prst="straightConnector1">
            <a:avLst/>
          </a:prstGeom>
          <a:noFill/>
          <a:ln cap="flat" cmpd="sng" w="9525">
            <a:solidFill>
              <a:srgbClr val="595959"/>
            </a:solidFill>
            <a:prstDash val="solid"/>
            <a:round/>
            <a:headEnd len="med" w="med" type="none"/>
            <a:tailEnd len="med" w="med" type="none"/>
          </a:ln>
        </p:spPr>
      </p:cxnSp>
      <p:cxnSp>
        <p:nvCxnSpPr>
          <p:cNvPr id="410" name="Google Shape;410;p38"/>
          <p:cNvCxnSpPr>
            <a:endCxn id="400" idx="2"/>
          </p:cNvCxnSpPr>
          <p:nvPr/>
        </p:nvCxnSpPr>
        <p:spPr>
          <a:xfrm rot="10800000">
            <a:off x="2863513" y="2239325"/>
            <a:ext cx="466500" cy="1602900"/>
          </a:xfrm>
          <a:prstGeom prst="straightConnector1">
            <a:avLst/>
          </a:prstGeom>
          <a:noFill/>
          <a:ln cap="flat" cmpd="sng" w="9525">
            <a:solidFill>
              <a:srgbClr val="595959"/>
            </a:solidFill>
            <a:prstDash val="solid"/>
            <a:round/>
            <a:headEnd len="med" w="med" type="none"/>
            <a:tailEnd len="med" w="med" type="none"/>
          </a:ln>
        </p:spPr>
      </p:cxnSp>
      <p:cxnSp>
        <p:nvCxnSpPr>
          <p:cNvPr id="411" name="Google Shape;411;p38"/>
          <p:cNvCxnSpPr>
            <a:stCxn id="400" idx="3"/>
            <a:endCxn id="405" idx="1"/>
          </p:cNvCxnSpPr>
          <p:nvPr/>
        </p:nvCxnSpPr>
        <p:spPr>
          <a:xfrm>
            <a:off x="3249313" y="1930775"/>
            <a:ext cx="1603500" cy="37200"/>
          </a:xfrm>
          <a:prstGeom prst="straightConnector1">
            <a:avLst/>
          </a:prstGeom>
          <a:noFill/>
          <a:ln cap="flat" cmpd="sng" w="9525">
            <a:solidFill>
              <a:srgbClr val="595959"/>
            </a:solidFill>
            <a:prstDash val="solid"/>
            <a:round/>
            <a:headEnd len="med" w="med" type="none"/>
            <a:tailEnd len="med" w="med" type="none"/>
          </a:ln>
        </p:spPr>
      </p:cxnSp>
      <p:cxnSp>
        <p:nvCxnSpPr>
          <p:cNvPr id="412" name="Google Shape;412;p38"/>
          <p:cNvCxnSpPr>
            <a:stCxn id="402" idx="2"/>
            <a:endCxn id="403" idx="0"/>
          </p:cNvCxnSpPr>
          <p:nvPr/>
        </p:nvCxnSpPr>
        <p:spPr>
          <a:xfrm flipH="1">
            <a:off x="3330163" y="3272750"/>
            <a:ext cx="623700" cy="569400"/>
          </a:xfrm>
          <a:prstGeom prst="straightConnector1">
            <a:avLst/>
          </a:prstGeom>
          <a:noFill/>
          <a:ln cap="flat" cmpd="sng" w="9525">
            <a:solidFill>
              <a:srgbClr val="595959"/>
            </a:solidFill>
            <a:prstDash val="solid"/>
            <a:round/>
            <a:headEnd len="med" w="med" type="none"/>
            <a:tailEnd len="med" w="med" type="none"/>
          </a:ln>
        </p:spPr>
      </p:cxnSp>
      <p:cxnSp>
        <p:nvCxnSpPr>
          <p:cNvPr id="413" name="Google Shape;413;p38"/>
          <p:cNvCxnSpPr>
            <a:stCxn id="402" idx="0"/>
            <a:endCxn id="400" idx="3"/>
          </p:cNvCxnSpPr>
          <p:nvPr/>
        </p:nvCxnSpPr>
        <p:spPr>
          <a:xfrm rot="10800000">
            <a:off x="3249463" y="1930850"/>
            <a:ext cx="704400" cy="724800"/>
          </a:xfrm>
          <a:prstGeom prst="straightConnector1">
            <a:avLst/>
          </a:prstGeom>
          <a:noFill/>
          <a:ln cap="flat" cmpd="sng" w="9525">
            <a:solidFill>
              <a:srgbClr val="595959"/>
            </a:solidFill>
            <a:prstDash val="solid"/>
            <a:round/>
            <a:headEnd len="med" w="med" type="none"/>
            <a:tailEnd len="med" w="med" type="none"/>
          </a:ln>
        </p:spPr>
      </p:cxnSp>
      <p:cxnSp>
        <p:nvCxnSpPr>
          <p:cNvPr id="414" name="Google Shape;414;p38"/>
          <p:cNvCxnSpPr>
            <a:endCxn id="404" idx="0"/>
          </p:cNvCxnSpPr>
          <p:nvPr/>
        </p:nvCxnSpPr>
        <p:spPr>
          <a:xfrm flipH="1">
            <a:off x="4628063" y="2276650"/>
            <a:ext cx="610500" cy="1601100"/>
          </a:xfrm>
          <a:prstGeom prst="straightConnector1">
            <a:avLst/>
          </a:prstGeom>
          <a:noFill/>
          <a:ln cap="flat" cmpd="sng" w="9525">
            <a:solidFill>
              <a:srgbClr val="595959"/>
            </a:solidFill>
            <a:prstDash val="solid"/>
            <a:round/>
            <a:headEnd len="med" w="med" type="none"/>
            <a:tailEnd len="med" w="med" type="none"/>
          </a:ln>
        </p:spPr>
      </p:cxnSp>
      <p:cxnSp>
        <p:nvCxnSpPr>
          <p:cNvPr id="415" name="Google Shape;415;p38"/>
          <p:cNvCxnSpPr>
            <a:stCxn id="405" idx="3"/>
            <a:endCxn id="408" idx="0"/>
          </p:cNvCxnSpPr>
          <p:nvPr/>
        </p:nvCxnSpPr>
        <p:spPr>
          <a:xfrm>
            <a:off x="5624488" y="1968025"/>
            <a:ext cx="1653900" cy="657600"/>
          </a:xfrm>
          <a:prstGeom prst="straightConnector1">
            <a:avLst/>
          </a:prstGeom>
          <a:noFill/>
          <a:ln cap="flat" cmpd="sng" w="9525">
            <a:solidFill>
              <a:srgbClr val="595959"/>
            </a:solidFill>
            <a:prstDash val="solid"/>
            <a:round/>
            <a:headEnd len="med" w="med" type="none"/>
            <a:tailEnd len="med" w="med" type="none"/>
          </a:ln>
        </p:spPr>
      </p:cxnSp>
      <p:cxnSp>
        <p:nvCxnSpPr>
          <p:cNvPr id="416" name="Google Shape;416;p38"/>
          <p:cNvCxnSpPr>
            <a:stCxn id="406" idx="3"/>
            <a:endCxn id="408" idx="1"/>
          </p:cNvCxnSpPr>
          <p:nvPr/>
        </p:nvCxnSpPr>
        <p:spPr>
          <a:xfrm flipH="1" rot="10800000">
            <a:off x="6446588" y="2934200"/>
            <a:ext cx="446100" cy="30000"/>
          </a:xfrm>
          <a:prstGeom prst="straightConnector1">
            <a:avLst/>
          </a:prstGeom>
          <a:noFill/>
          <a:ln cap="flat" cmpd="sng" w="9525">
            <a:solidFill>
              <a:srgbClr val="595959"/>
            </a:solidFill>
            <a:prstDash val="solid"/>
            <a:round/>
            <a:headEnd len="med" w="med" type="none"/>
            <a:tailEnd len="med" w="med" type="none"/>
          </a:ln>
        </p:spPr>
      </p:cxnSp>
      <p:cxnSp>
        <p:nvCxnSpPr>
          <p:cNvPr id="417" name="Google Shape;417;p38"/>
          <p:cNvCxnSpPr>
            <a:stCxn id="405" idx="2"/>
            <a:endCxn id="406" idx="0"/>
          </p:cNvCxnSpPr>
          <p:nvPr/>
        </p:nvCxnSpPr>
        <p:spPr>
          <a:xfrm>
            <a:off x="5238688" y="2276575"/>
            <a:ext cx="822000" cy="379200"/>
          </a:xfrm>
          <a:prstGeom prst="straightConnector1">
            <a:avLst/>
          </a:prstGeom>
          <a:noFill/>
          <a:ln cap="flat" cmpd="sng" w="9525">
            <a:solidFill>
              <a:srgbClr val="595959"/>
            </a:solidFill>
            <a:prstDash val="solid"/>
            <a:round/>
            <a:headEnd len="med" w="med" type="none"/>
            <a:tailEnd len="med" w="med" type="none"/>
          </a:ln>
        </p:spPr>
      </p:cxnSp>
      <p:cxnSp>
        <p:nvCxnSpPr>
          <p:cNvPr id="418" name="Google Shape;418;p38"/>
          <p:cNvCxnSpPr>
            <a:stCxn id="404" idx="3"/>
            <a:endCxn id="407" idx="1"/>
          </p:cNvCxnSpPr>
          <p:nvPr/>
        </p:nvCxnSpPr>
        <p:spPr>
          <a:xfrm>
            <a:off x="5013863" y="4186300"/>
            <a:ext cx="1125900" cy="101700"/>
          </a:xfrm>
          <a:prstGeom prst="straightConnector1">
            <a:avLst/>
          </a:prstGeom>
          <a:noFill/>
          <a:ln cap="flat" cmpd="sng" w="9525">
            <a:solidFill>
              <a:srgbClr val="595959"/>
            </a:solidFill>
            <a:prstDash val="solid"/>
            <a:round/>
            <a:headEnd len="med" w="med" type="none"/>
            <a:tailEnd len="med" w="med" type="none"/>
          </a:ln>
        </p:spPr>
      </p:cxnSp>
      <p:cxnSp>
        <p:nvCxnSpPr>
          <p:cNvPr id="419" name="Google Shape;419;p38"/>
          <p:cNvCxnSpPr>
            <a:stCxn id="407" idx="0"/>
            <a:endCxn id="408" idx="2"/>
          </p:cNvCxnSpPr>
          <p:nvPr/>
        </p:nvCxnSpPr>
        <p:spPr>
          <a:xfrm flipH="1" rot="10800000">
            <a:off x="6525463" y="3242775"/>
            <a:ext cx="753000" cy="736800"/>
          </a:xfrm>
          <a:prstGeom prst="straightConnector1">
            <a:avLst/>
          </a:prstGeom>
          <a:noFill/>
          <a:ln cap="flat" cmpd="sng" w="9525">
            <a:solidFill>
              <a:srgbClr val="595959"/>
            </a:solidFill>
            <a:prstDash val="solid"/>
            <a:round/>
            <a:headEnd len="med" w="med" type="none"/>
            <a:tailEnd len="med" w="med" type="none"/>
          </a:ln>
        </p:spPr>
      </p:cxnSp>
      <p:sp>
        <p:nvSpPr>
          <p:cNvPr id="420" name="Google Shape;420;p38"/>
          <p:cNvSpPr/>
          <p:nvPr/>
        </p:nvSpPr>
        <p:spPr>
          <a:xfrm>
            <a:off x="1580813" y="37599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00:08</a:t>
            </a:r>
            <a:endParaRPr/>
          </a:p>
        </p:txBody>
      </p:sp>
      <p:sp>
        <p:nvSpPr>
          <p:cNvPr id="421" name="Google Shape;421;p38"/>
          <p:cNvSpPr/>
          <p:nvPr/>
        </p:nvSpPr>
        <p:spPr>
          <a:xfrm>
            <a:off x="6911263" y="160250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00:03</a:t>
            </a:r>
            <a:endParaRPr/>
          </a:p>
        </p:txBody>
      </p:sp>
      <p:cxnSp>
        <p:nvCxnSpPr>
          <p:cNvPr id="422" name="Google Shape;422;p38"/>
          <p:cNvCxnSpPr>
            <a:stCxn id="420" idx="3"/>
            <a:endCxn id="403" idx="1"/>
          </p:cNvCxnSpPr>
          <p:nvPr/>
        </p:nvCxnSpPr>
        <p:spPr>
          <a:xfrm>
            <a:off x="2352413" y="4068525"/>
            <a:ext cx="591900" cy="82200"/>
          </a:xfrm>
          <a:prstGeom prst="straightConnector1">
            <a:avLst/>
          </a:prstGeom>
          <a:noFill/>
          <a:ln cap="flat" cmpd="sng" w="9525">
            <a:solidFill>
              <a:srgbClr val="595959"/>
            </a:solidFill>
            <a:prstDash val="solid"/>
            <a:round/>
            <a:headEnd len="med" w="med" type="none"/>
            <a:tailEnd len="med" w="med" type="none"/>
          </a:ln>
        </p:spPr>
      </p:cxnSp>
      <p:cxnSp>
        <p:nvCxnSpPr>
          <p:cNvPr id="423" name="Google Shape;423;p38"/>
          <p:cNvCxnSpPr>
            <a:stCxn id="420" idx="0"/>
            <a:endCxn id="401" idx="2"/>
          </p:cNvCxnSpPr>
          <p:nvPr/>
        </p:nvCxnSpPr>
        <p:spPr>
          <a:xfrm rot="10800000">
            <a:off x="1846913" y="3242775"/>
            <a:ext cx="119700" cy="517200"/>
          </a:xfrm>
          <a:prstGeom prst="straightConnector1">
            <a:avLst/>
          </a:prstGeom>
          <a:noFill/>
          <a:ln cap="flat" cmpd="sng" w="9525">
            <a:solidFill>
              <a:srgbClr val="595959"/>
            </a:solidFill>
            <a:prstDash val="solid"/>
            <a:round/>
            <a:headEnd len="med" w="med" type="none"/>
            <a:tailEnd len="med" w="med" type="none"/>
          </a:ln>
        </p:spPr>
      </p:cxnSp>
      <p:cxnSp>
        <p:nvCxnSpPr>
          <p:cNvPr id="424" name="Google Shape;424;p38"/>
          <p:cNvCxnSpPr>
            <a:stCxn id="421" idx="2"/>
            <a:endCxn id="408" idx="0"/>
          </p:cNvCxnSpPr>
          <p:nvPr/>
        </p:nvCxnSpPr>
        <p:spPr>
          <a:xfrm flipH="1">
            <a:off x="7278463" y="2219600"/>
            <a:ext cx="18600" cy="406200"/>
          </a:xfrm>
          <a:prstGeom prst="straightConnector1">
            <a:avLst/>
          </a:prstGeom>
          <a:noFill/>
          <a:ln cap="flat" cmpd="sng" w="9525">
            <a:solidFill>
              <a:srgbClr val="595959"/>
            </a:solidFill>
            <a:prstDash val="solid"/>
            <a:round/>
            <a:headEnd len="med" w="med" type="none"/>
            <a:tailEnd len="med" w="med" type="none"/>
          </a:ln>
        </p:spPr>
      </p:cxnSp>
      <p:cxnSp>
        <p:nvCxnSpPr>
          <p:cNvPr id="425" name="Google Shape;425;p38"/>
          <p:cNvCxnSpPr>
            <a:stCxn id="406" idx="2"/>
            <a:endCxn id="407" idx="0"/>
          </p:cNvCxnSpPr>
          <p:nvPr/>
        </p:nvCxnSpPr>
        <p:spPr>
          <a:xfrm>
            <a:off x="6060788" y="3272750"/>
            <a:ext cx="464700" cy="706800"/>
          </a:xfrm>
          <a:prstGeom prst="straightConnector1">
            <a:avLst/>
          </a:prstGeom>
          <a:noFill/>
          <a:ln cap="flat" cmpd="sng" w="9525">
            <a:solidFill>
              <a:srgbClr val="595959"/>
            </a:solidFill>
            <a:prstDash val="solid"/>
            <a:round/>
            <a:headEnd len="med" w="med" type="none"/>
            <a:tailEnd len="med" w="med" type="none"/>
          </a:ln>
        </p:spPr>
      </p:cxnSp>
      <p:cxnSp>
        <p:nvCxnSpPr>
          <p:cNvPr id="426" name="Google Shape;426;p38"/>
          <p:cNvCxnSpPr>
            <a:stCxn id="406" idx="1"/>
            <a:endCxn id="404" idx="0"/>
          </p:cNvCxnSpPr>
          <p:nvPr/>
        </p:nvCxnSpPr>
        <p:spPr>
          <a:xfrm flipH="1">
            <a:off x="4627988" y="2964200"/>
            <a:ext cx="1047000" cy="913500"/>
          </a:xfrm>
          <a:prstGeom prst="straightConnector1">
            <a:avLst/>
          </a:prstGeom>
          <a:noFill/>
          <a:ln cap="flat" cmpd="sng" w="9525">
            <a:solidFill>
              <a:srgbClr val="595959"/>
            </a:solidFill>
            <a:prstDash val="solid"/>
            <a:round/>
            <a:headEnd len="med" w="med" type="none"/>
            <a:tailEnd len="med" w="med" type="none"/>
          </a:ln>
        </p:spPr>
      </p:cxnSp>
      <p:cxnSp>
        <p:nvCxnSpPr>
          <p:cNvPr id="427" name="Google Shape;427;p38"/>
          <p:cNvCxnSpPr>
            <a:stCxn id="402" idx="0"/>
            <a:endCxn id="405" idx="1"/>
          </p:cNvCxnSpPr>
          <p:nvPr/>
        </p:nvCxnSpPr>
        <p:spPr>
          <a:xfrm flipH="1" rot="10800000">
            <a:off x="3953863" y="1968050"/>
            <a:ext cx="899100" cy="687600"/>
          </a:xfrm>
          <a:prstGeom prst="straightConnector1">
            <a:avLst/>
          </a:prstGeom>
          <a:noFill/>
          <a:ln cap="flat" cmpd="sng" w="9525">
            <a:solidFill>
              <a:srgbClr val="595959"/>
            </a:solidFill>
            <a:prstDash val="solid"/>
            <a:round/>
            <a:headEnd len="med" w="med" type="none"/>
            <a:tailEnd len="med" w="med" type="none"/>
          </a:ln>
        </p:spPr>
      </p:cxnSp>
      <p:sp>
        <p:nvSpPr>
          <p:cNvPr id="428" name="Google Shape;428;p38"/>
          <p:cNvSpPr txBox="1"/>
          <p:nvPr/>
        </p:nvSpPr>
        <p:spPr>
          <a:xfrm>
            <a:off x="1784663" y="21459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429" name="Google Shape;429;p38"/>
          <p:cNvSpPr txBox="1"/>
          <p:nvPr/>
        </p:nvSpPr>
        <p:spPr>
          <a:xfrm>
            <a:off x="1846938" y="3313000"/>
            <a:ext cx="3639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9</a:t>
            </a:r>
            <a:endParaRPr sz="1100"/>
          </a:p>
        </p:txBody>
      </p:sp>
      <p:sp>
        <p:nvSpPr>
          <p:cNvPr id="430" name="Google Shape;430;p38"/>
          <p:cNvSpPr txBox="1"/>
          <p:nvPr/>
        </p:nvSpPr>
        <p:spPr>
          <a:xfrm>
            <a:off x="2944263" y="2469150"/>
            <a:ext cx="3639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20</a:t>
            </a:r>
            <a:endParaRPr sz="1100"/>
          </a:p>
        </p:txBody>
      </p:sp>
      <p:sp>
        <p:nvSpPr>
          <p:cNvPr id="431" name="Google Shape;431;p38"/>
          <p:cNvSpPr txBox="1"/>
          <p:nvPr/>
        </p:nvSpPr>
        <p:spPr>
          <a:xfrm>
            <a:off x="2426013" y="3842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8</a:t>
            </a:r>
            <a:endParaRPr sz="1100"/>
          </a:p>
        </p:txBody>
      </p:sp>
      <p:sp>
        <p:nvSpPr>
          <p:cNvPr id="432" name="Google Shape;432;p38"/>
          <p:cNvSpPr txBox="1"/>
          <p:nvPr/>
        </p:nvSpPr>
        <p:spPr>
          <a:xfrm>
            <a:off x="3636188" y="21084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5</a:t>
            </a:r>
            <a:endParaRPr sz="1100"/>
          </a:p>
        </p:txBody>
      </p:sp>
      <p:sp>
        <p:nvSpPr>
          <p:cNvPr id="433" name="Google Shape;433;p38"/>
          <p:cNvSpPr txBox="1"/>
          <p:nvPr/>
        </p:nvSpPr>
        <p:spPr>
          <a:xfrm>
            <a:off x="3830363" y="1635238"/>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434" name="Google Shape;434;p38"/>
          <p:cNvSpPr txBox="1"/>
          <p:nvPr/>
        </p:nvSpPr>
        <p:spPr>
          <a:xfrm>
            <a:off x="3568063" y="3429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7</a:t>
            </a:r>
            <a:endParaRPr sz="1100"/>
          </a:p>
        </p:txBody>
      </p:sp>
      <p:sp>
        <p:nvSpPr>
          <p:cNvPr id="435" name="Google Shape;435;p38"/>
          <p:cNvSpPr txBox="1"/>
          <p:nvPr/>
        </p:nvSpPr>
        <p:spPr>
          <a:xfrm>
            <a:off x="4339663" y="22393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6</a:t>
            </a:r>
            <a:endParaRPr sz="1100"/>
          </a:p>
        </p:txBody>
      </p:sp>
      <p:sp>
        <p:nvSpPr>
          <p:cNvPr id="436" name="Google Shape;436;p38"/>
          <p:cNvSpPr txBox="1"/>
          <p:nvPr/>
        </p:nvSpPr>
        <p:spPr>
          <a:xfrm>
            <a:off x="4649950" y="28686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8</a:t>
            </a:r>
            <a:endParaRPr sz="1100"/>
          </a:p>
        </p:txBody>
      </p:sp>
      <p:sp>
        <p:nvSpPr>
          <p:cNvPr id="437" name="Google Shape;437;p38"/>
          <p:cNvSpPr txBox="1"/>
          <p:nvPr/>
        </p:nvSpPr>
        <p:spPr>
          <a:xfrm>
            <a:off x="5073188" y="33418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3</a:t>
            </a:r>
            <a:endParaRPr sz="1100"/>
          </a:p>
        </p:txBody>
      </p:sp>
      <p:sp>
        <p:nvSpPr>
          <p:cNvPr id="438" name="Google Shape;438;p38"/>
          <p:cNvSpPr txBox="1"/>
          <p:nvPr/>
        </p:nvSpPr>
        <p:spPr>
          <a:xfrm>
            <a:off x="5365188" y="23691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7</a:t>
            </a:r>
            <a:endParaRPr sz="1100"/>
          </a:p>
        </p:txBody>
      </p:sp>
      <p:sp>
        <p:nvSpPr>
          <p:cNvPr id="439" name="Google Shape;439;p38"/>
          <p:cNvSpPr txBox="1"/>
          <p:nvPr/>
        </p:nvSpPr>
        <p:spPr>
          <a:xfrm>
            <a:off x="5587738" y="3981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440" name="Google Shape;440;p38"/>
          <p:cNvSpPr txBox="1"/>
          <p:nvPr/>
        </p:nvSpPr>
        <p:spPr>
          <a:xfrm>
            <a:off x="6487613" y="27077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441" name="Google Shape;441;p38"/>
          <p:cNvSpPr txBox="1"/>
          <p:nvPr/>
        </p:nvSpPr>
        <p:spPr>
          <a:xfrm>
            <a:off x="6161563" y="19680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4</a:t>
            </a:r>
            <a:endParaRPr sz="1100"/>
          </a:p>
        </p:txBody>
      </p:sp>
      <p:sp>
        <p:nvSpPr>
          <p:cNvPr id="442" name="Google Shape;442;p38"/>
          <p:cNvSpPr txBox="1"/>
          <p:nvPr/>
        </p:nvSpPr>
        <p:spPr>
          <a:xfrm>
            <a:off x="5979463" y="3429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443" name="Google Shape;443;p38"/>
          <p:cNvSpPr txBox="1"/>
          <p:nvPr/>
        </p:nvSpPr>
        <p:spPr>
          <a:xfrm>
            <a:off x="6678938" y="33436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444" name="Google Shape;444;p38"/>
          <p:cNvSpPr txBox="1"/>
          <p:nvPr/>
        </p:nvSpPr>
        <p:spPr>
          <a:xfrm>
            <a:off x="7247513" y="2294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99</a:t>
            </a:r>
            <a:endParaRPr sz="1100"/>
          </a:p>
        </p:txBody>
      </p:sp>
      <p:cxnSp>
        <p:nvCxnSpPr>
          <p:cNvPr id="445" name="Google Shape;445;p38"/>
          <p:cNvCxnSpPr>
            <a:stCxn id="403" idx="3"/>
            <a:endCxn id="404" idx="1"/>
          </p:cNvCxnSpPr>
          <p:nvPr/>
        </p:nvCxnSpPr>
        <p:spPr>
          <a:xfrm>
            <a:off x="3715863" y="4150800"/>
            <a:ext cx="526500" cy="35400"/>
          </a:xfrm>
          <a:prstGeom prst="straightConnector1">
            <a:avLst/>
          </a:prstGeom>
          <a:noFill/>
          <a:ln cap="flat" cmpd="sng" w="9525">
            <a:solidFill>
              <a:srgbClr val="595959"/>
            </a:solidFill>
            <a:prstDash val="solid"/>
            <a:round/>
            <a:headEnd len="med" w="med" type="none"/>
            <a:tailEnd len="med" w="med" type="none"/>
          </a:ln>
        </p:spPr>
      </p:cxnSp>
      <p:sp>
        <p:nvSpPr>
          <p:cNvPr id="446" name="Google Shape;446;p38"/>
          <p:cNvSpPr txBox="1"/>
          <p:nvPr/>
        </p:nvSpPr>
        <p:spPr>
          <a:xfrm>
            <a:off x="3878363" y="38682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11</a:t>
            </a:r>
            <a:endParaRPr sz="1100"/>
          </a:p>
        </p:txBody>
      </p:sp>
      <p:cxnSp>
        <p:nvCxnSpPr>
          <p:cNvPr id="447" name="Google Shape;447;p38"/>
          <p:cNvCxnSpPr>
            <a:endCxn id="404" idx="0"/>
          </p:cNvCxnSpPr>
          <p:nvPr/>
        </p:nvCxnSpPr>
        <p:spPr>
          <a:xfrm>
            <a:off x="3953963" y="3272650"/>
            <a:ext cx="674100" cy="605100"/>
          </a:xfrm>
          <a:prstGeom prst="straightConnector1">
            <a:avLst/>
          </a:prstGeom>
          <a:noFill/>
          <a:ln cap="flat" cmpd="sng" w="9525">
            <a:solidFill>
              <a:srgbClr val="595959"/>
            </a:solidFill>
            <a:prstDash val="solid"/>
            <a:round/>
            <a:headEnd len="med" w="med" type="none"/>
            <a:tailEnd len="med" w="med" type="none"/>
          </a:ln>
        </p:spPr>
      </p:cxnSp>
      <p:sp>
        <p:nvSpPr>
          <p:cNvPr id="448" name="Google Shape;448;p38"/>
          <p:cNvSpPr txBox="1"/>
          <p:nvPr/>
        </p:nvSpPr>
        <p:spPr>
          <a:xfrm>
            <a:off x="4226913" y="33731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20</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STP - Disable Redundant Paths</a:t>
            </a:r>
            <a:endParaRPr/>
          </a:p>
        </p:txBody>
      </p:sp>
      <p:sp>
        <p:nvSpPr>
          <p:cNvPr id="454" name="Google Shape;454;p39"/>
          <p:cNvSpPr/>
          <p:nvPr/>
        </p:nvSpPr>
        <p:spPr>
          <a:xfrm>
            <a:off x="2477713" y="162222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00:05</a:t>
            </a:r>
            <a:endParaRPr/>
          </a:p>
        </p:txBody>
      </p:sp>
      <p:sp>
        <p:nvSpPr>
          <p:cNvPr id="455" name="Google Shape;455;p39"/>
          <p:cNvSpPr/>
          <p:nvPr/>
        </p:nvSpPr>
        <p:spPr>
          <a:xfrm>
            <a:off x="14611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00:04</a:t>
            </a:r>
            <a:endParaRPr/>
          </a:p>
        </p:txBody>
      </p:sp>
      <p:sp>
        <p:nvSpPr>
          <p:cNvPr id="456" name="Google Shape;456;p39"/>
          <p:cNvSpPr/>
          <p:nvPr/>
        </p:nvSpPr>
        <p:spPr>
          <a:xfrm>
            <a:off x="3568063" y="2655650"/>
            <a:ext cx="771600" cy="6171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00:01</a:t>
            </a:r>
            <a:endParaRPr/>
          </a:p>
        </p:txBody>
      </p:sp>
      <p:sp>
        <p:nvSpPr>
          <p:cNvPr id="457" name="Google Shape;457;p39"/>
          <p:cNvSpPr/>
          <p:nvPr/>
        </p:nvSpPr>
        <p:spPr>
          <a:xfrm>
            <a:off x="2944263" y="38422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00:09</a:t>
            </a:r>
            <a:endParaRPr/>
          </a:p>
        </p:txBody>
      </p:sp>
      <p:sp>
        <p:nvSpPr>
          <p:cNvPr id="458" name="Google Shape;458;p39"/>
          <p:cNvSpPr/>
          <p:nvPr/>
        </p:nvSpPr>
        <p:spPr>
          <a:xfrm>
            <a:off x="4242263" y="3877750"/>
            <a:ext cx="771600" cy="6171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00:0A</a:t>
            </a:r>
            <a:endParaRPr/>
          </a:p>
        </p:txBody>
      </p:sp>
      <p:sp>
        <p:nvSpPr>
          <p:cNvPr id="459" name="Google Shape;459;p39"/>
          <p:cNvSpPr/>
          <p:nvPr/>
        </p:nvSpPr>
        <p:spPr>
          <a:xfrm>
            <a:off x="4852888" y="16594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00:02</a:t>
            </a:r>
            <a:endParaRPr/>
          </a:p>
        </p:txBody>
      </p:sp>
      <p:sp>
        <p:nvSpPr>
          <p:cNvPr id="460" name="Google Shape;460;p39"/>
          <p:cNvSpPr/>
          <p:nvPr/>
        </p:nvSpPr>
        <p:spPr>
          <a:xfrm>
            <a:off x="5674988" y="265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00:06</a:t>
            </a:r>
            <a:endParaRPr/>
          </a:p>
        </p:txBody>
      </p:sp>
      <p:sp>
        <p:nvSpPr>
          <p:cNvPr id="461" name="Google Shape;461;p39"/>
          <p:cNvSpPr/>
          <p:nvPr/>
        </p:nvSpPr>
        <p:spPr>
          <a:xfrm>
            <a:off x="6139663" y="39795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00:0B</a:t>
            </a:r>
            <a:endParaRPr/>
          </a:p>
        </p:txBody>
      </p:sp>
      <p:sp>
        <p:nvSpPr>
          <p:cNvPr id="462" name="Google Shape;462;p39"/>
          <p:cNvSpPr/>
          <p:nvPr/>
        </p:nvSpPr>
        <p:spPr>
          <a:xfrm>
            <a:off x="68925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00:07</a:t>
            </a:r>
            <a:endParaRPr/>
          </a:p>
        </p:txBody>
      </p:sp>
      <p:cxnSp>
        <p:nvCxnSpPr>
          <p:cNvPr id="463" name="Google Shape;463;p39"/>
          <p:cNvCxnSpPr>
            <a:stCxn id="455" idx="0"/>
            <a:endCxn id="454" idx="1"/>
          </p:cNvCxnSpPr>
          <p:nvPr/>
        </p:nvCxnSpPr>
        <p:spPr>
          <a:xfrm flipH="1" rot="10800000">
            <a:off x="1846938" y="1930850"/>
            <a:ext cx="630900" cy="694800"/>
          </a:xfrm>
          <a:prstGeom prst="straightConnector1">
            <a:avLst/>
          </a:prstGeom>
          <a:noFill/>
          <a:ln cap="flat" cmpd="sng" w="9525">
            <a:solidFill>
              <a:srgbClr val="595959"/>
            </a:solidFill>
            <a:prstDash val="solid"/>
            <a:round/>
            <a:headEnd len="med" w="med" type="none"/>
            <a:tailEnd len="med" w="med" type="none"/>
          </a:ln>
        </p:spPr>
      </p:cxnSp>
      <p:cxnSp>
        <p:nvCxnSpPr>
          <p:cNvPr id="464" name="Google Shape;464;p39"/>
          <p:cNvCxnSpPr>
            <a:endCxn id="454" idx="2"/>
          </p:cNvCxnSpPr>
          <p:nvPr/>
        </p:nvCxnSpPr>
        <p:spPr>
          <a:xfrm rot="10800000">
            <a:off x="2863513" y="2239325"/>
            <a:ext cx="466500" cy="1602900"/>
          </a:xfrm>
          <a:prstGeom prst="straightConnector1">
            <a:avLst/>
          </a:prstGeom>
          <a:noFill/>
          <a:ln cap="flat" cmpd="sng" w="9525">
            <a:solidFill>
              <a:srgbClr val="595959"/>
            </a:solidFill>
            <a:prstDash val="solid"/>
            <a:round/>
            <a:headEnd len="med" w="med" type="none"/>
            <a:tailEnd len="med" w="med" type="none"/>
          </a:ln>
        </p:spPr>
      </p:cxnSp>
      <p:cxnSp>
        <p:nvCxnSpPr>
          <p:cNvPr id="465" name="Google Shape;465;p39"/>
          <p:cNvCxnSpPr>
            <a:stCxn id="454" idx="3"/>
            <a:endCxn id="459" idx="1"/>
          </p:cNvCxnSpPr>
          <p:nvPr/>
        </p:nvCxnSpPr>
        <p:spPr>
          <a:xfrm>
            <a:off x="3249313" y="1930775"/>
            <a:ext cx="1603500" cy="37200"/>
          </a:xfrm>
          <a:prstGeom prst="straightConnector1">
            <a:avLst/>
          </a:prstGeom>
          <a:noFill/>
          <a:ln cap="flat" cmpd="sng" w="9525">
            <a:solidFill>
              <a:srgbClr val="595959"/>
            </a:solidFill>
            <a:prstDash val="solid"/>
            <a:round/>
            <a:headEnd len="med" w="med" type="none"/>
            <a:tailEnd len="med" w="med" type="none"/>
          </a:ln>
        </p:spPr>
      </p:cxnSp>
      <p:cxnSp>
        <p:nvCxnSpPr>
          <p:cNvPr id="466" name="Google Shape;466;p39"/>
          <p:cNvCxnSpPr>
            <a:stCxn id="456" idx="2"/>
            <a:endCxn id="457" idx="0"/>
          </p:cNvCxnSpPr>
          <p:nvPr/>
        </p:nvCxnSpPr>
        <p:spPr>
          <a:xfrm flipH="1">
            <a:off x="3330163" y="3272750"/>
            <a:ext cx="623700" cy="569400"/>
          </a:xfrm>
          <a:prstGeom prst="straightConnector1">
            <a:avLst/>
          </a:prstGeom>
          <a:noFill/>
          <a:ln cap="flat" cmpd="sng" w="28575">
            <a:solidFill>
              <a:srgbClr val="FFD966"/>
            </a:solidFill>
            <a:prstDash val="solid"/>
            <a:round/>
            <a:headEnd len="med" w="med" type="none"/>
            <a:tailEnd len="med" w="med" type="none"/>
          </a:ln>
        </p:spPr>
      </p:cxnSp>
      <p:cxnSp>
        <p:nvCxnSpPr>
          <p:cNvPr id="467" name="Google Shape;467;p39"/>
          <p:cNvCxnSpPr>
            <a:stCxn id="456" idx="0"/>
            <a:endCxn id="454" idx="3"/>
          </p:cNvCxnSpPr>
          <p:nvPr/>
        </p:nvCxnSpPr>
        <p:spPr>
          <a:xfrm rot="10800000">
            <a:off x="3249463" y="1930850"/>
            <a:ext cx="704400" cy="724800"/>
          </a:xfrm>
          <a:prstGeom prst="straightConnector1">
            <a:avLst/>
          </a:prstGeom>
          <a:noFill/>
          <a:ln cap="flat" cmpd="sng" w="9525">
            <a:solidFill>
              <a:srgbClr val="595959"/>
            </a:solidFill>
            <a:prstDash val="solid"/>
            <a:round/>
            <a:headEnd len="med" w="med" type="none"/>
            <a:tailEnd len="med" w="med" type="none"/>
          </a:ln>
        </p:spPr>
      </p:cxnSp>
      <p:cxnSp>
        <p:nvCxnSpPr>
          <p:cNvPr id="468" name="Google Shape;468;p39"/>
          <p:cNvCxnSpPr>
            <a:endCxn id="458" idx="0"/>
          </p:cNvCxnSpPr>
          <p:nvPr/>
        </p:nvCxnSpPr>
        <p:spPr>
          <a:xfrm flipH="1">
            <a:off x="4628063" y="2276650"/>
            <a:ext cx="610500" cy="1601100"/>
          </a:xfrm>
          <a:prstGeom prst="straightConnector1">
            <a:avLst/>
          </a:prstGeom>
          <a:noFill/>
          <a:ln cap="flat" cmpd="sng" w="28575">
            <a:solidFill>
              <a:srgbClr val="93C47D"/>
            </a:solidFill>
            <a:prstDash val="solid"/>
            <a:round/>
            <a:headEnd len="med" w="med" type="none"/>
            <a:tailEnd len="med" w="med" type="none"/>
          </a:ln>
        </p:spPr>
      </p:cxnSp>
      <p:cxnSp>
        <p:nvCxnSpPr>
          <p:cNvPr id="469" name="Google Shape;469;p39"/>
          <p:cNvCxnSpPr>
            <a:stCxn id="459" idx="3"/>
            <a:endCxn id="462" idx="0"/>
          </p:cNvCxnSpPr>
          <p:nvPr/>
        </p:nvCxnSpPr>
        <p:spPr>
          <a:xfrm>
            <a:off x="5624488" y="1968025"/>
            <a:ext cx="1653900" cy="657600"/>
          </a:xfrm>
          <a:prstGeom prst="straightConnector1">
            <a:avLst/>
          </a:prstGeom>
          <a:noFill/>
          <a:ln cap="flat" cmpd="sng" w="9525">
            <a:solidFill>
              <a:srgbClr val="595959"/>
            </a:solidFill>
            <a:prstDash val="solid"/>
            <a:round/>
            <a:headEnd len="med" w="med" type="none"/>
            <a:tailEnd len="med" w="med" type="none"/>
          </a:ln>
        </p:spPr>
      </p:cxnSp>
      <p:cxnSp>
        <p:nvCxnSpPr>
          <p:cNvPr id="470" name="Google Shape;470;p39"/>
          <p:cNvCxnSpPr>
            <a:stCxn id="460" idx="3"/>
            <a:endCxn id="462" idx="1"/>
          </p:cNvCxnSpPr>
          <p:nvPr/>
        </p:nvCxnSpPr>
        <p:spPr>
          <a:xfrm flipH="1" rot="10800000">
            <a:off x="6446588" y="2934200"/>
            <a:ext cx="446100" cy="30000"/>
          </a:xfrm>
          <a:prstGeom prst="straightConnector1">
            <a:avLst/>
          </a:prstGeom>
          <a:noFill/>
          <a:ln cap="flat" cmpd="sng" w="9525">
            <a:solidFill>
              <a:srgbClr val="595959"/>
            </a:solidFill>
            <a:prstDash val="solid"/>
            <a:round/>
            <a:headEnd len="med" w="med" type="none"/>
            <a:tailEnd len="med" w="med" type="none"/>
          </a:ln>
        </p:spPr>
      </p:cxnSp>
      <p:cxnSp>
        <p:nvCxnSpPr>
          <p:cNvPr id="471" name="Google Shape;471;p39"/>
          <p:cNvCxnSpPr>
            <a:stCxn id="459" idx="2"/>
            <a:endCxn id="460" idx="0"/>
          </p:cNvCxnSpPr>
          <p:nvPr/>
        </p:nvCxnSpPr>
        <p:spPr>
          <a:xfrm>
            <a:off x="5238688" y="2276575"/>
            <a:ext cx="822000" cy="379200"/>
          </a:xfrm>
          <a:prstGeom prst="straightConnector1">
            <a:avLst/>
          </a:prstGeom>
          <a:noFill/>
          <a:ln cap="flat" cmpd="sng" w="9525">
            <a:solidFill>
              <a:srgbClr val="595959"/>
            </a:solidFill>
            <a:prstDash val="solid"/>
            <a:round/>
            <a:headEnd len="med" w="med" type="none"/>
            <a:tailEnd len="med" w="med" type="none"/>
          </a:ln>
        </p:spPr>
      </p:cxnSp>
      <p:cxnSp>
        <p:nvCxnSpPr>
          <p:cNvPr id="472" name="Google Shape;472;p39"/>
          <p:cNvCxnSpPr>
            <a:stCxn id="458" idx="3"/>
            <a:endCxn id="461" idx="1"/>
          </p:cNvCxnSpPr>
          <p:nvPr/>
        </p:nvCxnSpPr>
        <p:spPr>
          <a:xfrm>
            <a:off x="5013863" y="4186300"/>
            <a:ext cx="1125900" cy="101700"/>
          </a:xfrm>
          <a:prstGeom prst="straightConnector1">
            <a:avLst/>
          </a:prstGeom>
          <a:noFill/>
          <a:ln cap="flat" cmpd="sng" w="9525">
            <a:solidFill>
              <a:srgbClr val="595959"/>
            </a:solidFill>
            <a:prstDash val="solid"/>
            <a:round/>
            <a:headEnd len="med" w="med" type="none"/>
            <a:tailEnd len="med" w="med" type="none"/>
          </a:ln>
        </p:spPr>
      </p:cxnSp>
      <p:cxnSp>
        <p:nvCxnSpPr>
          <p:cNvPr id="473" name="Google Shape;473;p39"/>
          <p:cNvCxnSpPr>
            <a:stCxn id="461" idx="0"/>
            <a:endCxn id="462" idx="2"/>
          </p:cNvCxnSpPr>
          <p:nvPr/>
        </p:nvCxnSpPr>
        <p:spPr>
          <a:xfrm flipH="1" rot="10800000">
            <a:off x="6525463" y="3242775"/>
            <a:ext cx="753000" cy="736800"/>
          </a:xfrm>
          <a:prstGeom prst="straightConnector1">
            <a:avLst/>
          </a:prstGeom>
          <a:noFill/>
          <a:ln cap="flat" cmpd="sng" w="9525">
            <a:solidFill>
              <a:srgbClr val="595959"/>
            </a:solidFill>
            <a:prstDash val="solid"/>
            <a:round/>
            <a:headEnd len="med" w="med" type="none"/>
            <a:tailEnd len="med" w="med" type="none"/>
          </a:ln>
        </p:spPr>
      </p:cxnSp>
      <p:sp>
        <p:nvSpPr>
          <p:cNvPr id="474" name="Google Shape;474;p39"/>
          <p:cNvSpPr/>
          <p:nvPr/>
        </p:nvSpPr>
        <p:spPr>
          <a:xfrm>
            <a:off x="1580813" y="37599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00:08</a:t>
            </a:r>
            <a:endParaRPr/>
          </a:p>
        </p:txBody>
      </p:sp>
      <p:sp>
        <p:nvSpPr>
          <p:cNvPr id="475" name="Google Shape;475;p39"/>
          <p:cNvSpPr/>
          <p:nvPr/>
        </p:nvSpPr>
        <p:spPr>
          <a:xfrm>
            <a:off x="6911263" y="160250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00:03</a:t>
            </a:r>
            <a:endParaRPr/>
          </a:p>
        </p:txBody>
      </p:sp>
      <p:cxnSp>
        <p:nvCxnSpPr>
          <p:cNvPr id="476" name="Google Shape;476;p39"/>
          <p:cNvCxnSpPr>
            <a:stCxn id="474" idx="3"/>
            <a:endCxn id="457" idx="1"/>
          </p:cNvCxnSpPr>
          <p:nvPr/>
        </p:nvCxnSpPr>
        <p:spPr>
          <a:xfrm>
            <a:off x="2352413" y="4068525"/>
            <a:ext cx="591900" cy="82200"/>
          </a:xfrm>
          <a:prstGeom prst="straightConnector1">
            <a:avLst/>
          </a:prstGeom>
          <a:noFill/>
          <a:ln cap="flat" cmpd="sng" w="9525">
            <a:solidFill>
              <a:srgbClr val="595959"/>
            </a:solidFill>
            <a:prstDash val="solid"/>
            <a:round/>
            <a:headEnd len="med" w="med" type="none"/>
            <a:tailEnd len="med" w="med" type="none"/>
          </a:ln>
        </p:spPr>
      </p:cxnSp>
      <p:cxnSp>
        <p:nvCxnSpPr>
          <p:cNvPr id="477" name="Google Shape;477;p39"/>
          <p:cNvCxnSpPr>
            <a:stCxn id="474" idx="0"/>
            <a:endCxn id="455" idx="2"/>
          </p:cNvCxnSpPr>
          <p:nvPr/>
        </p:nvCxnSpPr>
        <p:spPr>
          <a:xfrm rot="10800000">
            <a:off x="1846913" y="3242775"/>
            <a:ext cx="119700" cy="517200"/>
          </a:xfrm>
          <a:prstGeom prst="straightConnector1">
            <a:avLst/>
          </a:prstGeom>
          <a:noFill/>
          <a:ln cap="flat" cmpd="sng" w="9525">
            <a:solidFill>
              <a:srgbClr val="595959"/>
            </a:solidFill>
            <a:prstDash val="solid"/>
            <a:round/>
            <a:headEnd len="med" w="med" type="none"/>
            <a:tailEnd len="med" w="med" type="none"/>
          </a:ln>
        </p:spPr>
      </p:cxnSp>
      <p:cxnSp>
        <p:nvCxnSpPr>
          <p:cNvPr id="478" name="Google Shape;478;p39"/>
          <p:cNvCxnSpPr>
            <a:stCxn id="475" idx="2"/>
            <a:endCxn id="462" idx="0"/>
          </p:cNvCxnSpPr>
          <p:nvPr/>
        </p:nvCxnSpPr>
        <p:spPr>
          <a:xfrm flipH="1">
            <a:off x="7278463" y="2219600"/>
            <a:ext cx="18600" cy="406200"/>
          </a:xfrm>
          <a:prstGeom prst="straightConnector1">
            <a:avLst/>
          </a:prstGeom>
          <a:noFill/>
          <a:ln cap="flat" cmpd="sng" w="9525">
            <a:solidFill>
              <a:srgbClr val="595959"/>
            </a:solidFill>
            <a:prstDash val="solid"/>
            <a:round/>
            <a:headEnd len="med" w="med" type="none"/>
            <a:tailEnd len="med" w="med" type="none"/>
          </a:ln>
        </p:spPr>
      </p:cxnSp>
      <p:cxnSp>
        <p:nvCxnSpPr>
          <p:cNvPr id="479" name="Google Shape;479;p39"/>
          <p:cNvCxnSpPr>
            <a:stCxn id="460" idx="2"/>
            <a:endCxn id="461" idx="0"/>
          </p:cNvCxnSpPr>
          <p:nvPr/>
        </p:nvCxnSpPr>
        <p:spPr>
          <a:xfrm>
            <a:off x="6060788" y="3272750"/>
            <a:ext cx="464700" cy="706800"/>
          </a:xfrm>
          <a:prstGeom prst="straightConnector1">
            <a:avLst/>
          </a:prstGeom>
          <a:noFill/>
          <a:ln cap="flat" cmpd="sng" w="9525">
            <a:solidFill>
              <a:srgbClr val="595959"/>
            </a:solidFill>
            <a:prstDash val="solid"/>
            <a:round/>
            <a:headEnd len="med" w="med" type="none"/>
            <a:tailEnd len="med" w="med" type="none"/>
          </a:ln>
        </p:spPr>
      </p:cxnSp>
      <p:cxnSp>
        <p:nvCxnSpPr>
          <p:cNvPr id="480" name="Google Shape;480;p39"/>
          <p:cNvCxnSpPr>
            <a:stCxn id="460" idx="1"/>
            <a:endCxn id="458" idx="0"/>
          </p:cNvCxnSpPr>
          <p:nvPr/>
        </p:nvCxnSpPr>
        <p:spPr>
          <a:xfrm flipH="1">
            <a:off x="4627988" y="2964200"/>
            <a:ext cx="1047000" cy="913500"/>
          </a:xfrm>
          <a:prstGeom prst="straightConnector1">
            <a:avLst/>
          </a:prstGeom>
          <a:noFill/>
          <a:ln cap="flat" cmpd="sng" w="9525">
            <a:solidFill>
              <a:srgbClr val="595959"/>
            </a:solidFill>
            <a:prstDash val="solid"/>
            <a:round/>
            <a:headEnd len="med" w="med" type="none"/>
            <a:tailEnd len="med" w="med" type="none"/>
          </a:ln>
        </p:spPr>
      </p:cxnSp>
      <p:cxnSp>
        <p:nvCxnSpPr>
          <p:cNvPr id="481" name="Google Shape;481;p39"/>
          <p:cNvCxnSpPr>
            <a:stCxn id="456" idx="0"/>
            <a:endCxn id="459" idx="1"/>
          </p:cNvCxnSpPr>
          <p:nvPr/>
        </p:nvCxnSpPr>
        <p:spPr>
          <a:xfrm flipH="1" rot="10800000">
            <a:off x="3953863" y="1968050"/>
            <a:ext cx="899100" cy="687600"/>
          </a:xfrm>
          <a:prstGeom prst="straightConnector1">
            <a:avLst/>
          </a:prstGeom>
          <a:noFill/>
          <a:ln cap="flat" cmpd="sng" w="28575">
            <a:solidFill>
              <a:srgbClr val="93C47D"/>
            </a:solidFill>
            <a:prstDash val="solid"/>
            <a:round/>
            <a:headEnd len="med" w="med" type="none"/>
            <a:tailEnd len="med" w="med" type="none"/>
          </a:ln>
        </p:spPr>
      </p:cxnSp>
      <p:sp>
        <p:nvSpPr>
          <p:cNvPr id="482" name="Google Shape;482;p39"/>
          <p:cNvSpPr txBox="1"/>
          <p:nvPr/>
        </p:nvSpPr>
        <p:spPr>
          <a:xfrm>
            <a:off x="1784663" y="21459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483" name="Google Shape;483;p39"/>
          <p:cNvSpPr txBox="1"/>
          <p:nvPr/>
        </p:nvSpPr>
        <p:spPr>
          <a:xfrm>
            <a:off x="1846938" y="3313000"/>
            <a:ext cx="3639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9</a:t>
            </a:r>
            <a:endParaRPr sz="1100"/>
          </a:p>
        </p:txBody>
      </p:sp>
      <p:sp>
        <p:nvSpPr>
          <p:cNvPr id="484" name="Google Shape;484;p39"/>
          <p:cNvSpPr txBox="1"/>
          <p:nvPr/>
        </p:nvSpPr>
        <p:spPr>
          <a:xfrm>
            <a:off x="2944263" y="2469150"/>
            <a:ext cx="3639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20</a:t>
            </a:r>
            <a:endParaRPr sz="1100"/>
          </a:p>
        </p:txBody>
      </p:sp>
      <p:sp>
        <p:nvSpPr>
          <p:cNvPr id="485" name="Google Shape;485;p39"/>
          <p:cNvSpPr txBox="1"/>
          <p:nvPr/>
        </p:nvSpPr>
        <p:spPr>
          <a:xfrm>
            <a:off x="2426013" y="3842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8</a:t>
            </a:r>
            <a:endParaRPr sz="1100"/>
          </a:p>
        </p:txBody>
      </p:sp>
      <p:sp>
        <p:nvSpPr>
          <p:cNvPr id="486" name="Google Shape;486;p39"/>
          <p:cNvSpPr txBox="1"/>
          <p:nvPr/>
        </p:nvSpPr>
        <p:spPr>
          <a:xfrm>
            <a:off x="3636188" y="21084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5</a:t>
            </a:r>
            <a:endParaRPr sz="1100"/>
          </a:p>
        </p:txBody>
      </p:sp>
      <p:sp>
        <p:nvSpPr>
          <p:cNvPr id="487" name="Google Shape;487;p39"/>
          <p:cNvSpPr txBox="1"/>
          <p:nvPr/>
        </p:nvSpPr>
        <p:spPr>
          <a:xfrm>
            <a:off x="3830363" y="1635238"/>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488" name="Google Shape;488;p39"/>
          <p:cNvSpPr txBox="1"/>
          <p:nvPr/>
        </p:nvSpPr>
        <p:spPr>
          <a:xfrm>
            <a:off x="3568063" y="3429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7</a:t>
            </a:r>
            <a:endParaRPr sz="1100"/>
          </a:p>
        </p:txBody>
      </p:sp>
      <p:sp>
        <p:nvSpPr>
          <p:cNvPr id="489" name="Google Shape;489;p39"/>
          <p:cNvSpPr txBox="1"/>
          <p:nvPr/>
        </p:nvSpPr>
        <p:spPr>
          <a:xfrm>
            <a:off x="4339663" y="22393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6</a:t>
            </a:r>
            <a:endParaRPr sz="1100"/>
          </a:p>
        </p:txBody>
      </p:sp>
      <p:sp>
        <p:nvSpPr>
          <p:cNvPr id="490" name="Google Shape;490;p39"/>
          <p:cNvSpPr txBox="1"/>
          <p:nvPr/>
        </p:nvSpPr>
        <p:spPr>
          <a:xfrm>
            <a:off x="4649950" y="28686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8</a:t>
            </a:r>
            <a:endParaRPr sz="1100"/>
          </a:p>
        </p:txBody>
      </p:sp>
      <p:sp>
        <p:nvSpPr>
          <p:cNvPr id="491" name="Google Shape;491;p39"/>
          <p:cNvSpPr txBox="1"/>
          <p:nvPr/>
        </p:nvSpPr>
        <p:spPr>
          <a:xfrm>
            <a:off x="5073188" y="33418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3</a:t>
            </a:r>
            <a:endParaRPr sz="1100"/>
          </a:p>
        </p:txBody>
      </p:sp>
      <p:sp>
        <p:nvSpPr>
          <p:cNvPr id="492" name="Google Shape;492;p39"/>
          <p:cNvSpPr txBox="1"/>
          <p:nvPr/>
        </p:nvSpPr>
        <p:spPr>
          <a:xfrm>
            <a:off x="5365188" y="23691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7</a:t>
            </a:r>
            <a:endParaRPr sz="1100"/>
          </a:p>
        </p:txBody>
      </p:sp>
      <p:sp>
        <p:nvSpPr>
          <p:cNvPr id="493" name="Google Shape;493;p39"/>
          <p:cNvSpPr txBox="1"/>
          <p:nvPr/>
        </p:nvSpPr>
        <p:spPr>
          <a:xfrm>
            <a:off x="5587738" y="3981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494" name="Google Shape;494;p39"/>
          <p:cNvSpPr txBox="1"/>
          <p:nvPr/>
        </p:nvSpPr>
        <p:spPr>
          <a:xfrm>
            <a:off x="6487613" y="27077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495" name="Google Shape;495;p39"/>
          <p:cNvSpPr txBox="1"/>
          <p:nvPr/>
        </p:nvSpPr>
        <p:spPr>
          <a:xfrm>
            <a:off x="6161563" y="19680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4</a:t>
            </a:r>
            <a:endParaRPr sz="1100"/>
          </a:p>
        </p:txBody>
      </p:sp>
      <p:sp>
        <p:nvSpPr>
          <p:cNvPr id="496" name="Google Shape;496;p39"/>
          <p:cNvSpPr txBox="1"/>
          <p:nvPr/>
        </p:nvSpPr>
        <p:spPr>
          <a:xfrm>
            <a:off x="5979463" y="3429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497" name="Google Shape;497;p39"/>
          <p:cNvSpPr txBox="1"/>
          <p:nvPr/>
        </p:nvSpPr>
        <p:spPr>
          <a:xfrm>
            <a:off x="6678938" y="33436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498" name="Google Shape;498;p39"/>
          <p:cNvSpPr txBox="1"/>
          <p:nvPr/>
        </p:nvSpPr>
        <p:spPr>
          <a:xfrm>
            <a:off x="7247513" y="2294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99</a:t>
            </a:r>
            <a:endParaRPr sz="1100"/>
          </a:p>
        </p:txBody>
      </p:sp>
      <p:cxnSp>
        <p:nvCxnSpPr>
          <p:cNvPr id="499" name="Google Shape;499;p39"/>
          <p:cNvCxnSpPr>
            <a:stCxn id="457" idx="3"/>
            <a:endCxn id="458" idx="1"/>
          </p:cNvCxnSpPr>
          <p:nvPr/>
        </p:nvCxnSpPr>
        <p:spPr>
          <a:xfrm>
            <a:off x="3715863" y="4150800"/>
            <a:ext cx="526500" cy="35400"/>
          </a:xfrm>
          <a:prstGeom prst="straightConnector1">
            <a:avLst/>
          </a:prstGeom>
          <a:noFill/>
          <a:ln cap="flat" cmpd="sng" w="28575">
            <a:solidFill>
              <a:srgbClr val="FFD966"/>
            </a:solidFill>
            <a:prstDash val="solid"/>
            <a:round/>
            <a:headEnd len="med" w="med" type="none"/>
            <a:tailEnd len="med" w="med" type="none"/>
          </a:ln>
        </p:spPr>
      </p:cxnSp>
      <p:sp>
        <p:nvSpPr>
          <p:cNvPr id="500" name="Google Shape;500;p39"/>
          <p:cNvSpPr txBox="1"/>
          <p:nvPr/>
        </p:nvSpPr>
        <p:spPr>
          <a:xfrm>
            <a:off x="3878363" y="38682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11</a:t>
            </a:r>
            <a:endParaRPr sz="1100"/>
          </a:p>
        </p:txBody>
      </p:sp>
      <p:cxnSp>
        <p:nvCxnSpPr>
          <p:cNvPr id="501" name="Google Shape;501;p39"/>
          <p:cNvCxnSpPr>
            <a:endCxn id="458" idx="0"/>
          </p:cNvCxnSpPr>
          <p:nvPr/>
        </p:nvCxnSpPr>
        <p:spPr>
          <a:xfrm>
            <a:off x="3953963" y="3272650"/>
            <a:ext cx="674100" cy="605100"/>
          </a:xfrm>
          <a:prstGeom prst="straightConnector1">
            <a:avLst/>
          </a:prstGeom>
          <a:noFill/>
          <a:ln cap="flat" cmpd="sng" w="28575">
            <a:solidFill>
              <a:srgbClr val="E06666"/>
            </a:solidFill>
            <a:prstDash val="solid"/>
            <a:round/>
            <a:headEnd len="med" w="med" type="none"/>
            <a:tailEnd len="med" w="med" type="none"/>
          </a:ln>
        </p:spPr>
      </p:cxnSp>
      <p:sp>
        <p:nvSpPr>
          <p:cNvPr id="502" name="Google Shape;502;p39"/>
          <p:cNvSpPr txBox="1"/>
          <p:nvPr/>
        </p:nvSpPr>
        <p:spPr>
          <a:xfrm>
            <a:off x="4226913" y="33731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20</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STP - Disable Redundant Paths</a:t>
            </a:r>
            <a:endParaRPr/>
          </a:p>
        </p:txBody>
      </p:sp>
      <p:sp>
        <p:nvSpPr>
          <p:cNvPr id="508" name="Google Shape;508;p40"/>
          <p:cNvSpPr/>
          <p:nvPr/>
        </p:nvSpPr>
        <p:spPr>
          <a:xfrm>
            <a:off x="2477713" y="162222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00:05</a:t>
            </a:r>
            <a:endParaRPr/>
          </a:p>
        </p:txBody>
      </p:sp>
      <p:sp>
        <p:nvSpPr>
          <p:cNvPr id="509" name="Google Shape;509;p40"/>
          <p:cNvSpPr/>
          <p:nvPr/>
        </p:nvSpPr>
        <p:spPr>
          <a:xfrm>
            <a:off x="14611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00:04</a:t>
            </a:r>
            <a:endParaRPr/>
          </a:p>
        </p:txBody>
      </p:sp>
      <p:sp>
        <p:nvSpPr>
          <p:cNvPr id="510" name="Google Shape;510;p40"/>
          <p:cNvSpPr/>
          <p:nvPr/>
        </p:nvSpPr>
        <p:spPr>
          <a:xfrm>
            <a:off x="3568063" y="2655650"/>
            <a:ext cx="771600" cy="6171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00:01</a:t>
            </a:r>
            <a:endParaRPr/>
          </a:p>
        </p:txBody>
      </p:sp>
      <p:sp>
        <p:nvSpPr>
          <p:cNvPr id="511" name="Google Shape;511;p40"/>
          <p:cNvSpPr/>
          <p:nvPr/>
        </p:nvSpPr>
        <p:spPr>
          <a:xfrm>
            <a:off x="2944263" y="38422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00:09</a:t>
            </a:r>
            <a:endParaRPr/>
          </a:p>
        </p:txBody>
      </p:sp>
      <p:sp>
        <p:nvSpPr>
          <p:cNvPr id="512" name="Google Shape;512;p40"/>
          <p:cNvSpPr/>
          <p:nvPr/>
        </p:nvSpPr>
        <p:spPr>
          <a:xfrm>
            <a:off x="4242263" y="3877750"/>
            <a:ext cx="771600" cy="617100"/>
          </a:xfrm>
          <a:prstGeom prst="rect">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00:0A</a:t>
            </a:r>
            <a:endParaRPr/>
          </a:p>
        </p:txBody>
      </p:sp>
      <p:sp>
        <p:nvSpPr>
          <p:cNvPr id="513" name="Google Shape;513;p40"/>
          <p:cNvSpPr/>
          <p:nvPr/>
        </p:nvSpPr>
        <p:spPr>
          <a:xfrm>
            <a:off x="4852888" y="16594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00:02</a:t>
            </a:r>
            <a:endParaRPr/>
          </a:p>
        </p:txBody>
      </p:sp>
      <p:sp>
        <p:nvSpPr>
          <p:cNvPr id="514" name="Google Shape;514;p40"/>
          <p:cNvSpPr/>
          <p:nvPr/>
        </p:nvSpPr>
        <p:spPr>
          <a:xfrm>
            <a:off x="5674988" y="265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00:06</a:t>
            </a:r>
            <a:endParaRPr/>
          </a:p>
        </p:txBody>
      </p:sp>
      <p:sp>
        <p:nvSpPr>
          <p:cNvPr id="515" name="Google Shape;515;p40"/>
          <p:cNvSpPr/>
          <p:nvPr/>
        </p:nvSpPr>
        <p:spPr>
          <a:xfrm>
            <a:off x="6139663" y="39795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00:0B</a:t>
            </a:r>
            <a:endParaRPr/>
          </a:p>
        </p:txBody>
      </p:sp>
      <p:sp>
        <p:nvSpPr>
          <p:cNvPr id="516" name="Google Shape;516;p40"/>
          <p:cNvSpPr/>
          <p:nvPr/>
        </p:nvSpPr>
        <p:spPr>
          <a:xfrm>
            <a:off x="68925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00:07</a:t>
            </a:r>
            <a:endParaRPr/>
          </a:p>
        </p:txBody>
      </p:sp>
      <p:cxnSp>
        <p:nvCxnSpPr>
          <p:cNvPr id="517" name="Google Shape;517;p40"/>
          <p:cNvCxnSpPr>
            <a:stCxn id="509" idx="0"/>
            <a:endCxn id="508" idx="1"/>
          </p:cNvCxnSpPr>
          <p:nvPr/>
        </p:nvCxnSpPr>
        <p:spPr>
          <a:xfrm flipH="1" rot="10800000">
            <a:off x="1846938" y="1930850"/>
            <a:ext cx="630900" cy="694800"/>
          </a:xfrm>
          <a:prstGeom prst="straightConnector1">
            <a:avLst/>
          </a:prstGeom>
          <a:noFill/>
          <a:ln cap="flat" cmpd="sng" w="9525">
            <a:solidFill>
              <a:srgbClr val="595959"/>
            </a:solidFill>
            <a:prstDash val="solid"/>
            <a:round/>
            <a:headEnd len="med" w="med" type="none"/>
            <a:tailEnd len="med" w="med" type="none"/>
          </a:ln>
        </p:spPr>
      </p:cxnSp>
      <p:cxnSp>
        <p:nvCxnSpPr>
          <p:cNvPr id="518" name="Google Shape;518;p40"/>
          <p:cNvCxnSpPr>
            <a:endCxn id="508" idx="2"/>
          </p:cNvCxnSpPr>
          <p:nvPr/>
        </p:nvCxnSpPr>
        <p:spPr>
          <a:xfrm rot="10800000">
            <a:off x="2863513" y="2239325"/>
            <a:ext cx="466500" cy="1602900"/>
          </a:xfrm>
          <a:prstGeom prst="straightConnector1">
            <a:avLst/>
          </a:prstGeom>
          <a:noFill/>
          <a:ln cap="flat" cmpd="sng" w="9525">
            <a:solidFill>
              <a:srgbClr val="595959"/>
            </a:solidFill>
            <a:prstDash val="solid"/>
            <a:round/>
            <a:headEnd len="med" w="med" type="none"/>
            <a:tailEnd len="med" w="med" type="none"/>
          </a:ln>
        </p:spPr>
      </p:cxnSp>
      <p:cxnSp>
        <p:nvCxnSpPr>
          <p:cNvPr id="519" name="Google Shape;519;p40"/>
          <p:cNvCxnSpPr>
            <a:stCxn id="508" idx="3"/>
            <a:endCxn id="513" idx="1"/>
          </p:cNvCxnSpPr>
          <p:nvPr/>
        </p:nvCxnSpPr>
        <p:spPr>
          <a:xfrm>
            <a:off x="3249313" y="1930775"/>
            <a:ext cx="1603500" cy="37200"/>
          </a:xfrm>
          <a:prstGeom prst="straightConnector1">
            <a:avLst/>
          </a:prstGeom>
          <a:noFill/>
          <a:ln cap="flat" cmpd="sng" w="9525">
            <a:solidFill>
              <a:srgbClr val="595959"/>
            </a:solidFill>
            <a:prstDash val="solid"/>
            <a:round/>
            <a:headEnd len="med" w="med" type="none"/>
            <a:tailEnd len="med" w="med" type="none"/>
          </a:ln>
        </p:spPr>
      </p:cxnSp>
      <p:cxnSp>
        <p:nvCxnSpPr>
          <p:cNvPr id="520" name="Google Shape;520;p40"/>
          <p:cNvCxnSpPr>
            <a:stCxn id="510" idx="2"/>
            <a:endCxn id="511" idx="0"/>
          </p:cNvCxnSpPr>
          <p:nvPr/>
        </p:nvCxnSpPr>
        <p:spPr>
          <a:xfrm flipH="1">
            <a:off x="3330163" y="3272750"/>
            <a:ext cx="623700" cy="569400"/>
          </a:xfrm>
          <a:prstGeom prst="straightConnector1">
            <a:avLst/>
          </a:prstGeom>
          <a:noFill/>
          <a:ln cap="flat" cmpd="sng" w="9525">
            <a:solidFill>
              <a:srgbClr val="000000"/>
            </a:solidFill>
            <a:prstDash val="solid"/>
            <a:round/>
            <a:headEnd len="med" w="med" type="none"/>
            <a:tailEnd len="med" w="med" type="none"/>
          </a:ln>
        </p:spPr>
      </p:cxnSp>
      <p:cxnSp>
        <p:nvCxnSpPr>
          <p:cNvPr id="521" name="Google Shape;521;p40"/>
          <p:cNvCxnSpPr>
            <a:stCxn id="510" idx="0"/>
            <a:endCxn id="508" idx="3"/>
          </p:cNvCxnSpPr>
          <p:nvPr/>
        </p:nvCxnSpPr>
        <p:spPr>
          <a:xfrm rot="10800000">
            <a:off x="3249463" y="1930850"/>
            <a:ext cx="704400" cy="724800"/>
          </a:xfrm>
          <a:prstGeom prst="straightConnector1">
            <a:avLst/>
          </a:prstGeom>
          <a:noFill/>
          <a:ln cap="flat" cmpd="sng" w="9525">
            <a:solidFill>
              <a:srgbClr val="595959"/>
            </a:solidFill>
            <a:prstDash val="solid"/>
            <a:round/>
            <a:headEnd len="med" w="med" type="none"/>
            <a:tailEnd len="med" w="med" type="none"/>
          </a:ln>
        </p:spPr>
      </p:cxnSp>
      <p:cxnSp>
        <p:nvCxnSpPr>
          <p:cNvPr id="522" name="Google Shape;522;p40"/>
          <p:cNvCxnSpPr>
            <a:endCxn id="512" idx="0"/>
          </p:cNvCxnSpPr>
          <p:nvPr/>
        </p:nvCxnSpPr>
        <p:spPr>
          <a:xfrm flipH="1">
            <a:off x="4628063" y="2276650"/>
            <a:ext cx="610500" cy="1601100"/>
          </a:xfrm>
          <a:prstGeom prst="straightConnector1">
            <a:avLst/>
          </a:prstGeom>
          <a:noFill/>
          <a:ln cap="flat" cmpd="sng" w="28575">
            <a:solidFill>
              <a:srgbClr val="000000"/>
            </a:solidFill>
            <a:prstDash val="solid"/>
            <a:round/>
            <a:headEnd len="med" w="med" type="none"/>
            <a:tailEnd len="med" w="med" type="none"/>
          </a:ln>
        </p:spPr>
      </p:cxnSp>
      <p:cxnSp>
        <p:nvCxnSpPr>
          <p:cNvPr id="523" name="Google Shape;523;p40"/>
          <p:cNvCxnSpPr>
            <a:stCxn id="513" idx="3"/>
            <a:endCxn id="516" idx="0"/>
          </p:cNvCxnSpPr>
          <p:nvPr/>
        </p:nvCxnSpPr>
        <p:spPr>
          <a:xfrm>
            <a:off x="5624488" y="1968025"/>
            <a:ext cx="1653900" cy="657600"/>
          </a:xfrm>
          <a:prstGeom prst="straightConnector1">
            <a:avLst/>
          </a:prstGeom>
          <a:noFill/>
          <a:ln cap="flat" cmpd="sng" w="9525">
            <a:solidFill>
              <a:srgbClr val="595959"/>
            </a:solidFill>
            <a:prstDash val="solid"/>
            <a:round/>
            <a:headEnd len="med" w="med" type="none"/>
            <a:tailEnd len="med" w="med" type="none"/>
          </a:ln>
        </p:spPr>
      </p:cxnSp>
      <p:cxnSp>
        <p:nvCxnSpPr>
          <p:cNvPr id="524" name="Google Shape;524;p40"/>
          <p:cNvCxnSpPr>
            <a:stCxn id="514" idx="3"/>
            <a:endCxn id="516" idx="1"/>
          </p:cNvCxnSpPr>
          <p:nvPr/>
        </p:nvCxnSpPr>
        <p:spPr>
          <a:xfrm flipH="1" rot="10800000">
            <a:off x="6446588" y="2934200"/>
            <a:ext cx="446100" cy="30000"/>
          </a:xfrm>
          <a:prstGeom prst="straightConnector1">
            <a:avLst/>
          </a:prstGeom>
          <a:noFill/>
          <a:ln cap="flat" cmpd="sng" w="9525">
            <a:solidFill>
              <a:srgbClr val="595959"/>
            </a:solidFill>
            <a:prstDash val="solid"/>
            <a:round/>
            <a:headEnd len="med" w="med" type="none"/>
            <a:tailEnd len="med" w="med" type="none"/>
          </a:ln>
        </p:spPr>
      </p:cxnSp>
      <p:cxnSp>
        <p:nvCxnSpPr>
          <p:cNvPr id="525" name="Google Shape;525;p40"/>
          <p:cNvCxnSpPr>
            <a:stCxn id="513" idx="2"/>
            <a:endCxn id="514" idx="0"/>
          </p:cNvCxnSpPr>
          <p:nvPr/>
        </p:nvCxnSpPr>
        <p:spPr>
          <a:xfrm>
            <a:off x="5238688" y="2276575"/>
            <a:ext cx="822000" cy="379200"/>
          </a:xfrm>
          <a:prstGeom prst="straightConnector1">
            <a:avLst/>
          </a:prstGeom>
          <a:noFill/>
          <a:ln cap="flat" cmpd="sng" w="9525">
            <a:solidFill>
              <a:srgbClr val="595959"/>
            </a:solidFill>
            <a:prstDash val="solid"/>
            <a:round/>
            <a:headEnd len="med" w="med" type="none"/>
            <a:tailEnd len="med" w="med" type="none"/>
          </a:ln>
        </p:spPr>
      </p:cxnSp>
      <p:cxnSp>
        <p:nvCxnSpPr>
          <p:cNvPr id="526" name="Google Shape;526;p40"/>
          <p:cNvCxnSpPr>
            <a:stCxn id="512" idx="3"/>
            <a:endCxn id="515" idx="1"/>
          </p:cNvCxnSpPr>
          <p:nvPr/>
        </p:nvCxnSpPr>
        <p:spPr>
          <a:xfrm>
            <a:off x="5013863" y="4186300"/>
            <a:ext cx="1125900" cy="101700"/>
          </a:xfrm>
          <a:prstGeom prst="straightConnector1">
            <a:avLst/>
          </a:prstGeom>
          <a:noFill/>
          <a:ln cap="flat" cmpd="sng" w="9525">
            <a:solidFill>
              <a:srgbClr val="595959"/>
            </a:solidFill>
            <a:prstDash val="solid"/>
            <a:round/>
            <a:headEnd len="med" w="med" type="none"/>
            <a:tailEnd len="med" w="med" type="none"/>
          </a:ln>
        </p:spPr>
      </p:cxnSp>
      <p:cxnSp>
        <p:nvCxnSpPr>
          <p:cNvPr id="527" name="Google Shape;527;p40"/>
          <p:cNvCxnSpPr>
            <a:stCxn id="515" idx="0"/>
            <a:endCxn id="516" idx="2"/>
          </p:cNvCxnSpPr>
          <p:nvPr/>
        </p:nvCxnSpPr>
        <p:spPr>
          <a:xfrm flipH="1" rot="10800000">
            <a:off x="6525463" y="3242775"/>
            <a:ext cx="753000" cy="736800"/>
          </a:xfrm>
          <a:prstGeom prst="straightConnector1">
            <a:avLst/>
          </a:prstGeom>
          <a:noFill/>
          <a:ln cap="flat" cmpd="sng" w="9525">
            <a:solidFill>
              <a:srgbClr val="595959"/>
            </a:solidFill>
            <a:prstDash val="solid"/>
            <a:round/>
            <a:headEnd len="med" w="med" type="none"/>
            <a:tailEnd len="med" w="med" type="none"/>
          </a:ln>
        </p:spPr>
      </p:cxnSp>
      <p:sp>
        <p:nvSpPr>
          <p:cNvPr id="528" name="Google Shape;528;p40"/>
          <p:cNvSpPr/>
          <p:nvPr/>
        </p:nvSpPr>
        <p:spPr>
          <a:xfrm>
            <a:off x="1580813" y="37599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00:08</a:t>
            </a:r>
            <a:endParaRPr/>
          </a:p>
        </p:txBody>
      </p:sp>
      <p:sp>
        <p:nvSpPr>
          <p:cNvPr id="529" name="Google Shape;529;p40"/>
          <p:cNvSpPr/>
          <p:nvPr/>
        </p:nvSpPr>
        <p:spPr>
          <a:xfrm>
            <a:off x="6911263" y="160250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00:03</a:t>
            </a:r>
            <a:endParaRPr/>
          </a:p>
        </p:txBody>
      </p:sp>
      <p:cxnSp>
        <p:nvCxnSpPr>
          <p:cNvPr id="530" name="Google Shape;530;p40"/>
          <p:cNvCxnSpPr>
            <a:stCxn id="528" idx="3"/>
            <a:endCxn id="511" idx="1"/>
          </p:cNvCxnSpPr>
          <p:nvPr/>
        </p:nvCxnSpPr>
        <p:spPr>
          <a:xfrm>
            <a:off x="2352413" y="4068525"/>
            <a:ext cx="591900" cy="82200"/>
          </a:xfrm>
          <a:prstGeom prst="straightConnector1">
            <a:avLst/>
          </a:prstGeom>
          <a:noFill/>
          <a:ln cap="flat" cmpd="sng" w="9525">
            <a:solidFill>
              <a:srgbClr val="595959"/>
            </a:solidFill>
            <a:prstDash val="solid"/>
            <a:round/>
            <a:headEnd len="med" w="med" type="none"/>
            <a:tailEnd len="med" w="med" type="none"/>
          </a:ln>
        </p:spPr>
      </p:cxnSp>
      <p:cxnSp>
        <p:nvCxnSpPr>
          <p:cNvPr id="531" name="Google Shape;531;p40"/>
          <p:cNvCxnSpPr>
            <a:stCxn id="528" idx="0"/>
            <a:endCxn id="509" idx="2"/>
          </p:cNvCxnSpPr>
          <p:nvPr/>
        </p:nvCxnSpPr>
        <p:spPr>
          <a:xfrm rot="10800000">
            <a:off x="1846913" y="3242775"/>
            <a:ext cx="119700" cy="517200"/>
          </a:xfrm>
          <a:prstGeom prst="straightConnector1">
            <a:avLst/>
          </a:prstGeom>
          <a:noFill/>
          <a:ln cap="flat" cmpd="sng" w="9525">
            <a:solidFill>
              <a:srgbClr val="595959"/>
            </a:solidFill>
            <a:prstDash val="solid"/>
            <a:round/>
            <a:headEnd len="med" w="med" type="none"/>
            <a:tailEnd len="med" w="med" type="none"/>
          </a:ln>
        </p:spPr>
      </p:cxnSp>
      <p:cxnSp>
        <p:nvCxnSpPr>
          <p:cNvPr id="532" name="Google Shape;532;p40"/>
          <p:cNvCxnSpPr>
            <a:stCxn id="529" idx="2"/>
            <a:endCxn id="516" idx="0"/>
          </p:cNvCxnSpPr>
          <p:nvPr/>
        </p:nvCxnSpPr>
        <p:spPr>
          <a:xfrm flipH="1">
            <a:off x="7278463" y="2219600"/>
            <a:ext cx="18600" cy="406200"/>
          </a:xfrm>
          <a:prstGeom prst="straightConnector1">
            <a:avLst/>
          </a:prstGeom>
          <a:noFill/>
          <a:ln cap="flat" cmpd="sng" w="9525">
            <a:solidFill>
              <a:srgbClr val="595959"/>
            </a:solidFill>
            <a:prstDash val="solid"/>
            <a:round/>
            <a:headEnd len="med" w="med" type="none"/>
            <a:tailEnd len="med" w="med" type="none"/>
          </a:ln>
        </p:spPr>
      </p:cxnSp>
      <p:cxnSp>
        <p:nvCxnSpPr>
          <p:cNvPr id="533" name="Google Shape;533;p40"/>
          <p:cNvCxnSpPr>
            <a:stCxn id="514" idx="2"/>
            <a:endCxn id="515" idx="0"/>
          </p:cNvCxnSpPr>
          <p:nvPr/>
        </p:nvCxnSpPr>
        <p:spPr>
          <a:xfrm>
            <a:off x="6060788" y="3272750"/>
            <a:ext cx="464700" cy="706800"/>
          </a:xfrm>
          <a:prstGeom prst="straightConnector1">
            <a:avLst/>
          </a:prstGeom>
          <a:noFill/>
          <a:ln cap="flat" cmpd="sng" w="9525">
            <a:solidFill>
              <a:srgbClr val="595959"/>
            </a:solidFill>
            <a:prstDash val="solid"/>
            <a:round/>
            <a:headEnd len="med" w="med" type="none"/>
            <a:tailEnd len="med" w="med" type="none"/>
          </a:ln>
        </p:spPr>
      </p:cxnSp>
      <p:cxnSp>
        <p:nvCxnSpPr>
          <p:cNvPr id="534" name="Google Shape;534;p40"/>
          <p:cNvCxnSpPr>
            <a:stCxn id="514" idx="1"/>
            <a:endCxn id="512" idx="0"/>
          </p:cNvCxnSpPr>
          <p:nvPr/>
        </p:nvCxnSpPr>
        <p:spPr>
          <a:xfrm flipH="1">
            <a:off x="4627988" y="2964200"/>
            <a:ext cx="1047000" cy="913500"/>
          </a:xfrm>
          <a:prstGeom prst="straightConnector1">
            <a:avLst/>
          </a:prstGeom>
          <a:noFill/>
          <a:ln cap="flat" cmpd="sng" w="9525">
            <a:solidFill>
              <a:srgbClr val="595959"/>
            </a:solidFill>
            <a:prstDash val="solid"/>
            <a:round/>
            <a:headEnd len="med" w="med" type="none"/>
            <a:tailEnd len="med" w="med" type="none"/>
          </a:ln>
        </p:spPr>
      </p:cxnSp>
      <p:cxnSp>
        <p:nvCxnSpPr>
          <p:cNvPr id="535" name="Google Shape;535;p40"/>
          <p:cNvCxnSpPr>
            <a:stCxn id="510" idx="0"/>
            <a:endCxn id="513" idx="1"/>
          </p:cNvCxnSpPr>
          <p:nvPr/>
        </p:nvCxnSpPr>
        <p:spPr>
          <a:xfrm flipH="1" rot="10800000">
            <a:off x="3953863" y="1968050"/>
            <a:ext cx="899100" cy="687600"/>
          </a:xfrm>
          <a:prstGeom prst="straightConnector1">
            <a:avLst/>
          </a:prstGeom>
          <a:noFill/>
          <a:ln cap="flat" cmpd="sng" w="28575">
            <a:solidFill>
              <a:srgbClr val="000000"/>
            </a:solidFill>
            <a:prstDash val="solid"/>
            <a:round/>
            <a:headEnd len="med" w="med" type="none"/>
            <a:tailEnd len="med" w="med" type="none"/>
          </a:ln>
        </p:spPr>
      </p:cxnSp>
      <p:sp>
        <p:nvSpPr>
          <p:cNvPr id="536" name="Google Shape;536;p40"/>
          <p:cNvSpPr txBox="1"/>
          <p:nvPr/>
        </p:nvSpPr>
        <p:spPr>
          <a:xfrm>
            <a:off x="1784663" y="21459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537" name="Google Shape;537;p40"/>
          <p:cNvSpPr txBox="1"/>
          <p:nvPr/>
        </p:nvSpPr>
        <p:spPr>
          <a:xfrm>
            <a:off x="1846938" y="3313000"/>
            <a:ext cx="3639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9</a:t>
            </a:r>
            <a:endParaRPr sz="1100"/>
          </a:p>
        </p:txBody>
      </p:sp>
      <p:sp>
        <p:nvSpPr>
          <p:cNvPr id="538" name="Google Shape;538;p40"/>
          <p:cNvSpPr txBox="1"/>
          <p:nvPr/>
        </p:nvSpPr>
        <p:spPr>
          <a:xfrm>
            <a:off x="2944263" y="2469150"/>
            <a:ext cx="3639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20</a:t>
            </a:r>
            <a:endParaRPr sz="1100"/>
          </a:p>
        </p:txBody>
      </p:sp>
      <p:sp>
        <p:nvSpPr>
          <p:cNvPr id="539" name="Google Shape;539;p40"/>
          <p:cNvSpPr txBox="1"/>
          <p:nvPr/>
        </p:nvSpPr>
        <p:spPr>
          <a:xfrm>
            <a:off x="2426013" y="3842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8</a:t>
            </a:r>
            <a:endParaRPr sz="1100"/>
          </a:p>
        </p:txBody>
      </p:sp>
      <p:sp>
        <p:nvSpPr>
          <p:cNvPr id="540" name="Google Shape;540;p40"/>
          <p:cNvSpPr txBox="1"/>
          <p:nvPr/>
        </p:nvSpPr>
        <p:spPr>
          <a:xfrm>
            <a:off x="3636188" y="21084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5</a:t>
            </a:r>
            <a:endParaRPr sz="1100"/>
          </a:p>
        </p:txBody>
      </p:sp>
      <p:sp>
        <p:nvSpPr>
          <p:cNvPr id="541" name="Google Shape;541;p40"/>
          <p:cNvSpPr txBox="1"/>
          <p:nvPr/>
        </p:nvSpPr>
        <p:spPr>
          <a:xfrm>
            <a:off x="3830363" y="1635238"/>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542" name="Google Shape;542;p40"/>
          <p:cNvSpPr txBox="1"/>
          <p:nvPr/>
        </p:nvSpPr>
        <p:spPr>
          <a:xfrm>
            <a:off x="3568063" y="3429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7</a:t>
            </a:r>
            <a:endParaRPr sz="1100"/>
          </a:p>
        </p:txBody>
      </p:sp>
      <p:sp>
        <p:nvSpPr>
          <p:cNvPr id="543" name="Google Shape;543;p40"/>
          <p:cNvSpPr txBox="1"/>
          <p:nvPr/>
        </p:nvSpPr>
        <p:spPr>
          <a:xfrm>
            <a:off x="4339663" y="22393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6</a:t>
            </a:r>
            <a:endParaRPr sz="1100"/>
          </a:p>
        </p:txBody>
      </p:sp>
      <p:sp>
        <p:nvSpPr>
          <p:cNvPr id="544" name="Google Shape;544;p40"/>
          <p:cNvSpPr txBox="1"/>
          <p:nvPr/>
        </p:nvSpPr>
        <p:spPr>
          <a:xfrm>
            <a:off x="4649950" y="28686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8</a:t>
            </a:r>
            <a:endParaRPr sz="1100"/>
          </a:p>
        </p:txBody>
      </p:sp>
      <p:sp>
        <p:nvSpPr>
          <p:cNvPr id="545" name="Google Shape;545;p40"/>
          <p:cNvSpPr txBox="1"/>
          <p:nvPr/>
        </p:nvSpPr>
        <p:spPr>
          <a:xfrm>
            <a:off x="5073188" y="33418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3</a:t>
            </a:r>
            <a:endParaRPr sz="1100"/>
          </a:p>
        </p:txBody>
      </p:sp>
      <p:sp>
        <p:nvSpPr>
          <p:cNvPr id="546" name="Google Shape;546;p40"/>
          <p:cNvSpPr txBox="1"/>
          <p:nvPr/>
        </p:nvSpPr>
        <p:spPr>
          <a:xfrm>
            <a:off x="5365188" y="23691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7</a:t>
            </a:r>
            <a:endParaRPr sz="1100"/>
          </a:p>
        </p:txBody>
      </p:sp>
      <p:sp>
        <p:nvSpPr>
          <p:cNvPr id="547" name="Google Shape;547;p40"/>
          <p:cNvSpPr txBox="1"/>
          <p:nvPr/>
        </p:nvSpPr>
        <p:spPr>
          <a:xfrm>
            <a:off x="5587738" y="3981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548" name="Google Shape;548;p40"/>
          <p:cNvSpPr txBox="1"/>
          <p:nvPr/>
        </p:nvSpPr>
        <p:spPr>
          <a:xfrm>
            <a:off x="6487613" y="27077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549" name="Google Shape;549;p40"/>
          <p:cNvSpPr txBox="1"/>
          <p:nvPr/>
        </p:nvSpPr>
        <p:spPr>
          <a:xfrm>
            <a:off x="6161563" y="19680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4</a:t>
            </a:r>
            <a:endParaRPr sz="1100"/>
          </a:p>
        </p:txBody>
      </p:sp>
      <p:sp>
        <p:nvSpPr>
          <p:cNvPr id="550" name="Google Shape;550;p40"/>
          <p:cNvSpPr txBox="1"/>
          <p:nvPr/>
        </p:nvSpPr>
        <p:spPr>
          <a:xfrm>
            <a:off x="5979463" y="3429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551" name="Google Shape;551;p40"/>
          <p:cNvSpPr txBox="1"/>
          <p:nvPr/>
        </p:nvSpPr>
        <p:spPr>
          <a:xfrm>
            <a:off x="6678938" y="33436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552" name="Google Shape;552;p40"/>
          <p:cNvSpPr txBox="1"/>
          <p:nvPr/>
        </p:nvSpPr>
        <p:spPr>
          <a:xfrm>
            <a:off x="7247513" y="2294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99</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STP - Final Topology</a:t>
            </a:r>
            <a:endParaRPr/>
          </a:p>
        </p:txBody>
      </p:sp>
      <p:sp>
        <p:nvSpPr>
          <p:cNvPr id="558" name="Google Shape;558;p41"/>
          <p:cNvSpPr/>
          <p:nvPr/>
        </p:nvSpPr>
        <p:spPr>
          <a:xfrm>
            <a:off x="2477713" y="162222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00:05</a:t>
            </a:r>
            <a:endParaRPr/>
          </a:p>
        </p:txBody>
      </p:sp>
      <p:sp>
        <p:nvSpPr>
          <p:cNvPr id="559" name="Google Shape;559;p41"/>
          <p:cNvSpPr/>
          <p:nvPr/>
        </p:nvSpPr>
        <p:spPr>
          <a:xfrm>
            <a:off x="14611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00:04</a:t>
            </a:r>
            <a:endParaRPr/>
          </a:p>
        </p:txBody>
      </p:sp>
      <p:sp>
        <p:nvSpPr>
          <p:cNvPr id="560" name="Google Shape;560;p41"/>
          <p:cNvSpPr/>
          <p:nvPr/>
        </p:nvSpPr>
        <p:spPr>
          <a:xfrm>
            <a:off x="3568063" y="2655650"/>
            <a:ext cx="771600" cy="6171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00:01</a:t>
            </a:r>
            <a:endParaRPr/>
          </a:p>
        </p:txBody>
      </p:sp>
      <p:sp>
        <p:nvSpPr>
          <p:cNvPr id="561" name="Google Shape;561;p41"/>
          <p:cNvSpPr/>
          <p:nvPr/>
        </p:nvSpPr>
        <p:spPr>
          <a:xfrm>
            <a:off x="2944263" y="38422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00:09</a:t>
            </a:r>
            <a:endParaRPr/>
          </a:p>
        </p:txBody>
      </p:sp>
      <p:sp>
        <p:nvSpPr>
          <p:cNvPr id="562" name="Google Shape;562;p41"/>
          <p:cNvSpPr/>
          <p:nvPr/>
        </p:nvSpPr>
        <p:spPr>
          <a:xfrm>
            <a:off x="4242263" y="38777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00:0A</a:t>
            </a:r>
            <a:endParaRPr/>
          </a:p>
        </p:txBody>
      </p:sp>
      <p:sp>
        <p:nvSpPr>
          <p:cNvPr id="563" name="Google Shape;563;p41"/>
          <p:cNvSpPr/>
          <p:nvPr/>
        </p:nvSpPr>
        <p:spPr>
          <a:xfrm>
            <a:off x="4852888" y="16594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00:02</a:t>
            </a:r>
            <a:endParaRPr/>
          </a:p>
        </p:txBody>
      </p:sp>
      <p:sp>
        <p:nvSpPr>
          <p:cNvPr id="564" name="Google Shape;564;p41"/>
          <p:cNvSpPr/>
          <p:nvPr/>
        </p:nvSpPr>
        <p:spPr>
          <a:xfrm>
            <a:off x="5674988" y="265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00:06</a:t>
            </a:r>
            <a:endParaRPr/>
          </a:p>
        </p:txBody>
      </p:sp>
      <p:sp>
        <p:nvSpPr>
          <p:cNvPr id="565" name="Google Shape;565;p41"/>
          <p:cNvSpPr/>
          <p:nvPr/>
        </p:nvSpPr>
        <p:spPr>
          <a:xfrm>
            <a:off x="6139663" y="39795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00:0B</a:t>
            </a:r>
            <a:endParaRPr/>
          </a:p>
        </p:txBody>
      </p:sp>
      <p:sp>
        <p:nvSpPr>
          <p:cNvPr id="566" name="Google Shape;566;p41"/>
          <p:cNvSpPr/>
          <p:nvPr/>
        </p:nvSpPr>
        <p:spPr>
          <a:xfrm>
            <a:off x="6892538" y="262565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00:07</a:t>
            </a:r>
            <a:endParaRPr/>
          </a:p>
        </p:txBody>
      </p:sp>
      <p:cxnSp>
        <p:nvCxnSpPr>
          <p:cNvPr id="567" name="Google Shape;567;p41"/>
          <p:cNvCxnSpPr>
            <a:stCxn id="559" idx="0"/>
            <a:endCxn id="558" idx="1"/>
          </p:cNvCxnSpPr>
          <p:nvPr/>
        </p:nvCxnSpPr>
        <p:spPr>
          <a:xfrm flipH="1" rot="10800000">
            <a:off x="1846938" y="1930850"/>
            <a:ext cx="630900" cy="694800"/>
          </a:xfrm>
          <a:prstGeom prst="straightConnector1">
            <a:avLst/>
          </a:prstGeom>
          <a:noFill/>
          <a:ln cap="flat" cmpd="sng" w="9525">
            <a:solidFill>
              <a:srgbClr val="595959"/>
            </a:solidFill>
            <a:prstDash val="solid"/>
            <a:round/>
            <a:headEnd len="med" w="med" type="none"/>
            <a:tailEnd len="med" w="med" type="none"/>
          </a:ln>
        </p:spPr>
      </p:cxnSp>
      <p:cxnSp>
        <p:nvCxnSpPr>
          <p:cNvPr id="568" name="Google Shape;568;p41"/>
          <p:cNvCxnSpPr>
            <a:stCxn id="560" idx="2"/>
            <a:endCxn id="561" idx="0"/>
          </p:cNvCxnSpPr>
          <p:nvPr/>
        </p:nvCxnSpPr>
        <p:spPr>
          <a:xfrm flipH="1">
            <a:off x="3330163" y="3272750"/>
            <a:ext cx="623700" cy="569400"/>
          </a:xfrm>
          <a:prstGeom prst="straightConnector1">
            <a:avLst/>
          </a:prstGeom>
          <a:noFill/>
          <a:ln cap="flat" cmpd="sng" w="9525">
            <a:solidFill>
              <a:srgbClr val="595959"/>
            </a:solidFill>
            <a:prstDash val="solid"/>
            <a:round/>
            <a:headEnd len="med" w="med" type="none"/>
            <a:tailEnd len="med" w="med" type="none"/>
          </a:ln>
        </p:spPr>
      </p:cxnSp>
      <p:cxnSp>
        <p:nvCxnSpPr>
          <p:cNvPr id="569" name="Google Shape;569;p41"/>
          <p:cNvCxnSpPr>
            <a:stCxn id="560" idx="0"/>
            <a:endCxn id="558" idx="3"/>
          </p:cNvCxnSpPr>
          <p:nvPr/>
        </p:nvCxnSpPr>
        <p:spPr>
          <a:xfrm rot="10800000">
            <a:off x="3249463" y="1930850"/>
            <a:ext cx="704400" cy="724800"/>
          </a:xfrm>
          <a:prstGeom prst="straightConnector1">
            <a:avLst/>
          </a:prstGeom>
          <a:noFill/>
          <a:ln cap="flat" cmpd="sng" w="9525">
            <a:solidFill>
              <a:srgbClr val="595959"/>
            </a:solidFill>
            <a:prstDash val="solid"/>
            <a:round/>
            <a:headEnd len="med" w="med" type="none"/>
            <a:tailEnd len="med" w="med" type="none"/>
          </a:ln>
        </p:spPr>
      </p:cxnSp>
      <p:cxnSp>
        <p:nvCxnSpPr>
          <p:cNvPr id="570" name="Google Shape;570;p41"/>
          <p:cNvCxnSpPr>
            <a:stCxn id="563" idx="3"/>
            <a:endCxn id="566" idx="0"/>
          </p:cNvCxnSpPr>
          <p:nvPr/>
        </p:nvCxnSpPr>
        <p:spPr>
          <a:xfrm>
            <a:off x="5624488" y="1968025"/>
            <a:ext cx="1653900" cy="657600"/>
          </a:xfrm>
          <a:prstGeom prst="straightConnector1">
            <a:avLst/>
          </a:prstGeom>
          <a:noFill/>
          <a:ln cap="flat" cmpd="sng" w="9525">
            <a:solidFill>
              <a:srgbClr val="595959"/>
            </a:solidFill>
            <a:prstDash val="solid"/>
            <a:round/>
            <a:headEnd len="med" w="med" type="none"/>
            <a:tailEnd len="med" w="med" type="none"/>
          </a:ln>
        </p:spPr>
      </p:cxnSp>
      <p:cxnSp>
        <p:nvCxnSpPr>
          <p:cNvPr id="571" name="Google Shape;571;p41"/>
          <p:cNvCxnSpPr>
            <a:stCxn id="564" idx="3"/>
            <a:endCxn id="566" idx="1"/>
          </p:cNvCxnSpPr>
          <p:nvPr/>
        </p:nvCxnSpPr>
        <p:spPr>
          <a:xfrm flipH="1" rot="10800000">
            <a:off x="6446588" y="2934200"/>
            <a:ext cx="446100" cy="30000"/>
          </a:xfrm>
          <a:prstGeom prst="straightConnector1">
            <a:avLst/>
          </a:prstGeom>
          <a:noFill/>
          <a:ln cap="flat" cmpd="sng" w="9525">
            <a:solidFill>
              <a:srgbClr val="595959"/>
            </a:solidFill>
            <a:prstDash val="solid"/>
            <a:round/>
            <a:headEnd len="med" w="med" type="none"/>
            <a:tailEnd len="med" w="med" type="none"/>
          </a:ln>
        </p:spPr>
      </p:cxnSp>
      <p:cxnSp>
        <p:nvCxnSpPr>
          <p:cNvPr id="572" name="Google Shape;572;p41"/>
          <p:cNvCxnSpPr>
            <a:stCxn id="562" idx="3"/>
            <a:endCxn id="565" idx="1"/>
          </p:cNvCxnSpPr>
          <p:nvPr/>
        </p:nvCxnSpPr>
        <p:spPr>
          <a:xfrm>
            <a:off x="5013863" y="4186300"/>
            <a:ext cx="1125900" cy="101700"/>
          </a:xfrm>
          <a:prstGeom prst="straightConnector1">
            <a:avLst/>
          </a:prstGeom>
          <a:noFill/>
          <a:ln cap="flat" cmpd="sng" w="9525">
            <a:solidFill>
              <a:srgbClr val="595959"/>
            </a:solidFill>
            <a:prstDash val="solid"/>
            <a:round/>
            <a:headEnd len="med" w="med" type="none"/>
            <a:tailEnd len="med" w="med" type="none"/>
          </a:ln>
        </p:spPr>
      </p:cxnSp>
      <p:sp>
        <p:nvSpPr>
          <p:cNvPr id="573" name="Google Shape;573;p41"/>
          <p:cNvSpPr/>
          <p:nvPr/>
        </p:nvSpPr>
        <p:spPr>
          <a:xfrm>
            <a:off x="1580813" y="3759975"/>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00:08</a:t>
            </a:r>
            <a:endParaRPr/>
          </a:p>
        </p:txBody>
      </p:sp>
      <p:sp>
        <p:nvSpPr>
          <p:cNvPr id="574" name="Google Shape;574;p41"/>
          <p:cNvSpPr/>
          <p:nvPr/>
        </p:nvSpPr>
        <p:spPr>
          <a:xfrm>
            <a:off x="6911263" y="1602500"/>
            <a:ext cx="771600" cy="61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00:03</a:t>
            </a:r>
            <a:endParaRPr/>
          </a:p>
        </p:txBody>
      </p:sp>
      <p:cxnSp>
        <p:nvCxnSpPr>
          <p:cNvPr id="575" name="Google Shape;575;p41"/>
          <p:cNvCxnSpPr>
            <a:stCxn id="573" idx="3"/>
            <a:endCxn id="561" idx="1"/>
          </p:cNvCxnSpPr>
          <p:nvPr/>
        </p:nvCxnSpPr>
        <p:spPr>
          <a:xfrm>
            <a:off x="2352413" y="4068525"/>
            <a:ext cx="591900" cy="82200"/>
          </a:xfrm>
          <a:prstGeom prst="straightConnector1">
            <a:avLst/>
          </a:prstGeom>
          <a:noFill/>
          <a:ln cap="flat" cmpd="sng" w="9525">
            <a:solidFill>
              <a:srgbClr val="595959"/>
            </a:solidFill>
            <a:prstDash val="solid"/>
            <a:round/>
            <a:headEnd len="med" w="med" type="none"/>
            <a:tailEnd len="med" w="med" type="none"/>
          </a:ln>
        </p:spPr>
      </p:cxnSp>
      <p:cxnSp>
        <p:nvCxnSpPr>
          <p:cNvPr id="576" name="Google Shape;576;p41"/>
          <p:cNvCxnSpPr>
            <a:stCxn id="574" idx="2"/>
            <a:endCxn id="566" idx="0"/>
          </p:cNvCxnSpPr>
          <p:nvPr/>
        </p:nvCxnSpPr>
        <p:spPr>
          <a:xfrm flipH="1">
            <a:off x="7278463" y="2219600"/>
            <a:ext cx="18600" cy="406200"/>
          </a:xfrm>
          <a:prstGeom prst="straightConnector1">
            <a:avLst/>
          </a:prstGeom>
          <a:noFill/>
          <a:ln cap="flat" cmpd="sng" w="9525">
            <a:solidFill>
              <a:srgbClr val="595959"/>
            </a:solidFill>
            <a:prstDash val="solid"/>
            <a:round/>
            <a:headEnd len="med" w="med" type="none"/>
            <a:tailEnd len="med" w="med" type="none"/>
          </a:ln>
        </p:spPr>
      </p:cxnSp>
      <p:cxnSp>
        <p:nvCxnSpPr>
          <p:cNvPr id="577" name="Google Shape;577;p41"/>
          <p:cNvCxnSpPr>
            <a:stCxn id="564" idx="1"/>
            <a:endCxn id="562" idx="0"/>
          </p:cNvCxnSpPr>
          <p:nvPr/>
        </p:nvCxnSpPr>
        <p:spPr>
          <a:xfrm flipH="1">
            <a:off x="4627988" y="2964200"/>
            <a:ext cx="1047000" cy="913500"/>
          </a:xfrm>
          <a:prstGeom prst="straightConnector1">
            <a:avLst/>
          </a:prstGeom>
          <a:noFill/>
          <a:ln cap="flat" cmpd="sng" w="9525">
            <a:solidFill>
              <a:srgbClr val="595959"/>
            </a:solidFill>
            <a:prstDash val="solid"/>
            <a:round/>
            <a:headEnd len="med" w="med" type="none"/>
            <a:tailEnd len="med" w="med" type="none"/>
          </a:ln>
        </p:spPr>
      </p:cxnSp>
      <p:cxnSp>
        <p:nvCxnSpPr>
          <p:cNvPr id="578" name="Google Shape;578;p41"/>
          <p:cNvCxnSpPr>
            <a:stCxn id="560" idx="0"/>
            <a:endCxn id="563" idx="1"/>
          </p:cNvCxnSpPr>
          <p:nvPr/>
        </p:nvCxnSpPr>
        <p:spPr>
          <a:xfrm flipH="1" rot="10800000">
            <a:off x="3953863" y="1968050"/>
            <a:ext cx="899100" cy="687600"/>
          </a:xfrm>
          <a:prstGeom prst="straightConnector1">
            <a:avLst/>
          </a:prstGeom>
          <a:noFill/>
          <a:ln cap="flat" cmpd="sng" w="9525">
            <a:solidFill>
              <a:srgbClr val="595959"/>
            </a:solidFill>
            <a:prstDash val="solid"/>
            <a:round/>
            <a:headEnd len="med" w="med" type="none"/>
            <a:tailEnd len="med" w="med" type="none"/>
          </a:ln>
        </p:spPr>
      </p:cxnSp>
      <p:sp>
        <p:nvSpPr>
          <p:cNvPr id="579" name="Google Shape;579;p41"/>
          <p:cNvSpPr txBox="1"/>
          <p:nvPr/>
        </p:nvSpPr>
        <p:spPr>
          <a:xfrm>
            <a:off x="1784663" y="21459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a:t>
            </a:r>
            <a:endParaRPr sz="1100"/>
          </a:p>
        </p:txBody>
      </p:sp>
      <p:sp>
        <p:nvSpPr>
          <p:cNvPr id="580" name="Google Shape;580;p41"/>
          <p:cNvSpPr txBox="1"/>
          <p:nvPr/>
        </p:nvSpPr>
        <p:spPr>
          <a:xfrm>
            <a:off x="2426013" y="3842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8</a:t>
            </a:r>
            <a:endParaRPr sz="1100"/>
          </a:p>
        </p:txBody>
      </p:sp>
      <p:sp>
        <p:nvSpPr>
          <p:cNvPr id="581" name="Google Shape;581;p41"/>
          <p:cNvSpPr txBox="1"/>
          <p:nvPr/>
        </p:nvSpPr>
        <p:spPr>
          <a:xfrm>
            <a:off x="3636188" y="21084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5</a:t>
            </a:r>
            <a:endParaRPr sz="1100"/>
          </a:p>
        </p:txBody>
      </p:sp>
      <p:sp>
        <p:nvSpPr>
          <p:cNvPr id="582" name="Google Shape;582;p41"/>
          <p:cNvSpPr txBox="1"/>
          <p:nvPr/>
        </p:nvSpPr>
        <p:spPr>
          <a:xfrm>
            <a:off x="3568063" y="342925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7</a:t>
            </a:r>
            <a:endParaRPr sz="1100"/>
          </a:p>
        </p:txBody>
      </p:sp>
      <p:sp>
        <p:nvSpPr>
          <p:cNvPr id="583" name="Google Shape;583;p41"/>
          <p:cNvSpPr txBox="1"/>
          <p:nvPr/>
        </p:nvSpPr>
        <p:spPr>
          <a:xfrm>
            <a:off x="4339663" y="22393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6</a:t>
            </a:r>
            <a:endParaRPr sz="1100"/>
          </a:p>
        </p:txBody>
      </p:sp>
      <p:sp>
        <p:nvSpPr>
          <p:cNvPr id="584" name="Google Shape;584;p41"/>
          <p:cNvSpPr txBox="1"/>
          <p:nvPr/>
        </p:nvSpPr>
        <p:spPr>
          <a:xfrm>
            <a:off x="5073188" y="33418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3</a:t>
            </a:r>
            <a:endParaRPr sz="1100"/>
          </a:p>
        </p:txBody>
      </p:sp>
      <p:sp>
        <p:nvSpPr>
          <p:cNvPr id="585" name="Google Shape;585;p41"/>
          <p:cNvSpPr txBox="1"/>
          <p:nvPr/>
        </p:nvSpPr>
        <p:spPr>
          <a:xfrm>
            <a:off x="5587738" y="3981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586" name="Google Shape;586;p41"/>
          <p:cNvSpPr txBox="1"/>
          <p:nvPr/>
        </p:nvSpPr>
        <p:spPr>
          <a:xfrm>
            <a:off x="6487613" y="2707700"/>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587" name="Google Shape;587;p41"/>
          <p:cNvSpPr txBox="1"/>
          <p:nvPr/>
        </p:nvSpPr>
        <p:spPr>
          <a:xfrm>
            <a:off x="6161563" y="196802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4</a:t>
            </a:r>
            <a:endParaRPr sz="1100"/>
          </a:p>
        </p:txBody>
      </p:sp>
      <p:sp>
        <p:nvSpPr>
          <p:cNvPr id="588" name="Google Shape;588;p41"/>
          <p:cNvSpPr txBox="1"/>
          <p:nvPr/>
        </p:nvSpPr>
        <p:spPr>
          <a:xfrm>
            <a:off x="7247513" y="2294375"/>
            <a:ext cx="3639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99</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 Network Appliances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Hardware that functions on the the L2 (data link) layer (though not necessarily exclusively)</a:t>
            </a:r>
            <a:endParaRPr b="1" sz="1800"/>
          </a:p>
          <a:p>
            <a:pPr indent="-342900" lvl="1" marL="914400" rtl="0" algn="l">
              <a:spcBef>
                <a:spcPts val="0"/>
              </a:spcBef>
              <a:spcAft>
                <a:spcPts val="0"/>
              </a:spcAft>
              <a:buSzPts val="1800"/>
              <a:buChar char="○"/>
            </a:pPr>
            <a:r>
              <a:rPr lang="en" sz="1800"/>
              <a:t>Routers</a:t>
            </a:r>
            <a:endParaRPr sz="1800"/>
          </a:p>
          <a:p>
            <a:pPr indent="-342900" lvl="1" marL="914400" rtl="0" algn="l">
              <a:spcBef>
                <a:spcPts val="0"/>
              </a:spcBef>
              <a:spcAft>
                <a:spcPts val="0"/>
              </a:spcAft>
              <a:buSzPts val="1800"/>
              <a:buChar char="○"/>
            </a:pPr>
            <a:r>
              <a:rPr b="1" lang="en" sz="1800"/>
              <a:t>Switches</a:t>
            </a:r>
            <a:endParaRPr sz="1800"/>
          </a:p>
          <a:p>
            <a:pPr indent="-342900" lvl="0" marL="457200" rtl="0" algn="l">
              <a:spcBef>
                <a:spcPts val="0"/>
              </a:spcBef>
              <a:spcAft>
                <a:spcPts val="0"/>
              </a:spcAft>
              <a:buSzPts val="1800"/>
              <a:buChar char="●"/>
            </a:pPr>
            <a:r>
              <a:rPr lang="en"/>
              <a:t>Responsible for sending specific frames through specific ports</a:t>
            </a:r>
            <a:endParaRPr/>
          </a:p>
          <a:p>
            <a:pPr indent="-342900" lvl="0" marL="457200" rtl="0" algn="l">
              <a:spcBef>
                <a:spcPts val="0"/>
              </a:spcBef>
              <a:spcAft>
                <a:spcPts val="0"/>
              </a:spcAft>
              <a:buSzPts val="1800"/>
              <a:buChar char="●"/>
            </a:pPr>
            <a:r>
              <a:rPr lang="en"/>
              <a:t>Capable of determining what MAC addresses it is connected 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599" name="Google Shape;59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Collision and Broadcast Domains</a:t>
            </a:r>
            <a:endParaRPr/>
          </a:p>
          <a:p>
            <a:pPr indent="0" lvl="0" marL="0" rtl="0" algn="l">
              <a:spcBef>
                <a:spcPts val="1600"/>
              </a:spcBef>
              <a:spcAft>
                <a:spcPts val="0"/>
              </a:spcAft>
              <a:buNone/>
            </a:pPr>
            <a:r>
              <a:rPr lang="en" u="sng">
                <a:solidFill>
                  <a:schemeClr val="hlink"/>
                </a:solidFill>
                <a:hlinkClick r:id="rId4"/>
              </a:rPr>
              <a:t>Address Resolution Protocol Wiki</a:t>
            </a:r>
            <a:endParaRPr/>
          </a:p>
          <a:p>
            <a:pPr indent="0" lvl="0" marL="0" rtl="0" algn="l">
              <a:spcBef>
                <a:spcPts val="1600"/>
              </a:spcBef>
              <a:spcAft>
                <a:spcPts val="0"/>
              </a:spcAft>
              <a:buNone/>
            </a:pPr>
            <a:r>
              <a:rPr lang="en" u="sng">
                <a:solidFill>
                  <a:schemeClr val="hlink"/>
                </a:solidFill>
                <a:hlinkClick r:id="rId5"/>
              </a:rPr>
              <a:t>L2 Basics: Spanning-tree Protocol</a:t>
            </a:r>
            <a:endParaRPr/>
          </a:p>
          <a:p>
            <a:pPr indent="0" lvl="0" marL="0" rtl="0" algn="l">
              <a:spcBef>
                <a:spcPts val="1600"/>
              </a:spcBef>
              <a:spcAft>
                <a:spcPts val="1600"/>
              </a:spcAft>
              <a:buNone/>
            </a:pPr>
            <a:r>
              <a:rPr lang="en" u="sng">
                <a:solidFill>
                  <a:schemeClr val="hlink"/>
                </a:solidFill>
                <a:hlinkClick r:id="rId6"/>
              </a:rPr>
              <a:t>How does a switch learn MAC Addresses (Video)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Topologies</a:t>
            </a:r>
            <a:endParaRPr/>
          </a:p>
        </p:txBody>
      </p:sp>
      <p:pic>
        <p:nvPicPr>
          <p:cNvPr id="72" name="Google Shape;72;p16"/>
          <p:cNvPicPr preferRelativeResize="0"/>
          <p:nvPr/>
        </p:nvPicPr>
        <p:blipFill>
          <a:blip r:embed="rId3">
            <a:alphaModFix/>
          </a:blip>
          <a:stretch>
            <a:fillRect/>
          </a:stretch>
        </p:blipFill>
        <p:spPr>
          <a:xfrm>
            <a:off x="460763" y="1017725"/>
            <a:ext cx="8222475" cy="402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Link Layer (L2) Sublevels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link layer is actually broken down into two sublayers, although we typically discuss them as a single level</a:t>
            </a:r>
            <a:endParaRPr/>
          </a:p>
          <a:p>
            <a:pPr indent="-342900" lvl="1" marL="914400" rtl="0" algn="l">
              <a:spcBef>
                <a:spcPts val="0"/>
              </a:spcBef>
              <a:spcAft>
                <a:spcPts val="0"/>
              </a:spcAft>
              <a:buSzPts val="1800"/>
              <a:buChar char="○"/>
            </a:pPr>
            <a:r>
              <a:rPr lang="en" sz="1800"/>
              <a:t>Logical Link Control (LLC) Layer: responsible for multiplexing, error management, and congestion management (exponential backoff)</a:t>
            </a:r>
            <a:endParaRPr sz="1800"/>
          </a:p>
          <a:p>
            <a:pPr indent="-342900" lvl="1" marL="914400" rtl="0" algn="l">
              <a:spcBef>
                <a:spcPts val="0"/>
              </a:spcBef>
              <a:spcAft>
                <a:spcPts val="0"/>
              </a:spcAft>
              <a:buSzPts val="1800"/>
              <a:buChar char="○"/>
            </a:pPr>
            <a:r>
              <a:rPr lang="en" sz="1800"/>
              <a:t>Media Access Control (MAC) Layer: responsible for addressing data (source and destination) and encapsulation of incoming data in a frame</a:t>
            </a:r>
            <a:endParaRPr sz="1800"/>
          </a:p>
          <a:p>
            <a:pPr indent="-342900" lvl="0" marL="457200" rtl="0" algn="l">
              <a:spcBef>
                <a:spcPts val="0"/>
              </a:spcBef>
              <a:spcAft>
                <a:spcPts val="0"/>
              </a:spcAft>
              <a:buSzPts val="1800"/>
              <a:buChar char="●"/>
            </a:pPr>
            <a:r>
              <a:rPr lang="en"/>
              <a:t>The logical link control typically deals with the L1 physical connection below the L2 data link layer while the media access control layer deals with the L3 IP layer (but they interface with each other to perform the L2 functionality)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 Address</a:t>
            </a:r>
            <a:endParaRPr/>
          </a:p>
        </p:txBody>
      </p:sp>
      <p:sp>
        <p:nvSpPr>
          <p:cNvPr id="84" name="Google Shape;84;p18"/>
          <p:cNvSpPr txBox="1"/>
          <p:nvPr>
            <p:ph idx="1" type="body"/>
          </p:nvPr>
        </p:nvSpPr>
        <p:spPr>
          <a:xfrm>
            <a:off x="311700" y="1152475"/>
            <a:ext cx="855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“Unique” and “immutable” address for a </a:t>
            </a:r>
            <a:r>
              <a:rPr b="1" lang="en"/>
              <a:t>network interface</a:t>
            </a:r>
            <a:r>
              <a:rPr lang="en"/>
              <a:t> set by the manufacturer used to </a:t>
            </a:r>
            <a:r>
              <a:rPr lang="en"/>
              <a:t>communicate</a:t>
            </a:r>
            <a:r>
              <a:rPr lang="en"/>
              <a:t> across the network</a:t>
            </a:r>
            <a:endParaRPr/>
          </a:p>
          <a:p>
            <a:pPr indent="-342900" lvl="0" marL="457200" rtl="0" algn="l">
              <a:spcBef>
                <a:spcPts val="0"/>
              </a:spcBef>
              <a:spcAft>
                <a:spcPts val="0"/>
              </a:spcAft>
              <a:buSzPts val="1800"/>
              <a:buChar char="●"/>
            </a:pPr>
            <a:r>
              <a:rPr lang="en"/>
              <a:t>Use the </a:t>
            </a:r>
            <a:r>
              <a:rPr lang="en">
                <a:latin typeface="Courier New"/>
                <a:ea typeface="Courier New"/>
                <a:cs typeface="Courier New"/>
                <a:sym typeface="Courier New"/>
              </a:rPr>
              <a:t>ifconfig -a</a:t>
            </a:r>
            <a:r>
              <a:rPr lang="en"/>
              <a:t> command to find your MAC address on Linux</a:t>
            </a:r>
            <a:endParaRPr/>
          </a:p>
          <a:p>
            <a:pPr indent="-342900" lvl="0" marL="457200" rtl="0" algn="l">
              <a:spcBef>
                <a:spcPts val="0"/>
              </a:spcBef>
              <a:spcAft>
                <a:spcPts val="0"/>
              </a:spcAft>
              <a:buSzPts val="1800"/>
              <a:buChar char="●"/>
            </a:pPr>
            <a:r>
              <a:rPr lang="en"/>
              <a:t>Pseudo-immutable and unique because it can usually be modified</a:t>
            </a:r>
            <a:endParaRPr/>
          </a:p>
          <a:p>
            <a:pPr indent="-342900" lvl="0" marL="457200" rtl="0" algn="l">
              <a:spcBef>
                <a:spcPts val="0"/>
              </a:spcBef>
              <a:spcAft>
                <a:spcPts val="0"/>
              </a:spcAft>
              <a:buSzPts val="1800"/>
              <a:buChar char="●"/>
            </a:pPr>
            <a:r>
              <a:rPr lang="en"/>
              <a:t>Frames contain both a source MAC address for the device creating the frame and a destination MAC address for where the frame will be sent</a:t>
            </a:r>
            <a:endParaRPr/>
          </a:p>
        </p:txBody>
      </p:sp>
      <p:pic>
        <p:nvPicPr>
          <p:cNvPr id="85" name="Google Shape;85;p18"/>
          <p:cNvPicPr preferRelativeResize="0"/>
          <p:nvPr/>
        </p:nvPicPr>
        <p:blipFill>
          <a:blip r:embed="rId3">
            <a:alphaModFix/>
          </a:blip>
          <a:stretch>
            <a:fillRect/>
          </a:stretch>
        </p:blipFill>
        <p:spPr>
          <a:xfrm>
            <a:off x="311700" y="3356287"/>
            <a:ext cx="8520600" cy="15093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 Address</a:t>
            </a:r>
            <a:endParaRPr/>
          </a:p>
        </p:txBody>
      </p:sp>
      <p:sp>
        <p:nvSpPr>
          <p:cNvPr id="91" name="Google Shape;91;p19"/>
          <p:cNvSpPr txBox="1"/>
          <p:nvPr>
            <p:ph idx="1" type="body"/>
          </p:nvPr>
        </p:nvSpPr>
        <p:spPr>
          <a:xfrm>
            <a:off x="311700" y="1152475"/>
            <a:ext cx="4506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Specified in six groups of hex pairs separated by colons (C0:3F:0E:23:AA:C2)</a:t>
            </a:r>
            <a:endParaRPr/>
          </a:p>
          <a:p>
            <a:pPr indent="-342900" lvl="0" marL="457200" rtl="0" algn="l">
              <a:spcBef>
                <a:spcPts val="0"/>
              </a:spcBef>
              <a:spcAft>
                <a:spcPts val="0"/>
              </a:spcAft>
              <a:buSzPts val="1800"/>
              <a:buChar char="●"/>
            </a:pPr>
            <a:r>
              <a:rPr lang="en"/>
              <a:t>The first three pairs make up the Organizational Unique Identifier (OUI) which identifies the manufacturer (C0:3F:0E)</a:t>
            </a:r>
            <a:endParaRPr/>
          </a:p>
          <a:p>
            <a:pPr indent="-342900" lvl="0" marL="457200" rtl="0" algn="l">
              <a:spcBef>
                <a:spcPts val="0"/>
              </a:spcBef>
              <a:spcAft>
                <a:spcPts val="0"/>
              </a:spcAft>
              <a:buSzPts val="1800"/>
              <a:buChar char="●"/>
            </a:pPr>
            <a:r>
              <a:rPr lang="en"/>
              <a:t>The second three pairs make up the Network Interface Controller (NIC) which represents the device (23:AA:C2)</a:t>
            </a:r>
            <a:endParaRPr/>
          </a:p>
        </p:txBody>
      </p:sp>
      <p:pic>
        <p:nvPicPr>
          <p:cNvPr id="92" name="Google Shape;92;p19"/>
          <p:cNvPicPr preferRelativeResize="0"/>
          <p:nvPr/>
        </p:nvPicPr>
        <p:blipFill>
          <a:blip r:embed="rId3">
            <a:alphaModFix/>
          </a:blip>
          <a:stretch>
            <a:fillRect/>
          </a:stretch>
        </p:blipFill>
        <p:spPr>
          <a:xfrm>
            <a:off x="5051750" y="846625"/>
            <a:ext cx="3912825" cy="402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Frame</a:t>
            </a:r>
            <a:endParaRPr/>
          </a:p>
        </p:txBody>
      </p:sp>
      <p:sp>
        <p:nvSpPr>
          <p:cNvPr id="98" name="Google Shape;98;p20"/>
          <p:cNvSpPr txBox="1"/>
          <p:nvPr>
            <p:ph idx="1" type="body"/>
          </p:nvPr>
        </p:nvSpPr>
        <p:spPr>
          <a:xfrm>
            <a:off x="311700" y="2170950"/>
            <a:ext cx="8520600" cy="23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Preamble: synchronization, delimiter to mark end of timing info</a:t>
            </a:r>
            <a:endParaRPr/>
          </a:p>
          <a:p>
            <a:pPr indent="-342900" lvl="0" marL="457200" rtl="0" algn="l">
              <a:spcBef>
                <a:spcPts val="0"/>
              </a:spcBef>
              <a:spcAft>
                <a:spcPts val="0"/>
              </a:spcAft>
              <a:buSzPts val="1800"/>
              <a:buChar char="●"/>
            </a:pPr>
            <a:r>
              <a:rPr lang="en"/>
              <a:t>Destination: 48-bit MAC address of destination</a:t>
            </a:r>
            <a:endParaRPr/>
          </a:p>
          <a:p>
            <a:pPr indent="-342900" lvl="0" marL="457200" rtl="0" algn="l">
              <a:spcBef>
                <a:spcPts val="0"/>
              </a:spcBef>
              <a:spcAft>
                <a:spcPts val="0"/>
              </a:spcAft>
              <a:buSzPts val="1800"/>
              <a:buChar char="●"/>
            </a:pPr>
            <a:r>
              <a:rPr lang="en"/>
              <a:t>Source: 48-bit MAC address of source</a:t>
            </a:r>
            <a:endParaRPr/>
          </a:p>
          <a:p>
            <a:pPr indent="-342900" lvl="0" marL="457200" rtl="0" algn="l">
              <a:spcBef>
                <a:spcPts val="0"/>
              </a:spcBef>
              <a:spcAft>
                <a:spcPts val="0"/>
              </a:spcAft>
              <a:buSzPts val="1800"/>
              <a:buChar char="●"/>
            </a:pPr>
            <a:r>
              <a:rPr lang="en"/>
              <a:t>Type: which upper layer will receive the data after Ethernet is done</a:t>
            </a:r>
            <a:endParaRPr/>
          </a:p>
          <a:p>
            <a:pPr indent="-342900" lvl="0" marL="457200" rtl="0" algn="l">
              <a:spcBef>
                <a:spcPts val="0"/>
              </a:spcBef>
              <a:spcAft>
                <a:spcPts val="0"/>
              </a:spcAft>
              <a:buSzPts val="1800"/>
              <a:buChar char="●"/>
            </a:pPr>
            <a:r>
              <a:rPr lang="en"/>
              <a:t>Data: this is the PDU, encapsulating an IP packet</a:t>
            </a:r>
            <a:endParaRPr/>
          </a:p>
          <a:p>
            <a:pPr indent="-342900" lvl="0" marL="457200" rtl="0" algn="l">
              <a:spcBef>
                <a:spcPts val="0"/>
              </a:spcBef>
              <a:spcAft>
                <a:spcPts val="0"/>
              </a:spcAft>
              <a:buSzPts val="1800"/>
              <a:buChar char="●"/>
            </a:pPr>
            <a:r>
              <a:rPr lang="en"/>
              <a:t>FCS: used in error detection to check for damaged frames</a:t>
            </a:r>
            <a:endParaRPr/>
          </a:p>
        </p:txBody>
      </p:sp>
      <p:grpSp>
        <p:nvGrpSpPr>
          <p:cNvPr id="99" name="Google Shape;99;p20"/>
          <p:cNvGrpSpPr/>
          <p:nvPr/>
        </p:nvGrpSpPr>
        <p:grpSpPr>
          <a:xfrm>
            <a:off x="311700" y="1152475"/>
            <a:ext cx="8447175" cy="713112"/>
            <a:chOff x="311700" y="1152475"/>
            <a:chExt cx="8447175" cy="713112"/>
          </a:xfrm>
        </p:grpSpPr>
        <p:grpSp>
          <p:nvGrpSpPr>
            <p:cNvPr id="100" name="Google Shape;100;p20"/>
            <p:cNvGrpSpPr/>
            <p:nvPr/>
          </p:nvGrpSpPr>
          <p:grpSpPr>
            <a:xfrm>
              <a:off x="313275" y="1152475"/>
              <a:ext cx="8445600" cy="488775"/>
              <a:chOff x="313275" y="1152475"/>
              <a:chExt cx="8445600" cy="488775"/>
            </a:xfrm>
          </p:grpSpPr>
          <p:sp>
            <p:nvSpPr>
              <p:cNvPr id="101" name="Google Shape;101;p20"/>
              <p:cNvSpPr/>
              <p:nvPr/>
            </p:nvSpPr>
            <p:spPr>
              <a:xfrm>
                <a:off x="313275" y="1154950"/>
                <a:ext cx="1407600" cy="486300"/>
              </a:xfrm>
              <a:prstGeom prst="rect">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Preamble</a:t>
                </a:r>
                <a:endParaRPr/>
              </a:p>
            </p:txBody>
          </p:sp>
          <p:sp>
            <p:nvSpPr>
              <p:cNvPr id="102" name="Google Shape;102;p20"/>
              <p:cNvSpPr/>
              <p:nvPr/>
            </p:nvSpPr>
            <p:spPr>
              <a:xfrm>
                <a:off x="1720875" y="1154950"/>
                <a:ext cx="1407600" cy="486300"/>
              </a:xfrm>
              <a:prstGeom prst="rect">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Destination</a:t>
                </a:r>
                <a:endParaRPr/>
              </a:p>
            </p:txBody>
          </p:sp>
          <p:sp>
            <p:nvSpPr>
              <p:cNvPr id="103" name="Google Shape;103;p20"/>
              <p:cNvSpPr/>
              <p:nvPr/>
            </p:nvSpPr>
            <p:spPr>
              <a:xfrm>
                <a:off x="3128475" y="1154950"/>
                <a:ext cx="1407600" cy="486300"/>
              </a:xfrm>
              <a:prstGeom prst="rect">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a:t>
                </a:r>
                <a:endParaRPr/>
              </a:p>
            </p:txBody>
          </p:sp>
          <p:sp>
            <p:nvSpPr>
              <p:cNvPr id="104" name="Google Shape;104;p20"/>
              <p:cNvSpPr/>
              <p:nvPr/>
            </p:nvSpPr>
            <p:spPr>
              <a:xfrm>
                <a:off x="4536075" y="1152475"/>
                <a:ext cx="1407600" cy="486300"/>
              </a:xfrm>
              <a:prstGeom prst="rect">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Type</a:t>
                </a:r>
                <a:endParaRPr/>
              </a:p>
            </p:txBody>
          </p:sp>
          <p:sp>
            <p:nvSpPr>
              <p:cNvPr id="105" name="Google Shape;105;p20"/>
              <p:cNvSpPr/>
              <p:nvPr/>
            </p:nvSpPr>
            <p:spPr>
              <a:xfrm>
                <a:off x="5943675" y="1152475"/>
                <a:ext cx="1407600" cy="486300"/>
              </a:xfrm>
              <a:prstGeom prst="rect">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06" name="Google Shape;106;p20"/>
              <p:cNvSpPr/>
              <p:nvPr/>
            </p:nvSpPr>
            <p:spPr>
              <a:xfrm>
                <a:off x="7351275" y="1152475"/>
                <a:ext cx="1407600" cy="486300"/>
              </a:xfrm>
              <a:prstGeom prst="rect">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Frame Check Sequence</a:t>
                </a:r>
                <a:endParaRPr/>
              </a:p>
            </p:txBody>
          </p:sp>
        </p:grpSp>
        <p:grpSp>
          <p:nvGrpSpPr>
            <p:cNvPr id="107" name="Google Shape;107;p20"/>
            <p:cNvGrpSpPr/>
            <p:nvPr/>
          </p:nvGrpSpPr>
          <p:grpSpPr>
            <a:xfrm>
              <a:off x="311700" y="1641250"/>
              <a:ext cx="8445600" cy="224337"/>
              <a:chOff x="311700" y="1641250"/>
              <a:chExt cx="8445600" cy="224337"/>
            </a:xfrm>
          </p:grpSpPr>
          <p:sp>
            <p:nvSpPr>
              <p:cNvPr id="108" name="Google Shape;108;p20"/>
              <p:cNvSpPr/>
              <p:nvPr/>
            </p:nvSpPr>
            <p:spPr>
              <a:xfrm>
                <a:off x="311700" y="1642387"/>
                <a:ext cx="1407600" cy="223200"/>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8 Bytes</a:t>
                </a:r>
                <a:endParaRPr/>
              </a:p>
            </p:txBody>
          </p:sp>
          <p:sp>
            <p:nvSpPr>
              <p:cNvPr id="109" name="Google Shape;109;p20"/>
              <p:cNvSpPr/>
              <p:nvPr/>
            </p:nvSpPr>
            <p:spPr>
              <a:xfrm>
                <a:off x="1719300" y="1642387"/>
                <a:ext cx="1407600" cy="223200"/>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Bytes</a:t>
                </a:r>
                <a:endParaRPr/>
              </a:p>
            </p:txBody>
          </p:sp>
          <p:sp>
            <p:nvSpPr>
              <p:cNvPr id="110" name="Google Shape;110;p20"/>
              <p:cNvSpPr/>
              <p:nvPr/>
            </p:nvSpPr>
            <p:spPr>
              <a:xfrm>
                <a:off x="3126900" y="1642387"/>
                <a:ext cx="1407600" cy="223200"/>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Bytes</a:t>
                </a:r>
                <a:endParaRPr/>
              </a:p>
            </p:txBody>
          </p:sp>
          <p:sp>
            <p:nvSpPr>
              <p:cNvPr id="111" name="Google Shape;111;p20"/>
              <p:cNvSpPr/>
              <p:nvPr/>
            </p:nvSpPr>
            <p:spPr>
              <a:xfrm>
                <a:off x="4534500" y="1641250"/>
                <a:ext cx="1407600" cy="223200"/>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Bytes</a:t>
                </a:r>
                <a:endParaRPr/>
              </a:p>
            </p:txBody>
          </p:sp>
          <p:sp>
            <p:nvSpPr>
              <p:cNvPr id="112" name="Google Shape;112;p20"/>
              <p:cNvSpPr/>
              <p:nvPr/>
            </p:nvSpPr>
            <p:spPr>
              <a:xfrm>
                <a:off x="5942100" y="1641250"/>
                <a:ext cx="1407600" cy="223200"/>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46-1500 bytes</a:t>
                </a:r>
                <a:endParaRPr/>
              </a:p>
            </p:txBody>
          </p:sp>
          <p:sp>
            <p:nvSpPr>
              <p:cNvPr id="113" name="Google Shape;113;p20"/>
              <p:cNvSpPr/>
              <p:nvPr/>
            </p:nvSpPr>
            <p:spPr>
              <a:xfrm>
                <a:off x="7349700" y="1641250"/>
                <a:ext cx="1407600" cy="223200"/>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Bytes</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Network Communication</a:t>
            </a:r>
            <a:endParaRPr/>
          </a:p>
        </p:txBody>
      </p:sp>
      <p:sp>
        <p:nvSpPr>
          <p:cNvPr id="119" name="Google Shape;119;p21"/>
          <p:cNvSpPr/>
          <p:nvPr/>
        </p:nvSpPr>
        <p:spPr>
          <a:xfrm>
            <a:off x="916075" y="381877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764575" y="316067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764575" y="359077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764575" y="402087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1764575" y="445097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855625" y="383172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4704125" y="31736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4704125" y="36037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4704125" y="40338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4704125" y="44639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6866725" y="383172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7715225" y="31736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7715225" y="3603725"/>
            <a:ext cx="369600" cy="3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7715225" y="40338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7715225" y="4463925"/>
            <a:ext cx="369600" cy="3696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1"/>
          <p:cNvCxnSpPr>
            <a:stCxn id="119" idx="6"/>
            <a:endCxn id="121" idx="2"/>
          </p:cNvCxnSpPr>
          <p:nvPr/>
        </p:nvCxnSpPr>
        <p:spPr>
          <a:xfrm flipH="1" rot="10800000">
            <a:off x="1285675" y="3775575"/>
            <a:ext cx="478800" cy="2280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1"/>
          <p:cNvCxnSpPr>
            <a:stCxn id="124" idx="6"/>
            <a:endCxn id="125" idx="2"/>
          </p:cNvCxnSpPr>
          <p:nvPr/>
        </p:nvCxnSpPr>
        <p:spPr>
          <a:xfrm flipH="1" rot="10800000">
            <a:off x="4225225" y="3358325"/>
            <a:ext cx="478800" cy="6582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21"/>
          <p:cNvCxnSpPr>
            <a:stCxn id="124" idx="6"/>
            <a:endCxn id="126" idx="2"/>
          </p:cNvCxnSpPr>
          <p:nvPr/>
        </p:nvCxnSpPr>
        <p:spPr>
          <a:xfrm flipH="1" rot="10800000">
            <a:off x="4225225" y="3788525"/>
            <a:ext cx="478800" cy="2280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1"/>
          <p:cNvCxnSpPr>
            <a:stCxn id="124" idx="6"/>
            <a:endCxn id="127" idx="2"/>
          </p:cNvCxnSpPr>
          <p:nvPr/>
        </p:nvCxnSpPr>
        <p:spPr>
          <a:xfrm>
            <a:off x="4225225" y="4016525"/>
            <a:ext cx="478800" cy="2022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1"/>
          <p:cNvCxnSpPr>
            <a:stCxn id="124" idx="6"/>
            <a:endCxn id="128" idx="2"/>
          </p:cNvCxnSpPr>
          <p:nvPr/>
        </p:nvCxnSpPr>
        <p:spPr>
          <a:xfrm>
            <a:off x="4225225" y="4016525"/>
            <a:ext cx="478800" cy="6321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1"/>
          <p:cNvCxnSpPr>
            <a:stCxn id="129" idx="6"/>
            <a:endCxn id="130" idx="2"/>
          </p:cNvCxnSpPr>
          <p:nvPr/>
        </p:nvCxnSpPr>
        <p:spPr>
          <a:xfrm flipH="1" rot="10800000">
            <a:off x="7236325" y="3358325"/>
            <a:ext cx="478800" cy="658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1"/>
          <p:cNvCxnSpPr>
            <a:stCxn id="129" idx="6"/>
            <a:endCxn id="132" idx="2"/>
          </p:cNvCxnSpPr>
          <p:nvPr/>
        </p:nvCxnSpPr>
        <p:spPr>
          <a:xfrm>
            <a:off x="7236325" y="4016525"/>
            <a:ext cx="478800" cy="2022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1"/>
          <p:cNvCxnSpPr>
            <a:stCxn id="129" idx="6"/>
            <a:endCxn id="133" idx="2"/>
          </p:cNvCxnSpPr>
          <p:nvPr/>
        </p:nvCxnSpPr>
        <p:spPr>
          <a:xfrm>
            <a:off x="7236325" y="4016525"/>
            <a:ext cx="478800" cy="6321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1"/>
          <p:cNvSpPr txBox="1"/>
          <p:nvPr>
            <p:ph idx="1" type="body"/>
          </p:nvPr>
        </p:nvSpPr>
        <p:spPr>
          <a:xfrm>
            <a:off x="311700" y="1152475"/>
            <a:ext cx="2498400" cy="206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Unicast</a:t>
            </a:r>
            <a:r>
              <a:rPr lang="en"/>
              <a:t>: direct one-to-one communication between devices on a network</a:t>
            </a:r>
            <a:endParaRPr/>
          </a:p>
        </p:txBody>
      </p:sp>
      <p:sp>
        <p:nvSpPr>
          <p:cNvPr id="143" name="Google Shape;143;p21"/>
          <p:cNvSpPr txBox="1"/>
          <p:nvPr>
            <p:ph idx="1" type="body"/>
          </p:nvPr>
        </p:nvSpPr>
        <p:spPr>
          <a:xfrm>
            <a:off x="3179700" y="1152475"/>
            <a:ext cx="2641500" cy="206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Broadcast</a:t>
            </a:r>
            <a:r>
              <a:rPr lang="en"/>
              <a:t>: communication to all devices connected to on a network</a:t>
            </a:r>
            <a:endParaRPr/>
          </a:p>
        </p:txBody>
      </p:sp>
      <p:sp>
        <p:nvSpPr>
          <p:cNvPr id="144" name="Google Shape;144;p21"/>
          <p:cNvSpPr txBox="1"/>
          <p:nvPr>
            <p:ph idx="1" type="body"/>
          </p:nvPr>
        </p:nvSpPr>
        <p:spPr>
          <a:xfrm>
            <a:off x="6190800" y="1152475"/>
            <a:ext cx="2641500" cy="206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Multicast</a:t>
            </a:r>
            <a:r>
              <a:rPr lang="en"/>
              <a:t>: one-to-many communication to a subset of devices on a 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