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19E961-7113-4222-BD57-A0A4E4976397}">
  <a:tblStyle styleId="{7419E961-7113-4222-BD57-A0A4E49763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9d21dc1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9d21dc1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9d21dc10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9d21dc10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9d21dc1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9d21dc1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9d21dc1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9d21dc1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 bit tag protocol id (set to 0x8100 to identify it as a .1Q tagged frame), which is also used with other values by other protocols</a:t>
            </a:r>
            <a:endParaRPr/>
          </a:p>
          <a:p>
            <a:pPr indent="0" lvl="0" marL="0" rtl="0" algn="l">
              <a:spcBef>
                <a:spcPts val="0"/>
              </a:spcBef>
              <a:spcAft>
                <a:spcPts val="0"/>
              </a:spcAft>
              <a:buNone/>
            </a:pPr>
            <a:r>
              <a:rPr lang="en"/>
              <a:t>3 bit priority level (0-7)</a:t>
            </a:r>
            <a:endParaRPr/>
          </a:p>
          <a:p>
            <a:pPr indent="0" lvl="0" marL="0" rtl="0" algn="l">
              <a:spcBef>
                <a:spcPts val="0"/>
              </a:spcBef>
              <a:spcAft>
                <a:spcPts val="0"/>
              </a:spcAft>
              <a:buNone/>
            </a:pPr>
            <a:r>
              <a:rPr lang="en"/>
              <a:t>1 bit canonical format indicator for the MAC address type</a:t>
            </a:r>
            <a:endParaRPr/>
          </a:p>
          <a:p>
            <a:pPr indent="0" lvl="0" marL="0" rtl="0" algn="l">
              <a:spcBef>
                <a:spcPts val="0"/>
              </a:spcBef>
              <a:spcAft>
                <a:spcPts val="0"/>
              </a:spcAft>
              <a:buNone/>
            </a:pPr>
            <a:r>
              <a:rPr lang="en"/>
              <a:t>12 bit VLAN ID (0-4095)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d21dc1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d21dc1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d21dc10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d21dc10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ports here are annotated faX/Y where fa stands for fast ethernet (the typical networking port type for local networks), X stands for the module number (0 typically unless the device has multiple network interface components) and the Y stands for the port number.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d21dc10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d21dc10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broadcast domains, since each VLAN will establish an independent broadcast domain. That means there are also three VLANs. VLAN 2 and VLAN 1 cannot communciate because they would need to do so through L3 as they represent logically </a:t>
            </a:r>
            <a:r>
              <a:rPr lang="en"/>
              <a:t>separate</a:t>
            </a:r>
            <a:r>
              <a:rPr lang="en"/>
              <a:t> networks from the </a:t>
            </a:r>
            <a:r>
              <a:rPr lang="en"/>
              <a:t>switches</a:t>
            </a:r>
            <a:r>
              <a:rPr lang="en"/>
              <a:t> point of view.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d21dc10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d21dc10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d21dc10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d21dc10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communicate between B1 and E1, the B1 frame moves to SW4 and is transformed into a Dot1Q frame with a VLAN ID of 2. That frame is then transported across the trunk line to SW3, where the Dot1Q frame is read to have a VLAN ID of 2. Since the entry for E1 in the switching table shows its particular port and a VLAN ID of 2 for E1, it forwards the traffic to the host on the registered port after stripping out the Dot1Q portions of the packet.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try and </a:t>
            </a:r>
            <a:r>
              <a:rPr lang="en"/>
              <a:t>communicate</a:t>
            </a:r>
            <a:r>
              <a:rPr lang="en"/>
              <a:t> between A1 and F1 the same first step happens where the frame from A1 is converted into a Dot1Q frame with the VLAN ID of 1. At this point it cannot forward the traffic to SW3 because F1 is (as far as its concerned) not a host attached to SW3. Instead, it sends the traffic to R2 which will remove the frame portion and inspect the IP address. The IP address will be part of the IP range matching VLAN 3 (which it gets from L3 IP to MAC mapping) and it will then send out the traffic back to SW3 but intended for VLAN 3. It is important to note here that that this works because each VLAN has an independent IP range (and an independent connection to SW4 for each range?) so the </a:t>
            </a:r>
            <a:r>
              <a:rPr lang="en"/>
              <a:t>traffic</a:t>
            </a:r>
            <a:r>
              <a:rPr lang="en"/>
              <a:t> coming in will be different from what was sent out to the router. When SW4 </a:t>
            </a:r>
            <a:r>
              <a:rPr lang="en"/>
              <a:t>receives</a:t>
            </a:r>
            <a:r>
              <a:rPr lang="en"/>
              <a:t> the new frame it will convert it to a Dot1Q frame with a VLAN ID of 3, which can then be forwarded to SW3 and on to F1.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9d21dc10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9d21dc10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oreilly.com/library/view/packet-guide-to/9781449311315/ch04.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Virtual Local Area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253" name="Google Shape;25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Packet Guide to Routing and Switching - Chapter 4: VLANs and Trunking</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Local Area Network (VLAN)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Virtual LAN is a strictly logical system built on L2 which allows you to seperate what would normally be a single L2 network into subgroups by enforcing rules on what switch ports can communicate with each other</a:t>
            </a:r>
            <a:endParaRPr/>
          </a:p>
          <a:p>
            <a:pPr indent="-342900" lvl="0" marL="457200" rtl="0" algn="l">
              <a:spcBef>
                <a:spcPts val="0"/>
              </a:spcBef>
              <a:spcAft>
                <a:spcPts val="0"/>
              </a:spcAft>
              <a:buSzPts val="1800"/>
              <a:buChar char="●"/>
            </a:pPr>
            <a:r>
              <a:rPr lang="en"/>
              <a:t>Provides for easier management and scalability of networks by </a:t>
            </a:r>
            <a:r>
              <a:rPr lang="en"/>
              <a:t>subdividing</a:t>
            </a:r>
            <a:r>
              <a:rPr lang="en"/>
              <a:t> broadcast domains into smaller groups without the need for most L2 devices to be aware of the change and without using L3 routing</a:t>
            </a:r>
            <a:endParaRPr/>
          </a:p>
          <a:p>
            <a:pPr indent="-342900" lvl="0" marL="457200" rtl="0" algn="l">
              <a:spcBef>
                <a:spcPts val="0"/>
              </a:spcBef>
              <a:spcAft>
                <a:spcPts val="0"/>
              </a:spcAft>
              <a:buSzPts val="1800"/>
              <a:buChar char="●"/>
            </a:pPr>
            <a:r>
              <a:rPr lang="en"/>
              <a:t>Provides a layer of security by segmenting networks, which can also be used to meet compliance requirements</a:t>
            </a:r>
            <a:endParaRPr/>
          </a:p>
          <a:p>
            <a:pPr indent="-342900" lvl="0" marL="457200" rtl="0" algn="l">
              <a:spcBef>
                <a:spcPts val="0"/>
              </a:spcBef>
              <a:spcAft>
                <a:spcPts val="0"/>
              </a:spcAft>
              <a:buSzPts val="1800"/>
              <a:buChar char="●"/>
            </a:pPr>
            <a:r>
              <a:rPr lang="en"/>
              <a:t>Uses the IEEE 802.1Q tag format to perform the VLAN segmentation, this is often referred to a Dot1Q</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87463" y="77200"/>
            <a:ext cx="8569076" cy="498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VLANs Segment Traffic</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Ports on the switch are configured to be part of a specific VLAN (1-4095 with 0 being designated for non-VLAN’d ports by default)</a:t>
            </a:r>
            <a:endParaRPr/>
          </a:p>
          <a:p>
            <a:pPr indent="-342900" lvl="0" marL="457200" rtl="0" algn="l">
              <a:spcBef>
                <a:spcPts val="0"/>
              </a:spcBef>
              <a:spcAft>
                <a:spcPts val="0"/>
              </a:spcAft>
              <a:buSzPts val="1800"/>
              <a:buChar char="●"/>
            </a:pPr>
            <a:r>
              <a:rPr lang="en"/>
              <a:t>When traffic enters the switch on a particular port, it is converted from a typical frame to a Dot1Q frame and the VLAN tagged to the port that data travels on is added as the VLAN ID field to the Dot1Q frame</a:t>
            </a:r>
            <a:endParaRPr/>
          </a:p>
          <a:p>
            <a:pPr indent="-342900" lvl="0" marL="457200" rtl="0" algn="l">
              <a:spcBef>
                <a:spcPts val="0"/>
              </a:spcBef>
              <a:spcAft>
                <a:spcPts val="0"/>
              </a:spcAft>
              <a:buSzPts val="1800"/>
              <a:buChar char="●"/>
            </a:pPr>
            <a:r>
              <a:rPr lang="en"/>
              <a:t>The destination MAC address is then looked up in the switching table and the associated VLAN for the port associated with that MAC address is viewed</a:t>
            </a:r>
            <a:endParaRPr/>
          </a:p>
          <a:p>
            <a:pPr indent="-342900" lvl="0" marL="457200" rtl="0" algn="l">
              <a:spcBef>
                <a:spcPts val="0"/>
              </a:spcBef>
              <a:spcAft>
                <a:spcPts val="0"/>
              </a:spcAft>
              <a:buSzPts val="1800"/>
              <a:buChar char="●"/>
            </a:pPr>
            <a:r>
              <a:rPr lang="en"/>
              <a:t>If the VLAN in the switching table and the VLAN for the incoming frame match, then the frame is forwarded, otherwise it is 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p:nvPr/>
        </p:nvSpPr>
        <p:spPr>
          <a:xfrm>
            <a:off x="642485" y="118750"/>
            <a:ext cx="383100" cy="294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R1</a:t>
            </a:r>
            <a:endParaRPr sz="500"/>
          </a:p>
        </p:txBody>
      </p:sp>
      <p:sp>
        <p:nvSpPr>
          <p:cNvPr id="77" name="Google Shape;77;p17"/>
          <p:cNvSpPr/>
          <p:nvPr/>
        </p:nvSpPr>
        <p:spPr>
          <a:xfrm>
            <a:off x="3237898" y="118750"/>
            <a:ext cx="383100" cy="294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R2</a:t>
            </a:r>
            <a:endParaRPr sz="500"/>
          </a:p>
        </p:txBody>
      </p:sp>
      <p:sp>
        <p:nvSpPr>
          <p:cNvPr id="78" name="Google Shape;78;p17"/>
          <p:cNvSpPr/>
          <p:nvPr/>
        </p:nvSpPr>
        <p:spPr>
          <a:xfrm>
            <a:off x="208210" y="570535"/>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SW1</a:t>
            </a:r>
            <a:endParaRPr sz="500"/>
          </a:p>
        </p:txBody>
      </p:sp>
      <p:sp>
        <p:nvSpPr>
          <p:cNvPr id="79" name="Google Shape;79;p17"/>
          <p:cNvSpPr/>
          <p:nvPr/>
        </p:nvSpPr>
        <p:spPr>
          <a:xfrm>
            <a:off x="105150" y="1099590"/>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6 Clients</a:t>
            </a:r>
            <a:endParaRPr sz="500"/>
          </a:p>
        </p:txBody>
      </p:sp>
      <p:cxnSp>
        <p:nvCxnSpPr>
          <p:cNvPr id="80" name="Google Shape;80;p17"/>
          <p:cNvCxnSpPr>
            <a:stCxn id="79" idx="0"/>
            <a:endCxn id="78" idx="2"/>
          </p:cNvCxnSpPr>
          <p:nvPr/>
        </p:nvCxnSpPr>
        <p:spPr>
          <a:xfrm rot="10800000">
            <a:off x="373800" y="824490"/>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81" name="Google Shape;81;p17"/>
          <p:cNvCxnSpPr>
            <a:stCxn id="82" idx="2"/>
            <a:endCxn id="83" idx="0"/>
          </p:cNvCxnSpPr>
          <p:nvPr/>
        </p:nvCxnSpPr>
        <p:spPr>
          <a:xfrm>
            <a:off x="1294237" y="824646"/>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84" name="Google Shape;84;p17"/>
          <p:cNvCxnSpPr>
            <a:stCxn id="78" idx="0"/>
            <a:endCxn id="76" idx="3"/>
          </p:cNvCxnSpPr>
          <p:nvPr/>
        </p:nvCxnSpPr>
        <p:spPr>
          <a:xfrm flipH="1" rot="10800000">
            <a:off x="373810" y="369835"/>
            <a:ext cx="324900" cy="200700"/>
          </a:xfrm>
          <a:prstGeom prst="straightConnector1">
            <a:avLst/>
          </a:prstGeom>
          <a:noFill/>
          <a:ln cap="flat" cmpd="sng" w="9525">
            <a:solidFill>
              <a:srgbClr val="595959"/>
            </a:solidFill>
            <a:prstDash val="solid"/>
            <a:round/>
            <a:headEnd len="med" w="med" type="none"/>
            <a:tailEnd len="med" w="med" type="none"/>
          </a:ln>
        </p:spPr>
      </p:cxnSp>
      <p:cxnSp>
        <p:nvCxnSpPr>
          <p:cNvPr id="85" name="Google Shape;85;p17"/>
          <p:cNvCxnSpPr>
            <a:stCxn id="82" idx="0"/>
            <a:endCxn id="76" idx="5"/>
          </p:cNvCxnSpPr>
          <p:nvPr/>
        </p:nvCxnSpPr>
        <p:spPr>
          <a:xfrm rot="10800000">
            <a:off x="969337" y="369546"/>
            <a:ext cx="324900" cy="201000"/>
          </a:xfrm>
          <a:prstGeom prst="straightConnector1">
            <a:avLst/>
          </a:prstGeom>
          <a:noFill/>
          <a:ln cap="flat" cmpd="sng" w="9525">
            <a:solidFill>
              <a:srgbClr val="595959"/>
            </a:solidFill>
            <a:prstDash val="solid"/>
            <a:round/>
            <a:headEnd len="med" w="med" type="none"/>
            <a:tailEnd len="med" w="med" type="none"/>
          </a:ln>
        </p:spPr>
      </p:cxnSp>
      <p:cxnSp>
        <p:nvCxnSpPr>
          <p:cNvPr id="86" name="Google Shape;86;p17"/>
          <p:cNvCxnSpPr>
            <a:stCxn id="76" idx="6"/>
            <a:endCxn id="77" idx="2"/>
          </p:cNvCxnSpPr>
          <p:nvPr/>
        </p:nvCxnSpPr>
        <p:spPr>
          <a:xfrm>
            <a:off x="1025585" y="265750"/>
            <a:ext cx="2212200" cy="0"/>
          </a:xfrm>
          <a:prstGeom prst="straightConnector1">
            <a:avLst/>
          </a:prstGeom>
          <a:noFill/>
          <a:ln cap="flat" cmpd="sng" w="9525">
            <a:solidFill>
              <a:srgbClr val="595959"/>
            </a:solidFill>
            <a:prstDash val="solid"/>
            <a:round/>
            <a:headEnd len="med" w="med" type="none"/>
            <a:tailEnd len="med" w="med" type="none"/>
          </a:ln>
        </p:spPr>
      </p:cxnSp>
      <p:sp>
        <p:nvSpPr>
          <p:cNvPr id="83" name="Google Shape;83;p17"/>
          <p:cNvSpPr/>
          <p:nvPr/>
        </p:nvSpPr>
        <p:spPr>
          <a:xfrm>
            <a:off x="1025577" y="1099601"/>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9 Clients</a:t>
            </a:r>
            <a:endParaRPr sz="500"/>
          </a:p>
        </p:txBody>
      </p:sp>
      <p:sp>
        <p:nvSpPr>
          <p:cNvPr id="82" name="Google Shape;82;p17"/>
          <p:cNvSpPr/>
          <p:nvPr/>
        </p:nvSpPr>
        <p:spPr>
          <a:xfrm>
            <a:off x="1128637" y="570546"/>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SW2</a:t>
            </a:r>
            <a:endParaRPr sz="500"/>
          </a:p>
        </p:txBody>
      </p:sp>
      <p:sp>
        <p:nvSpPr>
          <p:cNvPr id="87" name="Google Shape;87;p17"/>
          <p:cNvSpPr/>
          <p:nvPr/>
        </p:nvSpPr>
        <p:spPr>
          <a:xfrm>
            <a:off x="2803623" y="570540"/>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SW3</a:t>
            </a:r>
            <a:endParaRPr sz="500"/>
          </a:p>
        </p:txBody>
      </p:sp>
      <p:sp>
        <p:nvSpPr>
          <p:cNvPr id="88" name="Google Shape;88;p17"/>
          <p:cNvSpPr/>
          <p:nvPr/>
        </p:nvSpPr>
        <p:spPr>
          <a:xfrm>
            <a:off x="2700563" y="1099595"/>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2 Clients</a:t>
            </a:r>
            <a:endParaRPr sz="500"/>
          </a:p>
        </p:txBody>
      </p:sp>
      <p:cxnSp>
        <p:nvCxnSpPr>
          <p:cNvPr id="89" name="Google Shape;89;p17"/>
          <p:cNvCxnSpPr>
            <a:stCxn id="88" idx="0"/>
            <a:endCxn id="87" idx="2"/>
          </p:cNvCxnSpPr>
          <p:nvPr/>
        </p:nvCxnSpPr>
        <p:spPr>
          <a:xfrm rot="10800000">
            <a:off x="2969213" y="824495"/>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90" name="Google Shape;90;p17"/>
          <p:cNvCxnSpPr>
            <a:stCxn id="91" idx="2"/>
            <a:endCxn id="92" idx="0"/>
          </p:cNvCxnSpPr>
          <p:nvPr/>
        </p:nvCxnSpPr>
        <p:spPr>
          <a:xfrm>
            <a:off x="3889650" y="824652"/>
            <a:ext cx="0" cy="275100"/>
          </a:xfrm>
          <a:prstGeom prst="straightConnector1">
            <a:avLst/>
          </a:prstGeom>
          <a:noFill/>
          <a:ln cap="flat" cmpd="sng" w="28575">
            <a:solidFill>
              <a:srgbClr val="FFD966"/>
            </a:solidFill>
            <a:prstDash val="solid"/>
            <a:round/>
            <a:headEnd len="med" w="med" type="none"/>
            <a:tailEnd len="med" w="med" type="none"/>
          </a:ln>
        </p:spPr>
      </p:cxnSp>
      <p:sp>
        <p:nvSpPr>
          <p:cNvPr id="92" name="Google Shape;92;p17"/>
          <p:cNvSpPr/>
          <p:nvPr/>
        </p:nvSpPr>
        <p:spPr>
          <a:xfrm>
            <a:off x="3620990" y="1099606"/>
            <a:ext cx="5373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5 Clients</a:t>
            </a:r>
            <a:endParaRPr sz="500"/>
          </a:p>
        </p:txBody>
      </p:sp>
      <p:sp>
        <p:nvSpPr>
          <p:cNvPr id="91" name="Google Shape;91;p17"/>
          <p:cNvSpPr/>
          <p:nvPr/>
        </p:nvSpPr>
        <p:spPr>
          <a:xfrm>
            <a:off x="3724050" y="570552"/>
            <a:ext cx="3312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SW4</a:t>
            </a:r>
            <a:endParaRPr sz="500"/>
          </a:p>
        </p:txBody>
      </p:sp>
      <p:cxnSp>
        <p:nvCxnSpPr>
          <p:cNvPr id="93" name="Google Shape;93;p17"/>
          <p:cNvCxnSpPr>
            <a:stCxn id="87" idx="0"/>
            <a:endCxn id="77" idx="3"/>
          </p:cNvCxnSpPr>
          <p:nvPr/>
        </p:nvCxnSpPr>
        <p:spPr>
          <a:xfrm flipH="1" rot="10800000">
            <a:off x="2969223" y="369840"/>
            <a:ext cx="324900" cy="200700"/>
          </a:xfrm>
          <a:prstGeom prst="straightConnector1">
            <a:avLst/>
          </a:prstGeom>
          <a:noFill/>
          <a:ln cap="flat" cmpd="sng" w="9525">
            <a:solidFill>
              <a:srgbClr val="595959"/>
            </a:solidFill>
            <a:prstDash val="solid"/>
            <a:round/>
            <a:headEnd len="med" w="med" type="none"/>
            <a:tailEnd len="med" w="med" type="none"/>
          </a:ln>
        </p:spPr>
      </p:cxnSp>
      <p:cxnSp>
        <p:nvCxnSpPr>
          <p:cNvPr id="94" name="Google Shape;94;p17"/>
          <p:cNvCxnSpPr>
            <a:stCxn id="91" idx="0"/>
            <a:endCxn id="77" idx="5"/>
          </p:cNvCxnSpPr>
          <p:nvPr/>
        </p:nvCxnSpPr>
        <p:spPr>
          <a:xfrm rot="10800000">
            <a:off x="3564750" y="369552"/>
            <a:ext cx="324900" cy="201000"/>
          </a:xfrm>
          <a:prstGeom prst="straightConnector1">
            <a:avLst/>
          </a:prstGeom>
          <a:noFill/>
          <a:ln cap="flat" cmpd="sng" w="9525">
            <a:solidFill>
              <a:srgbClr val="595959"/>
            </a:solidFill>
            <a:prstDash val="solid"/>
            <a:round/>
            <a:headEnd len="med" w="med" type="none"/>
            <a:tailEnd len="med" w="med" type="none"/>
          </a:ln>
        </p:spPr>
      </p:cxnSp>
      <p:sp>
        <p:nvSpPr>
          <p:cNvPr id="95" name="Google Shape;95;p17"/>
          <p:cNvSpPr/>
          <p:nvPr/>
        </p:nvSpPr>
        <p:spPr>
          <a:xfrm>
            <a:off x="6278500" y="646300"/>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SW4</a:t>
            </a:r>
            <a:endParaRPr/>
          </a:p>
        </p:txBody>
      </p:sp>
      <p:sp>
        <p:nvSpPr>
          <p:cNvPr id="96" name="Google Shape;96;p17"/>
          <p:cNvSpPr/>
          <p:nvPr/>
        </p:nvSpPr>
        <p:spPr>
          <a:xfrm>
            <a:off x="4055250" y="18388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a:t>
            </a:r>
            <a:endParaRPr/>
          </a:p>
        </p:txBody>
      </p:sp>
      <p:cxnSp>
        <p:nvCxnSpPr>
          <p:cNvPr id="97" name="Google Shape;97;p17"/>
          <p:cNvCxnSpPr>
            <a:stCxn id="96" idx="0"/>
            <a:endCxn id="95" idx="2"/>
          </p:cNvCxnSpPr>
          <p:nvPr/>
        </p:nvCxnSpPr>
        <p:spPr>
          <a:xfrm flipH="1" rot="10800000">
            <a:off x="4519800" y="1219000"/>
            <a:ext cx="2045100" cy="619800"/>
          </a:xfrm>
          <a:prstGeom prst="straightConnector1">
            <a:avLst/>
          </a:prstGeom>
          <a:noFill/>
          <a:ln cap="flat" cmpd="sng" w="28575">
            <a:solidFill>
              <a:srgbClr val="E06666"/>
            </a:solidFill>
            <a:prstDash val="solid"/>
            <a:round/>
            <a:headEnd len="med" w="med" type="none"/>
            <a:tailEnd len="med" w="med" type="none"/>
          </a:ln>
        </p:spPr>
      </p:cxnSp>
      <p:sp>
        <p:nvSpPr>
          <p:cNvPr id="98" name="Google Shape;98;p17"/>
          <p:cNvSpPr/>
          <p:nvPr/>
        </p:nvSpPr>
        <p:spPr>
          <a:xfrm>
            <a:off x="5077775" y="18388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:A1.1</a:t>
            </a:r>
            <a:endParaRPr/>
          </a:p>
        </p:txBody>
      </p:sp>
      <p:sp>
        <p:nvSpPr>
          <p:cNvPr id="99" name="Google Shape;99;p17"/>
          <p:cNvSpPr/>
          <p:nvPr/>
        </p:nvSpPr>
        <p:spPr>
          <a:xfrm>
            <a:off x="6100300" y="18388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:B1.2</a:t>
            </a:r>
            <a:endParaRPr/>
          </a:p>
        </p:txBody>
      </p:sp>
      <p:sp>
        <p:nvSpPr>
          <p:cNvPr id="100" name="Google Shape;100;p17"/>
          <p:cNvSpPr/>
          <p:nvPr/>
        </p:nvSpPr>
        <p:spPr>
          <a:xfrm>
            <a:off x="7111550" y="1838800"/>
            <a:ext cx="929100" cy="5727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:C1.3</a:t>
            </a:r>
            <a:endParaRPr/>
          </a:p>
        </p:txBody>
      </p:sp>
      <p:sp>
        <p:nvSpPr>
          <p:cNvPr id="101" name="Google Shape;101;p17"/>
          <p:cNvSpPr/>
          <p:nvPr/>
        </p:nvSpPr>
        <p:spPr>
          <a:xfrm>
            <a:off x="8130325" y="18388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:D1.2</a:t>
            </a:r>
            <a:endParaRPr/>
          </a:p>
        </p:txBody>
      </p:sp>
      <p:cxnSp>
        <p:nvCxnSpPr>
          <p:cNvPr id="102" name="Google Shape;102;p17"/>
          <p:cNvCxnSpPr>
            <a:stCxn id="98" idx="0"/>
            <a:endCxn id="95" idx="2"/>
          </p:cNvCxnSpPr>
          <p:nvPr/>
        </p:nvCxnSpPr>
        <p:spPr>
          <a:xfrm flipH="1" rot="10800000">
            <a:off x="5542325" y="1219000"/>
            <a:ext cx="1022400" cy="619800"/>
          </a:xfrm>
          <a:prstGeom prst="straightConnector1">
            <a:avLst/>
          </a:prstGeom>
          <a:noFill/>
          <a:ln cap="flat" cmpd="sng" w="28575">
            <a:solidFill>
              <a:srgbClr val="E06666"/>
            </a:solidFill>
            <a:prstDash val="solid"/>
            <a:round/>
            <a:headEnd len="med" w="med" type="none"/>
            <a:tailEnd len="med" w="med" type="none"/>
          </a:ln>
        </p:spPr>
      </p:cxnSp>
      <p:cxnSp>
        <p:nvCxnSpPr>
          <p:cNvPr id="103" name="Google Shape;103;p17"/>
          <p:cNvCxnSpPr>
            <a:stCxn id="99" idx="0"/>
            <a:endCxn id="95" idx="2"/>
          </p:cNvCxnSpPr>
          <p:nvPr/>
        </p:nvCxnSpPr>
        <p:spPr>
          <a:xfrm rot="10800000">
            <a:off x="6564850" y="1219000"/>
            <a:ext cx="0" cy="619800"/>
          </a:xfrm>
          <a:prstGeom prst="straightConnector1">
            <a:avLst/>
          </a:prstGeom>
          <a:noFill/>
          <a:ln cap="flat" cmpd="sng" w="28575">
            <a:solidFill>
              <a:srgbClr val="6D9EEB"/>
            </a:solidFill>
            <a:prstDash val="solid"/>
            <a:round/>
            <a:headEnd len="med" w="med" type="none"/>
            <a:tailEnd len="med" w="med" type="none"/>
          </a:ln>
        </p:spPr>
      </p:cxnSp>
      <p:cxnSp>
        <p:nvCxnSpPr>
          <p:cNvPr id="104" name="Google Shape;104;p17"/>
          <p:cNvCxnSpPr>
            <a:stCxn id="100" idx="0"/>
            <a:endCxn id="95" idx="2"/>
          </p:cNvCxnSpPr>
          <p:nvPr/>
        </p:nvCxnSpPr>
        <p:spPr>
          <a:xfrm rot="10800000">
            <a:off x="6564800" y="1219000"/>
            <a:ext cx="1011300" cy="619800"/>
          </a:xfrm>
          <a:prstGeom prst="straightConnector1">
            <a:avLst/>
          </a:prstGeom>
          <a:noFill/>
          <a:ln cap="flat" cmpd="sng" w="28575">
            <a:solidFill>
              <a:srgbClr val="93C47D"/>
            </a:solidFill>
            <a:prstDash val="solid"/>
            <a:round/>
            <a:headEnd len="med" w="med" type="none"/>
            <a:tailEnd len="med" w="med" type="none"/>
          </a:ln>
        </p:spPr>
      </p:cxnSp>
      <p:cxnSp>
        <p:nvCxnSpPr>
          <p:cNvPr id="105" name="Google Shape;105;p17"/>
          <p:cNvCxnSpPr>
            <a:stCxn id="101" idx="0"/>
            <a:endCxn id="95" idx="2"/>
          </p:cNvCxnSpPr>
          <p:nvPr/>
        </p:nvCxnSpPr>
        <p:spPr>
          <a:xfrm rot="10800000">
            <a:off x="6564775" y="1219000"/>
            <a:ext cx="2030100" cy="619800"/>
          </a:xfrm>
          <a:prstGeom prst="straightConnector1">
            <a:avLst/>
          </a:prstGeom>
          <a:noFill/>
          <a:ln cap="flat" cmpd="sng" w="28575">
            <a:solidFill>
              <a:srgbClr val="6D9EEB"/>
            </a:solidFill>
            <a:prstDash val="solid"/>
            <a:round/>
            <a:headEnd len="med" w="med" type="none"/>
            <a:tailEnd len="med" w="med" type="none"/>
          </a:ln>
        </p:spPr>
      </p:cxnSp>
      <p:graphicFrame>
        <p:nvGraphicFramePr>
          <p:cNvPr id="106" name="Google Shape;106;p17"/>
          <p:cNvGraphicFramePr/>
          <p:nvPr/>
        </p:nvGraphicFramePr>
        <p:xfrm>
          <a:off x="312375" y="2571750"/>
          <a:ext cx="3000000" cy="3000000"/>
        </p:xfrm>
        <a:graphic>
          <a:graphicData uri="http://schemas.openxmlformats.org/drawingml/2006/table">
            <a:tbl>
              <a:tblPr>
                <a:noFill/>
                <a:tableStyleId>{7419E961-7113-4222-BD57-A0A4E4976397}</a:tableStyleId>
              </a:tblPr>
              <a:tblGrid>
                <a:gridCol w="1206525"/>
                <a:gridCol w="1278175"/>
                <a:gridCol w="4222850"/>
                <a:gridCol w="1864825"/>
              </a:tblGrid>
              <a:tr h="419100">
                <a:tc>
                  <a:txBody>
                    <a:bodyPr>
                      <a:noAutofit/>
                    </a:bodyPr>
                    <a:lstStyle/>
                    <a:p>
                      <a:pPr indent="0" lvl="0" marL="0" rtl="0" algn="l">
                        <a:spcBef>
                          <a:spcPts val="0"/>
                        </a:spcBef>
                        <a:spcAft>
                          <a:spcPts val="0"/>
                        </a:spcAft>
                        <a:buNone/>
                      </a:pPr>
                      <a:r>
                        <a:rPr lang="en"/>
                        <a:t>Record ID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
                        <a:t>Port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
                        <a:t>MAC Address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
                        <a:t>VLAN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401900">
                <a:tc>
                  <a:txBody>
                    <a:bodyPr>
                      <a:noAutofit/>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noAutofit/>
                    </a:bodyPr>
                    <a:lstStyle/>
                    <a:p>
                      <a:pPr indent="0" lvl="0" marL="0" rtl="0" algn="l">
                        <a:spcBef>
                          <a:spcPts val="0"/>
                        </a:spcBef>
                        <a:spcAft>
                          <a:spcPts val="0"/>
                        </a:spcAft>
                        <a:buNone/>
                      </a:pPr>
                      <a:r>
                        <a:rPr lang="en"/>
                        <a:t>fa0/0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noAutofit/>
                    </a:bodyPr>
                    <a:lstStyle/>
                    <a:p>
                      <a:pPr indent="0" lvl="0" marL="0" rtl="0" algn="l">
                        <a:spcBef>
                          <a:spcPts val="0"/>
                        </a:spcBef>
                        <a:spcAft>
                          <a:spcPts val="0"/>
                        </a:spcAft>
                        <a:buNone/>
                      </a:pPr>
                      <a:r>
                        <a:rPr lang="en">
                          <a:solidFill>
                            <a:schemeClr val="dk1"/>
                          </a:solidFill>
                        </a:rPr>
                        <a:t>00:00:00:00:00:</a:t>
                      </a:r>
                      <a:r>
                        <a:rPr lang="en"/>
                        <a:t>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noAutofit/>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401900">
                <a:tc>
                  <a:txBody>
                    <a:bodyPr>
                      <a:noAutofit/>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noAutofit/>
                    </a:bodyPr>
                    <a:lstStyle/>
                    <a:p>
                      <a:pPr indent="0" lvl="0" marL="0" rtl="0" algn="l">
                        <a:spcBef>
                          <a:spcPts val="0"/>
                        </a:spcBef>
                        <a:spcAft>
                          <a:spcPts val="0"/>
                        </a:spcAft>
                        <a:buNone/>
                      </a:pPr>
                      <a:r>
                        <a:rPr lang="en"/>
                        <a:t>fa0/1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noAutofit/>
                    </a:bodyPr>
                    <a:lstStyle/>
                    <a:p>
                      <a:pPr indent="0" lvl="0" marL="0" rtl="0" algn="l">
                        <a:spcBef>
                          <a:spcPts val="0"/>
                        </a:spcBef>
                        <a:spcAft>
                          <a:spcPts val="0"/>
                        </a:spcAft>
                        <a:buNone/>
                      </a:pPr>
                      <a:r>
                        <a:rPr lang="en">
                          <a:solidFill>
                            <a:schemeClr val="dk1"/>
                          </a:solidFill>
                        </a:rPr>
                        <a:t>00:00:00:00:00:</a:t>
                      </a:r>
                      <a:r>
                        <a:rPr lang="en"/>
                        <a:t>A1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noAutofit/>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401900">
                <a:tc>
                  <a:txBody>
                    <a:bodyPr>
                      <a:noAutofit/>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noAutofit/>
                    </a:bodyPr>
                    <a:lstStyle/>
                    <a:p>
                      <a:pPr indent="0" lvl="0" marL="0" rtl="0" algn="l">
                        <a:spcBef>
                          <a:spcPts val="0"/>
                        </a:spcBef>
                        <a:spcAft>
                          <a:spcPts val="0"/>
                        </a:spcAft>
                        <a:buNone/>
                      </a:pPr>
                      <a:r>
                        <a:rPr lang="en"/>
                        <a:t>fa0/2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noAutofit/>
                    </a:bodyPr>
                    <a:lstStyle/>
                    <a:p>
                      <a:pPr indent="0" lvl="0" marL="0" rtl="0" algn="l">
                        <a:spcBef>
                          <a:spcPts val="0"/>
                        </a:spcBef>
                        <a:spcAft>
                          <a:spcPts val="0"/>
                        </a:spcAft>
                        <a:buNone/>
                      </a:pPr>
                      <a:r>
                        <a:rPr lang="en"/>
                        <a:t>00:00:00:00:00:B1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noAutofit/>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r h="401900">
                <a:tc>
                  <a:txBody>
                    <a:bodyPr>
                      <a:noAutofit/>
                    </a:bodyPr>
                    <a:lstStyle/>
                    <a:p>
                      <a:pPr indent="0" lvl="0" marL="0" rtl="0" algn="l">
                        <a:spcBef>
                          <a:spcPts val="0"/>
                        </a:spcBef>
                        <a:spcAft>
                          <a:spcPts val="0"/>
                        </a:spcAft>
                        <a:buNone/>
                      </a:pPr>
                      <a:r>
                        <a:rPr lang="en"/>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noAutofit/>
                    </a:bodyPr>
                    <a:lstStyle/>
                    <a:p>
                      <a:pPr indent="0" lvl="0" marL="0" rtl="0" algn="l">
                        <a:spcBef>
                          <a:spcPts val="0"/>
                        </a:spcBef>
                        <a:spcAft>
                          <a:spcPts val="0"/>
                        </a:spcAft>
                        <a:buNone/>
                      </a:pPr>
                      <a:r>
                        <a:rPr lang="en"/>
                        <a:t>fa0/3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noAutofit/>
                    </a:bodyPr>
                    <a:lstStyle/>
                    <a:p>
                      <a:pPr indent="0" lvl="0" marL="0" rtl="0" algn="l">
                        <a:spcBef>
                          <a:spcPts val="0"/>
                        </a:spcBef>
                        <a:spcAft>
                          <a:spcPts val="0"/>
                        </a:spcAft>
                        <a:buNone/>
                      </a:pPr>
                      <a:r>
                        <a:rPr lang="en">
                          <a:solidFill>
                            <a:schemeClr val="dk1"/>
                          </a:solidFill>
                        </a:rPr>
                        <a:t>00:00:00:00:00:</a:t>
                      </a:r>
                      <a:r>
                        <a:rPr lang="en"/>
                        <a:t>C1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noAutofit/>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401900">
                <a:tc>
                  <a:txBody>
                    <a:bodyPr>
                      <a:noAutofit/>
                    </a:bodyPr>
                    <a:lstStyle/>
                    <a:p>
                      <a:pPr indent="0" lvl="0" marL="0" rtl="0" algn="l">
                        <a:spcBef>
                          <a:spcPts val="0"/>
                        </a:spcBef>
                        <a:spcAft>
                          <a:spcPts val="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noAutofit/>
                    </a:bodyPr>
                    <a:lstStyle/>
                    <a:p>
                      <a:pPr indent="0" lvl="0" marL="0" rtl="0" algn="l">
                        <a:spcBef>
                          <a:spcPts val="0"/>
                        </a:spcBef>
                        <a:spcAft>
                          <a:spcPts val="0"/>
                        </a:spcAft>
                        <a:buNone/>
                      </a:pPr>
                      <a:r>
                        <a:rPr lang="en"/>
                        <a:t>fa0/4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noAutofit/>
                    </a:bodyPr>
                    <a:lstStyle/>
                    <a:p>
                      <a:pPr indent="0" lvl="0" marL="0" rtl="0" algn="l">
                        <a:spcBef>
                          <a:spcPts val="0"/>
                        </a:spcBef>
                        <a:spcAft>
                          <a:spcPts val="0"/>
                        </a:spcAft>
                        <a:buNone/>
                      </a:pPr>
                      <a:r>
                        <a:rPr lang="en">
                          <a:solidFill>
                            <a:schemeClr val="dk1"/>
                          </a:solidFill>
                        </a:rPr>
                        <a:t>00:00:00:00:00:</a:t>
                      </a:r>
                      <a:r>
                        <a:rPr lang="en"/>
                        <a:t>D1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noAutofit/>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bl>
          </a:graphicData>
        </a:graphic>
      </p:graphicFrame>
      <p:sp>
        <p:nvSpPr>
          <p:cNvPr id="107" name="Google Shape;107;p17"/>
          <p:cNvSpPr/>
          <p:nvPr/>
        </p:nvSpPr>
        <p:spPr>
          <a:xfrm>
            <a:off x="65000" y="65000"/>
            <a:ext cx="4176600" cy="135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p:nvPr/>
        </p:nvSpPr>
        <p:spPr>
          <a:xfrm>
            <a:off x="642485" y="118750"/>
            <a:ext cx="383100" cy="294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R1</a:t>
            </a:r>
            <a:endParaRPr sz="500"/>
          </a:p>
        </p:txBody>
      </p:sp>
      <p:sp>
        <p:nvSpPr>
          <p:cNvPr id="113" name="Google Shape;113;p18"/>
          <p:cNvSpPr/>
          <p:nvPr/>
        </p:nvSpPr>
        <p:spPr>
          <a:xfrm>
            <a:off x="3237898" y="118750"/>
            <a:ext cx="383100" cy="294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R2</a:t>
            </a:r>
            <a:endParaRPr sz="500"/>
          </a:p>
        </p:txBody>
      </p:sp>
      <p:sp>
        <p:nvSpPr>
          <p:cNvPr id="114" name="Google Shape;114;p18"/>
          <p:cNvSpPr/>
          <p:nvPr/>
        </p:nvSpPr>
        <p:spPr>
          <a:xfrm>
            <a:off x="208210" y="570535"/>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SW1</a:t>
            </a:r>
            <a:endParaRPr sz="500"/>
          </a:p>
        </p:txBody>
      </p:sp>
      <p:sp>
        <p:nvSpPr>
          <p:cNvPr id="115" name="Google Shape;115;p18"/>
          <p:cNvSpPr/>
          <p:nvPr/>
        </p:nvSpPr>
        <p:spPr>
          <a:xfrm>
            <a:off x="105150" y="1099590"/>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6 Clients</a:t>
            </a:r>
            <a:endParaRPr sz="500"/>
          </a:p>
        </p:txBody>
      </p:sp>
      <p:cxnSp>
        <p:nvCxnSpPr>
          <p:cNvPr id="116" name="Google Shape;116;p18"/>
          <p:cNvCxnSpPr>
            <a:stCxn id="115" idx="0"/>
            <a:endCxn id="114" idx="2"/>
          </p:cNvCxnSpPr>
          <p:nvPr/>
        </p:nvCxnSpPr>
        <p:spPr>
          <a:xfrm rot="10800000">
            <a:off x="373800" y="824490"/>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117" name="Google Shape;117;p18"/>
          <p:cNvCxnSpPr>
            <a:stCxn id="118" idx="2"/>
            <a:endCxn id="119" idx="0"/>
          </p:cNvCxnSpPr>
          <p:nvPr/>
        </p:nvCxnSpPr>
        <p:spPr>
          <a:xfrm>
            <a:off x="1294237" y="824646"/>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120" name="Google Shape;120;p18"/>
          <p:cNvCxnSpPr>
            <a:stCxn id="114" idx="0"/>
            <a:endCxn id="112" idx="3"/>
          </p:cNvCxnSpPr>
          <p:nvPr/>
        </p:nvCxnSpPr>
        <p:spPr>
          <a:xfrm flipH="1" rot="10800000">
            <a:off x="373810" y="369835"/>
            <a:ext cx="324900" cy="200700"/>
          </a:xfrm>
          <a:prstGeom prst="straightConnector1">
            <a:avLst/>
          </a:prstGeom>
          <a:noFill/>
          <a:ln cap="flat" cmpd="sng" w="9525">
            <a:solidFill>
              <a:srgbClr val="595959"/>
            </a:solidFill>
            <a:prstDash val="solid"/>
            <a:round/>
            <a:headEnd len="med" w="med" type="none"/>
            <a:tailEnd len="med" w="med" type="none"/>
          </a:ln>
        </p:spPr>
      </p:cxnSp>
      <p:cxnSp>
        <p:nvCxnSpPr>
          <p:cNvPr id="121" name="Google Shape;121;p18"/>
          <p:cNvCxnSpPr>
            <a:stCxn id="118" idx="0"/>
            <a:endCxn id="112" idx="5"/>
          </p:cNvCxnSpPr>
          <p:nvPr/>
        </p:nvCxnSpPr>
        <p:spPr>
          <a:xfrm rot="10800000">
            <a:off x="969337" y="369546"/>
            <a:ext cx="324900" cy="201000"/>
          </a:xfrm>
          <a:prstGeom prst="straightConnector1">
            <a:avLst/>
          </a:prstGeom>
          <a:noFill/>
          <a:ln cap="flat" cmpd="sng" w="9525">
            <a:solidFill>
              <a:srgbClr val="595959"/>
            </a:solidFill>
            <a:prstDash val="solid"/>
            <a:round/>
            <a:headEnd len="med" w="med" type="none"/>
            <a:tailEnd len="med" w="med" type="none"/>
          </a:ln>
        </p:spPr>
      </p:cxnSp>
      <p:cxnSp>
        <p:nvCxnSpPr>
          <p:cNvPr id="122" name="Google Shape;122;p18"/>
          <p:cNvCxnSpPr>
            <a:stCxn id="112" idx="6"/>
            <a:endCxn id="113" idx="2"/>
          </p:cNvCxnSpPr>
          <p:nvPr/>
        </p:nvCxnSpPr>
        <p:spPr>
          <a:xfrm>
            <a:off x="1025585" y="265750"/>
            <a:ext cx="2212200" cy="0"/>
          </a:xfrm>
          <a:prstGeom prst="straightConnector1">
            <a:avLst/>
          </a:prstGeom>
          <a:noFill/>
          <a:ln cap="flat" cmpd="sng" w="9525">
            <a:solidFill>
              <a:srgbClr val="595959"/>
            </a:solidFill>
            <a:prstDash val="solid"/>
            <a:round/>
            <a:headEnd len="med" w="med" type="none"/>
            <a:tailEnd len="med" w="med" type="none"/>
          </a:ln>
        </p:spPr>
      </p:cxnSp>
      <p:sp>
        <p:nvSpPr>
          <p:cNvPr id="119" name="Google Shape;119;p18"/>
          <p:cNvSpPr/>
          <p:nvPr/>
        </p:nvSpPr>
        <p:spPr>
          <a:xfrm>
            <a:off x="1025577" y="1099601"/>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9 Clients</a:t>
            </a:r>
            <a:endParaRPr sz="500"/>
          </a:p>
        </p:txBody>
      </p:sp>
      <p:sp>
        <p:nvSpPr>
          <p:cNvPr id="118" name="Google Shape;118;p18"/>
          <p:cNvSpPr/>
          <p:nvPr/>
        </p:nvSpPr>
        <p:spPr>
          <a:xfrm>
            <a:off x="1128637" y="570546"/>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SW2</a:t>
            </a:r>
            <a:endParaRPr sz="500"/>
          </a:p>
        </p:txBody>
      </p:sp>
      <p:sp>
        <p:nvSpPr>
          <p:cNvPr id="123" name="Google Shape;123;p18"/>
          <p:cNvSpPr/>
          <p:nvPr/>
        </p:nvSpPr>
        <p:spPr>
          <a:xfrm>
            <a:off x="2803623" y="570540"/>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SW3</a:t>
            </a:r>
            <a:endParaRPr sz="500"/>
          </a:p>
        </p:txBody>
      </p:sp>
      <p:sp>
        <p:nvSpPr>
          <p:cNvPr id="124" name="Google Shape;124;p18"/>
          <p:cNvSpPr/>
          <p:nvPr/>
        </p:nvSpPr>
        <p:spPr>
          <a:xfrm>
            <a:off x="2700563" y="1099595"/>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2 Clients</a:t>
            </a:r>
            <a:endParaRPr sz="500"/>
          </a:p>
        </p:txBody>
      </p:sp>
      <p:cxnSp>
        <p:nvCxnSpPr>
          <p:cNvPr id="125" name="Google Shape;125;p18"/>
          <p:cNvCxnSpPr>
            <a:stCxn id="124" idx="0"/>
            <a:endCxn id="123" idx="2"/>
          </p:cNvCxnSpPr>
          <p:nvPr/>
        </p:nvCxnSpPr>
        <p:spPr>
          <a:xfrm rot="10800000">
            <a:off x="2969213" y="824495"/>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126" name="Google Shape;126;p18"/>
          <p:cNvCxnSpPr>
            <a:stCxn id="127" idx="2"/>
            <a:endCxn id="128" idx="0"/>
          </p:cNvCxnSpPr>
          <p:nvPr/>
        </p:nvCxnSpPr>
        <p:spPr>
          <a:xfrm>
            <a:off x="3889650" y="824652"/>
            <a:ext cx="0" cy="275100"/>
          </a:xfrm>
          <a:prstGeom prst="straightConnector1">
            <a:avLst/>
          </a:prstGeom>
          <a:noFill/>
          <a:ln cap="flat" cmpd="sng" w="28575">
            <a:solidFill>
              <a:srgbClr val="FFD966"/>
            </a:solidFill>
            <a:prstDash val="solid"/>
            <a:round/>
            <a:headEnd len="med" w="med" type="none"/>
            <a:tailEnd len="med" w="med" type="none"/>
          </a:ln>
        </p:spPr>
      </p:cxnSp>
      <p:sp>
        <p:nvSpPr>
          <p:cNvPr id="128" name="Google Shape;128;p18"/>
          <p:cNvSpPr/>
          <p:nvPr/>
        </p:nvSpPr>
        <p:spPr>
          <a:xfrm>
            <a:off x="3620990" y="1099606"/>
            <a:ext cx="5373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5 Clients</a:t>
            </a:r>
            <a:endParaRPr sz="500"/>
          </a:p>
        </p:txBody>
      </p:sp>
      <p:sp>
        <p:nvSpPr>
          <p:cNvPr id="127" name="Google Shape;127;p18"/>
          <p:cNvSpPr/>
          <p:nvPr/>
        </p:nvSpPr>
        <p:spPr>
          <a:xfrm>
            <a:off x="3724050" y="570552"/>
            <a:ext cx="3312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SW4</a:t>
            </a:r>
            <a:endParaRPr sz="500"/>
          </a:p>
        </p:txBody>
      </p:sp>
      <p:cxnSp>
        <p:nvCxnSpPr>
          <p:cNvPr id="129" name="Google Shape;129;p18"/>
          <p:cNvCxnSpPr>
            <a:stCxn id="123" idx="0"/>
            <a:endCxn id="113" idx="3"/>
          </p:cNvCxnSpPr>
          <p:nvPr/>
        </p:nvCxnSpPr>
        <p:spPr>
          <a:xfrm flipH="1" rot="10800000">
            <a:off x="2969223" y="369840"/>
            <a:ext cx="324900" cy="200700"/>
          </a:xfrm>
          <a:prstGeom prst="straightConnector1">
            <a:avLst/>
          </a:prstGeom>
          <a:noFill/>
          <a:ln cap="flat" cmpd="sng" w="9525">
            <a:solidFill>
              <a:srgbClr val="595959"/>
            </a:solidFill>
            <a:prstDash val="solid"/>
            <a:round/>
            <a:headEnd len="med" w="med" type="none"/>
            <a:tailEnd len="med" w="med" type="none"/>
          </a:ln>
        </p:spPr>
      </p:cxnSp>
      <p:cxnSp>
        <p:nvCxnSpPr>
          <p:cNvPr id="130" name="Google Shape;130;p18"/>
          <p:cNvCxnSpPr>
            <a:stCxn id="127" idx="0"/>
            <a:endCxn id="113" idx="5"/>
          </p:cNvCxnSpPr>
          <p:nvPr/>
        </p:nvCxnSpPr>
        <p:spPr>
          <a:xfrm rot="10800000">
            <a:off x="3564750" y="369552"/>
            <a:ext cx="324900" cy="201000"/>
          </a:xfrm>
          <a:prstGeom prst="straightConnector1">
            <a:avLst/>
          </a:prstGeom>
          <a:noFill/>
          <a:ln cap="flat" cmpd="sng" w="9525">
            <a:solidFill>
              <a:srgbClr val="595959"/>
            </a:solidFill>
            <a:prstDash val="solid"/>
            <a:round/>
            <a:headEnd len="med" w="med" type="none"/>
            <a:tailEnd len="med" w="med" type="none"/>
          </a:ln>
        </p:spPr>
      </p:cxnSp>
      <p:sp>
        <p:nvSpPr>
          <p:cNvPr id="131" name="Google Shape;131;p18"/>
          <p:cNvSpPr/>
          <p:nvPr/>
        </p:nvSpPr>
        <p:spPr>
          <a:xfrm>
            <a:off x="6278500" y="646300"/>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SW4</a:t>
            </a:r>
            <a:endParaRPr/>
          </a:p>
        </p:txBody>
      </p:sp>
      <p:sp>
        <p:nvSpPr>
          <p:cNvPr id="132" name="Google Shape;132;p18"/>
          <p:cNvSpPr/>
          <p:nvPr/>
        </p:nvSpPr>
        <p:spPr>
          <a:xfrm>
            <a:off x="4055250" y="18388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a:t>
            </a:r>
            <a:endParaRPr/>
          </a:p>
        </p:txBody>
      </p:sp>
      <p:cxnSp>
        <p:nvCxnSpPr>
          <p:cNvPr id="133" name="Google Shape;133;p18"/>
          <p:cNvCxnSpPr>
            <a:stCxn id="132" idx="0"/>
            <a:endCxn id="131" idx="2"/>
          </p:cNvCxnSpPr>
          <p:nvPr/>
        </p:nvCxnSpPr>
        <p:spPr>
          <a:xfrm flipH="1" rot="10800000">
            <a:off x="4519800" y="1219000"/>
            <a:ext cx="2045100" cy="619800"/>
          </a:xfrm>
          <a:prstGeom prst="straightConnector1">
            <a:avLst/>
          </a:prstGeom>
          <a:noFill/>
          <a:ln cap="flat" cmpd="sng" w="28575">
            <a:solidFill>
              <a:srgbClr val="E06666"/>
            </a:solidFill>
            <a:prstDash val="solid"/>
            <a:round/>
            <a:headEnd len="med" w="med" type="none"/>
            <a:tailEnd len="med" w="med" type="none"/>
          </a:ln>
        </p:spPr>
      </p:cxnSp>
      <p:sp>
        <p:nvSpPr>
          <p:cNvPr id="134" name="Google Shape;134;p18"/>
          <p:cNvSpPr/>
          <p:nvPr/>
        </p:nvSpPr>
        <p:spPr>
          <a:xfrm>
            <a:off x="5077775" y="18388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:A1.1</a:t>
            </a:r>
            <a:endParaRPr/>
          </a:p>
        </p:txBody>
      </p:sp>
      <p:sp>
        <p:nvSpPr>
          <p:cNvPr id="135" name="Google Shape;135;p18"/>
          <p:cNvSpPr/>
          <p:nvPr/>
        </p:nvSpPr>
        <p:spPr>
          <a:xfrm>
            <a:off x="6100300" y="18388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:B1.2</a:t>
            </a:r>
            <a:endParaRPr/>
          </a:p>
        </p:txBody>
      </p:sp>
      <p:sp>
        <p:nvSpPr>
          <p:cNvPr id="136" name="Google Shape;136;p18"/>
          <p:cNvSpPr/>
          <p:nvPr/>
        </p:nvSpPr>
        <p:spPr>
          <a:xfrm>
            <a:off x="7111550" y="1838800"/>
            <a:ext cx="929100" cy="5727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:C1.3</a:t>
            </a:r>
            <a:endParaRPr/>
          </a:p>
        </p:txBody>
      </p:sp>
      <p:sp>
        <p:nvSpPr>
          <p:cNvPr id="137" name="Google Shape;137;p18"/>
          <p:cNvSpPr/>
          <p:nvPr/>
        </p:nvSpPr>
        <p:spPr>
          <a:xfrm>
            <a:off x="8130325" y="18388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:D1.2</a:t>
            </a:r>
            <a:endParaRPr/>
          </a:p>
        </p:txBody>
      </p:sp>
      <p:cxnSp>
        <p:nvCxnSpPr>
          <p:cNvPr id="138" name="Google Shape;138;p18"/>
          <p:cNvCxnSpPr>
            <a:stCxn id="134" idx="0"/>
            <a:endCxn id="131" idx="2"/>
          </p:cNvCxnSpPr>
          <p:nvPr/>
        </p:nvCxnSpPr>
        <p:spPr>
          <a:xfrm flipH="1" rot="10800000">
            <a:off x="5542325" y="1219000"/>
            <a:ext cx="1022400" cy="619800"/>
          </a:xfrm>
          <a:prstGeom prst="straightConnector1">
            <a:avLst/>
          </a:prstGeom>
          <a:noFill/>
          <a:ln cap="flat" cmpd="sng" w="28575">
            <a:solidFill>
              <a:srgbClr val="E06666"/>
            </a:solidFill>
            <a:prstDash val="solid"/>
            <a:round/>
            <a:headEnd len="med" w="med" type="none"/>
            <a:tailEnd len="med" w="med" type="none"/>
          </a:ln>
        </p:spPr>
      </p:cxnSp>
      <p:cxnSp>
        <p:nvCxnSpPr>
          <p:cNvPr id="139" name="Google Shape;139;p18"/>
          <p:cNvCxnSpPr>
            <a:stCxn id="135" idx="0"/>
            <a:endCxn id="131" idx="2"/>
          </p:cNvCxnSpPr>
          <p:nvPr/>
        </p:nvCxnSpPr>
        <p:spPr>
          <a:xfrm rot="10800000">
            <a:off x="6564850" y="1219000"/>
            <a:ext cx="0" cy="619800"/>
          </a:xfrm>
          <a:prstGeom prst="straightConnector1">
            <a:avLst/>
          </a:prstGeom>
          <a:noFill/>
          <a:ln cap="flat" cmpd="sng" w="28575">
            <a:solidFill>
              <a:srgbClr val="6D9EEB"/>
            </a:solidFill>
            <a:prstDash val="solid"/>
            <a:round/>
            <a:headEnd len="med" w="med" type="none"/>
            <a:tailEnd len="med" w="med" type="none"/>
          </a:ln>
        </p:spPr>
      </p:cxnSp>
      <p:cxnSp>
        <p:nvCxnSpPr>
          <p:cNvPr id="140" name="Google Shape;140;p18"/>
          <p:cNvCxnSpPr>
            <a:stCxn id="136" idx="0"/>
            <a:endCxn id="131" idx="2"/>
          </p:cNvCxnSpPr>
          <p:nvPr/>
        </p:nvCxnSpPr>
        <p:spPr>
          <a:xfrm rot="10800000">
            <a:off x="6564800" y="1219000"/>
            <a:ext cx="1011300" cy="619800"/>
          </a:xfrm>
          <a:prstGeom prst="straightConnector1">
            <a:avLst/>
          </a:prstGeom>
          <a:noFill/>
          <a:ln cap="flat" cmpd="sng" w="28575">
            <a:solidFill>
              <a:srgbClr val="93C47D"/>
            </a:solidFill>
            <a:prstDash val="solid"/>
            <a:round/>
            <a:headEnd len="med" w="med" type="none"/>
            <a:tailEnd len="med" w="med" type="none"/>
          </a:ln>
        </p:spPr>
      </p:cxnSp>
      <p:cxnSp>
        <p:nvCxnSpPr>
          <p:cNvPr id="141" name="Google Shape;141;p18"/>
          <p:cNvCxnSpPr>
            <a:stCxn id="137" idx="0"/>
            <a:endCxn id="131" idx="2"/>
          </p:cNvCxnSpPr>
          <p:nvPr/>
        </p:nvCxnSpPr>
        <p:spPr>
          <a:xfrm rot="10800000">
            <a:off x="6564775" y="1219000"/>
            <a:ext cx="2030100" cy="619800"/>
          </a:xfrm>
          <a:prstGeom prst="straightConnector1">
            <a:avLst/>
          </a:prstGeom>
          <a:noFill/>
          <a:ln cap="flat" cmpd="sng" w="28575">
            <a:solidFill>
              <a:srgbClr val="6D9EEB"/>
            </a:solidFill>
            <a:prstDash val="solid"/>
            <a:round/>
            <a:headEnd len="med" w="med" type="none"/>
            <a:tailEnd len="med" w="med" type="none"/>
          </a:ln>
        </p:spPr>
      </p:cxnSp>
      <p:sp>
        <p:nvSpPr>
          <p:cNvPr id="142" name="Google Shape;142;p18"/>
          <p:cNvSpPr txBox="1"/>
          <p:nvPr>
            <p:ph idx="4294967295" type="body"/>
          </p:nvPr>
        </p:nvSpPr>
        <p:spPr>
          <a:xfrm>
            <a:off x="311700" y="2687000"/>
            <a:ext cx="8520600" cy="2220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How many broadcast domains exist?</a:t>
            </a:r>
            <a:endParaRPr/>
          </a:p>
          <a:p>
            <a:pPr indent="-342900" lvl="0" marL="457200" rtl="0" algn="l">
              <a:spcBef>
                <a:spcPts val="0"/>
              </a:spcBef>
              <a:spcAft>
                <a:spcPts val="0"/>
              </a:spcAft>
              <a:buSzPts val="1800"/>
              <a:buChar char="●"/>
            </a:pPr>
            <a:r>
              <a:rPr lang="en"/>
              <a:t>How many VLANs exist?</a:t>
            </a:r>
            <a:endParaRPr/>
          </a:p>
          <a:p>
            <a:pPr indent="-342900" lvl="0" marL="457200" rtl="0" algn="l">
              <a:spcBef>
                <a:spcPts val="0"/>
              </a:spcBef>
              <a:spcAft>
                <a:spcPts val="0"/>
              </a:spcAft>
              <a:buSzPts val="1800"/>
              <a:buChar char="●"/>
            </a:pPr>
            <a:r>
              <a:rPr lang="en"/>
              <a:t>Can VLAN .2 and VLAN .1 communicate?</a:t>
            </a:r>
            <a:endParaRPr/>
          </a:p>
        </p:txBody>
      </p:sp>
      <p:sp>
        <p:nvSpPr>
          <p:cNvPr id="143" name="Google Shape;143;p18"/>
          <p:cNvSpPr/>
          <p:nvPr/>
        </p:nvSpPr>
        <p:spPr>
          <a:xfrm>
            <a:off x="65000" y="65000"/>
            <a:ext cx="4176600" cy="135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Trunking</a:t>
            </a:r>
            <a:endParaRPr/>
          </a:p>
        </p:txBody>
      </p:sp>
      <p:sp>
        <p:nvSpPr>
          <p:cNvPr id="149" name="Google Shape;14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Special port designation that allows traffic from </a:t>
            </a:r>
            <a:r>
              <a:rPr lang="en"/>
              <a:t>multiple</a:t>
            </a:r>
            <a:r>
              <a:rPr lang="en"/>
              <a:t> VLANs to traverse over a single port, allowing switching over </a:t>
            </a:r>
            <a:r>
              <a:rPr lang="en"/>
              <a:t>multiple</a:t>
            </a:r>
            <a:r>
              <a:rPr lang="en"/>
              <a:t> appliances</a:t>
            </a:r>
            <a:endParaRPr/>
          </a:p>
          <a:p>
            <a:pPr indent="-342900" lvl="0" marL="457200" rtl="0" algn="l">
              <a:spcBef>
                <a:spcPts val="0"/>
              </a:spcBef>
              <a:spcAft>
                <a:spcPts val="0"/>
              </a:spcAft>
              <a:buSzPts val="1800"/>
              <a:buChar char="●"/>
            </a:pPr>
            <a:r>
              <a:rPr lang="en"/>
              <a:t>Combining VLANs, trunk lines, and a router together allows for traffic to traverse across VLANs using something called “router on a stick”</a:t>
            </a:r>
            <a:endParaRPr/>
          </a:p>
        </p:txBody>
      </p:sp>
      <p:pic>
        <p:nvPicPr>
          <p:cNvPr id="150" name="Google Shape;150;p19"/>
          <p:cNvPicPr preferRelativeResize="0"/>
          <p:nvPr/>
        </p:nvPicPr>
        <p:blipFill>
          <a:blip r:embed="rId3">
            <a:alphaModFix/>
          </a:blip>
          <a:stretch>
            <a:fillRect/>
          </a:stretch>
        </p:blipFill>
        <p:spPr>
          <a:xfrm>
            <a:off x="1162050" y="2676463"/>
            <a:ext cx="6819900" cy="23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p:nvPr/>
        </p:nvSpPr>
        <p:spPr>
          <a:xfrm>
            <a:off x="642485" y="118750"/>
            <a:ext cx="383100" cy="294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R1</a:t>
            </a:r>
            <a:endParaRPr sz="500"/>
          </a:p>
        </p:txBody>
      </p:sp>
      <p:sp>
        <p:nvSpPr>
          <p:cNvPr id="156" name="Google Shape;156;p20"/>
          <p:cNvSpPr/>
          <p:nvPr/>
        </p:nvSpPr>
        <p:spPr>
          <a:xfrm>
            <a:off x="3237898" y="118750"/>
            <a:ext cx="383100" cy="294000"/>
          </a:xfrm>
          <a:prstGeom prst="ellips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R2</a:t>
            </a:r>
            <a:endParaRPr sz="500"/>
          </a:p>
        </p:txBody>
      </p:sp>
      <p:sp>
        <p:nvSpPr>
          <p:cNvPr id="157" name="Google Shape;157;p20"/>
          <p:cNvSpPr/>
          <p:nvPr/>
        </p:nvSpPr>
        <p:spPr>
          <a:xfrm>
            <a:off x="208210" y="570535"/>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SW1</a:t>
            </a:r>
            <a:endParaRPr sz="500"/>
          </a:p>
        </p:txBody>
      </p:sp>
      <p:sp>
        <p:nvSpPr>
          <p:cNvPr id="158" name="Google Shape;158;p20"/>
          <p:cNvSpPr/>
          <p:nvPr/>
        </p:nvSpPr>
        <p:spPr>
          <a:xfrm>
            <a:off x="105150" y="1099590"/>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6 Clients</a:t>
            </a:r>
            <a:endParaRPr sz="500"/>
          </a:p>
        </p:txBody>
      </p:sp>
      <p:cxnSp>
        <p:nvCxnSpPr>
          <p:cNvPr id="159" name="Google Shape;159;p20"/>
          <p:cNvCxnSpPr>
            <a:stCxn id="158" idx="0"/>
            <a:endCxn id="157" idx="2"/>
          </p:cNvCxnSpPr>
          <p:nvPr/>
        </p:nvCxnSpPr>
        <p:spPr>
          <a:xfrm rot="10800000">
            <a:off x="373800" y="824490"/>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160" name="Google Shape;160;p20"/>
          <p:cNvCxnSpPr>
            <a:stCxn id="161" idx="2"/>
            <a:endCxn id="162" idx="0"/>
          </p:cNvCxnSpPr>
          <p:nvPr/>
        </p:nvCxnSpPr>
        <p:spPr>
          <a:xfrm>
            <a:off x="1294237" y="824646"/>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163" name="Google Shape;163;p20"/>
          <p:cNvCxnSpPr>
            <a:stCxn id="157" idx="0"/>
            <a:endCxn id="155" idx="3"/>
          </p:cNvCxnSpPr>
          <p:nvPr/>
        </p:nvCxnSpPr>
        <p:spPr>
          <a:xfrm flipH="1" rot="10800000">
            <a:off x="373810" y="369835"/>
            <a:ext cx="324900" cy="200700"/>
          </a:xfrm>
          <a:prstGeom prst="straightConnector1">
            <a:avLst/>
          </a:prstGeom>
          <a:noFill/>
          <a:ln cap="flat" cmpd="sng" w="9525">
            <a:solidFill>
              <a:srgbClr val="595959"/>
            </a:solidFill>
            <a:prstDash val="solid"/>
            <a:round/>
            <a:headEnd len="med" w="med" type="none"/>
            <a:tailEnd len="med" w="med" type="none"/>
          </a:ln>
        </p:spPr>
      </p:cxnSp>
      <p:cxnSp>
        <p:nvCxnSpPr>
          <p:cNvPr id="164" name="Google Shape;164;p20"/>
          <p:cNvCxnSpPr>
            <a:stCxn id="161" idx="0"/>
            <a:endCxn id="155" idx="5"/>
          </p:cNvCxnSpPr>
          <p:nvPr/>
        </p:nvCxnSpPr>
        <p:spPr>
          <a:xfrm rot="10800000">
            <a:off x="969337" y="369546"/>
            <a:ext cx="324900" cy="201000"/>
          </a:xfrm>
          <a:prstGeom prst="straightConnector1">
            <a:avLst/>
          </a:prstGeom>
          <a:noFill/>
          <a:ln cap="flat" cmpd="sng" w="9525">
            <a:solidFill>
              <a:srgbClr val="595959"/>
            </a:solidFill>
            <a:prstDash val="solid"/>
            <a:round/>
            <a:headEnd len="med" w="med" type="none"/>
            <a:tailEnd len="med" w="med" type="none"/>
          </a:ln>
        </p:spPr>
      </p:cxnSp>
      <p:cxnSp>
        <p:nvCxnSpPr>
          <p:cNvPr id="165" name="Google Shape;165;p20"/>
          <p:cNvCxnSpPr>
            <a:stCxn id="155" idx="6"/>
            <a:endCxn id="156" idx="2"/>
          </p:cNvCxnSpPr>
          <p:nvPr/>
        </p:nvCxnSpPr>
        <p:spPr>
          <a:xfrm>
            <a:off x="1025585" y="265750"/>
            <a:ext cx="2212200" cy="0"/>
          </a:xfrm>
          <a:prstGeom prst="straightConnector1">
            <a:avLst/>
          </a:prstGeom>
          <a:noFill/>
          <a:ln cap="flat" cmpd="sng" w="9525">
            <a:solidFill>
              <a:srgbClr val="595959"/>
            </a:solidFill>
            <a:prstDash val="solid"/>
            <a:round/>
            <a:headEnd len="med" w="med" type="none"/>
            <a:tailEnd len="med" w="med" type="none"/>
          </a:ln>
        </p:spPr>
      </p:cxnSp>
      <p:sp>
        <p:nvSpPr>
          <p:cNvPr id="162" name="Google Shape;162;p20"/>
          <p:cNvSpPr/>
          <p:nvPr/>
        </p:nvSpPr>
        <p:spPr>
          <a:xfrm>
            <a:off x="1025577" y="1099601"/>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9 Clients</a:t>
            </a:r>
            <a:endParaRPr sz="500"/>
          </a:p>
        </p:txBody>
      </p:sp>
      <p:sp>
        <p:nvSpPr>
          <p:cNvPr id="161" name="Google Shape;161;p20"/>
          <p:cNvSpPr/>
          <p:nvPr/>
        </p:nvSpPr>
        <p:spPr>
          <a:xfrm>
            <a:off x="1128637" y="570546"/>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SW2</a:t>
            </a:r>
            <a:endParaRPr sz="500"/>
          </a:p>
        </p:txBody>
      </p:sp>
      <p:sp>
        <p:nvSpPr>
          <p:cNvPr id="166" name="Google Shape;166;p20"/>
          <p:cNvSpPr/>
          <p:nvPr/>
        </p:nvSpPr>
        <p:spPr>
          <a:xfrm>
            <a:off x="2803623" y="570540"/>
            <a:ext cx="3312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SW3</a:t>
            </a:r>
            <a:endParaRPr sz="500"/>
          </a:p>
        </p:txBody>
      </p:sp>
      <p:sp>
        <p:nvSpPr>
          <p:cNvPr id="167" name="Google Shape;167;p20"/>
          <p:cNvSpPr/>
          <p:nvPr/>
        </p:nvSpPr>
        <p:spPr>
          <a:xfrm>
            <a:off x="2700563" y="1099595"/>
            <a:ext cx="5373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2 Clients</a:t>
            </a:r>
            <a:endParaRPr sz="500"/>
          </a:p>
        </p:txBody>
      </p:sp>
      <p:cxnSp>
        <p:nvCxnSpPr>
          <p:cNvPr id="168" name="Google Shape;168;p20"/>
          <p:cNvCxnSpPr>
            <a:stCxn id="167" idx="0"/>
            <a:endCxn id="166" idx="2"/>
          </p:cNvCxnSpPr>
          <p:nvPr/>
        </p:nvCxnSpPr>
        <p:spPr>
          <a:xfrm rot="10800000">
            <a:off x="2969213" y="824495"/>
            <a:ext cx="0" cy="275100"/>
          </a:xfrm>
          <a:prstGeom prst="straightConnector1">
            <a:avLst/>
          </a:prstGeom>
          <a:noFill/>
          <a:ln cap="flat" cmpd="sng" w="28575">
            <a:solidFill>
              <a:srgbClr val="FFD966"/>
            </a:solidFill>
            <a:prstDash val="solid"/>
            <a:round/>
            <a:headEnd len="med" w="med" type="none"/>
            <a:tailEnd len="med" w="med" type="none"/>
          </a:ln>
        </p:spPr>
      </p:cxnSp>
      <p:cxnSp>
        <p:nvCxnSpPr>
          <p:cNvPr id="169" name="Google Shape;169;p20"/>
          <p:cNvCxnSpPr>
            <a:stCxn id="170" idx="2"/>
            <a:endCxn id="171" idx="0"/>
          </p:cNvCxnSpPr>
          <p:nvPr/>
        </p:nvCxnSpPr>
        <p:spPr>
          <a:xfrm>
            <a:off x="3889650" y="824652"/>
            <a:ext cx="0" cy="275100"/>
          </a:xfrm>
          <a:prstGeom prst="straightConnector1">
            <a:avLst/>
          </a:prstGeom>
          <a:noFill/>
          <a:ln cap="flat" cmpd="sng" w="28575">
            <a:solidFill>
              <a:srgbClr val="FFD966"/>
            </a:solidFill>
            <a:prstDash val="solid"/>
            <a:round/>
            <a:headEnd len="med" w="med" type="none"/>
            <a:tailEnd len="med" w="med" type="none"/>
          </a:ln>
        </p:spPr>
      </p:cxnSp>
      <p:sp>
        <p:nvSpPr>
          <p:cNvPr id="171" name="Google Shape;171;p20"/>
          <p:cNvSpPr/>
          <p:nvPr/>
        </p:nvSpPr>
        <p:spPr>
          <a:xfrm>
            <a:off x="3620990" y="1099606"/>
            <a:ext cx="5373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5 Clients</a:t>
            </a:r>
            <a:endParaRPr sz="500"/>
          </a:p>
        </p:txBody>
      </p:sp>
      <p:sp>
        <p:nvSpPr>
          <p:cNvPr id="170" name="Google Shape;170;p20"/>
          <p:cNvSpPr/>
          <p:nvPr/>
        </p:nvSpPr>
        <p:spPr>
          <a:xfrm>
            <a:off x="3724050" y="570552"/>
            <a:ext cx="3312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SW4</a:t>
            </a:r>
            <a:endParaRPr sz="500"/>
          </a:p>
        </p:txBody>
      </p:sp>
      <p:cxnSp>
        <p:nvCxnSpPr>
          <p:cNvPr id="172" name="Google Shape;172;p20"/>
          <p:cNvCxnSpPr>
            <a:stCxn id="166" idx="3"/>
            <a:endCxn id="170" idx="1"/>
          </p:cNvCxnSpPr>
          <p:nvPr/>
        </p:nvCxnSpPr>
        <p:spPr>
          <a:xfrm>
            <a:off x="3134823" y="697590"/>
            <a:ext cx="589200" cy="0"/>
          </a:xfrm>
          <a:prstGeom prst="straightConnector1">
            <a:avLst/>
          </a:prstGeom>
          <a:noFill/>
          <a:ln cap="flat" cmpd="sng" w="28575">
            <a:solidFill>
              <a:srgbClr val="FFD966"/>
            </a:solidFill>
            <a:prstDash val="solid"/>
            <a:round/>
            <a:headEnd len="med" w="med" type="none"/>
            <a:tailEnd len="med" w="med" type="none"/>
          </a:ln>
        </p:spPr>
      </p:cxnSp>
      <p:cxnSp>
        <p:nvCxnSpPr>
          <p:cNvPr id="173" name="Google Shape;173;p20"/>
          <p:cNvCxnSpPr>
            <a:stCxn id="170" idx="0"/>
            <a:endCxn id="156" idx="5"/>
          </p:cNvCxnSpPr>
          <p:nvPr/>
        </p:nvCxnSpPr>
        <p:spPr>
          <a:xfrm rot="10800000">
            <a:off x="3564750" y="369552"/>
            <a:ext cx="324900" cy="201000"/>
          </a:xfrm>
          <a:prstGeom prst="straightConnector1">
            <a:avLst/>
          </a:prstGeom>
          <a:noFill/>
          <a:ln cap="flat" cmpd="sng" w="28575">
            <a:solidFill>
              <a:srgbClr val="FFD966"/>
            </a:solidFill>
            <a:prstDash val="solid"/>
            <a:round/>
            <a:headEnd len="med" w="med" type="none"/>
            <a:tailEnd len="med" w="med" type="none"/>
          </a:ln>
        </p:spPr>
      </p:cxnSp>
      <p:sp>
        <p:nvSpPr>
          <p:cNvPr id="174" name="Google Shape;174;p20"/>
          <p:cNvSpPr/>
          <p:nvPr/>
        </p:nvSpPr>
        <p:spPr>
          <a:xfrm>
            <a:off x="3272500" y="2798000"/>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SW4</a:t>
            </a:r>
            <a:endParaRPr/>
          </a:p>
        </p:txBody>
      </p:sp>
      <p:sp>
        <p:nvSpPr>
          <p:cNvPr id="175" name="Google Shape;175;p20"/>
          <p:cNvSpPr/>
          <p:nvPr/>
        </p:nvSpPr>
        <p:spPr>
          <a:xfrm>
            <a:off x="1049250" y="39905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a:t>
            </a:r>
            <a:endParaRPr/>
          </a:p>
        </p:txBody>
      </p:sp>
      <p:cxnSp>
        <p:nvCxnSpPr>
          <p:cNvPr id="176" name="Google Shape;176;p20"/>
          <p:cNvCxnSpPr>
            <a:stCxn id="175" idx="0"/>
            <a:endCxn id="174" idx="2"/>
          </p:cNvCxnSpPr>
          <p:nvPr/>
        </p:nvCxnSpPr>
        <p:spPr>
          <a:xfrm flipH="1" rot="10800000">
            <a:off x="1513800" y="3370700"/>
            <a:ext cx="2045100" cy="619800"/>
          </a:xfrm>
          <a:prstGeom prst="straightConnector1">
            <a:avLst/>
          </a:prstGeom>
          <a:noFill/>
          <a:ln cap="flat" cmpd="sng" w="28575">
            <a:solidFill>
              <a:srgbClr val="E06666"/>
            </a:solidFill>
            <a:prstDash val="solid"/>
            <a:round/>
            <a:headEnd len="med" w="med" type="none"/>
            <a:tailEnd len="med" w="med" type="none"/>
          </a:ln>
        </p:spPr>
      </p:cxnSp>
      <p:sp>
        <p:nvSpPr>
          <p:cNvPr id="177" name="Google Shape;177;p20"/>
          <p:cNvSpPr/>
          <p:nvPr/>
        </p:nvSpPr>
        <p:spPr>
          <a:xfrm>
            <a:off x="2071775" y="39905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:A1.1</a:t>
            </a:r>
            <a:endParaRPr/>
          </a:p>
        </p:txBody>
      </p:sp>
      <p:sp>
        <p:nvSpPr>
          <p:cNvPr id="178" name="Google Shape;178;p20"/>
          <p:cNvSpPr/>
          <p:nvPr/>
        </p:nvSpPr>
        <p:spPr>
          <a:xfrm>
            <a:off x="3094300" y="39905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:B1.2</a:t>
            </a:r>
            <a:endParaRPr/>
          </a:p>
        </p:txBody>
      </p:sp>
      <p:sp>
        <p:nvSpPr>
          <p:cNvPr id="179" name="Google Shape;179;p20"/>
          <p:cNvSpPr/>
          <p:nvPr/>
        </p:nvSpPr>
        <p:spPr>
          <a:xfrm>
            <a:off x="4105550" y="3990500"/>
            <a:ext cx="929100" cy="5727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:C1.3</a:t>
            </a:r>
            <a:endParaRPr/>
          </a:p>
        </p:txBody>
      </p:sp>
      <p:sp>
        <p:nvSpPr>
          <p:cNvPr id="180" name="Google Shape;180;p20"/>
          <p:cNvSpPr/>
          <p:nvPr/>
        </p:nvSpPr>
        <p:spPr>
          <a:xfrm>
            <a:off x="5124325" y="39905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:D1.2</a:t>
            </a:r>
            <a:endParaRPr/>
          </a:p>
        </p:txBody>
      </p:sp>
      <p:cxnSp>
        <p:nvCxnSpPr>
          <p:cNvPr id="181" name="Google Shape;181;p20"/>
          <p:cNvCxnSpPr>
            <a:stCxn id="177" idx="0"/>
            <a:endCxn id="174" idx="2"/>
          </p:cNvCxnSpPr>
          <p:nvPr/>
        </p:nvCxnSpPr>
        <p:spPr>
          <a:xfrm flipH="1" rot="10800000">
            <a:off x="2536325" y="3370700"/>
            <a:ext cx="1022400" cy="619800"/>
          </a:xfrm>
          <a:prstGeom prst="straightConnector1">
            <a:avLst/>
          </a:prstGeom>
          <a:noFill/>
          <a:ln cap="flat" cmpd="sng" w="28575">
            <a:solidFill>
              <a:srgbClr val="E06666"/>
            </a:solidFill>
            <a:prstDash val="solid"/>
            <a:round/>
            <a:headEnd len="med" w="med" type="none"/>
            <a:tailEnd len="med" w="med" type="none"/>
          </a:ln>
        </p:spPr>
      </p:cxnSp>
      <p:cxnSp>
        <p:nvCxnSpPr>
          <p:cNvPr id="182" name="Google Shape;182;p20"/>
          <p:cNvCxnSpPr>
            <a:stCxn id="178" idx="0"/>
            <a:endCxn id="174" idx="2"/>
          </p:cNvCxnSpPr>
          <p:nvPr/>
        </p:nvCxnSpPr>
        <p:spPr>
          <a:xfrm rot="10800000">
            <a:off x="3558850" y="3370700"/>
            <a:ext cx="0" cy="619800"/>
          </a:xfrm>
          <a:prstGeom prst="straightConnector1">
            <a:avLst/>
          </a:prstGeom>
          <a:noFill/>
          <a:ln cap="flat" cmpd="sng" w="28575">
            <a:solidFill>
              <a:srgbClr val="6D9EEB"/>
            </a:solidFill>
            <a:prstDash val="solid"/>
            <a:round/>
            <a:headEnd len="med" w="med" type="none"/>
            <a:tailEnd len="med" w="med" type="none"/>
          </a:ln>
        </p:spPr>
      </p:cxnSp>
      <p:cxnSp>
        <p:nvCxnSpPr>
          <p:cNvPr id="183" name="Google Shape;183;p20"/>
          <p:cNvCxnSpPr>
            <a:stCxn id="179" idx="0"/>
            <a:endCxn id="174" idx="2"/>
          </p:cNvCxnSpPr>
          <p:nvPr/>
        </p:nvCxnSpPr>
        <p:spPr>
          <a:xfrm rot="10800000">
            <a:off x="3558800" y="3370700"/>
            <a:ext cx="1011300" cy="619800"/>
          </a:xfrm>
          <a:prstGeom prst="straightConnector1">
            <a:avLst/>
          </a:prstGeom>
          <a:noFill/>
          <a:ln cap="flat" cmpd="sng" w="28575">
            <a:solidFill>
              <a:srgbClr val="93C47D"/>
            </a:solidFill>
            <a:prstDash val="solid"/>
            <a:round/>
            <a:headEnd len="med" w="med" type="none"/>
            <a:tailEnd len="med" w="med" type="none"/>
          </a:ln>
        </p:spPr>
      </p:cxnSp>
      <p:cxnSp>
        <p:nvCxnSpPr>
          <p:cNvPr id="184" name="Google Shape;184;p20"/>
          <p:cNvCxnSpPr>
            <a:stCxn id="180" idx="0"/>
            <a:endCxn id="174" idx="2"/>
          </p:cNvCxnSpPr>
          <p:nvPr/>
        </p:nvCxnSpPr>
        <p:spPr>
          <a:xfrm rot="10800000">
            <a:off x="3558775" y="3370700"/>
            <a:ext cx="2030100" cy="619800"/>
          </a:xfrm>
          <a:prstGeom prst="straightConnector1">
            <a:avLst/>
          </a:prstGeom>
          <a:noFill/>
          <a:ln cap="flat" cmpd="sng" w="28575">
            <a:solidFill>
              <a:srgbClr val="6D9EEB"/>
            </a:solidFill>
            <a:prstDash val="solid"/>
            <a:round/>
            <a:headEnd len="med" w="med" type="none"/>
            <a:tailEnd len="med" w="med" type="none"/>
          </a:ln>
        </p:spPr>
      </p:cxnSp>
      <p:sp>
        <p:nvSpPr>
          <p:cNvPr id="185" name="Google Shape;185;p20"/>
          <p:cNvSpPr/>
          <p:nvPr/>
        </p:nvSpPr>
        <p:spPr>
          <a:xfrm>
            <a:off x="3189100" y="1670625"/>
            <a:ext cx="739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cxnSp>
        <p:nvCxnSpPr>
          <p:cNvPr id="186" name="Google Shape;186;p20"/>
          <p:cNvCxnSpPr>
            <a:stCxn id="185" idx="4"/>
            <a:endCxn id="174" idx="0"/>
          </p:cNvCxnSpPr>
          <p:nvPr/>
        </p:nvCxnSpPr>
        <p:spPr>
          <a:xfrm>
            <a:off x="3558850" y="2227125"/>
            <a:ext cx="0" cy="570900"/>
          </a:xfrm>
          <a:prstGeom prst="straightConnector1">
            <a:avLst/>
          </a:prstGeom>
          <a:noFill/>
          <a:ln cap="flat" cmpd="sng" w="28575">
            <a:solidFill>
              <a:schemeClr val="dk2"/>
            </a:solidFill>
            <a:prstDash val="solid"/>
            <a:round/>
            <a:headEnd len="med" w="med" type="none"/>
            <a:tailEnd len="med" w="med" type="none"/>
          </a:ln>
        </p:spPr>
      </p:cxnSp>
      <p:sp>
        <p:nvSpPr>
          <p:cNvPr id="187" name="Google Shape;187;p20"/>
          <p:cNvSpPr/>
          <p:nvPr/>
        </p:nvSpPr>
        <p:spPr>
          <a:xfrm>
            <a:off x="65000" y="65000"/>
            <a:ext cx="4176600" cy="135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6815775" y="280142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SW3</a:t>
            </a:r>
            <a:endParaRPr/>
          </a:p>
        </p:txBody>
      </p:sp>
      <p:sp>
        <p:nvSpPr>
          <p:cNvPr id="189" name="Google Shape;189;p20"/>
          <p:cNvSpPr/>
          <p:nvPr/>
        </p:nvSpPr>
        <p:spPr>
          <a:xfrm>
            <a:off x="7165625" y="3987075"/>
            <a:ext cx="929100" cy="5727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:F1.3</a:t>
            </a:r>
            <a:endParaRPr/>
          </a:p>
        </p:txBody>
      </p:sp>
      <p:sp>
        <p:nvSpPr>
          <p:cNvPr id="190" name="Google Shape;190;p20"/>
          <p:cNvSpPr/>
          <p:nvPr/>
        </p:nvSpPr>
        <p:spPr>
          <a:xfrm>
            <a:off x="6143100" y="3987075"/>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:E1.2</a:t>
            </a:r>
            <a:endParaRPr/>
          </a:p>
        </p:txBody>
      </p:sp>
      <p:cxnSp>
        <p:nvCxnSpPr>
          <p:cNvPr id="191" name="Google Shape;191;p20"/>
          <p:cNvCxnSpPr>
            <a:stCxn id="188" idx="2"/>
            <a:endCxn id="190" idx="0"/>
          </p:cNvCxnSpPr>
          <p:nvPr/>
        </p:nvCxnSpPr>
        <p:spPr>
          <a:xfrm flipH="1">
            <a:off x="6607725" y="3374125"/>
            <a:ext cx="494400" cy="612900"/>
          </a:xfrm>
          <a:prstGeom prst="straightConnector1">
            <a:avLst/>
          </a:prstGeom>
          <a:noFill/>
          <a:ln cap="flat" cmpd="sng" w="28575">
            <a:solidFill>
              <a:srgbClr val="6D9EEB"/>
            </a:solidFill>
            <a:prstDash val="solid"/>
            <a:round/>
            <a:headEnd len="med" w="med" type="none"/>
            <a:tailEnd len="med" w="med" type="none"/>
          </a:ln>
        </p:spPr>
      </p:cxnSp>
      <p:cxnSp>
        <p:nvCxnSpPr>
          <p:cNvPr id="192" name="Google Shape;192;p20"/>
          <p:cNvCxnSpPr>
            <a:stCxn id="188" idx="2"/>
            <a:endCxn id="189" idx="0"/>
          </p:cNvCxnSpPr>
          <p:nvPr/>
        </p:nvCxnSpPr>
        <p:spPr>
          <a:xfrm>
            <a:off x="7102125" y="3374125"/>
            <a:ext cx="528000" cy="612900"/>
          </a:xfrm>
          <a:prstGeom prst="straightConnector1">
            <a:avLst/>
          </a:prstGeom>
          <a:noFill/>
          <a:ln cap="flat" cmpd="sng" w="28575">
            <a:solidFill>
              <a:srgbClr val="93C47D"/>
            </a:solidFill>
            <a:prstDash val="solid"/>
            <a:round/>
            <a:headEnd len="med" w="med" type="none"/>
            <a:tailEnd len="med" w="med" type="none"/>
          </a:ln>
        </p:spPr>
      </p:cxnSp>
      <p:cxnSp>
        <p:nvCxnSpPr>
          <p:cNvPr id="193" name="Google Shape;193;p20"/>
          <p:cNvCxnSpPr>
            <a:stCxn id="174" idx="3"/>
            <a:endCxn id="188" idx="1"/>
          </p:cNvCxnSpPr>
          <p:nvPr/>
        </p:nvCxnSpPr>
        <p:spPr>
          <a:xfrm>
            <a:off x="3845200" y="3084350"/>
            <a:ext cx="2970600" cy="3300"/>
          </a:xfrm>
          <a:prstGeom prst="straightConnector1">
            <a:avLst/>
          </a:prstGeom>
          <a:noFill/>
          <a:ln cap="flat" cmpd="sng" w="28575">
            <a:solidFill>
              <a:schemeClr val="dk2"/>
            </a:solidFill>
            <a:prstDash val="solid"/>
            <a:round/>
            <a:headEnd len="med" w="med" type="none"/>
            <a:tailEnd len="med" w="med" type="none"/>
          </a:ln>
        </p:spPr>
      </p:cxnSp>
      <p:sp>
        <p:nvSpPr>
          <p:cNvPr id="194" name="Google Shape;194;p20"/>
          <p:cNvSpPr txBox="1"/>
          <p:nvPr/>
        </p:nvSpPr>
        <p:spPr>
          <a:xfrm>
            <a:off x="5043263" y="2749100"/>
            <a:ext cx="6501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Trunk</a:t>
            </a:r>
            <a:endParaRPr/>
          </a:p>
        </p:txBody>
      </p:sp>
      <p:sp>
        <p:nvSpPr>
          <p:cNvPr id="195" name="Google Shape;195;p20"/>
          <p:cNvSpPr txBox="1"/>
          <p:nvPr/>
        </p:nvSpPr>
        <p:spPr>
          <a:xfrm rot="5400000">
            <a:off x="3402150" y="2282600"/>
            <a:ext cx="6501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Trunk</a:t>
            </a:r>
            <a:endParaRPr/>
          </a:p>
        </p:txBody>
      </p:sp>
      <p:sp>
        <p:nvSpPr>
          <p:cNvPr id="196" name="Google Shape;196;p20"/>
          <p:cNvSpPr txBox="1"/>
          <p:nvPr>
            <p:ph idx="4294967295" type="body"/>
          </p:nvPr>
        </p:nvSpPr>
        <p:spPr>
          <a:xfrm>
            <a:off x="4431375" y="118750"/>
            <a:ext cx="4571700" cy="2357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What happens when you try and communicate between :B1 and :E1?</a:t>
            </a:r>
            <a:endParaRPr/>
          </a:p>
          <a:p>
            <a:pPr indent="-342900" lvl="0" marL="457200" rtl="0" algn="l">
              <a:spcBef>
                <a:spcPts val="0"/>
              </a:spcBef>
              <a:spcAft>
                <a:spcPts val="0"/>
              </a:spcAft>
              <a:buSzPts val="1800"/>
              <a:buChar char="●"/>
            </a:pPr>
            <a:r>
              <a:rPr lang="en"/>
              <a:t>What happens when you try and communicate between :A1 and :F1?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1"/>
          <p:cNvSpPr/>
          <p:nvPr/>
        </p:nvSpPr>
        <p:spPr>
          <a:xfrm>
            <a:off x="642485" y="118750"/>
            <a:ext cx="383100" cy="294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R1</a:t>
            </a:r>
            <a:endParaRPr sz="500"/>
          </a:p>
        </p:txBody>
      </p:sp>
      <p:sp>
        <p:nvSpPr>
          <p:cNvPr id="202" name="Google Shape;202;p21"/>
          <p:cNvSpPr/>
          <p:nvPr/>
        </p:nvSpPr>
        <p:spPr>
          <a:xfrm>
            <a:off x="3237898" y="118750"/>
            <a:ext cx="383100" cy="294000"/>
          </a:xfrm>
          <a:prstGeom prst="ellips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R2</a:t>
            </a:r>
            <a:endParaRPr sz="500"/>
          </a:p>
        </p:txBody>
      </p:sp>
      <p:sp>
        <p:nvSpPr>
          <p:cNvPr id="203" name="Google Shape;203;p21"/>
          <p:cNvSpPr/>
          <p:nvPr/>
        </p:nvSpPr>
        <p:spPr>
          <a:xfrm>
            <a:off x="208210" y="570535"/>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SW1</a:t>
            </a:r>
            <a:endParaRPr sz="500"/>
          </a:p>
        </p:txBody>
      </p:sp>
      <p:sp>
        <p:nvSpPr>
          <p:cNvPr id="204" name="Google Shape;204;p21"/>
          <p:cNvSpPr/>
          <p:nvPr/>
        </p:nvSpPr>
        <p:spPr>
          <a:xfrm>
            <a:off x="105150" y="1099590"/>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6 Clients</a:t>
            </a:r>
            <a:endParaRPr sz="500"/>
          </a:p>
        </p:txBody>
      </p:sp>
      <p:cxnSp>
        <p:nvCxnSpPr>
          <p:cNvPr id="205" name="Google Shape;205;p21"/>
          <p:cNvCxnSpPr>
            <a:stCxn id="204" idx="0"/>
            <a:endCxn id="203" idx="2"/>
          </p:cNvCxnSpPr>
          <p:nvPr/>
        </p:nvCxnSpPr>
        <p:spPr>
          <a:xfrm rot="10800000">
            <a:off x="373800" y="824490"/>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206" name="Google Shape;206;p21"/>
          <p:cNvCxnSpPr>
            <a:stCxn id="207" idx="2"/>
            <a:endCxn id="208" idx="0"/>
          </p:cNvCxnSpPr>
          <p:nvPr/>
        </p:nvCxnSpPr>
        <p:spPr>
          <a:xfrm>
            <a:off x="1294237" y="824646"/>
            <a:ext cx="0" cy="275100"/>
          </a:xfrm>
          <a:prstGeom prst="straightConnector1">
            <a:avLst/>
          </a:prstGeom>
          <a:noFill/>
          <a:ln cap="flat" cmpd="sng" w="9525">
            <a:solidFill>
              <a:srgbClr val="595959"/>
            </a:solidFill>
            <a:prstDash val="solid"/>
            <a:round/>
            <a:headEnd len="med" w="med" type="none"/>
            <a:tailEnd len="med" w="med" type="none"/>
          </a:ln>
        </p:spPr>
      </p:cxnSp>
      <p:cxnSp>
        <p:nvCxnSpPr>
          <p:cNvPr id="209" name="Google Shape;209;p21"/>
          <p:cNvCxnSpPr>
            <a:stCxn id="203" idx="0"/>
            <a:endCxn id="201" idx="3"/>
          </p:cNvCxnSpPr>
          <p:nvPr/>
        </p:nvCxnSpPr>
        <p:spPr>
          <a:xfrm flipH="1" rot="10800000">
            <a:off x="373810" y="369835"/>
            <a:ext cx="324900" cy="200700"/>
          </a:xfrm>
          <a:prstGeom prst="straightConnector1">
            <a:avLst/>
          </a:prstGeom>
          <a:noFill/>
          <a:ln cap="flat" cmpd="sng" w="9525">
            <a:solidFill>
              <a:srgbClr val="595959"/>
            </a:solidFill>
            <a:prstDash val="solid"/>
            <a:round/>
            <a:headEnd len="med" w="med" type="none"/>
            <a:tailEnd len="med" w="med" type="none"/>
          </a:ln>
        </p:spPr>
      </p:cxnSp>
      <p:cxnSp>
        <p:nvCxnSpPr>
          <p:cNvPr id="210" name="Google Shape;210;p21"/>
          <p:cNvCxnSpPr>
            <a:stCxn id="207" idx="0"/>
            <a:endCxn id="201" idx="5"/>
          </p:cNvCxnSpPr>
          <p:nvPr/>
        </p:nvCxnSpPr>
        <p:spPr>
          <a:xfrm rot="10800000">
            <a:off x="969337" y="369546"/>
            <a:ext cx="324900" cy="201000"/>
          </a:xfrm>
          <a:prstGeom prst="straightConnector1">
            <a:avLst/>
          </a:prstGeom>
          <a:noFill/>
          <a:ln cap="flat" cmpd="sng" w="9525">
            <a:solidFill>
              <a:srgbClr val="595959"/>
            </a:solidFill>
            <a:prstDash val="solid"/>
            <a:round/>
            <a:headEnd len="med" w="med" type="none"/>
            <a:tailEnd len="med" w="med" type="none"/>
          </a:ln>
        </p:spPr>
      </p:cxnSp>
      <p:cxnSp>
        <p:nvCxnSpPr>
          <p:cNvPr id="211" name="Google Shape;211;p21"/>
          <p:cNvCxnSpPr>
            <a:stCxn id="201" idx="6"/>
            <a:endCxn id="202" idx="2"/>
          </p:cNvCxnSpPr>
          <p:nvPr/>
        </p:nvCxnSpPr>
        <p:spPr>
          <a:xfrm>
            <a:off x="1025585" y="265750"/>
            <a:ext cx="2212200" cy="0"/>
          </a:xfrm>
          <a:prstGeom prst="straightConnector1">
            <a:avLst/>
          </a:prstGeom>
          <a:noFill/>
          <a:ln cap="flat" cmpd="sng" w="9525">
            <a:solidFill>
              <a:srgbClr val="595959"/>
            </a:solidFill>
            <a:prstDash val="solid"/>
            <a:round/>
            <a:headEnd len="med" w="med" type="none"/>
            <a:tailEnd len="med" w="med" type="none"/>
          </a:ln>
        </p:spPr>
      </p:cxnSp>
      <p:sp>
        <p:nvSpPr>
          <p:cNvPr id="208" name="Google Shape;208;p21"/>
          <p:cNvSpPr/>
          <p:nvPr/>
        </p:nvSpPr>
        <p:spPr>
          <a:xfrm>
            <a:off x="1025577" y="1099601"/>
            <a:ext cx="5373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9 Clients</a:t>
            </a:r>
            <a:endParaRPr sz="500"/>
          </a:p>
        </p:txBody>
      </p:sp>
      <p:sp>
        <p:nvSpPr>
          <p:cNvPr id="207" name="Google Shape;207;p21"/>
          <p:cNvSpPr/>
          <p:nvPr/>
        </p:nvSpPr>
        <p:spPr>
          <a:xfrm>
            <a:off x="1128637" y="570546"/>
            <a:ext cx="331200" cy="25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SW2</a:t>
            </a:r>
            <a:endParaRPr sz="500"/>
          </a:p>
        </p:txBody>
      </p:sp>
      <p:sp>
        <p:nvSpPr>
          <p:cNvPr id="212" name="Google Shape;212;p21"/>
          <p:cNvSpPr/>
          <p:nvPr/>
        </p:nvSpPr>
        <p:spPr>
          <a:xfrm>
            <a:off x="2803623" y="570540"/>
            <a:ext cx="3312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SW3</a:t>
            </a:r>
            <a:endParaRPr sz="500"/>
          </a:p>
        </p:txBody>
      </p:sp>
      <p:sp>
        <p:nvSpPr>
          <p:cNvPr id="213" name="Google Shape;213;p21"/>
          <p:cNvSpPr/>
          <p:nvPr/>
        </p:nvSpPr>
        <p:spPr>
          <a:xfrm>
            <a:off x="2700563" y="1099595"/>
            <a:ext cx="5373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2 Clients</a:t>
            </a:r>
            <a:endParaRPr sz="500"/>
          </a:p>
        </p:txBody>
      </p:sp>
      <p:cxnSp>
        <p:nvCxnSpPr>
          <p:cNvPr id="214" name="Google Shape;214;p21"/>
          <p:cNvCxnSpPr>
            <a:stCxn id="213" idx="0"/>
            <a:endCxn id="212" idx="2"/>
          </p:cNvCxnSpPr>
          <p:nvPr/>
        </p:nvCxnSpPr>
        <p:spPr>
          <a:xfrm rot="10800000">
            <a:off x="2969213" y="824495"/>
            <a:ext cx="0" cy="275100"/>
          </a:xfrm>
          <a:prstGeom prst="straightConnector1">
            <a:avLst/>
          </a:prstGeom>
          <a:noFill/>
          <a:ln cap="flat" cmpd="sng" w="28575">
            <a:solidFill>
              <a:srgbClr val="FFD966"/>
            </a:solidFill>
            <a:prstDash val="solid"/>
            <a:round/>
            <a:headEnd len="med" w="med" type="none"/>
            <a:tailEnd len="med" w="med" type="none"/>
          </a:ln>
        </p:spPr>
      </p:cxnSp>
      <p:cxnSp>
        <p:nvCxnSpPr>
          <p:cNvPr id="215" name="Google Shape;215;p21"/>
          <p:cNvCxnSpPr>
            <a:stCxn id="216" idx="2"/>
            <a:endCxn id="217" idx="0"/>
          </p:cNvCxnSpPr>
          <p:nvPr/>
        </p:nvCxnSpPr>
        <p:spPr>
          <a:xfrm>
            <a:off x="3889650" y="824652"/>
            <a:ext cx="0" cy="275100"/>
          </a:xfrm>
          <a:prstGeom prst="straightConnector1">
            <a:avLst/>
          </a:prstGeom>
          <a:noFill/>
          <a:ln cap="flat" cmpd="sng" w="28575">
            <a:solidFill>
              <a:srgbClr val="FFD966"/>
            </a:solidFill>
            <a:prstDash val="solid"/>
            <a:round/>
            <a:headEnd len="med" w="med" type="none"/>
            <a:tailEnd len="med" w="med" type="none"/>
          </a:ln>
        </p:spPr>
      </p:cxnSp>
      <p:sp>
        <p:nvSpPr>
          <p:cNvPr id="217" name="Google Shape;217;p21"/>
          <p:cNvSpPr/>
          <p:nvPr/>
        </p:nvSpPr>
        <p:spPr>
          <a:xfrm>
            <a:off x="3620990" y="1099606"/>
            <a:ext cx="5373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5 Clients</a:t>
            </a:r>
            <a:endParaRPr sz="500"/>
          </a:p>
        </p:txBody>
      </p:sp>
      <p:sp>
        <p:nvSpPr>
          <p:cNvPr id="216" name="Google Shape;216;p21"/>
          <p:cNvSpPr/>
          <p:nvPr/>
        </p:nvSpPr>
        <p:spPr>
          <a:xfrm>
            <a:off x="3724050" y="570552"/>
            <a:ext cx="331200" cy="254100"/>
          </a:xfrm>
          <a:prstGeom prst="rect">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SW4</a:t>
            </a:r>
            <a:endParaRPr sz="500"/>
          </a:p>
        </p:txBody>
      </p:sp>
      <p:cxnSp>
        <p:nvCxnSpPr>
          <p:cNvPr id="218" name="Google Shape;218;p21"/>
          <p:cNvCxnSpPr>
            <a:stCxn id="212" idx="3"/>
            <a:endCxn id="216" idx="1"/>
          </p:cNvCxnSpPr>
          <p:nvPr/>
        </p:nvCxnSpPr>
        <p:spPr>
          <a:xfrm>
            <a:off x="3134823" y="697590"/>
            <a:ext cx="589200" cy="0"/>
          </a:xfrm>
          <a:prstGeom prst="straightConnector1">
            <a:avLst/>
          </a:prstGeom>
          <a:noFill/>
          <a:ln cap="flat" cmpd="sng" w="28575">
            <a:solidFill>
              <a:srgbClr val="FFD966"/>
            </a:solidFill>
            <a:prstDash val="solid"/>
            <a:round/>
            <a:headEnd len="med" w="med" type="none"/>
            <a:tailEnd len="med" w="med" type="none"/>
          </a:ln>
        </p:spPr>
      </p:cxnSp>
      <p:cxnSp>
        <p:nvCxnSpPr>
          <p:cNvPr id="219" name="Google Shape;219;p21"/>
          <p:cNvCxnSpPr>
            <a:stCxn id="216" idx="0"/>
            <a:endCxn id="202" idx="5"/>
          </p:cNvCxnSpPr>
          <p:nvPr/>
        </p:nvCxnSpPr>
        <p:spPr>
          <a:xfrm rot="10800000">
            <a:off x="3564750" y="369552"/>
            <a:ext cx="324900" cy="201000"/>
          </a:xfrm>
          <a:prstGeom prst="straightConnector1">
            <a:avLst/>
          </a:prstGeom>
          <a:noFill/>
          <a:ln cap="flat" cmpd="sng" w="28575">
            <a:solidFill>
              <a:srgbClr val="FFD966"/>
            </a:solidFill>
            <a:prstDash val="solid"/>
            <a:round/>
            <a:headEnd len="med" w="med" type="none"/>
            <a:tailEnd len="med" w="med" type="none"/>
          </a:ln>
        </p:spPr>
      </p:cxnSp>
      <p:sp>
        <p:nvSpPr>
          <p:cNvPr id="220" name="Google Shape;220;p21"/>
          <p:cNvSpPr/>
          <p:nvPr/>
        </p:nvSpPr>
        <p:spPr>
          <a:xfrm>
            <a:off x="3272500" y="2798000"/>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SW4</a:t>
            </a:r>
            <a:endParaRPr/>
          </a:p>
        </p:txBody>
      </p:sp>
      <p:sp>
        <p:nvSpPr>
          <p:cNvPr id="221" name="Google Shape;221;p21"/>
          <p:cNvSpPr/>
          <p:nvPr/>
        </p:nvSpPr>
        <p:spPr>
          <a:xfrm>
            <a:off x="1049250" y="39905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a:t>
            </a:r>
            <a:endParaRPr/>
          </a:p>
        </p:txBody>
      </p:sp>
      <p:cxnSp>
        <p:nvCxnSpPr>
          <p:cNvPr id="222" name="Google Shape;222;p21"/>
          <p:cNvCxnSpPr>
            <a:stCxn id="221" idx="0"/>
            <a:endCxn id="220" idx="2"/>
          </p:cNvCxnSpPr>
          <p:nvPr/>
        </p:nvCxnSpPr>
        <p:spPr>
          <a:xfrm flipH="1" rot="10800000">
            <a:off x="1513800" y="3370700"/>
            <a:ext cx="2045100" cy="619800"/>
          </a:xfrm>
          <a:prstGeom prst="straightConnector1">
            <a:avLst/>
          </a:prstGeom>
          <a:noFill/>
          <a:ln cap="flat" cmpd="sng" w="28575">
            <a:solidFill>
              <a:srgbClr val="E06666"/>
            </a:solidFill>
            <a:prstDash val="solid"/>
            <a:round/>
            <a:headEnd len="med" w="med" type="none"/>
            <a:tailEnd len="med" w="med" type="none"/>
          </a:ln>
        </p:spPr>
      </p:cxnSp>
      <p:sp>
        <p:nvSpPr>
          <p:cNvPr id="223" name="Google Shape;223;p21"/>
          <p:cNvSpPr/>
          <p:nvPr/>
        </p:nvSpPr>
        <p:spPr>
          <a:xfrm>
            <a:off x="2071775" y="399050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:A1.1</a:t>
            </a:r>
            <a:endParaRPr/>
          </a:p>
        </p:txBody>
      </p:sp>
      <p:sp>
        <p:nvSpPr>
          <p:cNvPr id="224" name="Google Shape;224;p21"/>
          <p:cNvSpPr/>
          <p:nvPr/>
        </p:nvSpPr>
        <p:spPr>
          <a:xfrm>
            <a:off x="3094300" y="39905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:B1.2</a:t>
            </a:r>
            <a:endParaRPr/>
          </a:p>
        </p:txBody>
      </p:sp>
      <p:sp>
        <p:nvSpPr>
          <p:cNvPr id="225" name="Google Shape;225;p21"/>
          <p:cNvSpPr/>
          <p:nvPr/>
        </p:nvSpPr>
        <p:spPr>
          <a:xfrm>
            <a:off x="4105550" y="3990500"/>
            <a:ext cx="929100" cy="5727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:C1.3</a:t>
            </a:r>
            <a:endParaRPr/>
          </a:p>
        </p:txBody>
      </p:sp>
      <p:sp>
        <p:nvSpPr>
          <p:cNvPr id="226" name="Google Shape;226;p21"/>
          <p:cNvSpPr/>
          <p:nvPr/>
        </p:nvSpPr>
        <p:spPr>
          <a:xfrm>
            <a:off x="5124325" y="3990500"/>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:D1.2</a:t>
            </a:r>
            <a:endParaRPr/>
          </a:p>
        </p:txBody>
      </p:sp>
      <p:cxnSp>
        <p:nvCxnSpPr>
          <p:cNvPr id="227" name="Google Shape;227;p21"/>
          <p:cNvCxnSpPr>
            <a:stCxn id="223" idx="0"/>
            <a:endCxn id="220" idx="2"/>
          </p:cNvCxnSpPr>
          <p:nvPr/>
        </p:nvCxnSpPr>
        <p:spPr>
          <a:xfrm flipH="1" rot="10800000">
            <a:off x="2536325" y="3370700"/>
            <a:ext cx="1022400" cy="619800"/>
          </a:xfrm>
          <a:prstGeom prst="straightConnector1">
            <a:avLst/>
          </a:prstGeom>
          <a:noFill/>
          <a:ln cap="flat" cmpd="sng" w="28575">
            <a:solidFill>
              <a:srgbClr val="E06666"/>
            </a:solidFill>
            <a:prstDash val="solid"/>
            <a:round/>
            <a:headEnd len="med" w="med" type="none"/>
            <a:tailEnd len="med" w="med" type="none"/>
          </a:ln>
        </p:spPr>
      </p:cxnSp>
      <p:cxnSp>
        <p:nvCxnSpPr>
          <p:cNvPr id="228" name="Google Shape;228;p21"/>
          <p:cNvCxnSpPr>
            <a:stCxn id="224" idx="0"/>
            <a:endCxn id="220" idx="2"/>
          </p:cNvCxnSpPr>
          <p:nvPr/>
        </p:nvCxnSpPr>
        <p:spPr>
          <a:xfrm rot="10800000">
            <a:off x="3558850" y="3370700"/>
            <a:ext cx="0" cy="619800"/>
          </a:xfrm>
          <a:prstGeom prst="straightConnector1">
            <a:avLst/>
          </a:prstGeom>
          <a:noFill/>
          <a:ln cap="flat" cmpd="sng" w="28575">
            <a:solidFill>
              <a:srgbClr val="6D9EEB"/>
            </a:solidFill>
            <a:prstDash val="solid"/>
            <a:round/>
            <a:headEnd len="med" w="med" type="none"/>
            <a:tailEnd len="med" w="med" type="none"/>
          </a:ln>
        </p:spPr>
      </p:cxnSp>
      <p:cxnSp>
        <p:nvCxnSpPr>
          <p:cNvPr id="229" name="Google Shape;229;p21"/>
          <p:cNvCxnSpPr>
            <a:stCxn id="225" idx="0"/>
            <a:endCxn id="220" idx="2"/>
          </p:cNvCxnSpPr>
          <p:nvPr/>
        </p:nvCxnSpPr>
        <p:spPr>
          <a:xfrm rot="10800000">
            <a:off x="3558800" y="3370700"/>
            <a:ext cx="1011300" cy="619800"/>
          </a:xfrm>
          <a:prstGeom prst="straightConnector1">
            <a:avLst/>
          </a:prstGeom>
          <a:noFill/>
          <a:ln cap="flat" cmpd="sng" w="28575">
            <a:solidFill>
              <a:srgbClr val="93C47D"/>
            </a:solidFill>
            <a:prstDash val="solid"/>
            <a:round/>
            <a:headEnd len="med" w="med" type="none"/>
            <a:tailEnd len="med" w="med" type="none"/>
          </a:ln>
        </p:spPr>
      </p:cxnSp>
      <p:cxnSp>
        <p:nvCxnSpPr>
          <p:cNvPr id="230" name="Google Shape;230;p21"/>
          <p:cNvCxnSpPr>
            <a:stCxn id="226" idx="0"/>
            <a:endCxn id="220" idx="2"/>
          </p:cNvCxnSpPr>
          <p:nvPr/>
        </p:nvCxnSpPr>
        <p:spPr>
          <a:xfrm rot="10800000">
            <a:off x="3558775" y="3370700"/>
            <a:ext cx="2030100" cy="619800"/>
          </a:xfrm>
          <a:prstGeom prst="straightConnector1">
            <a:avLst/>
          </a:prstGeom>
          <a:noFill/>
          <a:ln cap="flat" cmpd="sng" w="28575">
            <a:solidFill>
              <a:srgbClr val="6D9EEB"/>
            </a:solidFill>
            <a:prstDash val="solid"/>
            <a:round/>
            <a:headEnd len="med" w="med" type="none"/>
            <a:tailEnd len="med" w="med" type="none"/>
          </a:ln>
        </p:spPr>
      </p:cxnSp>
      <p:sp>
        <p:nvSpPr>
          <p:cNvPr id="231" name="Google Shape;231;p21"/>
          <p:cNvSpPr/>
          <p:nvPr/>
        </p:nvSpPr>
        <p:spPr>
          <a:xfrm>
            <a:off x="3189100" y="1670625"/>
            <a:ext cx="739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cxnSp>
        <p:nvCxnSpPr>
          <p:cNvPr id="232" name="Google Shape;232;p21"/>
          <p:cNvCxnSpPr>
            <a:stCxn id="231" idx="4"/>
            <a:endCxn id="220" idx="0"/>
          </p:cNvCxnSpPr>
          <p:nvPr/>
        </p:nvCxnSpPr>
        <p:spPr>
          <a:xfrm>
            <a:off x="3558850" y="2227125"/>
            <a:ext cx="0" cy="570900"/>
          </a:xfrm>
          <a:prstGeom prst="straightConnector1">
            <a:avLst/>
          </a:prstGeom>
          <a:noFill/>
          <a:ln cap="flat" cmpd="sng" w="28575">
            <a:solidFill>
              <a:schemeClr val="dk2"/>
            </a:solidFill>
            <a:prstDash val="solid"/>
            <a:round/>
            <a:headEnd len="med" w="med" type="none"/>
            <a:tailEnd len="med" w="med" type="none"/>
          </a:ln>
        </p:spPr>
      </p:cxnSp>
      <p:sp>
        <p:nvSpPr>
          <p:cNvPr id="233" name="Google Shape;233;p21"/>
          <p:cNvSpPr/>
          <p:nvPr/>
        </p:nvSpPr>
        <p:spPr>
          <a:xfrm>
            <a:off x="65000" y="65000"/>
            <a:ext cx="4176600" cy="135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6815775" y="280142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SW3</a:t>
            </a:r>
            <a:endParaRPr/>
          </a:p>
        </p:txBody>
      </p:sp>
      <p:sp>
        <p:nvSpPr>
          <p:cNvPr id="235" name="Google Shape;235;p21"/>
          <p:cNvSpPr/>
          <p:nvPr/>
        </p:nvSpPr>
        <p:spPr>
          <a:xfrm>
            <a:off x="7165625" y="3987075"/>
            <a:ext cx="929100" cy="5727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:F1.3</a:t>
            </a:r>
            <a:endParaRPr/>
          </a:p>
        </p:txBody>
      </p:sp>
      <p:sp>
        <p:nvSpPr>
          <p:cNvPr id="236" name="Google Shape;236;p21"/>
          <p:cNvSpPr/>
          <p:nvPr/>
        </p:nvSpPr>
        <p:spPr>
          <a:xfrm>
            <a:off x="6143100" y="3987075"/>
            <a:ext cx="929100" cy="5727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:E1.2</a:t>
            </a:r>
            <a:endParaRPr/>
          </a:p>
        </p:txBody>
      </p:sp>
      <p:cxnSp>
        <p:nvCxnSpPr>
          <p:cNvPr id="237" name="Google Shape;237;p21"/>
          <p:cNvCxnSpPr>
            <a:stCxn id="234" idx="2"/>
            <a:endCxn id="236" idx="0"/>
          </p:cNvCxnSpPr>
          <p:nvPr/>
        </p:nvCxnSpPr>
        <p:spPr>
          <a:xfrm flipH="1">
            <a:off x="6607725" y="3374125"/>
            <a:ext cx="494400" cy="612900"/>
          </a:xfrm>
          <a:prstGeom prst="straightConnector1">
            <a:avLst/>
          </a:prstGeom>
          <a:noFill/>
          <a:ln cap="flat" cmpd="sng" w="28575">
            <a:solidFill>
              <a:srgbClr val="6D9EEB"/>
            </a:solidFill>
            <a:prstDash val="solid"/>
            <a:round/>
            <a:headEnd len="med" w="med" type="none"/>
            <a:tailEnd len="med" w="med" type="none"/>
          </a:ln>
        </p:spPr>
      </p:cxnSp>
      <p:cxnSp>
        <p:nvCxnSpPr>
          <p:cNvPr id="238" name="Google Shape;238;p21"/>
          <p:cNvCxnSpPr>
            <a:stCxn id="234" idx="2"/>
            <a:endCxn id="235" idx="0"/>
          </p:cNvCxnSpPr>
          <p:nvPr/>
        </p:nvCxnSpPr>
        <p:spPr>
          <a:xfrm>
            <a:off x="7102125" y="3374125"/>
            <a:ext cx="528000" cy="612900"/>
          </a:xfrm>
          <a:prstGeom prst="straightConnector1">
            <a:avLst/>
          </a:prstGeom>
          <a:noFill/>
          <a:ln cap="flat" cmpd="sng" w="28575">
            <a:solidFill>
              <a:srgbClr val="93C47D"/>
            </a:solidFill>
            <a:prstDash val="solid"/>
            <a:round/>
            <a:headEnd len="med" w="med" type="none"/>
            <a:tailEnd len="med" w="med" type="none"/>
          </a:ln>
        </p:spPr>
      </p:cxnSp>
      <p:cxnSp>
        <p:nvCxnSpPr>
          <p:cNvPr id="239" name="Google Shape;239;p21"/>
          <p:cNvCxnSpPr>
            <a:stCxn id="220" idx="3"/>
            <a:endCxn id="234" idx="1"/>
          </p:cNvCxnSpPr>
          <p:nvPr/>
        </p:nvCxnSpPr>
        <p:spPr>
          <a:xfrm>
            <a:off x="3845200" y="3084350"/>
            <a:ext cx="2970600" cy="3300"/>
          </a:xfrm>
          <a:prstGeom prst="straightConnector1">
            <a:avLst/>
          </a:prstGeom>
          <a:noFill/>
          <a:ln cap="flat" cmpd="sng" w="28575">
            <a:solidFill>
              <a:schemeClr val="dk2"/>
            </a:solidFill>
            <a:prstDash val="solid"/>
            <a:round/>
            <a:headEnd len="med" w="med" type="none"/>
            <a:tailEnd len="med" w="med" type="none"/>
          </a:ln>
        </p:spPr>
      </p:cxnSp>
      <p:sp>
        <p:nvSpPr>
          <p:cNvPr id="240" name="Google Shape;240;p21"/>
          <p:cNvSpPr txBox="1"/>
          <p:nvPr/>
        </p:nvSpPr>
        <p:spPr>
          <a:xfrm>
            <a:off x="4353263" y="2765350"/>
            <a:ext cx="20301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Trunk (VLAN ID .2 - .3)</a:t>
            </a:r>
            <a:endParaRPr/>
          </a:p>
        </p:txBody>
      </p:sp>
      <p:sp>
        <p:nvSpPr>
          <p:cNvPr id="241" name="Google Shape;241;p21"/>
          <p:cNvSpPr txBox="1"/>
          <p:nvPr/>
        </p:nvSpPr>
        <p:spPr>
          <a:xfrm rot="5400000">
            <a:off x="3402150" y="2282600"/>
            <a:ext cx="6501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Trunk</a:t>
            </a:r>
            <a:endParaRPr/>
          </a:p>
        </p:txBody>
      </p:sp>
      <p:sp>
        <p:nvSpPr>
          <p:cNvPr id="242" name="Google Shape;242;p21"/>
          <p:cNvSpPr txBox="1"/>
          <p:nvPr>
            <p:ph idx="4294967295" type="body"/>
          </p:nvPr>
        </p:nvSpPr>
        <p:spPr>
          <a:xfrm>
            <a:off x="4431375" y="118750"/>
            <a:ext cx="4571700" cy="2357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Notice that SW3 doesn’t contain any hosts in the .1 VLAN</a:t>
            </a:r>
            <a:endParaRPr/>
          </a:p>
          <a:p>
            <a:pPr indent="-342900" lvl="0" marL="457200" rtl="0" algn="l">
              <a:spcBef>
                <a:spcPts val="0"/>
              </a:spcBef>
              <a:spcAft>
                <a:spcPts val="0"/>
              </a:spcAft>
              <a:buSzPts val="1800"/>
              <a:buChar char="●"/>
            </a:pPr>
            <a:r>
              <a:rPr lang="en"/>
              <a:t>We can disallow traffic of Dot1Q frames with a VLAN ID of .1 over the trunk line in a (manual) process known as pruning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