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AD5E1E-04D6-43B1-932A-01E6BE5BE233}">
  <a:tblStyle styleId="{2FAD5E1E-04D6-43B1-932A-01E6BE5BE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d801ae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d801ae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d801ae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d801ae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 nibble of the first octet is 1100 which makes this a class C network which is /32 or 255.255.255.0 subnet mask. By anding the IP address and the subnet mask together we get 192.168.1.0 as the network 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d801ae0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d801ae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d801ae0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d801ae0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10.5.7.192 - Class A - Mask 255.0.0.0 - Network ID 10.0.0.0/8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192.168.4.16 - Class C - Mask 255.255.255.0 - Network ID 192.168.4.0/24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132.54.2.27 - Class B - Mask 255.255.0.0 - Network ID 132.54.0.0/16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d801ae0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d801ae0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d801ae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d801ae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692d7a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692d7a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692d7ab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692d7ab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692d7ab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692d7ab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692d7ab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7692d7ab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d801a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d801a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692d7a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692d7a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7692d7ab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7692d7ab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692d7ab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692d7ab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7692d7ab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7692d7ab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7692d7ab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7692d7ab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d801ae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d801ae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9d801ae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9d801ae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d801ae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d801ae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d801ae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d801ae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d801ae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d801ae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d801ae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d801ae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d801ae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d801ae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d801ae0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d801ae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Link-local traffic is traffic that doesn’t leave the network (L2) and is usually because of an invalid DHCP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Network is equivalent to “local network” which is a reference to the “local” view of the network (read: not internet and not routable on internet)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192.168.0.0 is technically /24 but everyone uses /16 (CIDAR technically)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network is “all IP addresses assigned to the local machine’s network interfaces and </a:t>
            </a:r>
            <a:r>
              <a:rPr lang="en"/>
              <a:t>subinterfaces</a:t>
            </a:r>
            <a:r>
              <a:rPr lang="en"/>
              <a:t>” and is essentially used for a broadcast to </a:t>
            </a:r>
            <a:r>
              <a:rPr lang="en"/>
              <a:t>oneself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0.0.0.0 is a special reserved address for the default route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d801ae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d801ae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assumes that our network is at 192.168.1 which is a local network reserved address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omputerhope.com/jargon/i/ip.htm" TargetMode="External"/><Relationship Id="rId4" Type="http://schemas.openxmlformats.org/officeDocument/2006/relationships/hyperlink" Target="http://www.subnet-calculato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Classes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814975"/>
                <a:gridCol w="1708725"/>
                <a:gridCol w="1424925"/>
                <a:gridCol w="927100"/>
                <a:gridCol w="1337200"/>
                <a:gridCol w="1151600"/>
                <a:gridCol w="1156075"/>
              </a:tblGrid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Octet Range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Octet High Nibble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Net/Host Octets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Subnet Mask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Networks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Hosts/Net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1-126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N.H.H.H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255.0.0.0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16,777,214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128-191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N.N.H.H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255.255.0.0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16,384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65,534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192-223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N.N.N.H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255.255.255.0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2,097,152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224-239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Reserved for multicasting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hMerge="1"/>
                <a:tc hMerge="1"/>
                <a:tc hMerge="1"/>
              </a:tr>
              <a:tr h="6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240-254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Experimental, used exclusively for research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Classful Addressing</a:t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311625" y="18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3"/>
          <p:cNvGraphicFramePr/>
          <p:nvPr/>
        </p:nvGraphicFramePr>
        <p:xfrm>
          <a:off x="304800" y="301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973350" y="1220275"/>
            <a:ext cx="1197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192.168.1.6</a:t>
            </a:r>
            <a:endParaRPr/>
          </a:p>
        </p:txBody>
      </p:sp>
      <p:cxnSp>
        <p:nvCxnSpPr>
          <p:cNvPr id="120" name="Google Shape;120;p23"/>
          <p:cNvCxnSpPr>
            <a:stCxn id="119" idx="1"/>
          </p:cNvCxnSpPr>
          <p:nvPr/>
        </p:nvCxnSpPr>
        <p:spPr>
          <a:xfrm flipH="1">
            <a:off x="333150" y="1374475"/>
            <a:ext cx="36402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3"/>
          <p:cNvCxnSpPr>
            <a:stCxn id="119" idx="3"/>
          </p:cNvCxnSpPr>
          <p:nvPr/>
        </p:nvCxnSpPr>
        <p:spPr>
          <a:xfrm>
            <a:off x="5170650" y="1374475"/>
            <a:ext cx="36699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3894825" y="2352425"/>
            <a:ext cx="1340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255.255.255.0</a:t>
            </a:r>
            <a:endParaRPr/>
          </a:p>
        </p:txBody>
      </p:sp>
      <p:cxnSp>
        <p:nvCxnSpPr>
          <p:cNvPr id="123" name="Google Shape;123;p23"/>
          <p:cNvCxnSpPr>
            <a:stCxn id="122" idx="1"/>
          </p:cNvCxnSpPr>
          <p:nvPr/>
        </p:nvCxnSpPr>
        <p:spPr>
          <a:xfrm flipH="1">
            <a:off x="318225" y="2506625"/>
            <a:ext cx="35766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3"/>
          <p:cNvCxnSpPr/>
          <p:nvPr/>
        </p:nvCxnSpPr>
        <p:spPr>
          <a:xfrm>
            <a:off x="5235525" y="2506625"/>
            <a:ext cx="35901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3233025" y="1453975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226138" y="2599788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 Mask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311600" y="41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3"/>
          <p:cNvSpPr txBox="1"/>
          <p:nvPr/>
        </p:nvSpPr>
        <p:spPr>
          <a:xfrm>
            <a:off x="3894863" y="3534613"/>
            <a:ext cx="1340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192.168.1.0</a:t>
            </a:r>
            <a:endParaRPr/>
          </a:p>
        </p:txBody>
      </p:sp>
      <p:cxnSp>
        <p:nvCxnSpPr>
          <p:cNvPr id="129" name="Google Shape;129;p23"/>
          <p:cNvCxnSpPr>
            <a:stCxn id="128" idx="1"/>
          </p:cNvCxnSpPr>
          <p:nvPr/>
        </p:nvCxnSpPr>
        <p:spPr>
          <a:xfrm flipH="1">
            <a:off x="341063" y="3688813"/>
            <a:ext cx="35538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3"/>
          <p:cNvCxnSpPr/>
          <p:nvPr/>
        </p:nvCxnSpPr>
        <p:spPr>
          <a:xfrm>
            <a:off x="5235563" y="3688813"/>
            <a:ext cx="35901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3"/>
          <p:cNvSpPr txBox="1"/>
          <p:nvPr/>
        </p:nvSpPr>
        <p:spPr>
          <a:xfrm>
            <a:off x="3226175" y="3781975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Network ID = IP &amp; Subnet Mask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Classful Addressing</a:t>
            </a:r>
            <a:endParaRPr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311625" y="18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28575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4"/>
          <p:cNvGraphicFramePr/>
          <p:nvPr/>
        </p:nvGraphicFramePr>
        <p:xfrm>
          <a:off x="304800" y="301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3956550" y="1220275"/>
            <a:ext cx="1278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172.126.1.67</a:t>
            </a:r>
            <a:endParaRPr/>
          </a:p>
        </p:txBody>
      </p:sp>
      <p:cxnSp>
        <p:nvCxnSpPr>
          <p:cNvPr id="140" name="Google Shape;140;p24"/>
          <p:cNvCxnSpPr>
            <a:stCxn id="139" idx="1"/>
          </p:cNvCxnSpPr>
          <p:nvPr/>
        </p:nvCxnSpPr>
        <p:spPr>
          <a:xfrm flipH="1">
            <a:off x="316350" y="1374475"/>
            <a:ext cx="36402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>
            <a:stCxn id="139" idx="3"/>
          </p:cNvCxnSpPr>
          <p:nvPr/>
        </p:nvCxnSpPr>
        <p:spPr>
          <a:xfrm>
            <a:off x="5235450" y="1374475"/>
            <a:ext cx="36051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3894825" y="2352425"/>
            <a:ext cx="1340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255.255.0.0</a:t>
            </a:r>
            <a:endParaRPr/>
          </a:p>
        </p:txBody>
      </p:sp>
      <p:cxnSp>
        <p:nvCxnSpPr>
          <p:cNvPr id="143" name="Google Shape;143;p24"/>
          <p:cNvCxnSpPr>
            <a:stCxn id="142" idx="1"/>
          </p:cNvCxnSpPr>
          <p:nvPr/>
        </p:nvCxnSpPr>
        <p:spPr>
          <a:xfrm flipH="1">
            <a:off x="318225" y="2506625"/>
            <a:ext cx="35766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5235525" y="2506625"/>
            <a:ext cx="35901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4"/>
          <p:cNvSpPr txBox="1"/>
          <p:nvPr/>
        </p:nvSpPr>
        <p:spPr>
          <a:xfrm>
            <a:off x="3233025" y="1453975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226138" y="2599788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 Mask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11600" y="41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  <a:gridCol w="243450"/>
              </a:tblGrid>
              <a:tr h="2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/>
        </p:nvSpPr>
        <p:spPr>
          <a:xfrm>
            <a:off x="3894863" y="3534613"/>
            <a:ext cx="1340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172.126.0.0</a:t>
            </a:r>
            <a:endParaRPr/>
          </a:p>
        </p:txBody>
      </p:sp>
      <p:cxnSp>
        <p:nvCxnSpPr>
          <p:cNvPr id="149" name="Google Shape;149;p24"/>
          <p:cNvCxnSpPr>
            <a:stCxn id="148" idx="1"/>
          </p:cNvCxnSpPr>
          <p:nvPr/>
        </p:nvCxnSpPr>
        <p:spPr>
          <a:xfrm flipH="1">
            <a:off x="341063" y="3688813"/>
            <a:ext cx="35538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5235563" y="3688813"/>
            <a:ext cx="35901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 txBox="1"/>
          <p:nvPr/>
        </p:nvSpPr>
        <p:spPr>
          <a:xfrm>
            <a:off x="3226175" y="3781975"/>
            <a:ext cx="2678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Network ID = IP &amp; Subnet Mask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Classful Addressing (Exercise)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Network ID for the following classful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10.5.7.192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192.168.4.1</a:t>
            </a:r>
            <a:r>
              <a:rPr lang="en" sz="1800"/>
              <a:t>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132.54.2.27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Routing Table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routing table performs a similar function to the switching table in L2 and is responsible for making sure </a:t>
            </a:r>
            <a:r>
              <a:rPr lang="en"/>
              <a:t>traffic</a:t>
            </a:r>
            <a:r>
              <a:rPr lang="en"/>
              <a:t> gets to where it needs to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routing table is primarily made up of the following fields: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Network ID &amp; Mask represents an available network a device can route traffic to (0.0.0.0 used to route traffic not otherwise in the table)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Gateway (Next Hop) is the next L3 appliance interface’s IP address that must be traversed to reach the destination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Interface is the port* used to reach the next hop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Metric is the cost of getting to the next hop through the interface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3767525" y="5971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1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9300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.10.1</a:t>
            </a:r>
            <a:endParaRPr sz="1200"/>
          </a:p>
        </p:txBody>
      </p:sp>
      <p:sp>
        <p:nvSpPr>
          <p:cNvPr id="170" name="Google Shape;170;p27"/>
          <p:cNvSpPr/>
          <p:nvPr/>
        </p:nvSpPr>
        <p:spPr>
          <a:xfrm>
            <a:off x="46837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.10.2</a:t>
            </a:r>
            <a:endParaRPr sz="1200"/>
          </a:p>
        </p:txBody>
      </p:sp>
      <p:sp>
        <p:nvSpPr>
          <p:cNvPr id="171" name="Google Shape;171;p27"/>
          <p:cNvSpPr/>
          <p:nvPr/>
        </p:nvSpPr>
        <p:spPr>
          <a:xfrm>
            <a:off x="39300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.1.1</a:t>
            </a:r>
            <a:endParaRPr sz="1200"/>
          </a:p>
        </p:txBody>
      </p:sp>
      <p:sp>
        <p:nvSpPr>
          <p:cNvPr id="172" name="Google Shape;172;p27"/>
          <p:cNvSpPr/>
          <p:nvPr/>
        </p:nvSpPr>
        <p:spPr>
          <a:xfrm>
            <a:off x="46837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.2.1</a:t>
            </a:r>
            <a:endParaRPr sz="1200"/>
          </a:p>
        </p:txBody>
      </p:sp>
      <p:sp>
        <p:nvSpPr>
          <p:cNvPr id="173" name="Google Shape;173;p27"/>
          <p:cNvSpPr/>
          <p:nvPr/>
        </p:nvSpPr>
        <p:spPr>
          <a:xfrm>
            <a:off x="53764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2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55390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.2.2</a:t>
            </a:r>
            <a:endParaRPr sz="1200"/>
          </a:p>
        </p:txBody>
      </p:sp>
      <p:sp>
        <p:nvSpPr>
          <p:cNvPr id="175" name="Google Shape;175;p27"/>
          <p:cNvSpPr/>
          <p:nvPr/>
        </p:nvSpPr>
        <p:spPr>
          <a:xfrm>
            <a:off x="62927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55390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2927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.20.1</a:t>
            </a:r>
            <a:endParaRPr sz="1200"/>
          </a:p>
        </p:txBody>
      </p:sp>
      <p:sp>
        <p:nvSpPr>
          <p:cNvPr id="178" name="Google Shape;178;p27"/>
          <p:cNvSpPr/>
          <p:nvPr/>
        </p:nvSpPr>
        <p:spPr>
          <a:xfrm>
            <a:off x="21585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 4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23211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30748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.1.2</a:t>
            </a:r>
            <a:endParaRPr sz="1200"/>
          </a:p>
        </p:txBody>
      </p:sp>
      <p:sp>
        <p:nvSpPr>
          <p:cNvPr id="181" name="Google Shape;181;p27"/>
          <p:cNvSpPr/>
          <p:nvPr/>
        </p:nvSpPr>
        <p:spPr>
          <a:xfrm>
            <a:off x="23211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.40.1</a:t>
            </a:r>
            <a:endParaRPr sz="1200"/>
          </a:p>
        </p:txBody>
      </p:sp>
      <p:sp>
        <p:nvSpPr>
          <p:cNvPr id="182" name="Google Shape;182;p27"/>
          <p:cNvSpPr/>
          <p:nvPr/>
        </p:nvSpPr>
        <p:spPr>
          <a:xfrm>
            <a:off x="30748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.3.2</a:t>
            </a:r>
            <a:endParaRPr sz="1200"/>
          </a:p>
        </p:txBody>
      </p:sp>
      <p:sp>
        <p:nvSpPr>
          <p:cNvPr id="183" name="Google Shape;183;p27"/>
          <p:cNvSpPr/>
          <p:nvPr/>
        </p:nvSpPr>
        <p:spPr>
          <a:xfrm>
            <a:off x="3767500" y="357942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3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39300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.3.1</a:t>
            </a:r>
            <a:endParaRPr sz="1200"/>
          </a:p>
        </p:txBody>
      </p:sp>
      <p:sp>
        <p:nvSpPr>
          <p:cNvPr id="185" name="Google Shape;185;p27"/>
          <p:cNvSpPr/>
          <p:nvPr/>
        </p:nvSpPr>
        <p:spPr>
          <a:xfrm>
            <a:off x="46837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39300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.30.1</a:t>
            </a:r>
            <a:endParaRPr sz="1200"/>
          </a:p>
        </p:txBody>
      </p:sp>
      <p:sp>
        <p:nvSpPr>
          <p:cNvPr id="187" name="Google Shape;187;p27"/>
          <p:cNvSpPr/>
          <p:nvPr/>
        </p:nvSpPr>
        <p:spPr>
          <a:xfrm>
            <a:off x="46837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7"/>
          <p:cNvCxnSpPr>
            <a:stCxn id="171" idx="2"/>
            <a:endCxn id="180" idx="0"/>
          </p:cNvCxnSpPr>
          <p:nvPr/>
        </p:nvCxnSpPr>
        <p:spPr>
          <a:xfrm rot="5400000">
            <a:off x="3494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>
            <a:stCxn id="172" idx="2"/>
            <a:endCxn id="174" idx="0"/>
          </p:cNvCxnSpPr>
          <p:nvPr/>
        </p:nvCxnSpPr>
        <p:spPr>
          <a:xfrm flipH="1" rot="-5400000">
            <a:off x="5103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7"/>
          <p:cNvCxnSpPr>
            <a:stCxn id="182" idx="2"/>
            <a:endCxn id="184" idx="0"/>
          </p:cNvCxnSpPr>
          <p:nvPr/>
        </p:nvCxnSpPr>
        <p:spPr>
          <a:xfrm flipH="1" rot="-5400000">
            <a:off x="3514600" y="2899825"/>
            <a:ext cx="504000" cy="85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/>
          <p:nvPr/>
        </p:nvSpPr>
        <p:spPr>
          <a:xfrm>
            <a:off x="268150" y="26650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192.168.40.0/24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1821450" y="413592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192.168.30.0/24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5793050" y="35794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192.168.20.0/24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1728100" y="5971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192.168.10.0/24</a:t>
            </a:r>
            <a:endParaRPr/>
          </a:p>
        </p:txBody>
      </p:sp>
      <p:cxnSp>
        <p:nvCxnSpPr>
          <p:cNvPr id="195" name="Google Shape;195;p27"/>
          <p:cNvCxnSpPr>
            <a:stCxn id="169" idx="0"/>
            <a:endCxn id="194" idx="0"/>
          </p:cNvCxnSpPr>
          <p:nvPr/>
        </p:nvCxnSpPr>
        <p:spPr>
          <a:xfrm rot="5400000">
            <a:off x="3342800" y="-253625"/>
            <a:ext cx="600" cy="170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>
            <a:endCxn id="191" idx="2"/>
          </p:cNvCxnSpPr>
          <p:nvPr/>
        </p:nvCxnSpPr>
        <p:spPr>
          <a:xfrm flipH="1">
            <a:off x="1031950" y="3074875"/>
            <a:ext cx="1553400" cy="600"/>
          </a:xfrm>
          <a:prstGeom prst="bentConnector4">
            <a:avLst>
              <a:gd fmla="val 25415" name="adj1"/>
              <a:gd fmla="val 397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7"/>
          <p:cNvCxnSpPr>
            <a:stCxn id="186" idx="2"/>
            <a:endCxn id="192" idx="2"/>
          </p:cNvCxnSpPr>
          <p:nvPr/>
        </p:nvCxnSpPr>
        <p:spPr>
          <a:xfrm rot="5400000">
            <a:off x="3389425" y="3742175"/>
            <a:ext cx="600" cy="1608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endCxn id="193" idx="0"/>
          </p:cNvCxnSpPr>
          <p:nvPr/>
        </p:nvCxnSpPr>
        <p:spPr>
          <a:xfrm flipH="1" rot="-5400000">
            <a:off x="6304550" y="3327175"/>
            <a:ext cx="50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7"/>
          <p:cNvSpPr/>
          <p:nvPr/>
        </p:nvSpPr>
        <p:spPr>
          <a:xfrm>
            <a:off x="6893102" y="-605737"/>
            <a:ext cx="2949156" cy="19422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Internet</a:t>
            </a:r>
            <a:endParaRPr sz="2400"/>
          </a:p>
        </p:txBody>
      </p:sp>
      <p:cxnSp>
        <p:nvCxnSpPr>
          <p:cNvPr id="200" name="Google Shape;200;p27"/>
          <p:cNvCxnSpPr>
            <a:stCxn id="170" idx="0"/>
            <a:endCxn id="199" idx="2"/>
          </p:cNvCxnSpPr>
          <p:nvPr/>
        </p:nvCxnSpPr>
        <p:spPr>
          <a:xfrm rot="-5400000">
            <a:off x="5809050" y="-495875"/>
            <a:ext cx="231900" cy="195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7"/>
          <p:cNvSpPr txBox="1"/>
          <p:nvPr/>
        </p:nvSpPr>
        <p:spPr>
          <a:xfrm>
            <a:off x="260025" y="225892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6 Addresses</a:t>
            </a:r>
            <a:endParaRPr sz="1200"/>
          </a:p>
        </p:txBody>
      </p:sp>
      <p:sp>
        <p:nvSpPr>
          <p:cNvPr id="202" name="Google Shape;202;p27"/>
          <p:cNvSpPr txBox="1"/>
          <p:nvPr/>
        </p:nvSpPr>
        <p:spPr>
          <a:xfrm>
            <a:off x="1715200" y="100757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20 Addresses</a:t>
            </a:r>
            <a:endParaRPr sz="1200"/>
          </a:p>
        </p:txBody>
      </p:sp>
      <p:sp>
        <p:nvSpPr>
          <p:cNvPr id="203" name="Google Shape;203;p27"/>
          <p:cNvSpPr txBox="1"/>
          <p:nvPr/>
        </p:nvSpPr>
        <p:spPr>
          <a:xfrm>
            <a:off x="1715350" y="3726875"/>
            <a:ext cx="1702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121 Addresses</a:t>
            </a:r>
            <a:endParaRPr sz="1200"/>
          </a:p>
        </p:txBody>
      </p:sp>
      <p:sp>
        <p:nvSpPr>
          <p:cNvPr id="204" name="Google Shape;204;p27"/>
          <p:cNvSpPr txBox="1"/>
          <p:nvPr/>
        </p:nvSpPr>
        <p:spPr>
          <a:xfrm>
            <a:off x="5726350" y="3989875"/>
            <a:ext cx="1658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254 Addresses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3767525" y="597175"/>
            <a:ext cx="1608900" cy="966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1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39300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.10.1</a:t>
            </a:r>
            <a:endParaRPr sz="1200"/>
          </a:p>
        </p:txBody>
      </p:sp>
      <p:sp>
        <p:nvSpPr>
          <p:cNvPr id="211" name="Google Shape;211;p28"/>
          <p:cNvSpPr/>
          <p:nvPr/>
        </p:nvSpPr>
        <p:spPr>
          <a:xfrm>
            <a:off x="46837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.10.2</a:t>
            </a:r>
            <a:endParaRPr sz="1200"/>
          </a:p>
        </p:txBody>
      </p:sp>
      <p:sp>
        <p:nvSpPr>
          <p:cNvPr id="212" name="Google Shape;212;p28"/>
          <p:cNvSpPr/>
          <p:nvPr/>
        </p:nvSpPr>
        <p:spPr>
          <a:xfrm>
            <a:off x="39300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.1.1</a:t>
            </a:r>
            <a:endParaRPr sz="1200"/>
          </a:p>
        </p:txBody>
      </p:sp>
      <p:sp>
        <p:nvSpPr>
          <p:cNvPr id="213" name="Google Shape;213;p28"/>
          <p:cNvSpPr/>
          <p:nvPr/>
        </p:nvSpPr>
        <p:spPr>
          <a:xfrm>
            <a:off x="46837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.2.1</a:t>
            </a:r>
            <a:endParaRPr sz="1200"/>
          </a:p>
        </p:txBody>
      </p:sp>
      <p:sp>
        <p:nvSpPr>
          <p:cNvPr id="214" name="Google Shape;214;p28"/>
          <p:cNvSpPr/>
          <p:nvPr/>
        </p:nvSpPr>
        <p:spPr>
          <a:xfrm>
            <a:off x="53764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2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5390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.2.2</a:t>
            </a:r>
            <a:endParaRPr sz="1200"/>
          </a:p>
        </p:txBody>
      </p:sp>
      <p:sp>
        <p:nvSpPr>
          <p:cNvPr id="216" name="Google Shape;216;p28"/>
          <p:cNvSpPr/>
          <p:nvPr/>
        </p:nvSpPr>
        <p:spPr>
          <a:xfrm>
            <a:off x="62927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55390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62927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.20.1</a:t>
            </a:r>
            <a:endParaRPr sz="1200"/>
          </a:p>
        </p:txBody>
      </p:sp>
      <p:sp>
        <p:nvSpPr>
          <p:cNvPr id="219" name="Google Shape;219;p28"/>
          <p:cNvSpPr/>
          <p:nvPr/>
        </p:nvSpPr>
        <p:spPr>
          <a:xfrm>
            <a:off x="21585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 4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23211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30748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.1.2</a:t>
            </a:r>
            <a:endParaRPr sz="1200"/>
          </a:p>
        </p:txBody>
      </p:sp>
      <p:sp>
        <p:nvSpPr>
          <p:cNvPr id="222" name="Google Shape;222;p28"/>
          <p:cNvSpPr/>
          <p:nvPr/>
        </p:nvSpPr>
        <p:spPr>
          <a:xfrm>
            <a:off x="23211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.40.1</a:t>
            </a:r>
            <a:endParaRPr sz="1200"/>
          </a:p>
        </p:txBody>
      </p:sp>
      <p:sp>
        <p:nvSpPr>
          <p:cNvPr id="223" name="Google Shape;223;p28"/>
          <p:cNvSpPr/>
          <p:nvPr/>
        </p:nvSpPr>
        <p:spPr>
          <a:xfrm>
            <a:off x="30748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.3.2</a:t>
            </a:r>
            <a:endParaRPr sz="1200"/>
          </a:p>
        </p:txBody>
      </p:sp>
      <p:sp>
        <p:nvSpPr>
          <p:cNvPr id="224" name="Google Shape;224;p28"/>
          <p:cNvSpPr/>
          <p:nvPr/>
        </p:nvSpPr>
        <p:spPr>
          <a:xfrm>
            <a:off x="3767500" y="357942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3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39300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.3.1</a:t>
            </a:r>
            <a:endParaRPr sz="1200"/>
          </a:p>
        </p:txBody>
      </p:sp>
      <p:sp>
        <p:nvSpPr>
          <p:cNvPr id="226" name="Google Shape;226;p28"/>
          <p:cNvSpPr/>
          <p:nvPr/>
        </p:nvSpPr>
        <p:spPr>
          <a:xfrm>
            <a:off x="46837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39300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.30.1</a:t>
            </a:r>
            <a:endParaRPr sz="1200"/>
          </a:p>
        </p:txBody>
      </p:sp>
      <p:sp>
        <p:nvSpPr>
          <p:cNvPr id="228" name="Google Shape;228;p28"/>
          <p:cNvSpPr/>
          <p:nvPr/>
        </p:nvSpPr>
        <p:spPr>
          <a:xfrm>
            <a:off x="46837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>
            <a:stCxn id="212" idx="2"/>
            <a:endCxn id="221" idx="0"/>
          </p:cNvCxnSpPr>
          <p:nvPr/>
        </p:nvCxnSpPr>
        <p:spPr>
          <a:xfrm rot="5400000">
            <a:off x="3494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stCxn id="213" idx="2"/>
            <a:endCxn id="215" idx="0"/>
          </p:cNvCxnSpPr>
          <p:nvPr/>
        </p:nvCxnSpPr>
        <p:spPr>
          <a:xfrm flipH="1" rot="-5400000">
            <a:off x="5103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23" idx="2"/>
            <a:endCxn id="225" idx="0"/>
          </p:cNvCxnSpPr>
          <p:nvPr/>
        </p:nvCxnSpPr>
        <p:spPr>
          <a:xfrm flipH="1" rot="-5400000">
            <a:off x="3514600" y="2899825"/>
            <a:ext cx="504000" cy="85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/>
          <p:nvPr/>
        </p:nvSpPr>
        <p:spPr>
          <a:xfrm>
            <a:off x="268150" y="26650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192.168.40.0/24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1821450" y="413592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192.168.30.0/24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793050" y="35794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192.168.20.0/24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728100" y="5971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192.168.10.0/24</a:t>
            </a:r>
            <a:endParaRPr/>
          </a:p>
        </p:txBody>
      </p:sp>
      <p:cxnSp>
        <p:nvCxnSpPr>
          <p:cNvPr id="236" name="Google Shape;236;p28"/>
          <p:cNvCxnSpPr>
            <a:stCxn id="210" idx="0"/>
            <a:endCxn id="235" idx="0"/>
          </p:cNvCxnSpPr>
          <p:nvPr/>
        </p:nvCxnSpPr>
        <p:spPr>
          <a:xfrm rot="5400000">
            <a:off x="3342800" y="-253625"/>
            <a:ext cx="600" cy="170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>
            <a:endCxn id="232" idx="2"/>
          </p:cNvCxnSpPr>
          <p:nvPr/>
        </p:nvCxnSpPr>
        <p:spPr>
          <a:xfrm flipH="1">
            <a:off x="1031950" y="3074875"/>
            <a:ext cx="1553400" cy="600"/>
          </a:xfrm>
          <a:prstGeom prst="bentConnector4">
            <a:avLst>
              <a:gd fmla="val 25415" name="adj1"/>
              <a:gd fmla="val 397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>
            <a:stCxn id="227" idx="2"/>
            <a:endCxn id="233" idx="2"/>
          </p:cNvCxnSpPr>
          <p:nvPr/>
        </p:nvCxnSpPr>
        <p:spPr>
          <a:xfrm rot="5400000">
            <a:off x="3389425" y="3742175"/>
            <a:ext cx="600" cy="1608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endCxn id="234" idx="0"/>
          </p:cNvCxnSpPr>
          <p:nvPr/>
        </p:nvCxnSpPr>
        <p:spPr>
          <a:xfrm flipH="1" rot="-5400000">
            <a:off x="6304550" y="3327175"/>
            <a:ext cx="50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/>
          <p:nvPr/>
        </p:nvSpPr>
        <p:spPr>
          <a:xfrm>
            <a:off x="6893102" y="-605737"/>
            <a:ext cx="2949156" cy="19422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Internet</a:t>
            </a:r>
            <a:endParaRPr sz="2400"/>
          </a:p>
        </p:txBody>
      </p:sp>
      <p:cxnSp>
        <p:nvCxnSpPr>
          <p:cNvPr id="241" name="Google Shape;241;p28"/>
          <p:cNvCxnSpPr>
            <a:stCxn id="211" idx="0"/>
            <a:endCxn id="240" idx="2"/>
          </p:cNvCxnSpPr>
          <p:nvPr/>
        </p:nvCxnSpPr>
        <p:spPr>
          <a:xfrm rot="-5400000">
            <a:off x="5809050" y="-495875"/>
            <a:ext cx="231900" cy="195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8"/>
          <p:cNvSpPr txBox="1"/>
          <p:nvPr/>
        </p:nvSpPr>
        <p:spPr>
          <a:xfrm>
            <a:off x="260025" y="225892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6 Addresses</a:t>
            </a:r>
            <a:endParaRPr sz="1200"/>
          </a:p>
        </p:txBody>
      </p:sp>
      <p:sp>
        <p:nvSpPr>
          <p:cNvPr id="243" name="Google Shape;243;p28"/>
          <p:cNvSpPr txBox="1"/>
          <p:nvPr/>
        </p:nvSpPr>
        <p:spPr>
          <a:xfrm>
            <a:off x="1715200" y="100757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20 Addresses</a:t>
            </a:r>
            <a:endParaRPr sz="1200"/>
          </a:p>
        </p:txBody>
      </p:sp>
      <p:sp>
        <p:nvSpPr>
          <p:cNvPr id="244" name="Google Shape;244;p28"/>
          <p:cNvSpPr txBox="1"/>
          <p:nvPr/>
        </p:nvSpPr>
        <p:spPr>
          <a:xfrm>
            <a:off x="1715350" y="3726875"/>
            <a:ext cx="1702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121 Addresses</a:t>
            </a:r>
            <a:endParaRPr sz="1200"/>
          </a:p>
        </p:txBody>
      </p:sp>
      <p:sp>
        <p:nvSpPr>
          <p:cNvPr id="245" name="Google Shape;245;p28"/>
          <p:cNvSpPr txBox="1"/>
          <p:nvPr/>
        </p:nvSpPr>
        <p:spPr>
          <a:xfrm>
            <a:off x="5726350" y="3989875"/>
            <a:ext cx="1658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254 Addresses</a:t>
            </a:r>
            <a:endParaRPr sz="1200"/>
          </a:p>
        </p:txBody>
      </p:sp>
      <p:sp>
        <p:nvSpPr>
          <p:cNvPr id="246" name="Google Shape;246;p28"/>
          <p:cNvSpPr txBox="1"/>
          <p:nvPr/>
        </p:nvSpPr>
        <p:spPr>
          <a:xfrm>
            <a:off x="7391650" y="484950"/>
            <a:ext cx="1795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ISP: 137.164.24.208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 - Router 1</a:t>
            </a:r>
            <a:endParaRPr/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130150"/>
                <a:gridCol w="2130150"/>
                <a:gridCol w="3423550"/>
                <a:gridCol w="836750"/>
              </a:tblGrid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0.0.0.0/0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137.164.24.208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192.168.10.2/24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127.0.0.1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192.168.10.1/24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192.168.40.0/24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3767525" y="5971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1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9300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.10.1</a:t>
            </a:r>
            <a:endParaRPr sz="1200"/>
          </a:p>
        </p:txBody>
      </p:sp>
      <p:sp>
        <p:nvSpPr>
          <p:cNvPr id="259" name="Google Shape;259;p30"/>
          <p:cNvSpPr/>
          <p:nvPr/>
        </p:nvSpPr>
        <p:spPr>
          <a:xfrm>
            <a:off x="46837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.10.2</a:t>
            </a:r>
            <a:endParaRPr sz="1200"/>
          </a:p>
        </p:txBody>
      </p:sp>
      <p:sp>
        <p:nvSpPr>
          <p:cNvPr id="260" name="Google Shape;260;p30"/>
          <p:cNvSpPr/>
          <p:nvPr/>
        </p:nvSpPr>
        <p:spPr>
          <a:xfrm>
            <a:off x="39300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.1.1</a:t>
            </a:r>
            <a:endParaRPr sz="1200"/>
          </a:p>
        </p:txBody>
      </p:sp>
      <p:sp>
        <p:nvSpPr>
          <p:cNvPr id="261" name="Google Shape;261;p30"/>
          <p:cNvSpPr/>
          <p:nvPr/>
        </p:nvSpPr>
        <p:spPr>
          <a:xfrm>
            <a:off x="46837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.2.1</a:t>
            </a:r>
            <a:endParaRPr sz="1200"/>
          </a:p>
        </p:txBody>
      </p:sp>
      <p:sp>
        <p:nvSpPr>
          <p:cNvPr id="262" name="Google Shape;262;p30"/>
          <p:cNvSpPr/>
          <p:nvPr/>
        </p:nvSpPr>
        <p:spPr>
          <a:xfrm>
            <a:off x="5376475" y="2108575"/>
            <a:ext cx="1608900" cy="966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2</a:t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55390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.2.2</a:t>
            </a:r>
            <a:endParaRPr sz="1200"/>
          </a:p>
        </p:txBody>
      </p:sp>
      <p:sp>
        <p:nvSpPr>
          <p:cNvPr id="264" name="Google Shape;264;p30"/>
          <p:cNvSpPr/>
          <p:nvPr/>
        </p:nvSpPr>
        <p:spPr>
          <a:xfrm>
            <a:off x="62927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390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62927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.20.1</a:t>
            </a:r>
            <a:endParaRPr sz="1200"/>
          </a:p>
        </p:txBody>
      </p:sp>
      <p:sp>
        <p:nvSpPr>
          <p:cNvPr id="267" name="Google Shape;267;p30"/>
          <p:cNvSpPr/>
          <p:nvPr/>
        </p:nvSpPr>
        <p:spPr>
          <a:xfrm>
            <a:off x="21585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 4</a:t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23211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30748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.1.2</a:t>
            </a:r>
            <a:endParaRPr sz="1200"/>
          </a:p>
        </p:txBody>
      </p:sp>
      <p:sp>
        <p:nvSpPr>
          <p:cNvPr id="270" name="Google Shape;270;p30"/>
          <p:cNvSpPr/>
          <p:nvPr/>
        </p:nvSpPr>
        <p:spPr>
          <a:xfrm>
            <a:off x="23211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.40.1</a:t>
            </a:r>
            <a:endParaRPr sz="1200"/>
          </a:p>
        </p:txBody>
      </p:sp>
      <p:sp>
        <p:nvSpPr>
          <p:cNvPr id="271" name="Google Shape;271;p30"/>
          <p:cNvSpPr/>
          <p:nvPr/>
        </p:nvSpPr>
        <p:spPr>
          <a:xfrm>
            <a:off x="30748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.3.2</a:t>
            </a:r>
            <a:endParaRPr sz="1200"/>
          </a:p>
        </p:txBody>
      </p:sp>
      <p:sp>
        <p:nvSpPr>
          <p:cNvPr id="272" name="Google Shape;272;p30"/>
          <p:cNvSpPr/>
          <p:nvPr/>
        </p:nvSpPr>
        <p:spPr>
          <a:xfrm>
            <a:off x="3767500" y="357942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3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9300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.3.1</a:t>
            </a:r>
            <a:endParaRPr sz="1200"/>
          </a:p>
        </p:txBody>
      </p:sp>
      <p:sp>
        <p:nvSpPr>
          <p:cNvPr id="274" name="Google Shape;274;p30"/>
          <p:cNvSpPr/>
          <p:nvPr/>
        </p:nvSpPr>
        <p:spPr>
          <a:xfrm>
            <a:off x="46837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39300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.30.1</a:t>
            </a:r>
            <a:endParaRPr sz="1200"/>
          </a:p>
        </p:txBody>
      </p:sp>
      <p:sp>
        <p:nvSpPr>
          <p:cNvPr id="276" name="Google Shape;276;p30"/>
          <p:cNvSpPr/>
          <p:nvPr/>
        </p:nvSpPr>
        <p:spPr>
          <a:xfrm>
            <a:off x="46837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30"/>
          <p:cNvCxnSpPr>
            <a:stCxn id="260" idx="2"/>
            <a:endCxn id="269" idx="0"/>
          </p:cNvCxnSpPr>
          <p:nvPr/>
        </p:nvCxnSpPr>
        <p:spPr>
          <a:xfrm rot="5400000">
            <a:off x="3494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0"/>
          <p:cNvCxnSpPr>
            <a:stCxn id="261" idx="2"/>
            <a:endCxn id="263" idx="0"/>
          </p:cNvCxnSpPr>
          <p:nvPr/>
        </p:nvCxnSpPr>
        <p:spPr>
          <a:xfrm flipH="1" rot="-5400000">
            <a:off x="5103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0"/>
          <p:cNvCxnSpPr>
            <a:stCxn id="271" idx="2"/>
            <a:endCxn id="273" idx="0"/>
          </p:cNvCxnSpPr>
          <p:nvPr/>
        </p:nvCxnSpPr>
        <p:spPr>
          <a:xfrm flipH="1" rot="-5400000">
            <a:off x="3514600" y="2899825"/>
            <a:ext cx="504000" cy="85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/>
          <p:nvPr/>
        </p:nvSpPr>
        <p:spPr>
          <a:xfrm>
            <a:off x="268150" y="26650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192.168.40.0/24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821450" y="413592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192.168.30.0/24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793050" y="35794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192.168.20.0/24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1728100" y="5971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192.168.10.0/24</a:t>
            </a:r>
            <a:endParaRPr/>
          </a:p>
        </p:txBody>
      </p:sp>
      <p:cxnSp>
        <p:nvCxnSpPr>
          <p:cNvPr id="284" name="Google Shape;284;p30"/>
          <p:cNvCxnSpPr>
            <a:stCxn id="258" idx="0"/>
            <a:endCxn id="283" idx="0"/>
          </p:cNvCxnSpPr>
          <p:nvPr/>
        </p:nvCxnSpPr>
        <p:spPr>
          <a:xfrm rot="5400000">
            <a:off x="3342800" y="-253625"/>
            <a:ext cx="600" cy="170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0"/>
          <p:cNvCxnSpPr>
            <a:endCxn id="280" idx="2"/>
          </p:cNvCxnSpPr>
          <p:nvPr/>
        </p:nvCxnSpPr>
        <p:spPr>
          <a:xfrm flipH="1">
            <a:off x="1031950" y="3074875"/>
            <a:ext cx="1553400" cy="600"/>
          </a:xfrm>
          <a:prstGeom prst="bentConnector4">
            <a:avLst>
              <a:gd fmla="val 25415" name="adj1"/>
              <a:gd fmla="val 397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0"/>
          <p:cNvCxnSpPr>
            <a:stCxn id="275" idx="2"/>
            <a:endCxn id="281" idx="2"/>
          </p:cNvCxnSpPr>
          <p:nvPr/>
        </p:nvCxnSpPr>
        <p:spPr>
          <a:xfrm rot="5400000">
            <a:off x="3389425" y="3742175"/>
            <a:ext cx="600" cy="1608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0"/>
          <p:cNvCxnSpPr>
            <a:endCxn id="282" idx="0"/>
          </p:cNvCxnSpPr>
          <p:nvPr/>
        </p:nvCxnSpPr>
        <p:spPr>
          <a:xfrm flipH="1" rot="-5400000">
            <a:off x="6304550" y="3327175"/>
            <a:ext cx="50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0"/>
          <p:cNvSpPr/>
          <p:nvPr/>
        </p:nvSpPr>
        <p:spPr>
          <a:xfrm>
            <a:off x="6893102" y="-605737"/>
            <a:ext cx="2949156" cy="19422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Internet</a:t>
            </a:r>
            <a:endParaRPr sz="2400"/>
          </a:p>
        </p:txBody>
      </p:sp>
      <p:cxnSp>
        <p:nvCxnSpPr>
          <p:cNvPr id="289" name="Google Shape;289;p30"/>
          <p:cNvCxnSpPr>
            <a:stCxn id="259" idx="0"/>
            <a:endCxn id="288" idx="2"/>
          </p:cNvCxnSpPr>
          <p:nvPr/>
        </p:nvCxnSpPr>
        <p:spPr>
          <a:xfrm rot="-5400000">
            <a:off x="5809050" y="-495875"/>
            <a:ext cx="231900" cy="195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260025" y="225892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6 Addresses</a:t>
            </a:r>
            <a:endParaRPr sz="1200"/>
          </a:p>
        </p:txBody>
      </p:sp>
      <p:sp>
        <p:nvSpPr>
          <p:cNvPr id="291" name="Google Shape;291;p30"/>
          <p:cNvSpPr txBox="1"/>
          <p:nvPr/>
        </p:nvSpPr>
        <p:spPr>
          <a:xfrm>
            <a:off x="1715200" y="100757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20 Addresses</a:t>
            </a:r>
            <a:endParaRPr sz="1200"/>
          </a:p>
        </p:txBody>
      </p:sp>
      <p:sp>
        <p:nvSpPr>
          <p:cNvPr id="292" name="Google Shape;292;p30"/>
          <p:cNvSpPr txBox="1"/>
          <p:nvPr/>
        </p:nvSpPr>
        <p:spPr>
          <a:xfrm>
            <a:off x="1715350" y="3726875"/>
            <a:ext cx="1702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121 Addresses</a:t>
            </a:r>
            <a:endParaRPr sz="1200"/>
          </a:p>
        </p:txBody>
      </p:sp>
      <p:sp>
        <p:nvSpPr>
          <p:cNvPr id="293" name="Google Shape;293;p30"/>
          <p:cNvSpPr txBox="1"/>
          <p:nvPr/>
        </p:nvSpPr>
        <p:spPr>
          <a:xfrm>
            <a:off x="5726350" y="3989875"/>
            <a:ext cx="1658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254 Addresses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 - Router 2</a:t>
            </a:r>
            <a:endParaRPr/>
          </a:p>
        </p:txBody>
      </p:sp>
      <p:graphicFrame>
        <p:nvGraphicFramePr>
          <p:cNvPr id="299" name="Google Shape;299;p3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130150"/>
                <a:gridCol w="2130150"/>
                <a:gridCol w="3423550"/>
                <a:gridCol w="836750"/>
              </a:tblGrid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0.0.0.0/0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192.168.2.1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192.168.2.2/24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127.0.0.1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192.168.20.1/24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192.168.2.2/24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192.168.40.0/24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192.168.2.2/24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192.168.2.2/24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 Network Appliances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that functions on the L3 (IP layer) layer (though not necessarily exclusively)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Switches</a:t>
            </a:r>
            <a:r>
              <a:rPr lang="en" sz="1800"/>
              <a:t> (most modern ones operate on L3 to alleviate VLAN issues)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Routers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Responsible for moving traffic from one network to another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3767525" y="5971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1</a:t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39300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.10.1</a:t>
            </a:r>
            <a:endParaRPr sz="1200"/>
          </a:p>
        </p:txBody>
      </p:sp>
      <p:sp>
        <p:nvSpPr>
          <p:cNvPr id="306" name="Google Shape;306;p32"/>
          <p:cNvSpPr/>
          <p:nvPr/>
        </p:nvSpPr>
        <p:spPr>
          <a:xfrm>
            <a:off x="46837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.10.2</a:t>
            </a:r>
            <a:endParaRPr sz="1200"/>
          </a:p>
        </p:txBody>
      </p:sp>
      <p:sp>
        <p:nvSpPr>
          <p:cNvPr id="307" name="Google Shape;307;p32"/>
          <p:cNvSpPr/>
          <p:nvPr/>
        </p:nvSpPr>
        <p:spPr>
          <a:xfrm>
            <a:off x="39300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.1.1</a:t>
            </a:r>
            <a:endParaRPr sz="1200"/>
          </a:p>
        </p:txBody>
      </p:sp>
      <p:sp>
        <p:nvSpPr>
          <p:cNvPr id="308" name="Google Shape;308;p32"/>
          <p:cNvSpPr/>
          <p:nvPr/>
        </p:nvSpPr>
        <p:spPr>
          <a:xfrm>
            <a:off x="46837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.2.1</a:t>
            </a:r>
            <a:endParaRPr sz="1200"/>
          </a:p>
        </p:txBody>
      </p:sp>
      <p:sp>
        <p:nvSpPr>
          <p:cNvPr id="309" name="Google Shape;309;p32"/>
          <p:cNvSpPr/>
          <p:nvPr/>
        </p:nvSpPr>
        <p:spPr>
          <a:xfrm>
            <a:off x="53764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2</a:t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5390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.2.2</a:t>
            </a:r>
            <a:endParaRPr sz="1200"/>
          </a:p>
        </p:txBody>
      </p:sp>
      <p:sp>
        <p:nvSpPr>
          <p:cNvPr id="311" name="Google Shape;311;p32"/>
          <p:cNvSpPr/>
          <p:nvPr/>
        </p:nvSpPr>
        <p:spPr>
          <a:xfrm>
            <a:off x="62927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55390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2927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.20.1</a:t>
            </a:r>
            <a:endParaRPr sz="1200"/>
          </a:p>
        </p:txBody>
      </p:sp>
      <p:sp>
        <p:nvSpPr>
          <p:cNvPr id="314" name="Google Shape;314;p32"/>
          <p:cNvSpPr/>
          <p:nvPr/>
        </p:nvSpPr>
        <p:spPr>
          <a:xfrm>
            <a:off x="21585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 4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23211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30748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.1.2</a:t>
            </a:r>
            <a:endParaRPr sz="1200"/>
          </a:p>
        </p:txBody>
      </p:sp>
      <p:sp>
        <p:nvSpPr>
          <p:cNvPr id="317" name="Google Shape;317;p32"/>
          <p:cNvSpPr/>
          <p:nvPr/>
        </p:nvSpPr>
        <p:spPr>
          <a:xfrm>
            <a:off x="23211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.40.1</a:t>
            </a:r>
            <a:endParaRPr sz="1200"/>
          </a:p>
        </p:txBody>
      </p:sp>
      <p:sp>
        <p:nvSpPr>
          <p:cNvPr id="318" name="Google Shape;318;p32"/>
          <p:cNvSpPr/>
          <p:nvPr/>
        </p:nvSpPr>
        <p:spPr>
          <a:xfrm>
            <a:off x="30748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.3.2</a:t>
            </a:r>
            <a:endParaRPr sz="1200"/>
          </a:p>
        </p:txBody>
      </p:sp>
      <p:sp>
        <p:nvSpPr>
          <p:cNvPr id="319" name="Google Shape;319;p32"/>
          <p:cNvSpPr/>
          <p:nvPr/>
        </p:nvSpPr>
        <p:spPr>
          <a:xfrm>
            <a:off x="3767500" y="3579425"/>
            <a:ext cx="1608900" cy="966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3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9300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.3.1</a:t>
            </a:r>
            <a:endParaRPr sz="1200"/>
          </a:p>
        </p:txBody>
      </p:sp>
      <p:sp>
        <p:nvSpPr>
          <p:cNvPr id="321" name="Google Shape;321;p32"/>
          <p:cNvSpPr/>
          <p:nvPr/>
        </p:nvSpPr>
        <p:spPr>
          <a:xfrm>
            <a:off x="46837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9300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.30.1</a:t>
            </a:r>
            <a:endParaRPr sz="1200"/>
          </a:p>
        </p:txBody>
      </p:sp>
      <p:sp>
        <p:nvSpPr>
          <p:cNvPr id="323" name="Google Shape;323;p32"/>
          <p:cNvSpPr/>
          <p:nvPr/>
        </p:nvSpPr>
        <p:spPr>
          <a:xfrm>
            <a:off x="46837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2"/>
          <p:cNvCxnSpPr>
            <a:stCxn id="307" idx="2"/>
            <a:endCxn id="316" idx="0"/>
          </p:cNvCxnSpPr>
          <p:nvPr/>
        </p:nvCxnSpPr>
        <p:spPr>
          <a:xfrm rot="5400000">
            <a:off x="3494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2"/>
          <p:cNvCxnSpPr>
            <a:stCxn id="308" idx="2"/>
            <a:endCxn id="310" idx="0"/>
          </p:cNvCxnSpPr>
          <p:nvPr/>
        </p:nvCxnSpPr>
        <p:spPr>
          <a:xfrm flipH="1" rot="-5400000">
            <a:off x="5103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18" idx="2"/>
            <a:endCxn id="320" idx="0"/>
          </p:cNvCxnSpPr>
          <p:nvPr/>
        </p:nvCxnSpPr>
        <p:spPr>
          <a:xfrm flipH="1" rot="-5400000">
            <a:off x="3514600" y="2899825"/>
            <a:ext cx="504000" cy="85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2"/>
          <p:cNvSpPr/>
          <p:nvPr/>
        </p:nvSpPr>
        <p:spPr>
          <a:xfrm>
            <a:off x="268150" y="26650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192.168.40.0/24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821450" y="413592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192.168.30.0/24</a:t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5793050" y="35794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192.168.20.0/24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1728100" y="5971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192.168.10.0/24</a:t>
            </a:r>
            <a:endParaRPr/>
          </a:p>
        </p:txBody>
      </p:sp>
      <p:cxnSp>
        <p:nvCxnSpPr>
          <p:cNvPr id="331" name="Google Shape;331;p32"/>
          <p:cNvCxnSpPr>
            <a:stCxn id="305" idx="0"/>
            <a:endCxn id="330" idx="0"/>
          </p:cNvCxnSpPr>
          <p:nvPr/>
        </p:nvCxnSpPr>
        <p:spPr>
          <a:xfrm rot="5400000">
            <a:off x="3342800" y="-253625"/>
            <a:ext cx="600" cy="170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2"/>
          <p:cNvCxnSpPr>
            <a:endCxn id="327" idx="2"/>
          </p:cNvCxnSpPr>
          <p:nvPr/>
        </p:nvCxnSpPr>
        <p:spPr>
          <a:xfrm flipH="1">
            <a:off x="1031950" y="3074875"/>
            <a:ext cx="1553400" cy="600"/>
          </a:xfrm>
          <a:prstGeom prst="bentConnector4">
            <a:avLst>
              <a:gd fmla="val 25415" name="adj1"/>
              <a:gd fmla="val 397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2" idx="2"/>
            <a:endCxn id="328" idx="2"/>
          </p:cNvCxnSpPr>
          <p:nvPr/>
        </p:nvCxnSpPr>
        <p:spPr>
          <a:xfrm rot="5400000">
            <a:off x="3389425" y="3742175"/>
            <a:ext cx="600" cy="1608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2"/>
          <p:cNvCxnSpPr>
            <a:endCxn id="329" idx="0"/>
          </p:cNvCxnSpPr>
          <p:nvPr/>
        </p:nvCxnSpPr>
        <p:spPr>
          <a:xfrm flipH="1" rot="-5400000">
            <a:off x="6304550" y="3327175"/>
            <a:ext cx="50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2"/>
          <p:cNvSpPr/>
          <p:nvPr/>
        </p:nvSpPr>
        <p:spPr>
          <a:xfrm>
            <a:off x="6893102" y="-605737"/>
            <a:ext cx="2949156" cy="19422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Internet</a:t>
            </a:r>
            <a:endParaRPr sz="2400"/>
          </a:p>
        </p:txBody>
      </p:sp>
      <p:cxnSp>
        <p:nvCxnSpPr>
          <p:cNvPr id="336" name="Google Shape;336;p32"/>
          <p:cNvCxnSpPr>
            <a:stCxn id="306" idx="0"/>
            <a:endCxn id="335" idx="2"/>
          </p:cNvCxnSpPr>
          <p:nvPr/>
        </p:nvCxnSpPr>
        <p:spPr>
          <a:xfrm rot="-5400000">
            <a:off x="5809050" y="-495875"/>
            <a:ext cx="231900" cy="195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2"/>
          <p:cNvSpPr txBox="1"/>
          <p:nvPr/>
        </p:nvSpPr>
        <p:spPr>
          <a:xfrm>
            <a:off x="260025" y="225892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6 Addresses</a:t>
            </a:r>
            <a:endParaRPr sz="1200"/>
          </a:p>
        </p:txBody>
      </p:sp>
      <p:sp>
        <p:nvSpPr>
          <p:cNvPr id="338" name="Google Shape;338;p32"/>
          <p:cNvSpPr txBox="1"/>
          <p:nvPr/>
        </p:nvSpPr>
        <p:spPr>
          <a:xfrm>
            <a:off x="1715200" y="100757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20 Addresses</a:t>
            </a:r>
            <a:endParaRPr sz="1200"/>
          </a:p>
        </p:txBody>
      </p:sp>
      <p:sp>
        <p:nvSpPr>
          <p:cNvPr id="339" name="Google Shape;339;p32"/>
          <p:cNvSpPr txBox="1"/>
          <p:nvPr/>
        </p:nvSpPr>
        <p:spPr>
          <a:xfrm>
            <a:off x="1715350" y="3726875"/>
            <a:ext cx="1702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121 Addresses</a:t>
            </a:r>
            <a:endParaRPr sz="1200"/>
          </a:p>
        </p:txBody>
      </p:sp>
      <p:sp>
        <p:nvSpPr>
          <p:cNvPr id="340" name="Google Shape;340;p32"/>
          <p:cNvSpPr txBox="1"/>
          <p:nvPr/>
        </p:nvSpPr>
        <p:spPr>
          <a:xfrm>
            <a:off x="5726350" y="3989875"/>
            <a:ext cx="1658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254 Addresses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 - Router 3</a:t>
            </a:r>
            <a:endParaRPr/>
          </a:p>
        </p:txBody>
      </p:sp>
      <p:graphicFrame>
        <p:nvGraphicFramePr>
          <p:cNvPr id="346" name="Google Shape;346;p33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130150"/>
                <a:gridCol w="2130150"/>
                <a:gridCol w="3423550"/>
                <a:gridCol w="836750"/>
              </a:tblGrid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0.0.0.0/0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192.168.3.2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192.168.3.1/24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127.0.0.1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192.168.30.1/24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192.168.20.0/24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192.168.40.0/24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192.168.10.0/24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192.168.3.1/24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3767525" y="5971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1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9300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.10.1</a:t>
            </a:r>
            <a:endParaRPr sz="1200"/>
          </a:p>
        </p:txBody>
      </p:sp>
      <p:sp>
        <p:nvSpPr>
          <p:cNvPr id="353" name="Google Shape;353;p34"/>
          <p:cNvSpPr/>
          <p:nvPr/>
        </p:nvSpPr>
        <p:spPr>
          <a:xfrm>
            <a:off x="4683750" y="597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.10.2</a:t>
            </a:r>
            <a:endParaRPr sz="1200"/>
          </a:p>
        </p:txBody>
      </p:sp>
      <p:sp>
        <p:nvSpPr>
          <p:cNvPr id="354" name="Google Shape;354;p34"/>
          <p:cNvSpPr/>
          <p:nvPr/>
        </p:nvSpPr>
        <p:spPr>
          <a:xfrm>
            <a:off x="39300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.1.1</a:t>
            </a:r>
            <a:endParaRPr sz="1200"/>
          </a:p>
        </p:txBody>
      </p:sp>
      <p:sp>
        <p:nvSpPr>
          <p:cNvPr id="355" name="Google Shape;355;p34"/>
          <p:cNvSpPr/>
          <p:nvPr/>
        </p:nvSpPr>
        <p:spPr>
          <a:xfrm>
            <a:off x="4683750" y="12877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.2.1</a:t>
            </a:r>
            <a:endParaRPr sz="1200"/>
          </a:p>
        </p:txBody>
      </p:sp>
      <p:sp>
        <p:nvSpPr>
          <p:cNvPr id="356" name="Google Shape;356;p34"/>
          <p:cNvSpPr/>
          <p:nvPr/>
        </p:nvSpPr>
        <p:spPr>
          <a:xfrm>
            <a:off x="5376475" y="210857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2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55390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.2.2</a:t>
            </a:r>
            <a:endParaRPr sz="1200"/>
          </a:p>
        </p:txBody>
      </p:sp>
      <p:sp>
        <p:nvSpPr>
          <p:cNvPr id="358" name="Google Shape;358;p34"/>
          <p:cNvSpPr/>
          <p:nvPr/>
        </p:nvSpPr>
        <p:spPr>
          <a:xfrm>
            <a:off x="62927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55390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62927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.20.1</a:t>
            </a:r>
            <a:endParaRPr sz="1200"/>
          </a:p>
        </p:txBody>
      </p:sp>
      <p:sp>
        <p:nvSpPr>
          <p:cNvPr id="361" name="Google Shape;361;p34"/>
          <p:cNvSpPr/>
          <p:nvPr/>
        </p:nvSpPr>
        <p:spPr>
          <a:xfrm>
            <a:off x="2158575" y="2108575"/>
            <a:ext cx="1608900" cy="966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Router 4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23211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3074800" y="21085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.1.2</a:t>
            </a:r>
            <a:endParaRPr sz="1200"/>
          </a:p>
        </p:txBody>
      </p:sp>
      <p:sp>
        <p:nvSpPr>
          <p:cNvPr id="364" name="Google Shape;364;p34"/>
          <p:cNvSpPr/>
          <p:nvPr/>
        </p:nvSpPr>
        <p:spPr>
          <a:xfrm>
            <a:off x="23211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.40.1</a:t>
            </a:r>
            <a:endParaRPr sz="1200"/>
          </a:p>
        </p:txBody>
      </p:sp>
      <p:sp>
        <p:nvSpPr>
          <p:cNvPr id="365" name="Google Shape;365;p34"/>
          <p:cNvSpPr/>
          <p:nvPr/>
        </p:nvSpPr>
        <p:spPr>
          <a:xfrm>
            <a:off x="3074800" y="279917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.3.2</a:t>
            </a:r>
            <a:endParaRPr sz="1200"/>
          </a:p>
        </p:txBody>
      </p:sp>
      <p:sp>
        <p:nvSpPr>
          <p:cNvPr id="366" name="Google Shape;366;p34"/>
          <p:cNvSpPr/>
          <p:nvPr/>
        </p:nvSpPr>
        <p:spPr>
          <a:xfrm>
            <a:off x="3767500" y="3579425"/>
            <a:ext cx="1608900" cy="9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 3</a:t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39300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.3.1</a:t>
            </a:r>
            <a:endParaRPr sz="1200"/>
          </a:p>
        </p:txBody>
      </p:sp>
      <p:sp>
        <p:nvSpPr>
          <p:cNvPr id="368" name="Google Shape;368;p34"/>
          <p:cNvSpPr/>
          <p:nvPr/>
        </p:nvSpPr>
        <p:spPr>
          <a:xfrm>
            <a:off x="4683725" y="35794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39300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.30.1</a:t>
            </a:r>
            <a:endParaRPr sz="1200"/>
          </a:p>
        </p:txBody>
      </p:sp>
      <p:sp>
        <p:nvSpPr>
          <p:cNvPr id="370" name="Google Shape;370;p34"/>
          <p:cNvSpPr/>
          <p:nvPr/>
        </p:nvSpPr>
        <p:spPr>
          <a:xfrm>
            <a:off x="4683725" y="4270025"/>
            <a:ext cx="528300" cy="2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4"/>
          <p:cNvCxnSpPr>
            <a:stCxn id="354" idx="2"/>
            <a:endCxn id="363" idx="0"/>
          </p:cNvCxnSpPr>
          <p:nvPr/>
        </p:nvCxnSpPr>
        <p:spPr>
          <a:xfrm rot="5400000">
            <a:off x="3494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4"/>
          <p:cNvCxnSpPr>
            <a:stCxn id="355" idx="2"/>
            <a:endCxn id="357" idx="0"/>
          </p:cNvCxnSpPr>
          <p:nvPr/>
        </p:nvCxnSpPr>
        <p:spPr>
          <a:xfrm flipH="1" rot="-5400000">
            <a:off x="5103300" y="1408675"/>
            <a:ext cx="544500" cy="85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4"/>
          <p:cNvCxnSpPr>
            <a:stCxn id="365" idx="2"/>
            <a:endCxn id="367" idx="0"/>
          </p:cNvCxnSpPr>
          <p:nvPr/>
        </p:nvCxnSpPr>
        <p:spPr>
          <a:xfrm flipH="1" rot="-5400000">
            <a:off x="3514600" y="2899825"/>
            <a:ext cx="504000" cy="85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4"/>
          <p:cNvSpPr/>
          <p:nvPr/>
        </p:nvSpPr>
        <p:spPr>
          <a:xfrm>
            <a:off x="268150" y="26650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192.168.40.0/24</a:t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>
            <a:off x="1821450" y="413592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192.168.30.0/24</a:t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5793050" y="35794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192.168.20.0/24</a:t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>
            <a:off x="1728100" y="597175"/>
            <a:ext cx="1527600" cy="4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192.168.10.0/24</a:t>
            </a:r>
            <a:endParaRPr/>
          </a:p>
        </p:txBody>
      </p:sp>
      <p:cxnSp>
        <p:nvCxnSpPr>
          <p:cNvPr id="378" name="Google Shape;378;p34"/>
          <p:cNvCxnSpPr>
            <a:stCxn id="352" idx="0"/>
            <a:endCxn id="377" idx="0"/>
          </p:cNvCxnSpPr>
          <p:nvPr/>
        </p:nvCxnSpPr>
        <p:spPr>
          <a:xfrm rot="5400000">
            <a:off x="3342800" y="-253625"/>
            <a:ext cx="600" cy="170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>
            <a:endCxn id="374" idx="2"/>
          </p:cNvCxnSpPr>
          <p:nvPr/>
        </p:nvCxnSpPr>
        <p:spPr>
          <a:xfrm flipH="1">
            <a:off x="1031950" y="3074875"/>
            <a:ext cx="1553400" cy="600"/>
          </a:xfrm>
          <a:prstGeom prst="bentConnector4">
            <a:avLst>
              <a:gd fmla="val 25415" name="adj1"/>
              <a:gd fmla="val 39787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stCxn id="369" idx="2"/>
            <a:endCxn id="375" idx="2"/>
          </p:cNvCxnSpPr>
          <p:nvPr/>
        </p:nvCxnSpPr>
        <p:spPr>
          <a:xfrm rot="5400000">
            <a:off x="3389425" y="3742175"/>
            <a:ext cx="600" cy="1608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4"/>
          <p:cNvCxnSpPr>
            <a:endCxn id="376" idx="0"/>
          </p:cNvCxnSpPr>
          <p:nvPr/>
        </p:nvCxnSpPr>
        <p:spPr>
          <a:xfrm flipH="1" rot="-5400000">
            <a:off x="6304550" y="3327175"/>
            <a:ext cx="504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4"/>
          <p:cNvSpPr/>
          <p:nvPr/>
        </p:nvSpPr>
        <p:spPr>
          <a:xfrm>
            <a:off x="6893102" y="-605737"/>
            <a:ext cx="2949156" cy="19422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Internet</a:t>
            </a:r>
            <a:endParaRPr sz="2400"/>
          </a:p>
        </p:txBody>
      </p:sp>
      <p:cxnSp>
        <p:nvCxnSpPr>
          <p:cNvPr id="383" name="Google Shape;383;p34"/>
          <p:cNvCxnSpPr>
            <a:stCxn id="353" idx="0"/>
            <a:endCxn id="382" idx="2"/>
          </p:cNvCxnSpPr>
          <p:nvPr/>
        </p:nvCxnSpPr>
        <p:spPr>
          <a:xfrm rot="-5400000">
            <a:off x="5809050" y="-495875"/>
            <a:ext cx="231900" cy="195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4"/>
          <p:cNvSpPr txBox="1"/>
          <p:nvPr/>
        </p:nvSpPr>
        <p:spPr>
          <a:xfrm>
            <a:off x="260025" y="225892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6 Addresses</a:t>
            </a:r>
            <a:endParaRPr sz="1200"/>
          </a:p>
        </p:txBody>
      </p:sp>
      <p:sp>
        <p:nvSpPr>
          <p:cNvPr id="385" name="Google Shape;385;p34"/>
          <p:cNvSpPr txBox="1"/>
          <p:nvPr/>
        </p:nvSpPr>
        <p:spPr>
          <a:xfrm>
            <a:off x="1715200" y="1007575"/>
            <a:ext cx="155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20 Addresses</a:t>
            </a:r>
            <a:endParaRPr sz="1200"/>
          </a:p>
        </p:txBody>
      </p:sp>
      <p:sp>
        <p:nvSpPr>
          <p:cNvPr id="386" name="Google Shape;386;p34"/>
          <p:cNvSpPr txBox="1"/>
          <p:nvPr/>
        </p:nvSpPr>
        <p:spPr>
          <a:xfrm>
            <a:off x="1715350" y="3726875"/>
            <a:ext cx="1702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121 Addresses</a:t>
            </a:r>
            <a:endParaRPr sz="1200"/>
          </a:p>
        </p:txBody>
      </p:sp>
      <p:sp>
        <p:nvSpPr>
          <p:cNvPr id="387" name="Google Shape;387;p34"/>
          <p:cNvSpPr txBox="1"/>
          <p:nvPr/>
        </p:nvSpPr>
        <p:spPr>
          <a:xfrm>
            <a:off x="5726350" y="3989875"/>
            <a:ext cx="1658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254 Addresses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 - Router 4 (Exercise)</a:t>
            </a:r>
            <a:endParaRPr/>
          </a:p>
        </p:txBody>
      </p:sp>
      <p:graphicFrame>
        <p:nvGraphicFramePr>
          <p:cNvPr id="393" name="Google Shape;393;p3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130150"/>
                <a:gridCol w="2130150"/>
                <a:gridCol w="3423550"/>
                <a:gridCol w="836750"/>
              </a:tblGrid>
              <a:tr h="63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6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6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640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 - Router 4</a:t>
            </a:r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130150"/>
                <a:gridCol w="2130150"/>
                <a:gridCol w="3423550"/>
                <a:gridCol w="836750"/>
              </a:tblGrid>
              <a:tr h="96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ID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96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0.0.0.0/0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192.168.1.1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192.168.1.2/24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6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192.168.40.0/24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127.0.0.1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192.168.40.1/24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962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192.168.30.0/24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192.168.3.2/24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What is IP (Internet Protocol)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Subnet Calculator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IP Packet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3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Length: Internet Header Length (IHL) which is the length of the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Type: Type of Service (ToS) which contains a number of fields related to quality of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Length: length of the packet (including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Identification: ID of the packet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25" y="1389050"/>
            <a:ext cx="5238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IP Packet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3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Fragment: where in the order of packets this particular packet resides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Live (TTL): how many hops this packet has before it is discarded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Transport: TCP or UDP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Checksum: header validation test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Addresses: to and from IP addresses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25" y="1389050"/>
            <a:ext cx="5238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IP Address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 bit unique network identifier, allowing for </a:t>
            </a:r>
            <a:r>
              <a:rPr lang="en"/>
              <a:t>4,294,967,296 (2</a:t>
            </a:r>
            <a:r>
              <a:rPr baseline="30000" lang="en"/>
              <a:t>32</a:t>
            </a:r>
            <a:r>
              <a:rPr lang="en"/>
              <a:t>)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written in “quad dot” format, where each dot </a:t>
            </a:r>
            <a:r>
              <a:rPr lang="en"/>
              <a:t>separates</a:t>
            </a:r>
            <a:r>
              <a:rPr lang="en"/>
              <a:t> 8 bits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E06666"/>
                </a:highlight>
              </a:rPr>
              <a:t>192</a:t>
            </a:r>
            <a:r>
              <a:rPr lang="en" sz="1800"/>
              <a:t>.</a:t>
            </a:r>
            <a:r>
              <a:rPr lang="en" sz="1800">
                <a:highlight>
                  <a:srgbClr val="FFD966"/>
                </a:highlight>
              </a:rPr>
              <a:t>168</a:t>
            </a:r>
            <a:r>
              <a:rPr lang="en" sz="1800"/>
              <a:t>.</a:t>
            </a:r>
            <a:r>
              <a:rPr lang="en" sz="1800">
                <a:highlight>
                  <a:srgbClr val="93C47D"/>
                </a:highlight>
              </a:rPr>
              <a:t>0</a:t>
            </a:r>
            <a:r>
              <a:rPr lang="en" sz="1800"/>
              <a:t>.</a:t>
            </a:r>
            <a:r>
              <a:rPr lang="en" sz="1800">
                <a:highlight>
                  <a:srgbClr val="6D9EEB"/>
                </a:highlight>
              </a:rPr>
              <a:t>24</a:t>
            </a:r>
            <a:r>
              <a:rPr lang="en" sz="1800"/>
              <a:t> == </a:t>
            </a:r>
            <a:r>
              <a:rPr lang="en" sz="1800">
                <a:highlight>
                  <a:srgbClr val="E06666"/>
                </a:highlight>
              </a:rPr>
              <a:t>11000000</a:t>
            </a:r>
            <a:r>
              <a:rPr lang="en" sz="1800"/>
              <a:t>.</a:t>
            </a:r>
            <a:r>
              <a:rPr lang="en" sz="1800">
                <a:highlight>
                  <a:srgbClr val="FFD966"/>
                </a:highlight>
              </a:rPr>
              <a:t>10101000</a:t>
            </a:r>
            <a:r>
              <a:rPr lang="en" sz="1800"/>
              <a:t>.</a:t>
            </a:r>
            <a:r>
              <a:rPr lang="en" sz="1800">
                <a:highlight>
                  <a:srgbClr val="93C47D"/>
                </a:highlight>
              </a:rPr>
              <a:t>00000000</a:t>
            </a:r>
            <a:r>
              <a:rPr lang="en" sz="1800"/>
              <a:t>.</a:t>
            </a:r>
            <a:r>
              <a:rPr lang="en" sz="1800">
                <a:highlight>
                  <a:srgbClr val="6D9EEB"/>
                </a:highlight>
              </a:rPr>
              <a:t>00011000</a:t>
            </a:r>
            <a:endParaRPr sz="1800"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above is specifically for IPv4, an older IP standard which has been “replaced” with IPv6, a 128 bit unique network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written in groups of 4 hexadecimal numbers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2001:0db8:85a3:0000:0000:8a2e:0370:7334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it is highly advised that you use IPv6 whenever possible, IPv4 is still very pervasive in the wild and is easier to use when working through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vs. IPv6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~4.3 Billion assignable addresses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based on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Packet flow identification is not available</a:t>
            </a:r>
            <a:endParaRPr sz="1800"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~340 </a:t>
            </a:r>
            <a:r>
              <a:rPr lang="en" sz="1800"/>
              <a:t>undecillion</a:t>
            </a:r>
            <a:r>
              <a:rPr lang="en" sz="1800"/>
              <a:t> (3.4 x 10</a:t>
            </a:r>
            <a:r>
              <a:rPr baseline="30000" lang="en" sz="1800"/>
              <a:t>38</a:t>
            </a:r>
            <a:r>
              <a:rPr lang="en" sz="1800"/>
              <a:t>) addresses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Packet security (authentication &amp; encryption) built into packet header*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Packet flow identification done through flow labels in the header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Notation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(192.168.1.1) is a unique address which is capable of identifying a unique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 mask (192.168.1.1/24) is a notation which specifies how many bits of the IP address are reserved for the network addressing and how many are reserved for the host addressing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 mask is a shorthand for telling us how many hosts can be connected to a network and gives us an IP range to assign to those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address</a:t>
            </a:r>
            <a:r>
              <a:rPr lang="en"/>
              <a:t> defines what network an IP address belongs to, and is a subset of the full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address is a reserved address to send broadcasts 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Addresses</a:t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970650"/>
                <a:gridCol w="5549950"/>
              </a:tblGrid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Range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0.0.0.0/8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Network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10.0.0.0/8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 Network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127.0.0.0/8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Loopback Interface (localhost)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169.254.0.0/16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Link-local (typically invalid traffic)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172.16.0.0/16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 Network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192.168.0.0/16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 Network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41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224.0.0.0/4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 Multicast (former class D network)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255.255.255.255/32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Broadcast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Address Breakdown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{2FAD5E1E-04D6-43B1-932A-01E6BE5BE233}</a:tableStyleId>
              </a:tblPr>
              <a:tblGrid>
                <a:gridCol w="2970650"/>
                <a:gridCol w="5549950"/>
              </a:tblGrid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address which identifies the network as a whole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Common default address assigned to the gateway device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Another common gateway device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192.168.1.3–254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Assigned to devices on the network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192.168.1.255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broadcast address of the network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