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FCA3D3-DA49-4257-9719-D7F47775B8C4}">
  <a:tblStyle styleId="{37FCA3D3-DA49-4257-9719-D7F47775B8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b315ec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b315ec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b315ecc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b315ecc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b315ecc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b315ecc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192.168.0.1/14 -&gt; 11000000.10101000.00000000.00000001</a:t>
            </a:r>
            <a:endParaRPr/>
          </a:p>
          <a:p>
            <a:pPr indent="-298450" lvl="0" marL="457200" rtl="0" algn="l">
              <a:spcBef>
                <a:spcPts val="0"/>
              </a:spcBef>
              <a:spcAft>
                <a:spcPts val="0"/>
              </a:spcAft>
              <a:buSzPts val="1100"/>
              <a:buChar char="-"/>
            </a:pPr>
            <a:r>
              <a:rPr lang="en"/>
              <a:t>Subnet Mask: 11111111.11111100.00000000.00000000 = !00000000.00000011.11111111.11111111</a:t>
            </a:r>
            <a:endParaRPr/>
          </a:p>
          <a:p>
            <a:pPr indent="-298450" lvl="0" marL="457200" rtl="0" algn="l">
              <a:spcBef>
                <a:spcPts val="0"/>
              </a:spcBef>
              <a:spcAft>
                <a:spcPts val="0"/>
              </a:spcAft>
              <a:buSzPts val="1100"/>
              <a:buChar char="-"/>
            </a:pPr>
            <a:r>
              <a:rPr lang="en"/>
              <a:t>Network Address: 11000000.10101000.00000000.00000000 = 192.168.0.0</a:t>
            </a:r>
            <a:endParaRPr/>
          </a:p>
          <a:p>
            <a:pPr indent="-298450" lvl="0" marL="457200" rtl="0" algn="l">
              <a:spcBef>
                <a:spcPts val="0"/>
              </a:spcBef>
              <a:spcAft>
                <a:spcPts val="0"/>
              </a:spcAft>
              <a:buSzPts val="1100"/>
              <a:buChar char="-"/>
            </a:pPr>
            <a:r>
              <a:rPr lang="en"/>
              <a:t>Broadcast Address: 11000000.10101011.11111111.11111111 = 192.171.255.255</a:t>
            </a:r>
            <a:endParaRPr/>
          </a:p>
          <a:p>
            <a:pPr indent="-298450" lvl="0" marL="457200" rtl="0" algn="l">
              <a:spcBef>
                <a:spcPts val="0"/>
              </a:spcBef>
              <a:spcAft>
                <a:spcPts val="0"/>
              </a:spcAft>
              <a:buSzPts val="1100"/>
              <a:buChar char="-"/>
            </a:pPr>
            <a:r>
              <a:rPr lang="en"/>
              <a:t>First Address: 11000000.10101000.00000000.00000001 = 192.168.0.1</a:t>
            </a:r>
            <a:endParaRPr/>
          </a:p>
          <a:p>
            <a:pPr indent="-298450" lvl="0" marL="457200" rtl="0" algn="l">
              <a:spcBef>
                <a:spcPts val="0"/>
              </a:spcBef>
              <a:spcAft>
                <a:spcPts val="0"/>
              </a:spcAft>
              <a:buSzPts val="1100"/>
              <a:buChar char="-"/>
            </a:pPr>
            <a:r>
              <a:rPr lang="en"/>
              <a:t>Last Address: </a:t>
            </a:r>
            <a:r>
              <a:rPr lang="en">
                <a:solidFill>
                  <a:schemeClr val="dk1"/>
                </a:solidFill>
              </a:rPr>
              <a:t>11000000.10101011.11111111.11111110 = 192.171.255.254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Number of Hosts: 2^(32-14) - 2 = 262142</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Number of Subnets: 2^14 = 16384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Usable Address Range: 192.168.0.1 - 192.171.255.254</a:t>
            </a:r>
            <a:endParaRPr>
              <a:solidFill>
                <a:schemeClr val="dk1"/>
              </a:solidFill>
            </a:endParaRPr>
          </a:p>
          <a:p>
            <a:pPr indent="0" lvl="0" marL="0" rtl="0" algn="l">
              <a:spcBef>
                <a:spcPts val="0"/>
              </a:spcBef>
              <a:spcAft>
                <a:spcPts val="0"/>
              </a:spcAft>
              <a:buNone/>
            </a:pPr>
            <a:r>
              <a:rPr lang="en">
                <a:solidFill>
                  <a:schemeClr val="dk1"/>
                </a:solidFill>
              </a:rPr>
              <a:t>10.25.16.4/20 -&gt; 00001010.00011001.00010001.00000100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Subnet Mask: 11111111.11111111.11110000.0000 = !00000000.00000000.00001111.11111111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Network Address: 00001010.00011001.00010000.00000000 = 10.25.16.0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Broadcast Address: 00001010.00011001.00011111.11111111 = 10.25.31.255</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First Address: 00001010.00011001.00010000.00000001 = 10.25.16.1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Last Address: 00001010.00011001.00011111.11111110 = 10.25.31.254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Number of Hosts: 2^(32-20) - 2 = 4094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Number of Subnets 2^(20) = 1048576</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Usable Address Range: 10.25.16.1 - 10.25.31.254</a:t>
            </a:r>
            <a:endParaRPr>
              <a:solidFill>
                <a:schemeClr val="dk1"/>
              </a:solidFill>
            </a:endParaRPr>
          </a:p>
          <a:p>
            <a:pPr indent="0" lvl="0" marL="0" rtl="0" algn="l">
              <a:spcBef>
                <a:spcPts val="0"/>
              </a:spcBef>
              <a:spcAft>
                <a:spcPts val="0"/>
              </a:spcAft>
              <a:buNone/>
            </a:pPr>
            <a:r>
              <a:rPr lang="en">
                <a:solidFill>
                  <a:schemeClr val="dk1"/>
                </a:solidFill>
              </a:rPr>
              <a:t>172.195.67.12/10 -&gt; 10101100.11000011.01000011.00001100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Subnet Mask: 11111111.11000000.00000000.00000000 = !00000000.00111111.11111111.11111111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Network Address: 10101100.11000000.00000000.00000000 = 172.192.0.0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Broadcast Address: 10101100.11111111.11111111.11111111 = 172.255.255.255</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First Address: 10101100.11000000.00000000.00000001 = 172.192.0.1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Last Address: 10101100.11111111.11111111.11111110 = 172.255.255.254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Number of Hosts: 2^(32-10) - 2: 4194302</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Number of Subnets: 2^(10) = 1024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Usable Address Range: 172.192.0.1 - 172.255.255.254</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b315ecc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b315ecc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Spanning Tree Protocol (STP)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b315ecc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b315ecc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7b315ecc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7b315ecc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7b315ecc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7b315ecc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 Tree (SPT) is the resulting tree from running SPF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7b315ecc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7b315ecc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ad1ac124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ad1ac124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above ACL handling of L3 packets is based on the defaults for the Cisco ASR 900 series router.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7b315ecc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7b315ecc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7b315e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7b315e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7b315ecc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7b315ecc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7b315ec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7b315ec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7b315ec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7b315ec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7b315ecc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7b315ecc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b315ec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b315ec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7b315ec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7b315ec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subtract 2 from the number of hosts to account for the network address and the broadcast address, which aren’t actually addressable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b315ec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7b315ec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b315ec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b315ec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subnet-calculator.com/cidr.php" TargetMode="External"/><Relationship Id="rId4" Type="http://schemas.openxmlformats.org/officeDocument/2006/relationships/hyperlink" Target="https://www.browserling.com/tools/bin-to-ip" TargetMode="External"/><Relationship Id="rId5" Type="http://schemas.openxmlformats.org/officeDocument/2006/relationships/hyperlink" Target="https://www.browserling.com/tools/ip-to-bin" TargetMode="External"/><Relationship Id="rId6" Type="http://schemas.openxmlformats.org/officeDocument/2006/relationships/hyperlink" Target="https://www.twistlock.com/2018/10/23/know-firewall-layer-3-vs-layer-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47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Modern L3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CIDR Broadcast Address</a:t>
            </a:r>
            <a:endParaRPr sz="2800">
              <a:solidFill>
                <a:srgbClr val="000000"/>
              </a:solidFill>
            </a:endParaRPr>
          </a:p>
        </p:txBody>
      </p:sp>
      <p:sp>
        <p:nvSpPr>
          <p:cNvPr id="154" name="Google Shape;154;p22"/>
          <p:cNvSpPr txBox="1"/>
          <p:nvPr/>
        </p:nvSpPr>
        <p:spPr>
          <a:xfrm>
            <a:off x="3719925" y="1220275"/>
            <a:ext cx="1704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255.71.228.14/21</a:t>
            </a:r>
            <a:endParaRPr/>
          </a:p>
        </p:txBody>
      </p:sp>
      <p:cxnSp>
        <p:nvCxnSpPr>
          <p:cNvPr id="155" name="Google Shape;155;p22"/>
          <p:cNvCxnSpPr>
            <a:stCxn id="154" idx="1"/>
          </p:cNvCxnSpPr>
          <p:nvPr/>
        </p:nvCxnSpPr>
        <p:spPr>
          <a:xfrm flipH="1">
            <a:off x="320025" y="1374475"/>
            <a:ext cx="3399900" cy="438600"/>
          </a:xfrm>
          <a:prstGeom prst="straightConnector1">
            <a:avLst/>
          </a:prstGeom>
          <a:noFill/>
          <a:ln cap="flat" cmpd="sng" w="9525">
            <a:solidFill>
              <a:srgbClr val="595959"/>
            </a:solidFill>
            <a:prstDash val="solid"/>
            <a:round/>
            <a:headEnd len="med" w="med" type="none"/>
            <a:tailEnd len="med" w="med" type="none"/>
          </a:ln>
        </p:spPr>
      </p:cxnSp>
      <p:cxnSp>
        <p:nvCxnSpPr>
          <p:cNvPr id="156" name="Google Shape;156;p22"/>
          <p:cNvCxnSpPr>
            <a:stCxn id="154" idx="3"/>
          </p:cNvCxnSpPr>
          <p:nvPr/>
        </p:nvCxnSpPr>
        <p:spPr>
          <a:xfrm>
            <a:off x="5423925" y="1374475"/>
            <a:ext cx="3402900" cy="438600"/>
          </a:xfrm>
          <a:prstGeom prst="straightConnector1">
            <a:avLst/>
          </a:prstGeom>
          <a:noFill/>
          <a:ln cap="flat" cmpd="sng" w="9525">
            <a:solidFill>
              <a:srgbClr val="595959"/>
            </a:solidFill>
            <a:prstDash val="solid"/>
            <a:round/>
            <a:headEnd len="med" w="med" type="none"/>
            <a:tailEnd len="med" w="med" type="none"/>
          </a:ln>
        </p:spPr>
      </p:cxnSp>
      <p:sp>
        <p:nvSpPr>
          <p:cNvPr id="157" name="Google Shape;157;p22"/>
          <p:cNvSpPr txBox="1"/>
          <p:nvPr/>
        </p:nvSpPr>
        <p:spPr>
          <a:xfrm>
            <a:off x="3894825" y="2352425"/>
            <a:ext cx="1340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255.255.248.0</a:t>
            </a:r>
            <a:endParaRPr/>
          </a:p>
        </p:txBody>
      </p:sp>
      <p:cxnSp>
        <p:nvCxnSpPr>
          <p:cNvPr id="158" name="Google Shape;158;p22"/>
          <p:cNvCxnSpPr>
            <a:stCxn id="157" idx="1"/>
          </p:cNvCxnSpPr>
          <p:nvPr/>
        </p:nvCxnSpPr>
        <p:spPr>
          <a:xfrm flipH="1">
            <a:off x="318225" y="2506625"/>
            <a:ext cx="3576600" cy="504300"/>
          </a:xfrm>
          <a:prstGeom prst="straightConnector1">
            <a:avLst/>
          </a:prstGeom>
          <a:noFill/>
          <a:ln cap="flat" cmpd="sng" w="9525">
            <a:solidFill>
              <a:srgbClr val="595959"/>
            </a:solidFill>
            <a:prstDash val="solid"/>
            <a:round/>
            <a:headEnd len="med" w="med" type="none"/>
            <a:tailEnd len="med" w="med" type="none"/>
          </a:ln>
        </p:spPr>
      </p:cxnSp>
      <p:cxnSp>
        <p:nvCxnSpPr>
          <p:cNvPr id="159" name="Google Shape;159;p22"/>
          <p:cNvCxnSpPr/>
          <p:nvPr/>
        </p:nvCxnSpPr>
        <p:spPr>
          <a:xfrm>
            <a:off x="5235525" y="2506625"/>
            <a:ext cx="3590100" cy="494700"/>
          </a:xfrm>
          <a:prstGeom prst="straightConnector1">
            <a:avLst/>
          </a:prstGeom>
          <a:noFill/>
          <a:ln cap="flat" cmpd="sng" w="9525">
            <a:solidFill>
              <a:srgbClr val="595959"/>
            </a:solidFill>
            <a:prstDash val="solid"/>
            <a:round/>
            <a:headEnd len="med" w="med" type="none"/>
            <a:tailEnd len="med" w="med" type="none"/>
          </a:ln>
        </p:spPr>
      </p:cxnSp>
      <p:sp>
        <p:nvSpPr>
          <p:cNvPr id="160" name="Google Shape;160;p22"/>
          <p:cNvSpPr txBox="1"/>
          <p:nvPr/>
        </p:nvSpPr>
        <p:spPr>
          <a:xfrm>
            <a:off x="3233025" y="1453975"/>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IP Address</a:t>
            </a:r>
            <a:endParaRPr/>
          </a:p>
        </p:txBody>
      </p:sp>
      <p:sp>
        <p:nvSpPr>
          <p:cNvPr id="161" name="Google Shape;161;p22"/>
          <p:cNvSpPr txBox="1"/>
          <p:nvPr/>
        </p:nvSpPr>
        <p:spPr>
          <a:xfrm>
            <a:off x="3226138" y="2599788"/>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Subnet Mask</a:t>
            </a:r>
            <a:endParaRPr/>
          </a:p>
        </p:txBody>
      </p:sp>
      <p:sp>
        <p:nvSpPr>
          <p:cNvPr id="162" name="Google Shape;162;p22"/>
          <p:cNvSpPr txBox="1"/>
          <p:nvPr/>
        </p:nvSpPr>
        <p:spPr>
          <a:xfrm>
            <a:off x="3720000" y="4108850"/>
            <a:ext cx="1704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255.71.231.255</a:t>
            </a:r>
            <a:endParaRPr/>
          </a:p>
        </p:txBody>
      </p:sp>
      <p:cxnSp>
        <p:nvCxnSpPr>
          <p:cNvPr id="163" name="Google Shape;163;p22"/>
          <p:cNvCxnSpPr>
            <a:stCxn id="162" idx="1"/>
          </p:cNvCxnSpPr>
          <p:nvPr/>
        </p:nvCxnSpPr>
        <p:spPr>
          <a:xfrm flipH="1">
            <a:off x="319800" y="4263050"/>
            <a:ext cx="3400200" cy="478500"/>
          </a:xfrm>
          <a:prstGeom prst="straightConnector1">
            <a:avLst/>
          </a:prstGeom>
          <a:noFill/>
          <a:ln cap="flat" cmpd="sng" w="9525">
            <a:solidFill>
              <a:srgbClr val="595959"/>
            </a:solidFill>
            <a:prstDash val="solid"/>
            <a:round/>
            <a:headEnd len="med" w="med" type="none"/>
            <a:tailEnd len="med" w="med" type="none"/>
          </a:ln>
        </p:spPr>
      </p:cxnSp>
      <p:cxnSp>
        <p:nvCxnSpPr>
          <p:cNvPr id="164" name="Google Shape;164;p22"/>
          <p:cNvCxnSpPr>
            <a:stCxn id="162" idx="3"/>
          </p:cNvCxnSpPr>
          <p:nvPr/>
        </p:nvCxnSpPr>
        <p:spPr>
          <a:xfrm>
            <a:off x="5424000" y="4263050"/>
            <a:ext cx="3401700" cy="494700"/>
          </a:xfrm>
          <a:prstGeom prst="straightConnector1">
            <a:avLst/>
          </a:prstGeom>
          <a:noFill/>
          <a:ln cap="flat" cmpd="sng" w="9525">
            <a:solidFill>
              <a:srgbClr val="595959"/>
            </a:solidFill>
            <a:prstDash val="solid"/>
            <a:round/>
            <a:headEnd len="med" w="med" type="none"/>
            <a:tailEnd len="med" w="med" type="none"/>
          </a:ln>
        </p:spPr>
      </p:cxnSp>
      <p:sp>
        <p:nvSpPr>
          <p:cNvPr id="165" name="Google Shape;165;p22"/>
          <p:cNvSpPr txBox="1"/>
          <p:nvPr/>
        </p:nvSpPr>
        <p:spPr>
          <a:xfrm>
            <a:off x="2982750" y="4356200"/>
            <a:ext cx="3164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Broadcast Address</a:t>
            </a:r>
            <a:r>
              <a:rPr lang="en" sz="1200"/>
              <a:t> = IP | !Subnet Mask</a:t>
            </a:r>
            <a:endParaRPr sz="1200"/>
          </a:p>
        </p:txBody>
      </p:sp>
      <p:cxnSp>
        <p:nvCxnSpPr>
          <p:cNvPr id="166" name="Google Shape;166;p22"/>
          <p:cNvCxnSpPr/>
          <p:nvPr/>
        </p:nvCxnSpPr>
        <p:spPr>
          <a:xfrm>
            <a:off x="303525" y="3305950"/>
            <a:ext cx="0" cy="2706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2"/>
          <p:cNvCxnSpPr/>
          <p:nvPr/>
        </p:nvCxnSpPr>
        <p:spPr>
          <a:xfrm>
            <a:off x="8825550" y="3301038"/>
            <a:ext cx="0" cy="2706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2"/>
          <p:cNvSpPr txBox="1"/>
          <p:nvPr/>
        </p:nvSpPr>
        <p:spPr>
          <a:xfrm>
            <a:off x="3226150" y="3307750"/>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!255.255.248.0 = 0.0.1.255</a:t>
            </a:r>
            <a:endParaRPr/>
          </a:p>
        </p:txBody>
      </p:sp>
      <p:graphicFrame>
        <p:nvGraphicFramePr>
          <p:cNvPr id="169" name="Google Shape;169;p22"/>
          <p:cNvGraphicFramePr/>
          <p:nvPr/>
        </p:nvGraphicFramePr>
        <p:xfrm>
          <a:off x="311625" y="18287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graphicFrame>
        <p:nvGraphicFramePr>
          <p:cNvPr id="170" name="Google Shape;170;p22"/>
          <p:cNvGraphicFramePr/>
          <p:nvPr/>
        </p:nvGraphicFramePr>
        <p:xfrm>
          <a:off x="304800" y="355987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graphicFrame>
        <p:nvGraphicFramePr>
          <p:cNvPr id="171" name="Google Shape;171;p22"/>
          <p:cNvGraphicFramePr/>
          <p:nvPr/>
        </p:nvGraphicFramePr>
        <p:xfrm>
          <a:off x="304800" y="3010913"/>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graphicFrame>
        <p:nvGraphicFramePr>
          <p:cNvPr id="172" name="Google Shape;172;p22"/>
          <p:cNvGraphicFramePr/>
          <p:nvPr/>
        </p:nvGraphicFramePr>
        <p:xfrm>
          <a:off x="304800" y="47520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First &amp; Last Address</a:t>
            </a:r>
            <a:endParaRPr/>
          </a:p>
        </p:txBody>
      </p:sp>
      <p:sp>
        <p:nvSpPr>
          <p:cNvPr id="178" name="Google Shape;17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255.71.228.14/21</a:t>
            </a:r>
            <a:endParaRPr/>
          </a:p>
          <a:p>
            <a:pPr indent="-342900" lvl="1" marL="914400" rtl="0" algn="l">
              <a:spcBef>
                <a:spcPts val="0"/>
              </a:spcBef>
              <a:spcAft>
                <a:spcPts val="0"/>
              </a:spcAft>
              <a:buSzPts val="1800"/>
              <a:buChar char="○"/>
            </a:pPr>
            <a:r>
              <a:rPr lang="en" sz="1800"/>
              <a:t>Subnet Mask: 255.255.248.0</a:t>
            </a:r>
            <a:endParaRPr sz="1800"/>
          </a:p>
          <a:p>
            <a:pPr indent="-342900" lvl="1" marL="914400" rtl="0" algn="l">
              <a:spcBef>
                <a:spcPts val="0"/>
              </a:spcBef>
              <a:spcAft>
                <a:spcPts val="0"/>
              </a:spcAft>
              <a:buSzPts val="1800"/>
              <a:buChar char="○"/>
            </a:pPr>
            <a:r>
              <a:rPr lang="en" sz="1800"/>
              <a:t>Network Address: 255.71.224.0</a:t>
            </a:r>
            <a:endParaRPr sz="1800"/>
          </a:p>
          <a:p>
            <a:pPr indent="-342900" lvl="1" marL="914400" rtl="0" algn="l">
              <a:spcBef>
                <a:spcPts val="0"/>
              </a:spcBef>
              <a:spcAft>
                <a:spcPts val="0"/>
              </a:spcAft>
              <a:buSzPts val="1800"/>
              <a:buChar char="○"/>
            </a:pPr>
            <a:r>
              <a:rPr lang="en" sz="1800"/>
              <a:t>Broadcast Address: 255.71.231.255</a:t>
            </a:r>
            <a:endParaRPr sz="1800"/>
          </a:p>
          <a:p>
            <a:pPr indent="-342900" lvl="1" marL="914400" rtl="0" algn="l">
              <a:spcBef>
                <a:spcPts val="0"/>
              </a:spcBef>
              <a:spcAft>
                <a:spcPts val="0"/>
              </a:spcAft>
              <a:buSzPts val="1800"/>
              <a:buChar char="○"/>
            </a:pPr>
            <a:r>
              <a:rPr lang="en" sz="1800"/>
              <a:t>First Address: 255.71.224.1 (Network Address + 1)</a:t>
            </a:r>
            <a:endParaRPr sz="1800"/>
          </a:p>
          <a:p>
            <a:pPr indent="-342900" lvl="1" marL="914400" rtl="0" algn="l">
              <a:spcBef>
                <a:spcPts val="0"/>
              </a:spcBef>
              <a:spcAft>
                <a:spcPts val="0"/>
              </a:spcAft>
              <a:buSzPts val="1800"/>
              <a:buChar char="○"/>
            </a:pPr>
            <a:r>
              <a:rPr lang="en" sz="1800"/>
              <a:t>Last Address: 255.71.231.254 (Broadcast Address - 1)</a:t>
            </a:r>
            <a:endParaRPr sz="1800"/>
          </a:p>
          <a:p>
            <a:pPr indent="-342900" lvl="1" marL="914400" rtl="0" algn="l">
              <a:spcBef>
                <a:spcPts val="0"/>
              </a:spcBef>
              <a:spcAft>
                <a:spcPts val="0"/>
              </a:spcAft>
              <a:buSzPts val="1800"/>
              <a:buChar char="○"/>
            </a:pPr>
            <a:r>
              <a:rPr lang="en" sz="1800"/>
              <a:t>Number of Hosts: 2</a:t>
            </a:r>
            <a:r>
              <a:rPr baseline="30000" lang="en" sz="1800"/>
              <a:t>(32-21)</a:t>
            </a:r>
            <a:r>
              <a:rPr lang="en" sz="1800"/>
              <a:t> - 2 = 2,046</a:t>
            </a:r>
            <a:endParaRPr sz="1800"/>
          </a:p>
          <a:p>
            <a:pPr indent="-342900" lvl="1" marL="914400" rtl="0" algn="l">
              <a:spcBef>
                <a:spcPts val="0"/>
              </a:spcBef>
              <a:spcAft>
                <a:spcPts val="0"/>
              </a:spcAft>
              <a:buSzPts val="1800"/>
              <a:buChar char="○"/>
            </a:pPr>
            <a:r>
              <a:rPr lang="en" sz="1800"/>
              <a:t>Number of Subnets: 2</a:t>
            </a:r>
            <a:r>
              <a:rPr baseline="30000" lang="en" sz="1800"/>
              <a:t>21</a:t>
            </a:r>
            <a:r>
              <a:rPr lang="en" sz="1800"/>
              <a:t> = </a:t>
            </a:r>
            <a:r>
              <a:rPr lang="en" sz="1800"/>
              <a:t>2,097,152</a:t>
            </a:r>
            <a:endParaRPr sz="1800"/>
          </a:p>
          <a:p>
            <a:pPr indent="-342900" lvl="1" marL="914400" rtl="0" algn="l">
              <a:spcBef>
                <a:spcPts val="0"/>
              </a:spcBef>
              <a:spcAft>
                <a:spcPts val="0"/>
              </a:spcAft>
              <a:buSzPts val="1800"/>
              <a:buChar char="○"/>
            </a:pPr>
            <a:r>
              <a:rPr lang="en" sz="1800"/>
              <a:t>Usable Address Range: 255.71.224.1 - 255.71.231.254</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Address Information (Exercise)</a:t>
            </a:r>
            <a:endParaRPr/>
          </a:p>
        </p:txBody>
      </p:sp>
      <p:sp>
        <p:nvSpPr>
          <p:cNvPr id="184" name="Google Shape;18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 the following information for the given CIDR IP addresses</a:t>
            </a:r>
            <a:endParaRPr/>
          </a:p>
          <a:p>
            <a:pPr indent="-342900" lvl="1" marL="914400" rtl="0" algn="l">
              <a:spcBef>
                <a:spcPts val="0"/>
              </a:spcBef>
              <a:spcAft>
                <a:spcPts val="0"/>
              </a:spcAft>
              <a:buSzPts val="1800"/>
              <a:buChar char="○"/>
            </a:pPr>
            <a:r>
              <a:rPr lang="en" sz="1800"/>
              <a:t>Subnet Mask</a:t>
            </a:r>
            <a:endParaRPr sz="1800"/>
          </a:p>
          <a:p>
            <a:pPr indent="-342900" lvl="1" marL="914400" rtl="0" algn="l">
              <a:spcBef>
                <a:spcPts val="0"/>
              </a:spcBef>
              <a:spcAft>
                <a:spcPts val="0"/>
              </a:spcAft>
              <a:buSzPts val="1800"/>
              <a:buChar char="○"/>
            </a:pPr>
            <a:r>
              <a:rPr lang="en" sz="1800"/>
              <a:t>Network Address</a:t>
            </a:r>
            <a:endParaRPr sz="1800"/>
          </a:p>
          <a:p>
            <a:pPr indent="-342900" lvl="1" marL="914400" rtl="0" algn="l">
              <a:spcBef>
                <a:spcPts val="0"/>
              </a:spcBef>
              <a:spcAft>
                <a:spcPts val="0"/>
              </a:spcAft>
              <a:buSzPts val="1800"/>
              <a:buChar char="○"/>
            </a:pPr>
            <a:r>
              <a:rPr lang="en" sz="1800"/>
              <a:t>Broadcast Address</a:t>
            </a:r>
            <a:endParaRPr sz="1800"/>
          </a:p>
          <a:p>
            <a:pPr indent="-342900" lvl="1" marL="914400" rtl="0" algn="l">
              <a:spcBef>
                <a:spcPts val="0"/>
              </a:spcBef>
              <a:spcAft>
                <a:spcPts val="0"/>
              </a:spcAft>
              <a:buSzPts val="1800"/>
              <a:buChar char="○"/>
            </a:pPr>
            <a:r>
              <a:rPr lang="en" sz="1800"/>
              <a:t>First Address</a:t>
            </a:r>
            <a:endParaRPr sz="1800"/>
          </a:p>
          <a:p>
            <a:pPr indent="-342900" lvl="1" marL="914400" rtl="0" algn="l">
              <a:spcBef>
                <a:spcPts val="0"/>
              </a:spcBef>
              <a:spcAft>
                <a:spcPts val="0"/>
              </a:spcAft>
              <a:buSzPts val="1800"/>
              <a:buChar char="○"/>
            </a:pPr>
            <a:r>
              <a:rPr lang="en" sz="1800"/>
              <a:t>Last Address</a:t>
            </a:r>
            <a:endParaRPr sz="1800"/>
          </a:p>
          <a:p>
            <a:pPr indent="-342900" lvl="1" marL="914400" rtl="0" algn="l">
              <a:spcBef>
                <a:spcPts val="0"/>
              </a:spcBef>
              <a:spcAft>
                <a:spcPts val="0"/>
              </a:spcAft>
              <a:buSzPts val="1800"/>
              <a:buChar char="○"/>
            </a:pPr>
            <a:r>
              <a:rPr lang="en" sz="1800"/>
              <a:t>Number of Hosts</a:t>
            </a:r>
            <a:endParaRPr sz="1800"/>
          </a:p>
          <a:p>
            <a:pPr indent="-342900" lvl="1" marL="914400" rtl="0" algn="l">
              <a:spcBef>
                <a:spcPts val="0"/>
              </a:spcBef>
              <a:spcAft>
                <a:spcPts val="0"/>
              </a:spcAft>
              <a:buSzPts val="1800"/>
              <a:buChar char="○"/>
            </a:pPr>
            <a:r>
              <a:rPr lang="en" sz="1800"/>
              <a:t>Number of Subnets</a:t>
            </a:r>
            <a:endParaRPr sz="1800"/>
          </a:p>
          <a:p>
            <a:pPr indent="-342900" lvl="1" marL="914400" rtl="0" algn="l">
              <a:spcBef>
                <a:spcPts val="0"/>
              </a:spcBef>
              <a:spcAft>
                <a:spcPts val="0"/>
              </a:spcAft>
              <a:buSzPts val="1800"/>
              <a:buChar char="○"/>
            </a:pPr>
            <a:r>
              <a:rPr lang="en" sz="1800"/>
              <a:t>Usable Address Range</a:t>
            </a:r>
            <a:endParaRPr sz="1800"/>
          </a:p>
          <a:p>
            <a:pPr indent="-342900" lvl="0" marL="457200" rtl="0" algn="l">
              <a:spcBef>
                <a:spcPts val="0"/>
              </a:spcBef>
              <a:spcAft>
                <a:spcPts val="0"/>
              </a:spcAft>
              <a:buSzPts val="1800"/>
              <a:buChar char="●"/>
            </a:pPr>
            <a:r>
              <a:rPr lang="en"/>
              <a:t>IP Addresses: 192.168.0.1/14, 10.25.17.4/20, 172.195.67.12/10</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Shortest Path First (OSPF)</a:t>
            </a:r>
            <a:endParaRPr/>
          </a:p>
        </p:txBody>
      </p:sp>
      <p:sp>
        <p:nvSpPr>
          <p:cNvPr id="190" name="Google Shape;19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popular dynamic routing protocol, only usable on internal private networks, </a:t>
            </a:r>
            <a:r>
              <a:rPr lang="en"/>
              <a:t>analogous</a:t>
            </a:r>
            <a:r>
              <a:rPr lang="en"/>
              <a:t> to STP in L2</a:t>
            </a:r>
            <a:endParaRPr/>
          </a:p>
          <a:p>
            <a:pPr indent="-342900" lvl="0" marL="457200" rtl="0" algn="l">
              <a:spcBef>
                <a:spcPts val="0"/>
              </a:spcBef>
              <a:spcAft>
                <a:spcPts val="0"/>
              </a:spcAft>
              <a:buSzPts val="1800"/>
              <a:buChar char="●"/>
            </a:pPr>
            <a:r>
              <a:rPr lang="en"/>
              <a:t>Designed for networks using variable length CIDR addresses</a:t>
            </a:r>
            <a:endParaRPr/>
          </a:p>
          <a:p>
            <a:pPr indent="-342900" lvl="0" marL="457200" rtl="0" algn="l">
              <a:spcBef>
                <a:spcPts val="0"/>
              </a:spcBef>
              <a:spcAft>
                <a:spcPts val="0"/>
              </a:spcAft>
              <a:buSzPts val="1800"/>
              <a:buChar char="●"/>
            </a:pPr>
            <a:r>
              <a:rPr lang="en"/>
              <a:t>It is able to converge on a loop-free topology quickly (seconds)</a:t>
            </a:r>
            <a:endParaRPr/>
          </a:p>
          <a:p>
            <a:pPr indent="-342900" lvl="0" marL="457200" rtl="0" algn="l">
              <a:spcBef>
                <a:spcPts val="0"/>
              </a:spcBef>
              <a:spcAft>
                <a:spcPts val="0"/>
              </a:spcAft>
              <a:buSzPts val="1800"/>
              <a:buChar char="●"/>
            </a:pPr>
            <a:r>
              <a:rPr lang="en"/>
              <a:t>Can handle any topology structure and allows for authentication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196" name="Google Shape;19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Area</a:t>
            </a:r>
            <a:r>
              <a:rPr lang="en"/>
              <a:t>: way to segment networks in OSPF using a 32 bit ID</a:t>
            </a:r>
            <a:endParaRPr/>
          </a:p>
          <a:p>
            <a:pPr indent="-342900" lvl="0" marL="457200" rtl="0" algn="l">
              <a:spcBef>
                <a:spcPts val="0"/>
              </a:spcBef>
              <a:spcAft>
                <a:spcPts val="0"/>
              </a:spcAft>
              <a:buSzPts val="1800"/>
              <a:buChar char="●"/>
            </a:pPr>
            <a:r>
              <a:rPr b="1" lang="en"/>
              <a:t>Neighbor</a:t>
            </a:r>
            <a:r>
              <a:rPr lang="en"/>
              <a:t>: connected router running OSPF in the same area</a:t>
            </a:r>
            <a:endParaRPr/>
          </a:p>
          <a:p>
            <a:pPr indent="-342900" lvl="0" marL="457200" rtl="0" algn="l">
              <a:spcBef>
                <a:spcPts val="0"/>
              </a:spcBef>
              <a:spcAft>
                <a:spcPts val="0"/>
              </a:spcAft>
              <a:buSzPts val="1800"/>
              <a:buChar char="●"/>
            </a:pPr>
            <a:r>
              <a:rPr b="1" lang="en"/>
              <a:t>Adjacency Database</a:t>
            </a:r>
            <a:r>
              <a:rPr lang="en"/>
              <a:t>: table of all OSPF connections that are neighbors</a:t>
            </a:r>
            <a:endParaRPr/>
          </a:p>
          <a:p>
            <a:pPr indent="-342900" lvl="0" marL="457200" rtl="0" algn="l">
              <a:spcBef>
                <a:spcPts val="0"/>
              </a:spcBef>
              <a:spcAft>
                <a:spcPts val="0"/>
              </a:spcAft>
              <a:buSzPts val="1800"/>
              <a:buChar char="●"/>
            </a:pPr>
            <a:r>
              <a:rPr b="1" lang="en"/>
              <a:t>Router ID</a:t>
            </a:r>
            <a:r>
              <a:rPr lang="en"/>
              <a:t>: unique ID of a router within an area</a:t>
            </a:r>
            <a:endParaRPr/>
          </a:p>
          <a:p>
            <a:pPr indent="-342900" lvl="0" marL="457200" rtl="0" algn="l">
              <a:spcBef>
                <a:spcPts val="0"/>
              </a:spcBef>
              <a:spcAft>
                <a:spcPts val="0"/>
              </a:spcAft>
              <a:buSzPts val="1800"/>
              <a:buChar char="●"/>
            </a:pPr>
            <a:r>
              <a:rPr b="1" lang="en"/>
              <a:t>(Backup) Designated Router</a:t>
            </a:r>
            <a:r>
              <a:rPr lang="en"/>
              <a:t>: routers which hold global topology view (all routers must form an adjacency to these), they are elected by priority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OSPF Algorithm</a:t>
            </a:r>
            <a:endParaRPr/>
          </a:p>
        </p:txBody>
      </p:sp>
      <p:sp>
        <p:nvSpPr>
          <p:cNvPr id="202" name="Google Shape;20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Neighbor Discovery: </a:t>
            </a:r>
            <a:endParaRPr/>
          </a:p>
          <a:p>
            <a:pPr indent="-317500" lvl="1" marL="914400" rtl="0" algn="l">
              <a:spcBef>
                <a:spcPts val="0"/>
              </a:spcBef>
              <a:spcAft>
                <a:spcPts val="0"/>
              </a:spcAft>
              <a:buSzPts val="1400"/>
              <a:buAutoNum type="alphaLcPeriod"/>
            </a:pPr>
            <a:r>
              <a:rPr lang="en"/>
              <a:t>Use L2 broadcast “hello” messages to identify “adjacent” neighbors</a:t>
            </a:r>
            <a:endParaRPr/>
          </a:p>
          <a:p>
            <a:pPr indent="-317500" lvl="1" marL="914400" rtl="0" algn="l">
              <a:spcBef>
                <a:spcPts val="0"/>
              </a:spcBef>
              <a:spcAft>
                <a:spcPts val="0"/>
              </a:spcAft>
              <a:buSzPts val="1400"/>
              <a:buAutoNum type="alphaLcPeriod"/>
            </a:pPr>
            <a:r>
              <a:rPr lang="en"/>
              <a:t>These routers must interface on the same subnet, have different IDs, be in the same area, and have the same authentication parameters</a:t>
            </a:r>
            <a:endParaRPr/>
          </a:p>
          <a:p>
            <a:pPr indent="-342900" lvl="0" marL="457200" rtl="0" algn="l">
              <a:spcBef>
                <a:spcPts val="0"/>
              </a:spcBef>
              <a:spcAft>
                <a:spcPts val="0"/>
              </a:spcAft>
              <a:buSzPts val="1800"/>
              <a:buAutoNum type="arabicPeriod"/>
            </a:pPr>
            <a:r>
              <a:rPr lang="en"/>
              <a:t>Topology Database Exchange: </a:t>
            </a:r>
            <a:endParaRPr/>
          </a:p>
          <a:p>
            <a:pPr indent="-317500" lvl="1" marL="914400" rtl="0" algn="l">
              <a:spcBef>
                <a:spcPts val="0"/>
              </a:spcBef>
              <a:spcAft>
                <a:spcPts val="0"/>
              </a:spcAft>
              <a:buSzPts val="1400"/>
              <a:buAutoNum type="alphaLcPeriod"/>
            </a:pPr>
            <a:r>
              <a:rPr lang="en"/>
              <a:t>Send </a:t>
            </a:r>
            <a:r>
              <a:rPr b="1" lang="en"/>
              <a:t>Link State </a:t>
            </a:r>
            <a:r>
              <a:rPr b="1" lang="en"/>
              <a:t>Advertisements</a:t>
            </a:r>
            <a:r>
              <a:rPr lang="en"/>
              <a:t> (LSA) onto the network which contains a router ID, list of router interfaces, and list of neighbors on each interface</a:t>
            </a:r>
            <a:endParaRPr/>
          </a:p>
          <a:p>
            <a:pPr indent="-317500" lvl="1" marL="914400" rtl="0" algn="l">
              <a:spcBef>
                <a:spcPts val="0"/>
              </a:spcBef>
              <a:spcAft>
                <a:spcPts val="0"/>
              </a:spcAft>
              <a:buSzPts val="1400"/>
              <a:buAutoNum type="alphaLcPeriod"/>
            </a:pPr>
            <a:r>
              <a:rPr lang="en"/>
              <a:t>Routers store this information into the </a:t>
            </a:r>
            <a:r>
              <a:rPr b="1" lang="en"/>
              <a:t>Link State Database</a:t>
            </a:r>
            <a:r>
              <a:rPr lang="en"/>
              <a:t> (LSDB), which should be the same for all routers in the area</a:t>
            </a:r>
            <a:endParaRPr/>
          </a:p>
          <a:p>
            <a:pPr indent="-342900" lvl="0" marL="457200" rtl="0" algn="l">
              <a:spcBef>
                <a:spcPts val="0"/>
              </a:spcBef>
              <a:spcAft>
                <a:spcPts val="0"/>
              </a:spcAft>
              <a:buSzPts val="1800"/>
              <a:buAutoNum type="arabicPeriod"/>
            </a:pPr>
            <a:r>
              <a:rPr lang="en"/>
              <a:t>Route Computation</a:t>
            </a:r>
            <a:endParaRPr/>
          </a:p>
          <a:p>
            <a:pPr indent="-317500" lvl="1" marL="914400" rtl="0" algn="l">
              <a:spcBef>
                <a:spcPts val="0"/>
              </a:spcBef>
              <a:spcAft>
                <a:spcPts val="0"/>
              </a:spcAft>
              <a:buSzPts val="1400"/>
              <a:buAutoNum type="alphaLcPeriod"/>
            </a:pPr>
            <a:r>
              <a:rPr lang="en"/>
              <a:t>Use a </a:t>
            </a:r>
            <a:r>
              <a:rPr b="1" lang="en"/>
              <a:t>Shortest Path First</a:t>
            </a:r>
            <a:r>
              <a:rPr lang="en"/>
              <a:t> (SPF) algorithm (equivalent to Dijkstra’s) based on LSDB information</a:t>
            </a:r>
            <a:endParaRPr/>
          </a:p>
          <a:p>
            <a:pPr indent="-317500" lvl="1" marL="914400" rtl="0" algn="l">
              <a:spcBef>
                <a:spcPts val="0"/>
              </a:spcBef>
              <a:spcAft>
                <a:spcPts val="0"/>
              </a:spcAft>
              <a:buSzPts val="1400"/>
              <a:buAutoNum type="alphaLcPeriod"/>
            </a:pPr>
            <a:r>
              <a:rPr lang="en"/>
              <a:t>Update the routing table with the routes calculated using SPF</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8"/>
          <p:cNvPicPr preferRelativeResize="0"/>
          <p:nvPr/>
        </p:nvPicPr>
        <p:blipFill>
          <a:blip r:embed="rId3">
            <a:alphaModFix/>
          </a:blip>
          <a:stretch>
            <a:fillRect/>
          </a:stretch>
        </p:blipFill>
        <p:spPr>
          <a:xfrm>
            <a:off x="1588350" y="112438"/>
            <a:ext cx="5967300" cy="491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Areas</a:t>
            </a:r>
            <a:endParaRPr/>
          </a:p>
        </p:txBody>
      </p:sp>
      <p:sp>
        <p:nvSpPr>
          <p:cNvPr id="213" name="Google Shape;213;p29"/>
          <p:cNvSpPr txBox="1"/>
          <p:nvPr>
            <p:ph idx="1" type="body"/>
          </p:nvPr>
        </p:nvSpPr>
        <p:spPr>
          <a:xfrm>
            <a:off x="311700" y="1152475"/>
            <a:ext cx="4150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Breaking our network into smaller areas allow for a number of benefits when running OSPF</a:t>
            </a:r>
            <a:endParaRPr/>
          </a:p>
          <a:p>
            <a:pPr indent="-342900" lvl="1" marL="914400" rtl="0" algn="l">
              <a:spcBef>
                <a:spcPts val="0"/>
              </a:spcBef>
              <a:spcAft>
                <a:spcPts val="0"/>
              </a:spcAft>
              <a:buSzPts val="1800"/>
              <a:buChar char="○"/>
            </a:pPr>
            <a:r>
              <a:rPr lang="en" sz="1800"/>
              <a:t>Smaller LSDBs for each router in the area</a:t>
            </a:r>
            <a:endParaRPr sz="1800"/>
          </a:p>
          <a:p>
            <a:pPr indent="-342900" lvl="1" marL="914400" rtl="0" algn="l">
              <a:spcBef>
                <a:spcPts val="0"/>
              </a:spcBef>
              <a:spcAft>
                <a:spcPts val="0"/>
              </a:spcAft>
              <a:buSzPts val="1800"/>
              <a:buChar char="○"/>
            </a:pPr>
            <a:r>
              <a:rPr lang="en" sz="1800"/>
              <a:t>Reduction in the amount of LSA traffic, since it won’t traverse area boundaries</a:t>
            </a:r>
            <a:endParaRPr sz="1800"/>
          </a:p>
          <a:p>
            <a:pPr indent="-342900" lvl="1" marL="914400" rtl="0" algn="l">
              <a:spcBef>
                <a:spcPts val="0"/>
              </a:spcBef>
              <a:spcAft>
                <a:spcPts val="0"/>
              </a:spcAft>
              <a:buSzPts val="1800"/>
              <a:buChar char="○"/>
            </a:pPr>
            <a:r>
              <a:rPr lang="en" sz="1800"/>
              <a:t>Quicker SPF calculations (mostly because of the above)</a:t>
            </a:r>
            <a:endParaRPr sz="1800"/>
          </a:p>
        </p:txBody>
      </p:sp>
      <p:pic>
        <p:nvPicPr>
          <p:cNvPr id="214" name="Google Shape;214;p29"/>
          <p:cNvPicPr preferRelativeResize="0"/>
          <p:nvPr/>
        </p:nvPicPr>
        <p:blipFill>
          <a:blip r:embed="rId3">
            <a:alphaModFix/>
          </a:blip>
          <a:stretch>
            <a:fillRect/>
          </a:stretch>
        </p:blipFill>
        <p:spPr>
          <a:xfrm>
            <a:off x="4572000" y="1198275"/>
            <a:ext cx="4260300" cy="33248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L3 ACLs and Firewalls</a:t>
            </a:r>
            <a:endParaRPr/>
          </a:p>
        </p:txBody>
      </p:sp>
      <p:sp>
        <p:nvSpPr>
          <p:cNvPr id="220" name="Google Shape;22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ACLs and Firewalls can be deployed on L2, 3, and 4 they are most often utilized in L3 (IP traffic) and L4/7 (Port traffic) to perform either packet blocking/shaping or “application” blocking/shaping.</a:t>
            </a:r>
            <a:endParaRPr/>
          </a:p>
          <a:p>
            <a:pPr indent="-342900" lvl="0" marL="457200" rtl="0" algn="l">
              <a:spcBef>
                <a:spcPts val="0"/>
              </a:spcBef>
              <a:spcAft>
                <a:spcPts val="0"/>
              </a:spcAft>
              <a:buSzPts val="1800"/>
              <a:buChar char="●"/>
            </a:pPr>
            <a:r>
              <a:rPr lang="en"/>
              <a:t>ACL rules can be based on source address, destination address, and port (although technically this is an L4/7 ACL, most routers can use this info)</a:t>
            </a:r>
            <a:endParaRPr/>
          </a:p>
          <a:p>
            <a:pPr indent="-317500" lvl="1" marL="914400" rtl="0" algn="l">
              <a:spcBef>
                <a:spcPts val="0"/>
              </a:spcBef>
              <a:spcAft>
                <a:spcPts val="0"/>
              </a:spcAft>
              <a:buSzPts val="1400"/>
              <a:buChar char="○"/>
            </a:pPr>
            <a:r>
              <a:rPr lang="en"/>
              <a:t>Incoming packets are compared to ACL entries based on the order that the entries occur in the router they are passing through</a:t>
            </a:r>
            <a:endParaRPr/>
          </a:p>
          <a:p>
            <a:pPr indent="-317500" lvl="1" marL="914400" rtl="0" algn="l">
              <a:spcBef>
                <a:spcPts val="0"/>
              </a:spcBef>
              <a:spcAft>
                <a:spcPts val="0"/>
              </a:spcAft>
              <a:buSzPts val="1400"/>
              <a:buChar char="○"/>
            </a:pPr>
            <a:r>
              <a:rPr lang="en"/>
              <a:t>If the packet does not match an Access Control Entry (ACE), the packet is then matched against the next ACE in the list</a:t>
            </a:r>
            <a:endParaRPr/>
          </a:p>
          <a:p>
            <a:pPr indent="-317500" lvl="1" marL="914400" rtl="0" algn="l">
              <a:spcBef>
                <a:spcPts val="0"/>
              </a:spcBef>
              <a:spcAft>
                <a:spcPts val="0"/>
              </a:spcAft>
              <a:buSzPts val="1400"/>
              <a:buChar char="○"/>
            </a:pPr>
            <a:r>
              <a:rPr lang="en"/>
              <a:t>If a packet and an access list statement match, the rest of the statements in the list are skipped</a:t>
            </a:r>
            <a:endParaRPr/>
          </a:p>
          <a:p>
            <a:pPr indent="-317500" lvl="1" marL="914400" rtl="0" algn="l">
              <a:spcBef>
                <a:spcPts val="0"/>
              </a:spcBef>
              <a:spcAft>
                <a:spcPts val="0"/>
              </a:spcAft>
              <a:buSzPts val="1400"/>
              <a:buChar char="○"/>
            </a:pPr>
            <a:r>
              <a:rPr lang="en"/>
              <a:t>If no conditions match an ACE, the packet is dropped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Classless InterDomain Routing (CIDR)</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“Dynamic” subnetting which allows for a variable number of bits to be used as the subnet mask for a given IP</a:t>
            </a:r>
            <a:endParaRPr/>
          </a:p>
          <a:p>
            <a:pPr indent="-342900" lvl="0" marL="457200" rtl="0" algn="l">
              <a:spcBef>
                <a:spcPts val="0"/>
              </a:spcBef>
              <a:spcAft>
                <a:spcPts val="0"/>
              </a:spcAft>
              <a:buSzPts val="1800"/>
              <a:buChar char="●"/>
            </a:pPr>
            <a:r>
              <a:rPr lang="en"/>
              <a:t>Also known as Variable Length Subnet Mask (VLSM)</a:t>
            </a:r>
            <a:endParaRPr/>
          </a:p>
          <a:p>
            <a:pPr indent="-342900" lvl="0" marL="457200" rtl="0" algn="l">
              <a:spcBef>
                <a:spcPts val="0"/>
              </a:spcBef>
              <a:spcAft>
                <a:spcPts val="0"/>
              </a:spcAft>
              <a:buSzPts val="1800"/>
              <a:buChar char="●"/>
            </a:pPr>
            <a:r>
              <a:rPr lang="en"/>
              <a:t>Allows for a more efficient use of network addresses, since we can carve out only the number of bits for the host portion of the our IP that we need to address all the hosts on that subnet (plus some extra for growth)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a:t>
            </a:r>
            <a:endParaRPr/>
          </a:p>
        </p:txBody>
      </p:sp>
      <p:sp>
        <p:nvSpPr>
          <p:cNvPr id="231" name="Google Shape;23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CIDR Supernet Calculator</a:t>
            </a:r>
            <a:endParaRPr/>
          </a:p>
          <a:p>
            <a:pPr indent="0" lvl="0" marL="0" rtl="0" algn="l">
              <a:spcBef>
                <a:spcPts val="1600"/>
              </a:spcBef>
              <a:spcAft>
                <a:spcPts val="0"/>
              </a:spcAft>
              <a:buNone/>
            </a:pPr>
            <a:r>
              <a:rPr lang="en" u="sng">
                <a:solidFill>
                  <a:schemeClr val="hlink"/>
                </a:solidFill>
                <a:hlinkClick r:id="rId4"/>
              </a:rPr>
              <a:t>Binary to IP Converter</a:t>
            </a:r>
            <a:r>
              <a:rPr lang="en"/>
              <a:t>, </a:t>
            </a:r>
            <a:r>
              <a:rPr lang="en" u="sng">
                <a:solidFill>
                  <a:schemeClr val="hlink"/>
                </a:solidFill>
                <a:hlinkClick r:id="rId5"/>
              </a:rPr>
              <a:t>IP to Binary Converter</a:t>
            </a:r>
            <a:endParaRPr/>
          </a:p>
          <a:p>
            <a:pPr indent="0" lvl="0" marL="0" rtl="0" algn="l">
              <a:spcBef>
                <a:spcPts val="1600"/>
              </a:spcBef>
              <a:spcAft>
                <a:spcPts val="1600"/>
              </a:spcAft>
              <a:buNone/>
            </a:pPr>
            <a:r>
              <a:rPr lang="en" u="sng">
                <a:solidFill>
                  <a:schemeClr val="hlink"/>
                </a:solidFill>
                <a:hlinkClick r:id="rId6"/>
              </a:rPr>
              <a:t>Know your Firewall: Layer 3 vs Layer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CIDR Information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CIDR IP addresses, we need to be able to calculate/determine the following pieces of information</a:t>
            </a:r>
            <a:endParaRPr/>
          </a:p>
          <a:p>
            <a:pPr indent="-342900" lvl="1" marL="914400" rtl="0" algn="l">
              <a:spcBef>
                <a:spcPts val="0"/>
              </a:spcBef>
              <a:spcAft>
                <a:spcPts val="0"/>
              </a:spcAft>
              <a:buSzPts val="1800"/>
              <a:buChar char="○"/>
            </a:pPr>
            <a:r>
              <a:rPr lang="en" sz="1800"/>
              <a:t>Network ID/Network Address</a:t>
            </a:r>
            <a:endParaRPr sz="1800"/>
          </a:p>
          <a:p>
            <a:pPr indent="-342900" lvl="1" marL="914400" rtl="0" algn="l">
              <a:spcBef>
                <a:spcPts val="0"/>
              </a:spcBef>
              <a:spcAft>
                <a:spcPts val="0"/>
              </a:spcAft>
              <a:buSzPts val="1800"/>
              <a:buChar char="○"/>
            </a:pPr>
            <a:r>
              <a:rPr lang="en" sz="1800"/>
              <a:t>Broadcast Address</a:t>
            </a:r>
            <a:endParaRPr sz="1800"/>
          </a:p>
          <a:p>
            <a:pPr indent="-342900" lvl="1" marL="914400" rtl="0" algn="l">
              <a:spcBef>
                <a:spcPts val="0"/>
              </a:spcBef>
              <a:spcAft>
                <a:spcPts val="0"/>
              </a:spcAft>
              <a:buSzPts val="1800"/>
              <a:buChar char="○"/>
            </a:pPr>
            <a:r>
              <a:rPr lang="en" sz="1800"/>
              <a:t>Start Address</a:t>
            </a:r>
            <a:endParaRPr sz="1800"/>
          </a:p>
          <a:p>
            <a:pPr indent="-342900" lvl="1" marL="914400" rtl="0" algn="l">
              <a:spcBef>
                <a:spcPts val="0"/>
              </a:spcBef>
              <a:spcAft>
                <a:spcPts val="0"/>
              </a:spcAft>
              <a:buSzPts val="1800"/>
              <a:buChar char="○"/>
            </a:pPr>
            <a:r>
              <a:rPr lang="en" sz="1800"/>
              <a:t>End Address</a:t>
            </a:r>
            <a:endParaRPr sz="1800"/>
          </a:p>
          <a:p>
            <a:pPr indent="-342900" lvl="1" marL="914400" rtl="0" algn="l">
              <a:spcBef>
                <a:spcPts val="0"/>
              </a:spcBef>
              <a:spcAft>
                <a:spcPts val="0"/>
              </a:spcAft>
              <a:buSzPts val="1800"/>
              <a:buChar char="○"/>
            </a:pPr>
            <a:r>
              <a:rPr lang="en" sz="1800"/>
              <a:t>Number of Hosts</a:t>
            </a:r>
            <a:endParaRPr sz="1800"/>
          </a:p>
          <a:p>
            <a:pPr indent="-342900" lvl="1" marL="914400" rtl="0" algn="l">
              <a:spcBef>
                <a:spcPts val="0"/>
              </a:spcBef>
              <a:spcAft>
                <a:spcPts val="0"/>
              </a:spcAft>
              <a:buSzPts val="1800"/>
              <a:buChar char="○"/>
            </a:pPr>
            <a:r>
              <a:rPr lang="en" sz="1800"/>
              <a:t>Number of Networks</a:t>
            </a:r>
            <a:endParaRPr sz="1800"/>
          </a:p>
          <a:p>
            <a:pPr indent="-342900" lvl="0" marL="457200" rtl="0" algn="l">
              <a:spcBef>
                <a:spcPts val="0"/>
              </a:spcBef>
              <a:spcAft>
                <a:spcPts val="0"/>
              </a:spcAft>
              <a:buSzPts val="1800"/>
              <a:buChar char="●"/>
            </a:pPr>
            <a:r>
              <a:rPr lang="en"/>
              <a:t>These are static in classful routing, but will vary with CIDR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Notation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Classful Subnets</a:t>
            </a:r>
            <a:endParaRPr/>
          </a:p>
          <a:p>
            <a:pPr indent="-342900" lvl="1" marL="914400" rtl="0" algn="l">
              <a:spcBef>
                <a:spcPts val="0"/>
              </a:spcBef>
              <a:spcAft>
                <a:spcPts val="0"/>
              </a:spcAft>
              <a:buSzPts val="1800"/>
              <a:buChar char="○"/>
            </a:pPr>
            <a:r>
              <a:rPr lang="en" sz="1800"/>
              <a:t>X.X.X.X/8</a:t>
            </a:r>
            <a:endParaRPr sz="1800"/>
          </a:p>
          <a:p>
            <a:pPr indent="-342900" lvl="1" marL="914400" rtl="0" algn="l">
              <a:spcBef>
                <a:spcPts val="0"/>
              </a:spcBef>
              <a:spcAft>
                <a:spcPts val="0"/>
              </a:spcAft>
              <a:buSzPts val="1800"/>
              <a:buChar char="○"/>
            </a:pPr>
            <a:r>
              <a:rPr lang="en" sz="1800"/>
              <a:t>X.X.X.X/16</a:t>
            </a:r>
            <a:endParaRPr sz="1800"/>
          </a:p>
          <a:p>
            <a:pPr indent="-342900" lvl="1" marL="914400" rtl="0" algn="l">
              <a:spcBef>
                <a:spcPts val="0"/>
              </a:spcBef>
              <a:spcAft>
                <a:spcPts val="0"/>
              </a:spcAft>
              <a:buSzPts val="1800"/>
              <a:buChar char="○"/>
            </a:pPr>
            <a:r>
              <a:rPr lang="en" sz="1800"/>
              <a:t>X.X.X.X/24</a:t>
            </a:r>
            <a:endParaRPr sz="1800"/>
          </a:p>
          <a:p>
            <a:pPr indent="-342900" lvl="0" marL="457200" rtl="0" algn="l">
              <a:spcBef>
                <a:spcPts val="0"/>
              </a:spcBef>
              <a:spcAft>
                <a:spcPts val="0"/>
              </a:spcAft>
              <a:buSzPts val="1800"/>
              <a:buChar char="●"/>
            </a:pPr>
            <a:r>
              <a:rPr lang="en"/>
              <a:t>CIDR Subnets</a:t>
            </a:r>
            <a:endParaRPr/>
          </a:p>
          <a:p>
            <a:pPr indent="-342900" lvl="1" marL="914400" rtl="0" algn="l">
              <a:spcBef>
                <a:spcPts val="0"/>
              </a:spcBef>
              <a:spcAft>
                <a:spcPts val="0"/>
              </a:spcAft>
              <a:buSzPts val="1800"/>
              <a:buChar char="○"/>
            </a:pPr>
            <a:r>
              <a:rPr lang="en" sz="1800"/>
              <a:t>X.X.X.X/[1-32]</a:t>
            </a:r>
            <a:endParaRPr sz="1800"/>
          </a:p>
          <a:p>
            <a:pPr indent="-342900" lvl="1" marL="914400" rtl="0" algn="l">
              <a:spcBef>
                <a:spcPts val="0"/>
              </a:spcBef>
              <a:spcAft>
                <a:spcPts val="0"/>
              </a:spcAft>
              <a:buSzPts val="1800"/>
              <a:buChar char="○"/>
            </a:pPr>
            <a:r>
              <a:rPr lang="en" sz="1800"/>
              <a:t>192.56.34.87/13</a:t>
            </a:r>
            <a:endParaRPr sz="1800"/>
          </a:p>
          <a:p>
            <a:pPr indent="-342900" lvl="1" marL="914400" rtl="0" algn="l">
              <a:spcBef>
                <a:spcPts val="0"/>
              </a:spcBef>
              <a:spcAft>
                <a:spcPts val="0"/>
              </a:spcAft>
              <a:buSzPts val="1800"/>
              <a:buChar char="○"/>
            </a:pPr>
            <a:r>
              <a:rPr lang="en" sz="1800"/>
              <a:t>10.33.42.132/29</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CIDR Network Address</a:t>
            </a:r>
            <a:endParaRPr sz="2800">
              <a:solidFill>
                <a:srgbClr val="000000"/>
              </a:solidFill>
            </a:endParaRPr>
          </a:p>
        </p:txBody>
      </p:sp>
      <p:graphicFrame>
        <p:nvGraphicFramePr>
          <p:cNvPr id="78" name="Google Shape;78;p17"/>
          <p:cNvGraphicFramePr/>
          <p:nvPr/>
        </p:nvGraphicFramePr>
        <p:xfrm>
          <a:off x="311625" y="18287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graphicFrame>
        <p:nvGraphicFramePr>
          <p:cNvPr id="79" name="Google Shape;79;p17"/>
          <p:cNvGraphicFramePr/>
          <p:nvPr/>
        </p:nvGraphicFramePr>
        <p:xfrm>
          <a:off x="304800" y="3010913"/>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
        <p:nvSpPr>
          <p:cNvPr id="80" name="Google Shape;80;p17"/>
          <p:cNvSpPr txBox="1"/>
          <p:nvPr/>
        </p:nvSpPr>
        <p:spPr>
          <a:xfrm>
            <a:off x="3719925" y="1220275"/>
            <a:ext cx="1704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187.13.56.7/13</a:t>
            </a:r>
            <a:endParaRPr/>
          </a:p>
        </p:txBody>
      </p:sp>
      <p:cxnSp>
        <p:nvCxnSpPr>
          <p:cNvPr id="81" name="Google Shape;81;p17"/>
          <p:cNvCxnSpPr>
            <a:stCxn id="80" idx="1"/>
          </p:cNvCxnSpPr>
          <p:nvPr/>
        </p:nvCxnSpPr>
        <p:spPr>
          <a:xfrm flipH="1">
            <a:off x="320025" y="1374475"/>
            <a:ext cx="3399900" cy="438600"/>
          </a:xfrm>
          <a:prstGeom prst="straightConnector1">
            <a:avLst/>
          </a:prstGeom>
          <a:noFill/>
          <a:ln cap="flat" cmpd="sng" w="9525">
            <a:solidFill>
              <a:srgbClr val="595959"/>
            </a:solidFill>
            <a:prstDash val="solid"/>
            <a:round/>
            <a:headEnd len="med" w="med" type="none"/>
            <a:tailEnd len="med" w="med" type="none"/>
          </a:ln>
        </p:spPr>
      </p:cxnSp>
      <p:cxnSp>
        <p:nvCxnSpPr>
          <p:cNvPr id="82" name="Google Shape;82;p17"/>
          <p:cNvCxnSpPr>
            <a:stCxn id="80" idx="3"/>
          </p:cNvCxnSpPr>
          <p:nvPr/>
        </p:nvCxnSpPr>
        <p:spPr>
          <a:xfrm>
            <a:off x="5423925" y="1374475"/>
            <a:ext cx="3402900" cy="438600"/>
          </a:xfrm>
          <a:prstGeom prst="straightConnector1">
            <a:avLst/>
          </a:prstGeom>
          <a:noFill/>
          <a:ln cap="flat" cmpd="sng" w="9525">
            <a:solidFill>
              <a:srgbClr val="595959"/>
            </a:solidFill>
            <a:prstDash val="solid"/>
            <a:round/>
            <a:headEnd len="med" w="med" type="none"/>
            <a:tailEnd len="med" w="med" type="none"/>
          </a:ln>
        </p:spPr>
      </p:cxnSp>
      <p:sp>
        <p:nvSpPr>
          <p:cNvPr id="83" name="Google Shape;83;p17"/>
          <p:cNvSpPr txBox="1"/>
          <p:nvPr/>
        </p:nvSpPr>
        <p:spPr>
          <a:xfrm>
            <a:off x="3894825" y="2352425"/>
            <a:ext cx="1340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255.248.0.0</a:t>
            </a:r>
            <a:endParaRPr/>
          </a:p>
        </p:txBody>
      </p:sp>
      <p:cxnSp>
        <p:nvCxnSpPr>
          <p:cNvPr id="84" name="Google Shape;84;p17"/>
          <p:cNvCxnSpPr>
            <a:stCxn id="83" idx="1"/>
          </p:cNvCxnSpPr>
          <p:nvPr/>
        </p:nvCxnSpPr>
        <p:spPr>
          <a:xfrm flipH="1">
            <a:off x="318225" y="2506625"/>
            <a:ext cx="3576600" cy="504300"/>
          </a:xfrm>
          <a:prstGeom prst="straightConnector1">
            <a:avLst/>
          </a:prstGeom>
          <a:noFill/>
          <a:ln cap="flat" cmpd="sng" w="9525">
            <a:solidFill>
              <a:srgbClr val="595959"/>
            </a:solidFill>
            <a:prstDash val="solid"/>
            <a:round/>
            <a:headEnd len="med" w="med" type="none"/>
            <a:tailEnd len="med" w="med" type="none"/>
          </a:ln>
        </p:spPr>
      </p:cxnSp>
      <p:cxnSp>
        <p:nvCxnSpPr>
          <p:cNvPr id="85" name="Google Shape;85;p17"/>
          <p:cNvCxnSpPr/>
          <p:nvPr/>
        </p:nvCxnSpPr>
        <p:spPr>
          <a:xfrm>
            <a:off x="5235525" y="2506625"/>
            <a:ext cx="3590100" cy="494700"/>
          </a:xfrm>
          <a:prstGeom prst="straightConnector1">
            <a:avLst/>
          </a:prstGeom>
          <a:noFill/>
          <a:ln cap="flat" cmpd="sng" w="9525">
            <a:solidFill>
              <a:srgbClr val="595959"/>
            </a:solidFill>
            <a:prstDash val="solid"/>
            <a:round/>
            <a:headEnd len="med" w="med" type="none"/>
            <a:tailEnd len="med" w="med" type="none"/>
          </a:ln>
        </p:spPr>
      </p:cxnSp>
      <p:sp>
        <p:nvSpPr>
          <p:cNvPr id="86" name="Google Shape;86;p17"/>
          <p:cNvSpPr txBox="1"/>
          <p:nvPr/>
        </p:nvSpPr>
        <p:spPr>
          <a:xfrm>
            <a:off x="3233025" y="1453975"/>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IP Address</a:t>
            </a:r>
            <a:endParaRPr/>
          </a:p>
        </p:txBody>
      </p:sp>
      <p:sp>
        <p:nvSpPr>
          <p:cNvPr id="87" name="Google Shape;87;p17"/>
          <p:cNvSpPr txBox="1"/>
          <p:nvPr/>
        </p:nvSpPr>
        <p:spPr>
          <a:xfrm>
            <a:off x="3226138" y="2599788"/>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Subnet Mask</a:t>
            </a:r>
            <a:endParaRPr/>
          </a:p>
        </p:txBody>
      </p:sp>
      <p:graphicFrame>
        <p:nvGraphicFramePr>
          <p:cNvPr id="88" name="Google Shape;88;p17"/>
          <p:cNvGraphicFramePr/>
          <p:nvPr/>
        </p:nvGraphicFramePr>
        <p:xfrm>
          <a:off x="311600" y="41766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
        <p:nvSpPr>
          <p:cNvPr id="89" name="Google Shape;89;p17"/>
          <p:cNvSpPr txBox="1"/>
          <p:nvPr/>
        </p:nvSpPr>
        <p:spPr>
          <a:xfrm>
            <a:off x="3894863" y="3534613"/>
            <a:ext cx="1340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187.8.0.0</a:t>
            </a:r>
            <a:endParaRPr/>
          </a:p>
        </p:txBody>
      </p:sp>
      <p:cxnSp>
        <p:nvCxnSpPr>
          <p:cNvPr id="90" name="Google Shape;90;p17"/>
          <p:cNvCxnSpPr>
            <a:stCxn id="89" idx="1"/>
          </p:cNvCxnSpPr>
          <p:nvPr/>
        </p:nvCxnSpPr>
        <p:spPr>
          <a:xfrm flipH="1">
            <a:off x="341063" y="3688813"/>
            <a:ext cx="3553800" cy="486600"/>
          </a:xfrm>
          <a:prstGeom prst="straightConnector1">
            <a:avLst/>
          </a:prstGeom>
          <a:noFill/>
          <a:ln cap="flat" cmpd="sng" w="9525">
            <a:solidFill>
              <a:srgbClr val="595959"/>
            </a:solidFill>
            <a:prstDash val="solid"/>
            <a:round/>
            <a:headEnd len="med" w="med" type="none"/>
            <a:tailEnd len="med" w="med" type="none"/>
          </a:ln>
        </p:spPr>
      </p:cxnSp>
      <p:cxnSp>
        <p:nvCxnSpPr>
          <p:cNvPr id="91" name="Google Shape;91;p17"/>
          <p:cNvCxnSpPr/>
          <p:nvPr/>
        </p:nvCxnSpPr>
        <p:spPr>
          <a:xfrm>
            <a:off x="5235563" y="3688813"/>
            <a:ext cx="3590100" cy="494700"/>
          </a:xfrm>
          <a:prstGeom prst="straightConnector1">
            <a:avLst/>
          </a:prstGeom>
          <a:noFill/>
          <a:ln cap="flat" cmpd="sng" w="9525">
            <a:solidFill>
              <a:srgbClr val="595959"/>
            </a:solidFill>
            <a:prstDash val="solid"/>
            <a:round/>
            <a:headEnd len="med" w="med" type="none"/>
            <a:tailEnd len="med" w="med" type="none"/>
          </a:ln>
        </p:spPr>
      </p:cxnSp>
      <p:sp>
        <p:nvSpPr>
          <p:cNvPr id="92" name="Google Shape;92;p17"/>
          <p:cNvSpPr txBox="1"/>
          <p:nvPr/>
        </p:nvSpPr>
        <p:spPr>
          <a:xfrm>
            <a:off x="3226175" y="3781975"/>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Network ID = IP &amp; Subnet Mask</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CIDR Broadcast Address</a:t>
            </a:r>
            <a:endParaRPr sz="2800">
              <a:solidFill>
                <a:srgbClr val="000000"/>
              </a:solidFill>
            </a:endParaRPr>
          </a:p>
        </p:txBody>
      </p:sp>
      <p:graphicFrame>
        <p:nvGraphicFramePr>
          <p:cNvPr id="98" name="Google Shape;98;p18"/>
          <p:cNvGraphicFramePr/>
          <p:nvPr/>
        </p:nvGraphicFramePr>
        <p:xfrm>
          <a:off x="311625" y="18287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graphicFrame>
        <p:nvGraphicFramePr>
          <p:cNvPr id="99" name="Google Shape;99;p18"/>
          <p:cNvGraphicFramePr/>
          <p:nvPr/>
        </p:nvGraphicFramePr>
        <p:xfrm>
          <a:off x="304800" y="3010913"/>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
        <p:nvSpPr>
          <p:cNvPr id="100" name="Google Shape;100;p18"/>
          <p:cNvSpPr txBox="1"/>
          <p:nvPr/>
        </p:nvSpPr>
        <p:spPr>
          <a:xfrm>
            <a:off x="3719925" y="1220275"/>
            <a:ext cx="1704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187.13.56.7/13</a:t>
            </a:r>
            <a:endParaRPr/>
          </a:p>
        </p:txBody>
      </p:sp>
      <p:cxnSp>
        <p:nvCxnSpPr>
          <p:cNvPr id="101" name="Google Shape;101;p18"/>
          <p:cNvCxnSpPr>
            <a:stCxn id="100" idx="1"/>
          </p:cNvCxnSpPr>
          <p:nvPr/>
        </p:nvCxnSpPr>
        <p:spPr>
          <a:xfrm flipH="1">
            <a:off x="320025" y="1374475"/>
            <a:ext cx="3399900" cy="438600"/>
          </a:xfrm>
          <a:prstGeom prst="straightConnector1">
            <a:avLst/>
          </a:prstGeom>
          <a:noFill/>
          <a:ln cap="flat" cmpd="sng" w="9525">
            <a:solidFill>
              <a:srgbClr val="595959"/>
            </a:solidFill>
            <a:prstDash val="solid"/>
            <a:round/>
            <a:headEnd len="med" w="med" type="none"/>
            <a:tailEnd len="med" w="med" type="none"/>
          </a:ln>
        </p:spPr>
      </p:cxnSp>
      <p:cxnSp>
        <p:nvCxnSpPr>
          <p:cNvPr id="102" name="Google Shape;102;p18"/>
          <p:cNvCxnSpPr>
            <a:stCxn id="100" idx="3"/>
          </p:cNvCxnSpPr>
          <p:nvPr/>
        </p:nvCxnSpPr>
        <p:spPr>
          <a:xfrm>
            <a:off x="5423925" y="1374475"/>
            <a:ext cx="3402900" cy="438600"/>
          </a:xfrm>
          <a:prstGeom prst="straightConnector1">
            <a:avLst/>
          </a:prstGeom>
          <a:noFill/>
          <a:ln cap="flat" cmpd="sng" w="9525">
            <a:solidFill>
              <a:srgbClr val="595959"/>
            </a:solidFill>
            <a:prstDash val="solid"/>
            <a:round/>
            <a:headEnd len="med" w="med" type="none"/>
            <a:tailEnd len="med" w="med" type="none"/>
          </a:ln>
        </p:spPr>
      </p:cxnSp>
      <p:sp>
        <p:nvSpPr>
          <p:cNvPr id="103" name="Google Shape;103;p18"/>
          <p:cNvSpPr txBox="1"/>
          <p:nvPr/>
        </p:nvSpPr>
        <p:spPr>
          <a:xfrm>
            <a:off x="3894825" y="2352425"/>
            <a:ext cx="1340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255.248.0.0</a:t>
            </a:r>
            <a:endParaRPr/>
          </a:p>
        </p:txBody>
      </p:sp>
      <p:cxnSp>
        <p:nvCxnSpPr>
          <p:cNvPr id="104" name="Google Shape;104;p18"/>
          <p:cNvCxnSpPr>
            <a:stCxn id="103" idx="1"/>
          </p:cNvCxnSpPr>
          <p:nvPr/>
        </p:nvCxnSpPr>
        <p:spPr>
          <a:xfrm flipH="1">
            <a:off x="318225" y="2506625"/>
            <a:ext cx="3576600" cy="504300"/>
          </a:xfrm>
          <a:prstGeom prst="straightConnector1">
            <a:avLst/>
          </a:prstGeom>
          <a:noFill/>
          <a:ln cap="flat" cmpd="sng" w="9525">
            <a:solidFill>
              <a:srgbClr val="595959"/>
            </a:solidFill>
            <a:prstDash val="solid"/>
            <a:round/>
            <a:headEnd len="med" w="med" type="none"/>
            <a:tailEnd len="med" w="med" type="none"/>
          </a:ln>
        </p:spPr>
      </p:cxnSp>
      <p:cxnSp>
        <p:nvCxnSpPr>
          <p:cNvPr id="105" name="Google Shape;105;p18"/>
          <p:cNvCxnSpPr/>
          <p:nvPr/>
        </p:nvCxnSpPr>
        <p:spPr>
          <a:xfrm>
            <a:off x="5235525" y="2506625"/>
            <a:ext cx="3590100" cy="494700"/>
          </a:xfrm>
          <a:prstGeom prst="straightConnector1">
            <a:avLst/>
          </a:prstGeom>
          <a:noFill/>
          <a:ln cap="flat" cmpd="sng" w="9525">
            <a:solidFill>
              <a:srgbClr val="595959"/>
            </a:solidFill>
            <a:prstDash val="solid"/>
            <a:round/>
            <a:headEnd len="med" w="med" type="none"/>
            <a:tailEnd len="med" w="med" type="none"/>
          </a:ln>
        </p:spPr>
      </p:cxnSp>
      <p:sp>
        <p:nvSpPr>
          <p:cNvPr id="106" name="Google Shape;106;p18"/>
          <p:cNvSpPr txBox="1"/>
          <p:nvPr/>
        </p:nvSpPr>
        <p:spPr>
          <a:xfrm>
            <a:off x="3233025" y="1453975"/>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IP Address</a:t>
            </a:r>
            <a:endParaRPr/>
          </a:p>
        </p:txBody>
      </p:sp>
      <p:sp>
        <p:nvSpPr>
          <p:cNvPr id="107" name="Google Shape;107;p18"/>
          <p:cNvSpPr txBox="1"/>
          <p:nvPr/>
        </p:nvSpPr>
        <p:spPr>
          <a:xfrm>
            <a:off x="3226138" y="2599788"/>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Subnet Mask</a:t>
            </a:r>
            <a:endParaRPr/>
          </a:p>
        </p:txBody>
      </p:sp>
      <p:graphicFrame>
        <p:nvGraphicFramePr>
          <p:cNvPr id="108" name="Google Shape;108;p18"/>
          <p:cNvGraphicFramePr/>
          <p:nvPr/>
        </p:nvGraphicFramePr>
        <p:xfrm>
          <a:off x="311625" y="4750850"/>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
        <p:nvSpPr>
          <p:cNvPr id="109" name="Google Shape;109;p18"/>
          <p:cNvSpPr txBox="1"/>
          <p:nvPr/>
        </p:nvSpPr>
        <p:spPr>
          <a:xfrm>
            <a:off x="3720000" y="4108850"/>
            <a:ext cx="1704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187.15.255.255</a:t>
            </a:r>
            <a:endParaRPr/>
          </a:p>
        </p:txBody>
      </p:sp>
      <p:cxnSp>
        <p:nvCxnSpPr>
          <p:cNvPr id="110" name="Google Shape;110;p18"/>
          <p:cNvCxnSpPr>
            <a:stCxn id="109" idx="1"/>
          </p:cNvCxnSpPr>
          <p:nvPr/>
        </p:nvCxnSpPr>
        <p:spPr>
          <a:xfrm flipH="1">
            <a:off x="319800" y="4263050"/>
            <a:ext cx="3400200" cy="478500"/>
          </a:xfrm>
          <a:prstGeom prst="straightConnector1">
            <a:avLst/>
          </a:prstGeom>
          <a:noFill/>
          <a:ln cap="flat" cmpd="sng" w="9525">
            <a:solidFill>
              <a:srgbClr val="595959"/>
            </a:solidFill>
            <a:prstDash val="solid"/>
            <a:round/>
            <a:headEnd len="med" w="med" type="none"/>
            <a:tailEnd len="med" w="med" type="none"/>
          </a:ln>
        </p:spPr>
      </p:cxnSp>
      <p:cxnSp>
        <p:nvCxnSpPr>
          <p:cNvPr id="111" name="Google Shape;111;p18"/>
          <p:cNvCxnSpPr>
            <a:stCxn id="109" idx="3"/>
          </p:cNvCxnSpPr>
          <p:nvPr/>
        </p:nvCxnSpPr>
        <p:spPr>
          <a:xfrm>
            <a:off x="5424000" y="4263050"/>
            <a:ext cx="3401700" cy="494700"/>
          </a:xfrm>
          <a:prstGeom prst="straightConnector1">
            <a:avLst/>
          </a:prstGeom>
          <a:noFill/>
          <a:ln cap="flat" cmpd="sng" w="9525">
            <a:solidFill>
              <a:srgbClr val="595959"/>
            </a:solidFill>
            <a:prstDash val="solid"/>
            <a:round/>
            <a:headEnd len="med" w="med" type="none"/>
            <a:tailEnd len="med" w="med" type="none"/>
          </a:ln>
        </p:spPr>
      </p:cxnSp>
      <p:sp>
        <p:nvSpPr>
          <p:cNvPr id="112" name="Google Shape;112;p18"/>
          <p:cNvSpPr txBox="1"/>
          <p:nvPr/>
        </p:nvSpPr>
        <p:spPr>
          <a:xfrm>
            <a:off x="2989575" y="4356200"/>
            <a:ext cx="3165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Broadcast Address</a:t>
            </a:r>
            <a:r>
              <a:rPr lang="en" sz="1200"/>
              <a:t> = IP | !Subnet Mask</a:t>
            </a:r>
            <a:endParaRPr sz="1200"/>
          </a:p>
        </p:txBody>
      </p:sp>
      <p:graphicFrame>
        <p:nvGraphicFramePr>
          <p:cNvPr id="113" name="Google Shape;113;p18"/>
          <p:cNvGraphicFramePr/>
          <p:nvPr/>
        </p:nvGraphicFramePr>
        <p:xfrm>
          <a:off x="304800" y="3559888"/>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cxnSp>
        <p:nvCxnSpPr>
          <p:cNvPr id="114" name="Google Shape;114;p18"/>
          <p:cNvCxnSpPr/>
          <p:nvPr/>
        </p:nvCxnSpPr>
        <p:spPr>
          <a:xfrm>
            <a:off x="303525" y="3305950"/>
            <a:ext cx="0" cy="2706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8"/>
          <p:cNvCxnSpPr/>
          <p:nvPr/>
        </p:nvCxnSpPr>
        <p:spPr>
          <a:xfrm>
            <a:off x="8825550" y="3301038"/>
            <a:ext cx="0" cy="2706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8"/>
          <p:cNvSpPr txBox="1"/>
          <p:nvPr/>
        </p:nvSpPr>
        <p:spPr>
          <a:xfrm>
            <a:off x="3226150" y="3307750"/>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t>255.248.0.0 = 0.7.255.255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Hosts &amp; Subnets</a:t>
            </a:r>
            <a:endParaRPr/>
          </a:p>
        </p:txBody>
      </p:sp>
      <p:sp>
        <p:nvSpPr>
          <p:cNvPr id="122" name="Google Shape;12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CIDR notation tells you how many bits are used for subnet </a:t>
            </a:r>
            <a:r>
              <a:rPr lang="en"/>
              <a:t>addressing</a:t>
            </a:r>
            <a:endParaRPr/>
          </a:p>
          <a:p>
            <a:pPr indent="-342900" lvl="0" marL="457200" rtl="0" algn="l">
              <a:spcBef>
                <a:spcPts val="0"/>
              </a:spcBef>
              <a:spcAft>
                <a:spcPts val="0"/>
              </a:spcAft>
              <a:buSzPts val="1800"/>
              <a:buChar char="●"/>
            </a:pPr>
            <a:r>
              <a:rPr lang="en"/>
              <a:t>Number of subnets is 2</a:t>
            </a:r>
            <a:r>
              <a:rPr baseline="30000" lang="en"/>
              <a:t>(subnet bits)</a:t>
            </a:r>
            <a:endParaRPr/>
          </a:p>
          <a:p>
            <a:pPr indent="-342900" lvl="1" marL="914400" rtl="0" algn="l">
              <a:spcBef>
                <a:spcPts val="0"/>
              </a:spcBef>
              <a:spcAft>
                <a:spcPts val="0"/>
              </a:spcAft>
              <a:buSzPts val="1800"/>
              <a:buChar char="○"/>
            </a:pPr>
            <a:r>
              <a:rPr lang="en" sz="1800"/>
              <a:t>F</a:t>
            </a:r>
            <a:r>
              <a:rPr lang="en" sz="1800"/>
              <a:t>or 13 bits 2</a:t>
            </a:r>
            <a:r>
              <a:rPr baseline="30000" lang="en" sz="1800"/>
              <a:t>13</a:t>
            </a:r>
            <a:r>
              <a:rPr lang="en" sz="1800"/>
              <a:t> = 8,192</a:t>
            </a:r>
            <a:endParaRPr sz="1800"/>
          </a:p>
          <a:p>
            <a:pPr indent="-342900" lvl="0" marL="457200" rtl="0" algn="l">
              <a:spcBef>
                <a:spcPts val="0"/>
              </a:spcBef>
              <a:spcAft>
                <a:spcPts val="0"/>
              </a:spcAft>
              <a:buSzPts val="1800"/>
              <a:buChar char="●"/>
            </a:pPr>
            <a:r>
              <a:rPr lang="en"/>
              <a:t>Since we know the bits of the subnet, the rest are used for host addressing</a:t>
            </a:r>
            <a:endParaRPr/>
          </a:p>
          <a:p>
            <a:pPr indent="-342900" lvl="0" marL="457200" rtl="0" algn="l">
              <a:spcBef>
                <a:spcPts val="0"/>
              </a:spcBef>
              <a:spcAft>
                <a:spcPts val="0"/>
              </a:spcAft>
              <a:buSzPts val="1800"/>
              <a:buChar char="●"/>
            </a:pPr>
            <a:r>
              <a:rPr lang="en"/>
              <a:t>Number of hosts is 2</a:t>
            </a:r>
            <a:r>
              <a:rPr baseline="30000" lang="en"/>
              <a:t>(32 - subnet bits)</a:t>
            </a:r>
            <a:r>
              <a:rPr lang="en"/>
              <a:t> - 2</a:t>
            </a:r>
            <a:endParaRPr/>
          </a:p>
          <a:p>
            <a:pPr indent="-342900" lvl="1" marL="914400" rtl="0" algn="l">
              <a:spcBef>
                <a:spcPts val="0"/>
              </a:spcBef>
              <a:spcAft>
                <a:spcPts val="0"/>
              </a:spcAft>
              <a:buSzPts val="1800"/>
              <a:buChar char="○"/>
            </a:pPr>
            <a:r>
              <a:rPr lang="en" sz="1800"/>
              <a:t>For 13 bits 2</a:t>
            </a:r>
            <a:r>
              <a:rPr baseline="30000" lang="en" sz="1800"/>
              <a:t>(32-13)</a:t>
            </a:r>
            <a:r>
              <a:rPr lang="en" sz="1800"/>
              <a:t> - 2 = 524,286</a:t>
            </a:r>
            <a:endParaRPr sz="1800"/>
          </a:p>
          <a:p>
            <a:pPr indent="-342900" lvl="0" marL="457200" rtl="0" algn="l">
              <a:spcBef>
                <a:spcPts val="0"/>
              </a:spcBef>
              <a:spcAft>
                <a:spcPts val="0"/>
              </a:spcAft>
              <a:buSzPts val="1800"/>
              <a:buChar char="●"/>
            </a:pPr>
            <a:r>
              <a:rPr lang="en"/>
              <a:t>Why do we subtract 2 from the number of hosts but not the number of subnets?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First &amp; Last Address</a:t>
            </a:r>
            <a:endParaRPr/>
          </a:p>
        </p:txBody>
      </p:sp>
      <p:sp>
        <p:nvSpPr>
          <p:cNvPr id="128" name="Google Shape;12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187.13.56.7/13</a:t>
            </a:r>
            <a:endParaRPr/>
          </a:p>
          <a:p>
            <a:pPr indent="-342900" lvl="1" marL="914400" rtl="0" algn="l">
              <a:spcBef>
                <a:spcPts val="0"/>
              </a:spcBef>
              <a:spcAft>
                <a:spcPts val="0"/>
              </a:spcAft>
              <a:buSzPts val="1800"/>
              <a:buChar char="○"/>
            </a:pPr>
            <a:r>
              <a:rPr lang="en" sz="1800"/>
              <a:t>Subnet Mask: 255.248.0.0</a:t>
            </a:r>
            <a:endParaRPr sz="1800"/>
          </a:p>
          <a:p>
            <a:pPr indent="-342900" lvl="1" marL="914400" rtl="0" algn="l">
              <a:spcBef>
                <a:spcPts val="0"/>
              </a:spcBef>
              <a:spcAft>
                <a:spcPts val="0"/>
              </a:spcAft>
              <a:buSzPts val="1800"/>
              <a:buChar char="○"/>
            </a:pPr>
            <a:r>
              <a:rPr lang="en" sz="1800"/>
              <a:t>Network Address: 187.8.0.0</a:t>
            </a:r>
            <a:endParaRPr sz="1800"/>
          </a:p>
          <a:p>
            <a:pPr indent="-342900" lvl="1" marL="914400" rtl="0" algn="l">
              <a:spcBef>
                <a:spcPts val="0"/>
              </a:spcBef>
              <a:spcAft>
                <a:spcPts val="0"/>
              </a:spcAft>
              <a:buSzPts val="1800"/>
              <a:buChar char="○"/>
            </a:pPr>
            <a:r>
              <a:rPr lang="en" sz="1800"/>
              <a:t>Broadcast Address: 187.15.255.255</a:t>
            </a:r>
            <a:endParaRPr sz="1800"/>
          </a:p>
          <a:p>
            <a:pPr indent="-342900" lvl="1" marL="914400" rtl="0" algn="l">
              <a:spcBef>
                <a:spcPts val="0"/>
              </a:spcBef>
              <a:spcAft>
                <a:spcPts val="0"/>
              </a:spcAft>
              <a:buSzPts val="1800"/>
              <a:buChar char="○"/>
            </a:pPr>
            <a:r>
              <a:rPr lang="en" sz="1800"/>
              <a:t>First Address: 187.8.0.1 (Network Address + 1)</a:t>
            </a:r>
            <a:endParaRPr sz="1800"/>
          </a:p>
          <a:p>
            <a:pPr indent="-342900" lvl="1" marL="914400" rtl="0" algn="l">
              <a:spcBef>
                <a:spcPts val="0"/>
              </a:spcBef>
              <a:spcAft>
                <a:spcPts val="0"/>
              </a:spcAft>
              <a:buSzPts val="1800"/>
              <a:buChar char="○"/>
            </a:pPr>
            <a:r>
              <a:rPr lang="en" sz="1800"/>
              <a:t>Last Address: 187.15.255.254 (Broadcast Address - 1)</a:t>
            </a:r>
            <a:endParaRPr sz="1800"/>
          </a:p>
          <a:p>
            <a:pPr indent="-342900" lvl="1" marL="914400" rtl="0" algn="l">
              <a:spcBef>
                <a:spcPts val="0"/>
              </a:spcBef>
              <a:spcAft>
                <a:spcPts val="0"/>
              </a:spcAft>
              <a:buSzPts val="1800"/>
              <a:buChar char="○"/>
            </a:pPr>
            <a:r>
              <a:rPr lang="en" sz="1800"/>
              <a:t>Number of Hosts: 2</a:t>
            </a:r>
            <a:r>
              <a:rPr baseline="30000" lang="en" sz="1800"/>
              <a:t>(32-13)</a:t>
            </a:r>
            <a:r>
              <a:rPr lang="en" sz="1800"/>
              <a:t> - 2 = 524,286</a:t>
            </a:r>
            <a:endParaRPr sz="1800"/>
          </a:p>
          <a:p>
            <a:pPr indent="-342900" lvl="1" marL="914400" rtl="0" algn="l">
              <a:spcBef>
                <a:spcPts val="0"/>
              </a:spcBef>
              <a:spcAft>
                <a:spcPts val="0"/>
              </a:spcAft>
              <a:buSzPts val="1800"/>
              <a:buChar char="○"/>
            </a:pPr>
            <a:r>
              <a:rPr lang="en" sz="1800"/>
              <a:t>Number of Subnets: 2</a:t>
            </a:r>
            <a:r>
              <a:rPr baseline="30000" lang="en" sz="1800"/>
              <a:t>13</a:t>
            </a:r>
            <a:r>
              <a:rPr lang="en" sz="1800"/>
              <a:t> = 8,192</a:t>
            </a:r>
            <a:endParaRPr sz="1800"/>
          </a:p>
          <a:p>
            <a:pPr indent="-342900" lvl="1" marL="914400" rtl="0" algn="l">
              <a:spcBef>
                <a:spcPts val="0"/>
              </a:spcBef>
              <a:spcAft>
                <a:spcPts val="0"/>
              </a:spcAft>
              <a:buSzPts val="1800"/>
              <a:buChar char="○"/>
            </a:pPr>
            <a:r>
              <a:rPr lang="en" sz="1800"/>
              <a:t>Usable Address Range: 187.8.0.1 - 187.15.255.254</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CIDR Network Address</a:t>
            </a:r>
            <a:endParaRPr sz="2800">
              <a:solidFill>
                <a:srgbClr val="000000"/>
              </a:solidFill>
            </a:endParaRPr>
          </a:p>
        </p:txBody>
      </p:sp>
      <p:graphicFrame>
        <p:nvGraphicFramePr>
          <p:cNvPr id="134" name="Google Shape;134;p21"/>
          <p:cNvGraphicFramePr/>
          <p:nvPr/>
        </p:nvGraphicFramePr>
        <p:xfrm>
          <a:off x="311625" y="18287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graphicFrame>
        <p:nvGraphicFramePr>
          <p:cNvPr id="135" name="Google Shape;135;p21"/>
          <p:cNvGraphicFramePr/>
          <p:nvPr/>
        </p:nvGraphicFramePr>
        <p:xfrm>
          <a:off x="304800" y="3010913"/>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
        <p:nvSpPr>
          <p:cNvPr id="136" name="Google Shape;136;p21"/>
          <p:cNvSpPr txBox="1"/>
          <p:nvPr/>
        </p:nvSpPr>
        <p:spPr>
          <a:xfrm>
            <a:off x="3719925" y="1220275"/>
            <a:ext cx="17040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255.71.228.14/21</a:t>
            </a:r>
            <a:endParaRPr/>
          </a:p>
        </p:txBody>
      </p:sp>
      <p:cxnSp>
        <p:nvCxnSpPr>
          <p:cNvPr id="137" name="Google Shape;137;p21"/>
          <p:cNvCxnSpPr>
            <a:stCxn id="136" idx="1"/>
          </p:cNvCxnSpPr>
          <p:nvPr/>
        </p:nvCxnSpPr>
        <p:spPr>
          <a:xfrm flipH="1">
            <a:off x="320025" y="1374475"/>
            <a:ext cx="3399900" cy="438600"/>
          </a:xfrm>
          <a:prstGeom prst="straightConnector1">
            <a:avLst/>
          </a:prstGeom>
          <a:noFill/>
          <a:ln cap="flat" cmpd="sng" w="9525">
            <a:solidFill>
              <a:srgbClr val="595959"/>
            </a:solidFill>
            <a:prstDash val="solid"/>
            <a:round/>
            <a:headEnd len="med" w="med" type="none"/>
            <a:tailEnd len="med" w="med" type="none"/>
          </a:ln>
        </p:spPr>
      </p:cxnSp>
      <p:cxnSp>
        <p:nvCxnSpPr>
          <p:cNvPr id="138" name="Google Shape;138;p21"/>
          <p:cNvCxnSpPr>
            <a:stCxn id="136" idx="3"/>
          </p:cNvCxnSpPr>
          <p:nvPr/>
        </p:nvCxnSpPr>
        <p:spPr>
          <a:xfrm>
            <a:off x="5423925" y="1374475"/>
            <a:ext cx="3402900" cy="438600"/>
          </a:xfrm>
          <a:prstGeom prst="straightConnector1">
            <a:avLst/>
          </a:prstGeom>
          <a:noFill/>
          <a:ln cap="flat" cmpd="sng" w="9525">
            <a:solidFill>
              <a:srgbClr val="595959"/>
            </a:solidFill>
            <a:prstDash val="solid"/>
            <a:round/>
            <a:headEnd len="med" w="med" type="none"/>
            <a:tailEnd len="med" w="med" type="none"/>
          </a:ln>
        </p:spPr>
      </p:cxnSp>
      <p:sp>
        <p:nvSpPr>
          <p:cNvPr id="139" name="Google Shape;139;p21"/>
          <p:cNvSpPr txBox="1"/>
          <p:nvPr/>
        </p:nvSpPr>
        <p:spPr>
          <a:xfrm>
            <a:off x="3894825" y="2352425"/>
            <a:ext cx="1340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255.255.248.0</a:t>
            </a:r>
            <a:endParaRPr/>
          </a:p>
        </p:txBody>
      </p:sp>
      <p:cxnSp>
        <p:nvCxnSpPr>
          <p:cNvPr id="140" name="Google Shape;140;p21"/>
          <p:cNvCxnSpPr>
            <a:stCxn id="139" idx="1"/>
          </p:cNvCxnSpPr>
          <p:nvPr/>
        </p:nvCxnSpPr>
        <p:spPr>
          <a:xfrm flipH="1">
            <a:off x="318225" y="2506625"/>
            <a:ext cx="3576600" cy="504300"/>
          </a:xfrm>
          <a:prstGeom prst="straightConnector1">
            <a:avLst/>
          </a:prstGeom>
          <a:noFill/>
          <a:ln cap="flat" cmpd="sng" w="9525">
            <a:solidFill>
              <a:srgbClr val="595959"/>
            </a:solidFill>
            <a:prstDash val="solid"/>
            <a:round/>
            <a:headEnd len="med" w="med" type="none"/>
            <a:tailEnd len="med" w="med" type="none"/>
          </a:ln>
        </p:spPr>
      </p:cxnSp>
      <p:cxnSp>
        <p:nvCxnSpPr>
          <p:cNvPr id="141" name="Google Shape;141;p21"/>
          <p:cNvCxnSpPr/>
          <p:nvPr/>
        </p:nvCxnSpPr>
        <p:spPr>
          <a:xfrm>
            <a:off x="5235525" y="2506625"/>
            <a:ext cx="3590100" cy="494700"/>
          </a:xfrm>
          <a:prstGeom prst="straightConnector1">
            <a:avLst/>
          </a:prstGeom>
          <a:noFill/>
          <a:ln cap="flat" cmpd="sng" w="9525">
            <a:solidFill>
              <a:srgbClr val="595959"/>
            </a:solidFill>
            <a:prstDash val="solid"/>
            <a:round/>
            <a:headEnd len="med" w="med" type="none"/>
            <a:tailEnd len="med" w="med" type="none"/>
          </a:ln>
        </p:spPr>
      </p:cxnSp>
      <p:sp>
        <p:nvSpPr>
          <p:cNvPr id="142" name="Google Shape;142;p21"/>
          <p:cNvSpPr txBox="1"/>
          <p:nvPr/>
        </p:nvSpPr>
        <p:spPr>
          <a:xfrm>
            <a:off x="3233025" y="1453975"/>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IP Address</a:t>
            </a:r>
            <a:endParaRPr/>
          </a:p>
        </p:txBody>
      </p:sp>
      <p:sp>
        <p:nvSpPr>
          <p:cNvPr id="143" name="Google Shape;143;p21"/>
          <p:cNvSpPr txBox="1"/>
          <p:nvPr/>
        </p:nvSpPr>
        <p:spPr>
          <a:xfrm>
            <a:off x="3226138" y="2599788"/>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Subnet Mask</a:t>
            </a:r>
            <a:endParaRPr/>
          </a:p>
        </p:txBody>
      </p:sp>
      <p:graphicFrame>
        <p:nvGraphicFramePr>
          <p:cNvPr id="144" name="Google Shape;144;p21"/>
          <p:cNvGraphicFramePr/>
          <p:nvPr/>
        </p:nvGraphicFramePr>
        <p:xfrm>
          <a:off x="311600" y="4176625"/>
          <a:ext cx="3000000" cy="3000000"/>
        </p:xfrm>
        <a:graphic>
          <a:graphicData uri="http://schemas.openxmlformats.org/drawingml/2006/table">
            <a:tbl>
              <a:tblPr>
                <a:noFill/>
                <a:tableStyleId>{37FCA3D3-DA49-4257-9719-D7F47775B8C4}</a:tableStyleId>
              </a:tblPr>
              <a:tblGrid>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gridCol w="243450"/>
              </a:tblGrid>
              <a:tr h="293100">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R cap="flat" cmpd="sng" w="9525">
                      <a:solidFill>
                        <a:srgbClr val="9E9E9E"/>
                      </a:solidFill>
                      <a:prstDash val="solid"/>
                      <a:round/>
                      <a:headEnd len="sm" w="sm" type="none"/>
                      <a:tailEnd len="sm" w="sm" type="none"/>
                    </a:lnR>
                    <a:solidFill>
                      <a:srgbClr val="FFD966"/>
                    </a:solidFill>
                  </a:tcPr>
                </a:tc>
                <a:tc>
                  <a:txBody>
                    <a:bodyPr>
                      <a:noAutofit/>
                    </a:bodyPr>
                    <a:lstStyle/>
                    <a:p>
                      <a:pPr indent="0" lvl="0" marL="0" rtl="0" algn="ctr">
                        <a:spcBef>
                          <a:spcPts val="0"/>
                        </a:spcBef>
                        <a:spcAft>
                          <a:spcPts val="0"/>
                        </a:spcAft>
                        <a:buNone/>
                      </a:pPr>
                      <a:r>
                        <a:rPr lang="en" sz="1000"/>
                        <a:t>1</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c>
                  <a:txBody>
                    <a:bodyPr>
                      <a:noAutofit/>
                    </a:bodyPr>
                    <a:lstStyle/>
                    <a:p>
                      <a:pPr indent="0" lvl="0" marL="0" rtl="0" algn="ctr">
                        <a:spcBef>
                          <a:spcPts val="0"/>
                        </a:spcBef>
                        <a:spcAft>
                          <a:spcPts val="0"/>
                        </a:spcAft>
                        <a:buNone/>
                      </a:pPr>
                      <a:r>
                        <a:rPr lang="en" sz="1000"/>
                        <a:t>0</a:t>
                      </a:r>
                      <a:endParaRPr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FA8DC"/>
                    </a:solidFill>
                  </a:tcPr>
                </a:tc>
              </a:tr>
            </a:tbl>
          </a:graphicData>
        </a:graphic>
      </p:graphicFrame>
      <p:sp>
        <p:nvSpPr>
          <p:cNvPr id="145" name="Google Shape;145;p21"/>
          <p:cNvSpPr txBox="1"/>
          <p:nvPr/>
        </p:nvSpPr>
        <p:spPr>
          <a:xfrm>
            <a:off x="3894863" y="3534613"/>
            <a:ext cx="13407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255.71.224.0</a:t>
            </a:r>
            <a:endParaRPr/>
          </a:p>
        </p:txBody>
      </p:sp>
      <p:cxnSp>
        <p:nvCxnSpPr>
          <p:cNvPr id="146" name="Google Shape;146;p21"/>
          <p:cNvCxnSpPr>
            <a:stCxn id="145" idx="1"/>
          </p:cNvCxnSpPr>
          <p:nvPr/>
        </p:nvCxnSpPr>
        <p:spPr>
          <a:xfrm flipH="1">
            <a:off x="341063" y="3688813"/>
            <a:ext cx="3553800" cy="486600"/>
          </a:xfrm>
          <a:prstGeom prst="straightConnector1">
            <a:avLst/>
          </a:prstGeom>
          <a:noFill/>
          <a:ln cap="flat" cmpd="sng" w="9525">
            <a:solidFill>
              <a:srgbClr val="595959"/>
            </a:solidFill>
            <a:prstDash val="solid"/>
            <a:round/>
            <a:headEnd len="med" w="med" type="none"/>
            <a:tailEnd len="med" w="med" type="none"/>
          </a:ln>
        </p:spPr>
      </p:cxnSp>
      <p:cxnSp>
        <p:nvCxnSpPr>
          <p:cNvPr id="147" name="Google Shape;147;p21"/>
          <p:cNvCxnSpPr/>
          <p:nvPr/>
        </p:nvCxnSpPr>
        <p:spPr>
          <a:xfrm>
            <a:off x="5235563" y="3688813"/>
            <a:ext cx="3590100" cy="494700"/>
          </a:xfrm>
          <a:prstGeom prst="straightConnector1">
            <a:avLst/>
          </a:prstGeom>
          <a:noFill/>
          <a:ln cap="flat" cmpd="sng" w="9525">
            <a:solidFill>
              <a:srgbClr val="595959"/>
            </a:solidFill>
            <a:prstDash val="solid"/>
            <a:round/>
            <a:headEnd len="med" w="med" type="none"/>
            <a:tailEnd len="med" w="med" type="none"/>
          </a:ln>
        </p:spPr>
      </p:cxnSp>
      <p:sp>
        <p:nvSpPr>
          <p:cNvPr id="148" name="Google Shape;148;p21"/>
          <p:cNvSpPr txBox="1"/>
          <p:nvPr/>
        </p:nvSpPr>
        <p:spPr>
          <a:xfrm>
            <a:off x="3226175" y="3781975"/>
            <a:ext cx="2678100" cy="3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Network ID = IP &amp; Subnet Mask</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