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C803CA0-6B63-4382-BD49-B84C04BEED99}">
  <a:tblStyle styleId="{FC803CA0-6B63-4382-BD49-B84C04BEED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8a09751a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8a09751a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a09751a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a09751a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a5363b1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a5363b1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a5363b1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a5363b1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a5363b1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a5363b1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a5363b15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a5363b15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UDP is a much faster protocol, so programs which require the sending of a large amount of data (often when old data not being </a:t>
            </a:r>
            <a:r>
              <a:rPr lang="en"/>
              <a:t>received</a:t>
            </a:r>
            <a:r>
              <a:rPr lang="en"/>
              <a:t> will not change anything) often use this protocol. It is very commonly used in VoIP and game services.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a5363b15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a5363b15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Technically the class C network 192.168.0.0 should be /24 but because of the </a:t>
            </a:r>
            <a:r>
              <a:rPr lang="en"/>
              <a:t>prevalence</a:t>
            </a:r>
            <a:r>
              <a:rPr lang="en"/>
              <a:t> of CIDR notation it is usually /16 netmasked.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8a09751a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8a09751a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8a09751a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8a09751a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8a09751a5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8a09751a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internet-computer-security.com/Firewall/NA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02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L4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a:t>
            </a:r>
            <a:endParaRPr/>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NAT - Current network security features used today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Ports, Services, and Hosts</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Services</a:t>
            </a:r>
            <a:r>
              <a:rPr lang="en"/>
              <a:t> running on a </a:t>
            </a:r>
            <a:r>
              <a:rPr b="1" lang="en"/>
              <a:t>host</a:t>
            </a:r>
            <a:r>
              <a:rPr lang="en"/>
              <a:t> bind to a </a:t>
            </a:r>
            <a:r>
              <a:rPr b="1" lang="en"/>
              <a:t>port</a:t>
            </a:r>
            <a:r>
              <a:rPr lang="en"/>
              <a:t>, and use that port as a means of data transmission, which looks like slightly fancy file writing in Linux</a:t>
            </a:r>
            <a:endParaRPr/>
          </a:p>
          <a:p>
            <a:pPr indent="-342900" lvl="0" marL="457200" rtl="0" algn="l">
              <a:spcBef>
                <a:spcPts val="0"/>
              </a:spcBef>
              <a:spcAft>
                <a:spcPts val="0"/>
              </a:spcAft>
              <a:buSzPts val="1800"/>
              <a:buChar char="●"/>
            </a:pPr>
            <a:r>
              <a:rPr lang="en"/>
              <a:t>Ports allow us to run many services off the same IP, so 192.168.1.5:80 would handle all the HTTP traffic for the host at 192.168.1.5</a:t>
            </a:r>
            <a:endParaRPr/>
          </a:p>
          <a:p>
            <a:pPr indent="-342900" lvl="0" marL="457200" rtl="0" algn="l">
              <a:spcBef>
                <a:spcPts val="0"/>
              </a:spcBef>
              <a:spcAft>
                <a:spcPts val="0"/>
              </a:spcAft>
              <a:buSzPts val="1800"/>
              <a:buChar char="●"/>
            </a:pPr>
            <a:r>
              <a:rPr lang="en"/>
              <a:t>Well known (and permissions regulated) ports are 0 &lt; x &lt;= 1024</a:t>
            </a:r>
            <a:endParaRPr/>
          </a:p>
          <a:p>
            <a:pPr indent="-342900" lvl="0" marL="457200" rtl="0" algn="l">
              <a:spcBef>
                <a:spcPts val="0"/>
              </a:spcBef>
              <a:spcAft>
                <a:spcPts val="0"/>
              </a:spcAft>
              <a:buSzPts val="1800"/>
              <a:buChar char="●"/>
            </a:pPr>
            <a:r>
              <a:rPr lang="en"/>
              <a:t>The rest of the port range (1025 &lt; x &lt;= 65535) is open and available</a:t>
            </a:r>
            <a:endParaRPr/>
          </a:p>
          <a:p>
            <a:pPr indent="-342900" lvl="0" marL="457200" rtl="0" algn="l">
              <a:spcBef>
                <a:spcPts val="0"/>
              </a:spcBef>
              <a:spcAft>
                <a:spcPts val="0"/>
              </a:spcAft>
              <a:buSzPts val="1800"/>
              <a:buChar char="●"/>
            </a:pPr>
            <a:r>
              <a:rPr lang="en"/>
              <a:t>Here are a few well known ports you should be familiar with</a:t>
            </a:r>
            <a:endParaRPr/>
          </a:p>
        </p:txBody>
      </p:sp>
      <p:graphicFrame>
        <p:nvGraphicFramePr>
          <p:cNvPr id="61" name="Google Shape;61;p14"/>
          <p:cNvGraphicFramePr/>
          <p:nvPr/>
        </p:nvGraphicFramePr>
        <p:xfrm>
          <a:off x="530025" y="3784075"/>
          <a:ext cx="3000000" cy="3000000"/>
        </p:xfrm>
        <a:graphic>
          <a:graphicData uri="http://schemas.openxmlformats.org/drawingml/2006/table">
            <a:tbl>
              <a:tblPr>
                <a:noFill/>
                <a:tableStyleId>{FC803CA0-6B63-4382-BD49-B84C04BEED99}</a:tableStyleId>
              </a:tblPr>
              <a:tblGrid>
                <a:gridCol w="1170075"/>
                <a:gridCol w="1170075"/>
                <a:gridCol w="1170075"/>
                <a:gridCol w="1170075"/>
                <a:gridCol w="1170075"/>
                <a:gridCol w="1170075"/>
                <a:gridCol w="1170075"/>
              </a:tblGrid>
              <a:tr h="381000">
                <a:tc>
                  <a:txBody>
                    <a:bodyPr>
                      <a:noAutofit/>
                    </a:bodyPr>
                    <a:lstStyle/>
                    <a:p>
                      <a:pPr indent="0" lvl="0" marL="0" rtl="0" algn="ctr">
                        <a:spcBef>
                          <a:spcPts val="0"/>
                        </a:spcBef>
                        <a:spcAft>
                          <a:spcPts val="0"/>
                        </a:spcAft>
                        <a:buNone/>
                      </a:pPr>
                      <a:r>
                        <a:rPr lang="en"/>
                        <a:t>80/443</a:t>
                      </a:r>
                      <a:endParaRPr/>
                    </a:p>
                  </a:txBody>
                  <a:tcPr marT="91425" marB="91425" marR="91425" marL="91425"/>
                </a:tc>
                <a:tc>
                  <a:txBody>
                    <a:bodyPr>
                      <a:noAutofit/>
                    </a:bodyPr>
                    <a:lstStyle/>
                    <a:p>
                      <a:pPr indent="0" lvl="0" marL="0" rtl="0" algn="ctr">
                        <a:spcBef>
                          <a:spcPts val="0"/>
                        </a:spcBef>
                        <a:spcAft>
                          <a:spcPts val="0"/>
                        </a:spcAft>
                        <a:buNone/>
                      </a:pPr>
                      <a:r>
                        <a:rPr lang="en"/>
                        <a:t>22</a:t>
                      </a:r>
                      <a:endParaRPr/>
                    </a:p>
                  </a:txBody>
                  <a:tcPr marT="91425" marB="91425" marR="91425" marL="91425"/>
                </a:tc>
                <a:tc>
                  <a:txBody>
                    <a:bodyPr>
                      <a:noAutofit/>
                    </a:bodyPr>
                    <a:lstStyle/>
                    <a:p>
                      <a:pPr indent="0" lvl="0" marL="0" rtl="0" algn="ctr">
                        <a:spcBef>
                          <a:spcPts val="0"/>
                        </a:spcBef>
                        <a:spcAft>
                          <a:spcPts val="0"/>
                        </a:spcAft>
                        <a:buNone/>
                      </a:pPr>
                      <a:r>
                        <a:rPr lang="en"/>
                        <a:t>25</a:t>
                      </a:r>
                      <a:endParaRPr/>
                    </a:p>
                  </a:txBody>
                  <a:tcPr marT="91425" marB="91425" marR="91425" marL="91425"/>
                </a:tc>
                <a:tc>
                  <a:txBody>
                    <a:bodyPr>
                      <a:noAutofit/>
                    </a:bodyPr>
                    <a:lstStyle/>
                    <a:p>
                      <a:pPr indent="0" lvl="0" marL="0" rtl="0" algn="ctr">
                        <a:spcBef>
                          <a:spcPts val="0"/>
                        </a:spcBef>
                        <a:spcAft>
                          <a:spcPts val="0"/>
                        </a:spcAft>
                        <a:buNone/>
                      </a:pPr>
                      <a:r>
                        <a:rPr lang="en"/>
                        <a:t>52</a:t>
                      </a:r>
                      <a:endParaRPr/>
                    </a:p>
                  </a:txBody>
                  <a:tcPr marT="91425" marB="91425" marR="91425" marL="91425"/>
                </a:tc>
                <a:tc>
                  <a:txBody>
                    <a:bodyPr>
                      <a:noAutofit/>
                    </a:bodyPr>
                    <a:lstStyle/>
                    <a:p>
                      <a:pPr indent="0" lvl="0" marL="0" rtl="0" algn="ctr">
                        <a:spcBef>
                          <a:spcPts val="0"/>
                        </a:spcBef>
                        <a:spcAft>
                          <a:spcPts val="0"/>
                        </a:spcAft>
                        <a:buNone/>
                      </a:pPr>
                      <a:r>
                        <a:rPr lang="en"/>
                        <a:t>389</a:t>
                      </a:r>
                      <a:endParaRPr/>
                    </a:p>
                  </a:txBody>
                  <a:tcPr marT="91425" marB="91425" marR="91425" marL="91425"/>
                </a:tc>
                <a:tc>
                  <a:txBody>
                    <a:bodyPr>
                      <a:noAutofit/>
                    </a:bodyPr>
                    <a:lstStyle/>
                    <a:p>
                      <a:pPr indent="0" lvl="0" marL="0" rtl="0" algn="ctr">
                        <a:spcBef>
                          <a:spcPts val="0"/>
                        </a:spcBef>
                        <a:spcAft>
                          <a:spcPts val="0"/>
                        </a:spcAft>
                        <a:buNone/>
                      </a:pPr>
                      <a:r>
                        <a:rPr lang="en"/>
                        <a:t>994</a:t>
                      </a:r>
                      <a:endParaRPr/>
                    </a:p>
                  </a:txBody>
                  <a:tcPr marT="91425" marB="91425" marR="91425" marL="91425"/>
                </a:tc>
                <a:tc>
                  <a:txBody>
                    <a:bodyPr>
                      <a:noAutofit/>
                    </a:bodyPr>
                    <a:lstStyle/>
                    <a:p>
                      <a:pPr indent="0" lvl="0" marL="0" rtl="0" algn="ctr">
                        <a:spcBef>
                          <a:spcPts val="0"/>
                        </a:spcBef>
                        <a:spcAft>
                          <a:spcPts val="0"/>
                        </a:spcAft>
                        <a:buNone/>
                      </a:pPr>
                      <a:r>
                        <a:rPr lang="en"/>
                        <a:t>873</a:t>
                      </a:r>
                      <a:endParaRPr/>
                    </a:p>
                  </a:txBody>
                  <a:tcPr marT="91425" marB="91425" marR="91425" marL="91425"/>
                </a:tc>
              </a:tr>
              <a:tr h="381000">
                <a:tc>
                  <a:txBody>
                    <a:bodyPr>
                      <a:noAutofit/>
                    </a:bodyPr>
                    <a:lstStyle/>
                    <a:p>
                      <a:pPr indent="0" lvl="0" marL="0" rtl="0" algn="ctr">
                        <a:spcBef>
                          <a:spcPts val="0"/>
                        </a:spcBef>
                        <a:spcAft>
                          <a:spcPts val="0"/>
                        </a:spcAft>
                        <a:buNone/>
                      </a:pPr>
                      <a:r>
                        <a:rPr lang="en"/>
                        <a:t>HTTP</a:t>
                      </a:r>
                      <a:endParaRPr/>
                    </a:p>
                  </a:txBody>
                  <a:tcPr marT="91425" marB="91425" marR="91425" marL="91425"/>
                </a:tc>
                <a:tc>
                  <a:txBody>
                    <a:bodyPr>
                      <a:noAutofit/>
                    </a:bodyPr>
                    <a:lstStyle/>
                    <a:p>
                      <a:pPr indent="0" lvl="0" marL="0" rtl="0" algn="ctr">
                        <a:spcBef>
                          <a:spcPts val="0"/>
                        </a:spcBef>
                        <a:spcAft>
                          <a:spcPts val="0"/>
                        </a:spcAft>
                        <a:buNone/>
                      </a:pPr>
                      <a:r>
                        <a:rPr lang="en"/>
                        <a:t>SSH/SFTP</a:t>
                      </a:r>
                      <a:endParaRPr/>
                    </a:p>
                  </a:txBody>
                  <a:tcPr marT="91425" marB="91425" marR="91425" marL="91425"/>
                </a:tc>
                <a:tc>
                  <a:txBody>
                    <a:bodyPr>
                      <a:noAutofit/>
                    </a:bodyPr>
                    <a:lstStyle/>
                    <a:p>
                      <a:pPr indent="0" lvl="0" marL="0" rtl="0" algn="ctr">
                        <a:spcBef>
                          <a:spcPts val="0"/>
                        </a:spcBef>
                        <a:spcAft>
                          <a:spcPts val="0"/>
                        </a:spcAft>
                        <a:buNone/>
                      </a:pPr>
                      <a:r>
                        <a:rPr lang="en"/>
                        <a:t>SMTP</a:t>
                      </a:r>
                      <a:endParaRPr/>
                    </a:p>
                  </a:txBody>
                  <a:tcPr marT="91425" marB="91425" marR="91425" marL="91425"/>
                </a:tc>
                <a:tc>
                  <a:txBody>
                    <a:bodyPr>
                      <a:noAutofit/>
                    </a:bodyPr>
                    <a:lstStyle/>
                    <a:p>
                      <a:pPr indent="0" lvl="0" marL="0" rtl="0" algn="ctr">
                        <a:spcBef>
                          <a:spcPts val="0"/>
                        </a:spcBef>
                        <a:spcAft>
                          <a:spcPts val="0"/>
                        </a:spcAft>
                        <a:buNone/>
                      </a:pPr>
                      <a:r>
                        <a:rPr lang="en"/>
                        <a:t>DNS/DHCP</a:t>
                      </a:r>
                      <a:endParaRPr/>
                    </a:p>
                  </a:txBody>
                  <a:tcPr marT="91425" marB="91425" marR="91425" marL="91425"/>
                </a:tc>
                <a:tc>
                  <a:txBody>
                    <a:bodyPr>
                      <a:noAutofit/>
                    </a:bodyPr>
                    <a:lstStyle/>
                    <a:p>
                      <a:pPr indent="0" lvl="0" marL="0" rtl="0" algn="ctr">
                        <a:spcBef>
                          <a:spcPts val="0"/>
                        </a:spcBef>
                        <a:spcAft>
                          <a:spcPts val="0"/>
                        </a:spcAft>
                        <a:buNone/>
                      </a:pPr>
                      <a:r>
                        <a:rPr lang="en"/>
                        <a:t>LDAP</a:t>
                      </a:r>
                      <a:endParaRPr/>
                    </a:p>
                  </a:txBody>
                  <a:tcPr marT="91425" marB="91425" marR="91425" marL="91425"/>
                </a:tc>
                <a:tc>
                  <a:txBody>
                    <a:bodyPr>
                      <a:noAutofit/>
                    </a:bodyPr>
                    <a:lstStyle/>
                    <a:p>
                      <a:pPr indent="0" lvl="0" marL="0" rtl="0" algn="ctr">
                        <a:spcBef>
                          <a:spcPts val="0"/>
                        </a:spcBef>
                        <a:spcAft>
                          <a:spcPts val="0"/>
                        </a:spcAft>
                        <a:buNone/>
                      </a:pPr>
                      <a:r>
                        <a:rPr lang="en"/>
                        <a:t>NFS</a:t>
                      </a:r>
                      <a:endParaRPr/>
                    </a:p>
                  </a:txBody>
                  <a:tcPr marT="91425" marB="91425" marR="91425" marL="91425"/>
                </a:tc>
                <a:tc>
                  <a:txBody>
                    <a:bodyPr>
                      <a:noAutofit/>
                    </a:bodyPr>
                    <a:lstStyle/>
                    <a:p>
                      <a:pPr indent="0" lvl="0" marL="0" rtl="0" algn="ctr">
                        <a:spcBef>
                          <a:spcPts val="0"/>
                        </a:spcBef>
                        <a:spcAft>
                          <a:spcPts val="0"/>
                        </a:spcAft>
                        <a:buNone/>
                      </a:pPr>
                      <a:r>
                        <a:rPr lang="en"/>
                        <a:t>rsync</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 Protocols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Application data sent to a port for transmission is converted into a segment</a:t>
            </a:r>
            <a:endParaRPr/>
          </a:p>
          <a:p>
            <a:pPr indent="-342900" lvl="0" marL="457200" rtl="0" algn="l">
              <a:spcBef>
                <a:spcPts val="0"/>
              </a:spcBef>
              <a:spcAft>
                <a:spcPts val="0"/>
              </a:spcAft>
              <a:buSzPts val="1800"/>
              <a:buChar char="●"/>
            </a:pPr>
            <a:r>
              <a:rPr lang="en"/>
              <a:t>Segments are then handled primarily through one of two protocols</a:t>
            </a:r>
            <a:endParaRPr/>
          </a:p>
          <a:p>
            <a:pPr indent="-342900" lvl="0" marL="457200" rtl="0" algn="l">
              <a:spcBef>
                <a:spcPts val="0"/>
              </a:spcBef>
              <a:spcAft>
                <a:spcPts val="0"/>
              </a:spcAft>
              <a:buSzPts val="1800"/>
              <a:buChar char="●"/>
            </a:pPr>
            <a:r>
              <a:rPr b="1" lang="en"/>
              <a:t>User Datagram Protocol</a:t>
            </a:r>
            <a:r>
              <a:rPr lang="en"/>
              <a:t> (UDP)</a:t>
            </a:r>
            <a:endParaRPr/>
          </a:p>
          <a:p>
            <a:pPr indent="-342900" lvl="1" marL="914400" rtl="0" algn="l">
              <a:spcBef>
                <a:spcPts val="0"/>
              </a:spcBef>
              <a:spcAft>
                <a:spcPts val="0"/>
              </a:spcAft>
              <a:buSzPts val="1800"/>
              <a:buChar char="○"/>
            </a:pPr>
            <a:r>
              <a:rPr lang="en" sz="1800"/>
              <a:t>Connectionaless, unreliable, “send and forget” style of segment transmission over a network</a:t>
            </a:r>
            <a:endParaRPr sz="1800"/>
          </a:p>
          <a:p>
            <a:pPr indent="-342900" lvl="1" marL="914400" rtl="0" algn="l">
              <a:spcBef>
                <a:spcPts val="0"/>
              </a:spcBef>
              <a:spcAft>
                <a:spcPts val="0"/>
              </a:spcAft>
              <a:buSzPts val="1800"/>
              <a:buChar char="○"/>
            </a:pPr>
            <a:r>
              <a:rPr lang="en" sz="1800"/>
              <a:t>Only adds multiplexing and demultiplexing capabilities to the system</a:t>
            </a:r>
            <a:endParaRPr sz="1800"/>
          </a:p>
          <a:p>
            <a:pPr indent="-342900" lvl="0" marL="457200" rtl="0" algn="l">
              <a:spcBef>
                <a:spcPts val="0"/>
              </a:spcBef>
              <a:spcAft>
                <a:spcPts val="0"/>
              </a:spcAft>
              <a:buSzPts val="1800"/>
              <a:buChar char="●"/>
            </a:pPr>
            <a:r>
              <a:rPr b="1" lang="en"/>
              <a:t>Transmission Control Protocol</a:t>
            </a:r>
            <a:r>
              <a:rPr lang="en"/>
              <a:t> (TCP)</a:t>
            </a:r>
            <a:endParaRPr/>
          </a:p>
          <a:p>
            <a:pPr indent="-342900" lvl="1" marL="914400" rtl="0" algn="l">
              <a:spcBef>
                <a:spcPts val="0"/>
              </a:spcBef>
              <a:spcAft>
                <a:spcPts val="0"/>
              </a:spcAft>
              <a:buSzPts val="1800"/>
              <a:buChar char="○"/>
            </a:pPr>
            <a:r>
              <a:rPr lang="en" sz="1800"/>
              <a:t>Connection oriented, reliable protocol which uses acknowledgements to “guarantee” delivery to the recipient</a:t>
            </a:r>
            <a:endParaRPr sz="1800"/>
          </a:p>
          <a:p>
            <a:pPr indent="-342900" lvl="1" marL="914400" rtl="0" algn="l">
              <a:spcBef>
                <a:spcPts val="0"/>
              </a:spcBef>
              <a:spcAft>
                <a:spcPts val="0"/>
              </a:spcAft>
              <a:buSzPts val="1800"/>
              <a:buChar char="○"/>
            </a:pPr>
            <a:r>
              <a:rPr lang="en" sz="1800"/>
              <a:t>Adds congestion avoidance, flow control, and out of order delivery as well as multiplexing and demultiplexing</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TCP Connection Establishment</a:t>
            </a:r>
            <a:endParaRPr/>
          </a:p>
        </p:txBody>
      </p:sp>
      <p:pic>
        <p:nvPicPr>
          <p:cNvPr id="73" name="Google Shape;73;p16"/>
          <p:cNvPicPr preferRelativeResize="0"/>
          <p:nvPr/>
        </p:nvPicPr>
        <p:blipFill>
          <a:blip r:embed="rId3">
            <a:alphaModFix/>
          </a:blip>
          <a:stretch>
            <a:fillRect/>
          </a:stretch>
        </p:blipFill>
        <p:spPr>
          <a:xfrm>
            <a:off x="1593575" y="1166650"/>
            <a:ext cx="5956828"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When/Why use UDP?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Address Translation (NAT)</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reason IPv4 is still prominent, this system allows you to seperate internal private networks (and address spaces) from the public internet (and the global IP address space).</a:t>
            </a:r>
            <a:endParaRPr/>
          </a:p>
          <a:p>
            <a:pPr indent="-342900" lvl="0" marL="457200" rtl="0" algn="l">
              <a:spcBef>
                <a:spcPts val="0"/>
              </a:spcBef>
              <a:spcAft>
                <a:spcPts val="0"/>
              </a:spcAft>
              <a:buSzPts val="1800"/>
              <a:buChar char="●"/>
            </a:pPr>
            <a:r>
              <a:rPr lang="en"/>
              <a:t>Your internal network which lives behind NAT enabled router(s) usually uses a private network range such as 10.0.0.0/8, 172.16.0.0/16, or 192.168.0.0/16*</a:t>
            </a:r>
            <a:endParaRPr/>
          </a:p>
          <a:p>
            <a:pPr indent="-342900" lvl="0" marL="457200" rtl="0" algn="l">
              <a:spcBef>
                <a:spcPts val="0"/>
              </a:spcBef>
              <a:spcAft>
                <a:spcPts val="0"/>
              </a:spcAft>
              <a:buSzPts val="1800"/>
              <a:buChar char="●"/>
            </a:pPr>
            <a:r>
              <a:rPr lang="en"/>
              <a:t>The entire internal private network is then referenced by one or a small number of public (globally unique) IP addresses, with NAT performing the function of multiplexing the usage of the IP addresses</a:t>
            </a:r>
            <a:endParaRPr/>
          </a:p>
          <a:p>
            <a:pPr indent="-342900" lvl="0" marL="457200" rtl="0" algn="l">
              <a:spcBef>
                <a:spcPts val="0"/>
              </a:spcBef>
              <a:spcAft>
                <a:spcPts val="0"/>
              </a:spcAft>
              <a:buSzPts val="1800"/>
              <a:buChar char="●"/>
            </a:pPr>
            <a:r>
              <a:rPr lang="en"/>
              <a:t>NAT has two primary benefits: (1) it allows for a huge savings in IP addresses a company needs to purchase and (2) it helps to hide your network topology as individual hosts cannot be directly contacted over IP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Types</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Static NAT</a:t>
            </a:r>
            <a:r>
              <a:rPr lang="en"/>
              <a:t>: a pool of public IP addresses are assigned to the NAT appliance and those IPs are statically assigned to IPs in the private network. This is typically done for servers which are required to have the same IP address</a:t>
            </a:r>
            <a:endParaRPr/>
          </a:p>
          <a:p>
            <a:pPr indent="-342900" lvl="0" marL="457200" rtl="0" algn="l">
              <a:spcBef>
                <a:spcPts val="0"/>
              </a:spcBef>
              <a:spcAft>
                <a:spcPts val="0"/>
              </a:spcAft>
              <a:buSzPts val="1800"/>
              <a:buChar char="●"/>
            </a:pPr>
            <a:r>
              <a:rPr b="1" lang="en"/>
              <a:t>Dynamic NAT</a:t>
            </a:r>
            <a:r>
              <a:rPr lang="en"/>
              <a:t>: a pool of public IP addresses are assigned to the NAT appliance, and traffic which is leaving the private network is temporarily assigned an IP address from the pool until it’s request is responded to, then it relinquishes that address until making another request, at which point when making another request it might </a:t>
            </a:r>
            <a:r>
              <a:rPr lang="en"/>
              <a:t>receive</a:t>
            </a:r>
            <a:r>
              <a:rPr lang="en"/>
              <a:t> a different public IP address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Types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Port Address Translation (PAT)</a:t>
            </a:r>
            <a:r>
              <a:rPr lang="en"/>
              <a:t>: a single public IP address is assigned to a NAT appliance and the translation is based on the combination of the private IP address and the source port</a:t>
            </a:r>
            <a:endParaRPr/>
          </a:p>
          <a:p>
            <a:pPr indent="-342900" lvl="0" marL="457200" rtl="0" algn="l">
              <a:spcBef>
                <a:spcPts val="0"/>
              </a:spcBef>
              <a:spcAft>
                <a:spcPts val="0"/>
              </a:spcAft>
              <a:buSzPts val="1800"/>
              <a:buChar char="●"/>
            </a:pPr>
            <a:r>
              <a:rPr lang="en"/>
              <a:t>That combination is stored in the NAT appliance and the packet is re-encapsulated with the public IP address (so the responder can respond to a globally unique IP address) and a unique* source port (the destination port remains unchanged so the packet can still be processed correctly)</a:t>
            </a:r>
            <a:endParaRPr/>
          </a:p>
          <a:p>
            <a:pPr indent="-342900" lvl="0" marL="457200" rtl="0" algn="l">
              <a:spcBef>
                <a:spcPts val="0"/>
              </a:spcBef>
              <a:spcAft>
                <a:spcPts val="0"/>
              </a:spcAft>
              <a:buSzPts val="1800"/>
              <a:buChar char="●"/>
            </a:pPr>
            <a:r>
              <a:rPr lang="en"/>
              <a:t>When a response is sent to the public IP address, the destination port (which was set uniquely* by the NAT </a:t>
            </a:r>
            <a:r>
              <a:rPr lang="en"/>
              <a:t>appliance</a:t>
            </a:r>
            <a:r>
              <a:rPr lang="en"/>
              <a:t>) is inspected and based on the logged private IP address and port for that unique* port it is re-encapsulated for the private network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21"/>
          <p:cNvPicPr preferRelativeResize="0"/>
          <p:nvPr/>
        </p:nvPicPr>
        <p:blipFill rotWithShape="1">
          <a:blip r:embed="rId3">
            <a:alphaModFix/>
          </a:blip>
          <a:srcRect b="1634" l="778" r="660" t="1634"/>
          <a:stretch/>
        </p:blipFill>
        <p:spPr>
          <a:xfrm>
            <a:off x="0" y="319450"/>
            <a:ext cx="9144000" cy="45046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