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af1c4ac2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af1c4ac2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af1c4ac2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af1c4ac2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af1c4ac2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af1c4ac2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af1c4ac2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af1c4ac2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af1c4ac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af1c4ac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af1c4ac2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af1c4ac2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af1c4ac2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af1c4ac2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af1c4ac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af1c4ac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af1c4ac2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af1c4ac2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af1c4ac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af1c4ac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06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Networked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Internal Services</a:t>
            </a:r>
            <a:endParaRPr/>
          </a:p>
        </p:txBody>
      </p:sp>
      <p:sp>
        <p:nvSpPr>
          <p:cNvPr id="105" name="Google Shape;10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Logging Datastores</a:t>
            </a:r>
            <a:r>
              <a:rPr lang="en"/>
              <a:t>: reading logs from individual hosts can be difficult and make pattern finding difficult, and logs are often deleted or modified during an intrusion. To remedy these issues logs are typically centralized into a single location (with other backups) so they can be more easily queried and saved</a:t>
            </a:r>
            <a:endParaRPr/>
          </a:p>
          <a:p>
            <a:pPr indent="-342900" lvl="0" marL="457200" rtl="0" algn="l">
              <a:spcBef>
                <a:spcPts val="0"/>
              </a:spcBef>
              <a:spcAft>
                <a:spcPts val="0"/>
              </a:spcAft>
              <a:buSzPts val="1800"/>
              <a:buChar char="●"/>
            </a:pPr>
            <a:r>
              <a:rPr b="1" lang="en"/>
              <a:t>Virtual Private Network (VPN)</a:t>
            </a:r>
            <a:r>
              <a:rPr lang="en"/>
              <a:t>: users often want to access private network resources when not directly connected to the private network. VPNs create an encrypted tunnel from your local network to the private network allowing you to securely access private network resources</a:t>
            </a:r>
            <a:endParaRPr/>
          </a:p>
          <a:p>
            <a:pPr indent="-342900" lvl="0" marL="457200" rtl="0" algn="l">
              <a:spcBef>
                <a:spcPts val="0"/>
              </a:spcBef>
              <a:spcAft>
                <a:spcPts val="0"/>
              </a:spcAft>
              <a:buSzPts val="1800"/>
              <a:buChar char="●"/>
            </a:pPr>
            <a:r>
              <a:rPr b="1" lang="en"/>
              <a:t>Web Servers</a:t>
            </a:r>
            <a:r>
              <a:rPr lang="en"/>
              <a:t>: if you are running websites, servers, or associated infrastructure (databases, etc.) on premises these are often within the private network and statically allocated a public IP address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Edge Router</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Special type of router which mediates traffic between the internal private network and the external public internet using the external border gateway protocol (eBGP)</a:t>
            </a:r>
            <a:endParaRPr/>
          </a:p>
          <a:p>
            <a:pPr indent="-342900" lvl="0" marL="457200" rtl="0" algn="l">
              <a:spcBef>
                <a:spcPts val="0"/>
              </a:spcBef>
              <a:spcAft>
                <a:spcPts val="0"/>
              </a:spcAft>
              <a:buSzPts val="1800"/>
              <a:buChar char="●"/>
            </a:pPr>
            <a:r>
              <a:rPr lang="en"/>
              <a:t>Edge routers are where Network Address </a:t>
            </a:r>
            <a:r>
              <a:rPr lang="en"/>
              <a:t>Translation</a:t>
            </a:r>
            <a:r>
              <a:rPr lang="en"/>
              <a:t> (NAT) typically occurs and where L3/L7 firewalls are located (although there may be others)</a:t>
            </a:r>
            <a:endParaRPr/>
          </a:p>
          <a:p>
            <a:pPr indent="-342900" lvl="0" marL="457200" rtl="0" algn="l">
              <a:spcBef>
                <a:spcPts val="0"/>
              </a:spcBef>
              <a:spcAft>
                <a:spcPts val="0"/>
              </a:spcAft>
              <a:buSzPts val="1800"/>
              <a:buChar char="●"/>
            </a:pPr>
            <a:r>
              <a:rPr lang="en"/>
              <a:t>Networks can contain multiple edge routers as the failure of an edge router would mean the private network is cut off from the public internet (and vice-versa)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192588" y="635875"/>
            <a:ext cx="8758826" cy="387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Host Configuration Protocol (DHCP)</a:t>
            </a:r>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Statically assigning IP addresses to all networked devices does not scale and can lead to network errors because of misconfiguration</a:t>
            </a:r>
            <a:endParaRPr/>
          </a:p>
          <a:p>
            <a:pPr indent="-342900" lvl="0" marL="457200" rtl="0" algn="l">
              <a:spcBef>
                <a:spcPts val="0"/>
              </a:spcBef>
              <a:spcAft>
                <a:spcPts val="0"/>
              </a:spcAft>
              <a:buSzPts val="1800"/>
              <a:buChar char="●"/>
            </a:pPr>
            <a:r>
              <a:rPr lang="en"/>
              <a:t>Rather than assigning them by hand a DHCP server is typically added to your private network so that networked devices can self-request an IP address that is unique to the private network when they join the network</a:t>
            </a:r>
            <a:endParaRPr/>
          </a:p>
          <a:p>
            <a:pPr indent="-342900" lvl="0" marL="457200" rtl="0" algn="l">
              <a:spcBef>
                <a:spcPts val="0"/>
              </a:spcBef>
              <a:spcAft>
                <a:spcPts val="0"/>
              </a:spcAft>
              <a:buSzPts val="1800"/>
              <a:buChar char="●"/>
            </a:pPr>
            <a:r>
              <a:rPr lang="en"/>
              <a:t>For large networks you can extend your DHCP server’s reach with a DHCP relay which forwards traffic between a DHCP client and the server</a:t>
            </a:r>
            <a:endParaRPr/>
          </a:p>
          <a:p>
            <a:pPr indent="-342900" lvl="0" marL="457200" rtl="0" algn="l">
              <a:spcBef>
                <a:spcPts val="0"/>
              </a:spcBef>
              <a:spcAft>
                <a:spcPts val="0"/>
              </a:spcAft>
              <a:buSzPts val="1800"/>
              <a:buChar char="●"/>
            </a:pPr>
            <a:r>
              <a:rPr lang="en"/>
              <a:t>DHCP then handles the majority of private IP addressing, which is especially useful for devices that are transient such as phones and laptops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 of DHCP</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IP Address Pool</a:t>
            </a:r>
            <a:r>
              <a:rPr lang="en"/>
              <a:t>: the range of IP addresses which can be assigned to devices when requested, typically handed out from low to high</a:t>
            </a:r>
            <a:endParaRPr/>
          </a:p>
          <a:p>
            <a:pPr indent="-342900" lvl="0" marL="457200" rtl="0" algn="l">
              <a:spcBef>
                <a:spcPts val="0"/>
              </a:spcBef>
              <a:spcAft>
                <a:spcPts val="0"/>
              </a:spcAft>
              <a:buSzPts val="1800"/>
              <a:buChar char="●"/>
            </a:pPr>
            <a:r>
              <a:rPr b="1" lang="en"/>
              <a:t>Subnets &amp; Zones</a:t>
            </a:r>
            <a:r>
              <a:rPr lang="en"/>
              <a:t>: the DHCP server can allocate IP addresses to multiple subnets but each subnet must be setup as a </a:t>
            </a:r>
            <a:r>
              <a:rPr lang="en"/>
              <a:t>separate</a:t>
            </a:r>
            <a:r>
              <a:rPr lang="en"/>
              <a:t> zone so that the DHCP server knows to allocate a different range for each subnet</a:t>
            </a:r>
            <a:endParaRPr/>
          </a:p>
          <a:p>
            <a:pPr indent="-342900" lvl="0" marL="457200" rtl="0" algn="l">
              <a:spcBef>
                <a:spcPts val="0"/>
              </a:spcBef>
              <a:spcAft>
                <a:spcPts val="0"/>
              </a:spcAft>
              <a:buSzPts val="1800"/>
              <a:buChar char="●"/>
            </a:pPr>
            <a:r>
              <a:rPr b="1" lang="en"/>
              <a:t>Lease</a:t>
            </a:r>
            <a:r>
              <a:rPr lang="en"/>
              <a:t>: the length of time that a DHCP client holds its IP address information. Once the lease has ended the client must renew its lease, which may mean it gets a new IP address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152400" y="443963"/>
            <a:ext cx="8839201" cy="42555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Name Server (DNS)</a:t>
            </a:r>
            <a:endParaRPr/>
          </a:p>
        </p:txBody>
      </p:sp>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Domain Name Server(s) are used to translate domain names (google.com) into IP addresses (172.217.14.68)</a:t>
            </a:r>
            <a:endParaRPr/>
          </a:p>
          <a:p>
            <a:pPr indent="-342900" lvl="0" marL="457200" rtl="0" algn="l">
              <a:spcBef>
                <a:spcPts val="0"/>
              </a:spcBef>
              <a:spcAft>
                <a:spcPts val="0"/>
              </a:spcAft>
              <a:buSzPts val="1800"/>
              <a:buChar char="●"/>
            </a:pPr>
            <a:r>
              <a:rPr lang="en"/>
              <a:t>Most traffic will perform this translation using its local domain name cache (because its made a similar request recently) or using a public DNS servers such as those provided by Google (8.8.8.8/8.8.4.4), Cloudflare (1.1.1.1) or your internet service provider</a:t>
            </a:r>
            <a:endParaRPr/>
          </a:p>
          <a:p>
            <a:pPr indent="-342900" lvl="0" marL="457200" rtl="0" algn="l">
              <a:spcBef>
                <a:spcPts val="0"/>
              </a:spcBef>
              <a:spcAft>
                <a:spcPts val="0"/>
              </a:spcAft>
              <a:buSzPts val="1800"/>
              <a:buChar char="●"/>
            </a:pPr>
            <a:r>
              <a:rPr lang="en"/>
              <a:t>DNS within a private network is only necessary if you want to have private domain names within your system, typically because you will be running services internally which might have IP addresses dynamically allocated to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Google Shape;93;p20"/>
          <p:cNvPicPr preferRelativeResize="0"/>
          <p:nvPr/>
        </p:nvPicPr>
        <p:blipFill>
          <a:blip r:embed="rId3">
            <a:alphaModFix/>
          </a:blip>
          <a:stretch>
            <a:fillRect/>
          </a:stretch>
        </p:blipFill>
        <p:spPr>
          <a:xfrm>
            <a:off x="938000" y="152400"/>
            <a:ext cx="7268008"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Internal Services</a:t>
            </a:r>
            <a:endParaRPr/>
          </a:p>
        </p:txBody>
      </p:sp>
      <p:sp>
        <p:nvSpPr>
          <p:cNvPr id="99" name="Google Shape;9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Local Repository Mirrors</a:t>
            </a:r>
            <a:r>
              <a:rPr lang="en"/>
              <a:t>: fleet administration is much easier when there are a minimum number of host configurations. Local repository mirrors help to keep all hosts in the fleet running the same versions of the same software</a:t>
            </a:r>
            <a:endParaRPr/>
          </a:p>
          <a:p>
            <a:pPr indent="-342900" lvl="0" marL="457200" rtl="0" algn="l">
              <a:spcBef>
                <a:spcPts val="0"/>
              </a:spcBef>
              <a:spcAft>
                <a:spcPts val="0"/>
              </a:spcAft>
              <a:buSzPts val="1800"/>
              <a:buChar char="●"/>
            </a:pPr>
            <a:r>
              <a:rPr b="1" lang="en"/>
              <a:t>FTP &amp; Other Data Servers</a:t>
            </a:r>
            <a:r>
              <a:rPr lang="en"/>
              <a:t>: often a central location for various types of data is needed for both functional (file sharing, data synchronization, etc.) and administrative (boot images, configuration files, etc.) reasons. Some of these have specialize data servers (PXE boot server) and other are done through a more generic system such as a File Transfer Protocol (FTP) server</a:t>
            </a:r>
            <a:endParaRPr/>
          </a:p>
          <a:p>
            <a:pPr indent="-342900" lvl="0" marL="457200" rtl="0" algn="l">
              <a:spcBef>
                <a:spcPts val="0"/>
              </a:spcBef>
              <a:spcAft>
                <a:spcPts val="0"/>
              </a:spcAft>
              <a:buSzPts val="1800"/>
              <a:buChar char="●"/>
            </a:pPr>
            <a:r>
              <a:rPr b="1" lang="en"/>
              <a:t>Login Servers</a:t>
            </a:r>
            <a:r>
              <a:rPr lang="en"/>
              <a:t>: users are scale are difficult to manage without centralization, so often administrative services such as LDAP or Windows Active Directory (AD) are utilized within a private network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