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0d72bef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0d72bef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b0d72bef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0d72bef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0d72be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0d72be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b0d72bef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b0d72bef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0d72be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0d72be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not strict definitions used on hypervisors, but instead types of virtualization that hypervisors can implement. Most modern hypervisors use a combination of these various virtualization techniques to provide full virtualization with low overhead and good performance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0d72bef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0d72bef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b0d72be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b0d72be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b0d72bef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b0d72bef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b0d72bef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b0d72bef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b0d72bef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b0d72bef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0d72bef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0d72bef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mount: isolate filesystem mount points</a:t>
            </a:r>
            <a:endParaRPr/>
          </a:p>
          <a:p>
            <a:pPr indent="0" lvl="0" marL="0" rtl="0" algn="l">
              <a:spcBef>
                <a:spcPts val="0"/>
              </a:spcBef>
              <a:spcAft>
                <a:spcPts val="0"/>
              </a:spcAft>
              <a:buNone/>
            </a:pPr>
            <a:r>
              <a:rPr lang="en"/>
              <a:t>UTS: isolate hostname and domainname</a:t>
            </a:r>
            <a:endParaRPr/>
          </a:p>
          <a:p>
            <a:pPr indent="0" lvl="0" marL="0" rtl="0" algn="l">
              <a:spcBef>
                <a:spcPts val="0"/>
              </a:spcBef>
              <a:spcAft>
                <a:spcPts val="0"/>
              </a:spcAft>
              <a:buNone/>
            </a:pPr>
            <a:r>
              <a:rPr lang="en"/>
              <a:t>IPC: isolate interprocess communication (IPC) resources</a:t>
            </a:r>
            <a:endParaRPr/>
          </a:p>
          <a:p>
            <a:pPr indent="0" lvl="0" marL="0" rtl="0" algn="l">
              <a:spcBef>
                <a:spcPts val="0"/>
              </a:spcBef>
              <a:spcAft>
                <a:spcPts val="0"/>
              </a:spcAft>
              <a:buNone/>
            </a:pPr>
            <a:r>
              <a:rPr lang="en"/>
              <a:t>PID: isolate PID number space</a:t>
            </a:r>
            <a:endParaRPr/>
          </a:p>
          <a:p>
            <a:pPr indent="0" lvl="0" marL="0" rtl="0" algn="l">
              <a:spcBef>
                <a:spcPts val="0"/>
              </a:spcBef>
              <a:spcAft>
                <a:spcPts val="0"/>
              </a:spcAft>
              <a:buNone/>
            </a:pPr>
            <a:r>
              <a:rPr lang="en"/>
              <a:t>Network: isolate network interfaces</a:t>
            </a:r>
            <a:endParaRPr/>
          </a:p>
          <a:p>
            <a:pPr indent="0" lvl="0" marL="0" rtl="0" algn="l">
              <a:spcBef>
                <a:spcPts val="0"/>
              </a:spcBef>
              <a:spcAft>
                <a:spcPts val="0"/>
              </a:spcAft>
              <a:buNone/>
            </a:pPr>
            <a:r>
              <a:rPr lang="en"/>
              <a:t>User: isolate UID/GID number spaces</a:t>
            </a:r>
            <a:endParaRPr/>
          </a:p>
          <a:p>
            <a:pPr indent="0" lvl="0" marL="0" rtl="0" algn="l">
              <a:spcBef>
                <a:spcPts val="0"/>
              </a:spcBef>
              <a:spcAft>
                <a:spcPts val="0"/>
              </a:spcAft>
              <a:buNone/>
            </a:pPr>
            <a:r>
              <a:rPr lang="en"/>
              <a:t>Cgroup: isolate cgroup root directory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b0d72be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b0d72be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medium.com/@teddyking/linux-namespaces-850489d3cc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1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Virtualization</a:t>
            </a:r>
            <a:endParaRPr/>
          </a:p>
        </p:txBody>
      </p:sp>
      <p:pic>
        <p:nvPicPr>
          <p:cNvPr id="55" name="Google Shape;55;p13"/>
          <p:cNvPicPr preferRelativeResize="0"/>
          <p:nvPr/>
        </p:nvPicPr>
        <p:blipFill>
          <a:blip r:embed="rId3">
            <a:alphaModFix/>
          </a:blip>
          <a:stretch>
            <a:fillRect/>
          </a:stretch>
        </p:blipFill>
        <p:spPr>
          <a:xfrm>
            <a:off x="2295326" y="1864350"/>
            <a:ext cx="4553350" cy="3097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836863" y="152400"/>
            <a:ext cx="747027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Machines vs. Containers</a:t>
            </a:r>
            <a:endParaRPr/>
          </a:p>
        </p:txBody>
      </p:sp>
      <p:pic>
        <p:nvPicPr>
          <p:cNvPr id="115" name="Google Shape;115;p23"/>
          <p:cNvPicPr preferRelativeResize="0"/>
          <p:nvPr/>
        </p:nvPicPr>
        <p:blipFill>
          <a:blip r:embed="rId3">
            <a:alphaModFix/>
          </a:blip>
          <a:stretch>
            <a:fillRect/>
          </a:stretch>
        </p:blipFill>
        <p:spPr>
          <a:xfrm>
            <a:off x="1847063" y="1068550"/>
            <a:ext cx="5449874" cy="398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Linux Namespaces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Virtualization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Virtualization is the process by which a hosts hardware is made virtual accessible through the means of a </a:t>
            </a:r>
            <a:r>
              <a:rPr b="1" lang="en"/>
              <a:t>hypervisor</a:t>
            </a:r>
            <a:r>
              <a:rPr lang="en"/>
              <a:t>, which mediates the interactions between virtual systems and the underlying hardware</a:t>
            </a:r>
            <a:endParaRPr/>
          </a:p>
          <a:p>
            <a:pPr indent="-342900" lvl="0" marL="457200" rtl="0" algn="l">
              <a:spcBef>
                <a:spcPts val="0"/>
              </a:spcBef>
              <a:spcAft>
                <a:spcPts val="0"/>
              </a:spcAft>
              <a:buSzPts val="1800"/>
              <a:buChar char="●"/>
            </a:pPr>
            <a:r>
              <a:rPr lang="en"/>
              <a:t>Hypervisors can make hardware accessible in a few different ways</a:t>
            </a:r>
            <a:endParaRPr/>
          </a:p>
          <a:p>
            <a:pPr indent="-317500" lvl="1" marL="914400" rtl="0" algn="l">
              <a:spcBef>
                <a:spcPts val="0"/>
              </a:spcBef>
              <a:spcAft>
                <a:spcPts val="0"/>
              </a:spcAft>
              <a:buSzPts val="1400"/>
              <a:buChar char="○"/>
            </a:pPr>
            <a:r>
              <a:rPr b="1" lang="en"/>
              <a:t>Full Virtualization</a:t>
            </a:r>
            <a:r>
              <a:rPr lang="en"/>
              <a:t>: emulates all the underlying hardware, translating interactions between the guest OS and the virtual hardware to the underlying physical hardware which incurs a quite large overhead in performance</a:t>
            </a:r>
            <a:endParaRPr/>
          </a:p>
          <a:p>
            <a:pPr indent="-317500" lvl="1" marL="914400" rtl="0" algn="l">
              <a:spcBef>
                <a:spcPts val="0"/>
              </a:spcBef>
              <a:spcAft>
                <a:spcPts val="0"/>
              </a:spcAft>
              <a:buSzPts val="1400"/>
              <a:buChar char="○"/>
            </a:pPr>
            <a:r>
              <a:rPr b="1" lang="en"/>
              <a:t>Paravirtualization</a:t>
            </a:r>
            <a:r>
              <a:rPr lang="en"/>
              <a:t>: modified guest OS detects that its being virtualized and works directly with the hypervisor to access hardware, which reduces overhead but requires OS modification in order be able to directly interface</a:t>
            </a:r>
            <a:endParaRPr/>
          </a:p>
          <a:p>
            <a:pPr indent="-317500" lvl="1" marL="914400" rtl="0" algn="l">
              <a:spcBef>
                <a:spcPts val="0"/>
              </a:spcBef>
              <a:spcAft>
                <a:spcPts val="0"/>
              </a:spcAft>
              <a:buSzPts val="1400"/>
              <a:buChar char="○"/>
            </a:pPr>
            <a:r>
              <a:rPr b="1" lang="en"/>
              <a:t>Hardware-assisted Virtualization</a:t>
            </a:r>
            <a:r>
              <a:rPr lang="en"/>
              <a:t>: extends the CPU instruction set to allow better CPU and memory virtualization by hypervisors, other components must be otherwise virtualized</a:t>
            </a:r>
            <a:endParaRPr/>
          </a:p>
          <a:p>
            <a:pPr indent="-317500" lvl="1" marL="914400" rtl="0" algn="l">
              <a:spcBef>
                <a:spcPts val="0"/>
              </a:spcBef>
              <a:spcAft>
                <a:spcPts val="0"/>
              </a:spcAft>
              <a:buSzPts val="1400"/>
              <a:buChar char="○"/>
            </a:pPr>
            <a:r>
              <a:rPr b="1" lang="en"/>
              <a:t>Paravirtualized Drivers</a:t>
            </a:r>
            <a:r>
              <a:rPr lang="en"/>
              <a:t>: virtualize only the necessary guest OS drivers rather than virtualizing the hardware itself, still doesn’t cover non-CPU/driver systems like BIOS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Hypervisors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Hypervisors fall generally into two main types, type 1 which runs directly on the hardware and type 2 which runs on a host OS</a:t>
            </a:r>
            <a:endParaRPr/>
          </a:p>
          <a:p>
            <a:pPr indent="0" lvl="0" marL="0" rtl="0" algn="l">
              <a:spcBef>
                <a:spcPts val="16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1804512" y="2025725"/>
            <a:ext cx="5534975"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Virtual Machines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Segregated Multi-tenancy</a:t>
            </a:r>
            <a:r>
              <a:rPr lang="en"/>
              <a:t>: because we can create multiple guest OS per hypervisor and each guest OS is viewed by the guest OS (more or less) as its own host we can run multiple systems and applications with very different configurations, OS, and software stack without them interacting (mostly)</a:t>
            </a:r>
            <a:endParaRPr/>
          </a:p>
          <a:p>
            <a:pPr indent="-342900" lvl="0" marL="457200" rtl="0" algn="l">
              <a:spcBef>
                <a:spcPts val="0"/>
              </a:spcBef>
              <a:spcAft>
                <a:spcPts val="0"/>
              </a:spcAft>
              <a:buSzPts val="1800"/>
              <a:buChar char="●"/>
            </a:pPr>
            <a:r>
              <a:rPr b="1" lang="en"/>
              <a:t>Easier Deployment &amp; Provisioning</a:t>
            </a:r>
            <a:r>
              <a:rPr lang="en"/>
              <a:t>: since virtual hardware looks the same when using the same hypervisor (no matter the underlying hardware configuration) we can provision a new OS and software stack onto any host. We can also save the current state of what is running on the hypervisor.</a:t>
            </a:r>
            <a:endParaRPr/>
          </a:p>
          <a:p>
            <a:pPr indent="-342900" lvl="0" marL="457200" rtl="0" algn="l">
              <a:spcBef>
                <a:spcPts val="0"/>
              </a:spcBef>
              <a:spcAft>
                <a:spcPts val="0"/>
              </a:spcAft>
              <a:buSzPts val="1800"/>
              <a:buChar char="●"/>
            </a:pPr>
            <a:r>
              <a:rPr b="1" lang="en"/>
              <a:t>Live Migration</a:t>
            </a:r>
            <a:r>
              <a:rPr lang="en"/>
              <a:t>: since the CPU, memory, and disk are virtualized all memory can be saved and loaded into a new </a:t>
            </a:r>
            <a:r>
              <a:rPr lang="en"/>
              <a:t>virtual</a:t>
            </a:r>
            <a:r>
              <a:rPr lang="en"/>
              <a:t> machine without any* downtime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Virtualization Systems &amp; Tools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Virtualization Systems</a:t>
            </a:r>
            <a:endParaRPr/>
          </a:p>
          <a:p>
            <a:pPr indent="-342900" lvl="1" marL="914400" rtl="0" algn="l">
              <a:spcBef>
                <a:spcPts val="0"/>
              </a:spcBef>
              <a:spcAft>
                <a:spcPts val="0"/>
              </a:spcAft>
              <a:buSzPts val="1800"/>
              <a:buChar char="○"/>
            </a:pPr>
            <a:r>
              <a:rPr lang="en" sz="1800"/>
              <a:t>Xen (Linux)</a:t>
            </a:r>
            <a:endParaRPr sz="1800"/>
          </a:p>
          <a:p>
            <a:pPr indent="-342900" lvl="1" marL="914400" rtl="0" algn="l">
              <a:spcBef>
                <a:spcPts val="0"/>
              </a:spcBef>
              <a:spcAft>
                <a:spcPts val="0"/>
              </a:spcAft>
              <a:buSzPts val="1800"/>
              <a:buChar char="○"/>
            </a:pPr>
            <a:r>
              <a:rPr lang="en" sz="1800"/>
              <a:t>Kvm (Linux)</a:t>
            </a:r>
            <a:endParaRPr sz="1800"/>
          </a:p>
          <a:p>
            <a:pPr indent="-342900" lvl="1" marL="914400" rtl="0" algn="l">
              <a:spcBef>
                <a:spcPts val="0"/>
              </a:spcBef>
              <a:spcAft>
                <a:spcPts val="0"/>
              </a:spcAft>
              <a:buSzPts val="1800"/>
              <a:buChar char="○"/>
            </a:pPr>
            <a:r>
              <a:rPr lang="en" sz="1800"/>
              <a:t>VMWare ESXi (Linux)</a:t>
            </a:r>
            <a:endParaRPr sz="1800"/>
          </a:p>
          <a:p>
            <a:pPr indent="-342900" lvl="1" marL="914400" rtl="0" algn="l">
              <a:spcBef>
                <a:spcPts val="0"/>
              </a:spcBef>
              <a:spcAft>
                <a:spcPts val="0"/>
              </a:spcAft>
              <a:buSzPts val="1800"/>
              <a:buChar char="○"/>
            </a:pPr>
            <a:r>
              <a:rPr lang="en" sz="1800"/>
              <a:t>Bhyve (FreeBSD)</a:t>
            </a:r>
            <a:endParaRPr sz="1800"/>
          </a:p>
          <a:p>
            <a:pPr indent="-342900" lvl="1" marL="914400" rtl="0" algn="l">
              <a:spcBef>
                <a:spcPts val="0"/>
              </a:spcBef>
              <a:spcAft>
                <a:spcPts val="0"/>
              </a:spcAft>
              <a:buSzPts val="1800"/>
              <a:buChar char="○"/>
            </a:pPr>
            <a:r>
              <a:rPr lang="en" sz="1800"/>
              <a:t>VirtualBox (Cross-Platform, For Individual Use)</a:t>
            </a:r>
            <a:endParaRPr sz="1800"/>
          </a:p>
          <a:p>
            <a:pPr indent="-342900" lvl="0" marL="457200" rtl="0" algn="l">
              <a:spcBef>
                <a:spcPts val="0"/>
              </a:spcBef>
              <a:spcAft>
                <a:spcPts val="0"/>
              </a:spcAft>
              <a:buSzPts val="1800"/>
              <a:buChar char="●"/>
            </a:pPr>
            <a:r>
              <a:rPr lang="en"/>
              <a:t>Virtualization Tools:</a:t>
            </a:r>
            <a:endParaRPr/>
          </a:p>
          <a:p>
            <a:pPr indent="-342900" lvl="1" marL="914400" rtl="0" algn="l">
              <a:spcBef>
                <a:spcPts val="0"/>
              </a:spcBef>
              <a:spcAft>
                <a:spcPts val="0"/>
              </a:spcAft>
              <a:buSzPts val="1800"/>
              <a:buChar char="○"/>
            </a:pPr>
            <a:r>
              <a:rPr lang="en" sz="1800"/>
              <a:t>Packer &amp; Vagrant: HashiCorp software tools for building virtual machine images and for </a:t>
            </a:r>
            <a:r>
              <a:rPr lang="en" sz="1800"/>
              <a:t>simplifying</a:t>
            </a:r>
            <a:r>
              <a:rPr lang="en" sz="1800"/>
              <a:t> virtual machine provisioning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744575"/>
            <a:ext cx="8520600" cy="101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Containers</a:t>
            </a:r>
            <a:endParaRPr/>
          </a:p>
        </p:txBody>
      </p:sp>
      <p:pic>
        <p:nvPicPr>
          <p:cNvPr id="86" name="Google Shape;86;p18"/>
          <p:cNvPicPr preferRelativeResize="0"/>
          <p:nvPr/>
        </p:nvPicPr>
        <p:blipFill>
          <a:blip r:embed="rId3">
            <a:alphaModFix/>
          </a:blip>
          <a:stretch>
            <a:fillRect/>
          </a:stretch>
        </p:blipFill>
        <p:spPr>
          <a:xfrm>
            <a:off x="2032150" y="1878500"/>
            <a:ext cx="5079701" cy="3104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Containers are an isolated group of processes that are restricted to a private root filesystem and process namespace</a:t>
            </a:r>
            <a:endParaRPr/>
          </a:p>
          <a:p>
            <a:pPr indent="-342900" lvl="0" marL="457200" rtl="0" algn="l">
              <a:spcBef>
                <a:spcPts val="0"/>
              </a:spcBef>
              <a:spcAft>
                <a:spcPts val="0"/>
              </a:spcAft>
              <a:buSzPts val="1800"/>
              <a:buChar char="●"/>
            </a:pPr>
            <a:r>
              <a:rPr lang="en"/>
              <a:t>Containers are built on a collection of existing Linux systems which allow it to run multiple different OS distributions as long as they share the same kernel</a:t>
            </a:r>
            <a:endParaRPr/>
          </a:p>
          <a:p>
            <a:pPr indent="-342900" lvl="0" marL="457200" rtl="0" algn="l">
              <a:spcBef>
                <a:spcPts val="0"/>
              </a:spcBef>
              <a:spcAft>
                <a:spcPts val="0"/>
              </a:spcAft>
              <a:buSzPts val="1800"/>
              <a:buChar char="●"/>
            </a:pPr>
            <a:r>
              <a:rPr lang="en"/>
              <a:t>Containers run all their processes in userspace on top of a host OS with that host (and container engine) running and mediating all the processes</a:t>
            </a:r>
            <a:endParaRPr/>
          </a:p>
          <a:p>
            <a:pPr indent="-342900" lvl="0" marL="457200" rtl="0" algn="l">
              <a:spcBef>
                <a:spcPts val="0"/>
              </a:spcBef>
              <a:spcAft>
                <a:spcPts val="0"/>
              </a:spcAft>
              <a:buSzPts val="1800"/>
              <a:buChar char="●"/>
            </a:pPr>
            <a:r>
              <a:rPr lang="en"/>
              <a:t>This method incurs near-zero overhead as this is all Linux processes running within a Linux OS, so little to no translation is necessary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Systems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Namespaces</a:t>
            </a:r>
            <a:r>
              <a:rPr lang="en"/>
              <a:t>: allows for isolation of processes from the perspective of several </a:t>
            </a:r>
            <a:r>
              <a:rPr lang="en"/>
              <a:t>operating</a:t>
            </a:r>
            <a:r>
              <a:rPr lang="en"/>
              <a:t> system facilities. There are seven major namespaces (mount, UTS, IPC, PID, Network, User, and cgroups)</a:t>
            </a:r>
            <a:endParaRPr/>
          </a:p>
          <a:p>
            <a:pPr indent="-342900" lvl="0" marL="457200" rtl="0" algn="l">
              <a:spcBef>
                <a:spcPts val="0"/>
              </a:spcBef>
              <a:spcAft>
                <a:spcPts val="0"/>
              </a:spcAft>
              <a:buSzPts val="1800"/>
              <a:buChar char="●"/>
            </a:pPr>
            <a:r>
              <a:rPr b="1" lang="en"/>
              <a:t>Control Groups</a:t>
            </a:r>
            <a:r>
              <a:rPr lang="en"/>
              <a:t>: limits the use of system resources and prioritizes certain processes over others, prevents processes from consuming all CPU or memory resources</a:t>
            </a:r>
            <a:endParaRPr/>
          </a:p>
          <a:p>
            <a:pPr indent="-342900" lvl="0" marL="457200" rtl="0" algn="l">
              <a:spcBef>
                <a:spcPts val="0"/>
              </a:spcBef>
              <a:spcAft>
                <a:spcPts val="0"/>
              </a:spcAft>
              <a:buSzPts val="1800"/>
              <a:buChar char="●"/>
            </a:pPr>
            <a:r>
              <a:rPr b="1" lang="en"/>
              <a:t>Capabilities</a:t>
            </a:r>
            <a:r>
              <a:rPr lang="en"/>
              <a:t>: allows or disallows certain processes from running </a:t>
            </a:r>
            <a:r>
              <a:rPr lang="en"/>
              <a:t>sensitive</a:t>
            </a:r>
            <a:r>
              <a:rPr lang="en"/>
              <a:t> kernel system calls</a:t>
            </a:r>
            <a:endParaRPr/>
          </a:p>
          <a:p>
            <a:pPr indent="-342900" lvl="0" marL="457200" rtl="0" algn="l">
              <a:spcBef>
                <a:spcPts val="0"/>
              </a:spcBef>
              <a:spcAft>
                <a:spcPts val="0"/>
              </a:spcAft>
              <a:buSzPts val="1800"/>
              <a:buChar char="●"/>
            </a:pPr>
            <a:r>
              <a:rPr b="1" lang="en"/>
              <a:t>Secure Computing Mode</a:t>
            </a:r>
            <a:r>
              <a:rPr lang="en"/>
              <a:t>: restricts access to system calls and represents a more fine-grained version of capabilities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Images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Container images are templates for a container and rely on union filesystem mounts for performance and </a:t>
            </a:r>
            <a:r>
              <a:rPr lang="en"/>
              <a:t>portability</a:t>
            </a:r>
            <a:endParaRPr/>
          </a:p>
          <a:p>
            <a:pPr indent="-342900" lvl="0" marL="457200" rtl="0" algn="l">
              <a:spcBef>
                <a:spcPts val="0"/>
              </a:spcBef>
              <a:spcAft>
                <a:spcPts val="0"/>
              </a:spcAft>
              <a:buSzPts val="1800"/>
              <a:buChar char="●"/>
            </a:pPr>
            <a:r>
              <a:rPr lang="en"/>
              <a:t>Union filesystem mounts, unlike regular filesystem mounts, overlay multiple fileystems to create a single consistent hierarchy</a:t>
            </a:r>
            <a:endParaRPr/>
          </a:p>
          <a:p>
            <a:pPr indent="-342900" lvl="0" marL="457200" rtl="0" algn="l">
              <a:spcBef>
                <a:spcPts val="0"/>
              </a:spcBef>
              <a:spcAft>
                <a:spcPts val="0"/>
              </a:spcAft>
              <a:buSzPts val="1800"/>
              <a:buChar char="●"/>
            </a:pPr>
            <a:r>
              <a:rPr lang="en"/>
              <a:t>Using this you can combine the file system necessary for the guest OS, that necessary for running commodity software, and that needed to run your specific piece of software together in a consistent and predictable manner</a:t>
            </a:r>
            <a:endParaRPr/>
          </a:p>
          <a:p>
            <a:pPr indent="-342900" lvl="0" marL="457200" rtl="0" algn="l">
              <a:spcBef>
                <a:spcPts val="0"/>
              </a:spcBef>
              <a:spcAft>
                <a:spcPts val="0"/>
              </a:spcAft>
              <a:buSzPts val="1800"/>
              <a:buChar char="●"/>
            </a:pPr>
            <a:r>
              <a:rPr lang="en"/>
              <a:t>All these union filesystem mounts are combined into a base image which is read only, and then a read/write layer is added to the top for each individual container (since multiple containers can use the same base image)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