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315200" cy="9601200"/>
  <p:embeddedFontLst>
    <p:embeddedFont>
      <p:font typeface="Economica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Open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Mechanic Arm System ( load size, # of tools integrated, size, rotation speed, degree of freedom)</a:t>
            </a:r>
          </a:p>
          <a:p>
            <a:pPr lvl="0" rtl="0">
              <a:spcBef>
                <a:spcPts val="560"/>
              </a:spcBef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6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Wireless communication system (Data speed, distance)</a:t>
            </a:r>
          </a:p>
          <a:p>
            <a:pPr lvl="0" rtl="0">
              <a:spcBef>
                <a:spcPts val="56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Power system ( power consumption, heat generated, last time)</a:t>
            </a:r>
          </a:p>
          <a:p>
            <a:pPr lvl="0">
              <a:spcBef>
                <a:spcPts val="5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kinect Arm Projection Sampling System ( FPS, lag time, recognition ability)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OE = Output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SCL = Serial Clock 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SDA = Serial Data 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color-coded arrows or ellipses to highlight the Mechanical, Electrical and Thermal Interfaces of SUB-System4.  DO NOT change the color-coding of SUB-System4 Functional Block Diagram (if possible). 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color-coded arrows or ellipses to highlight the Mechanical, Electrical and Thermal Interfaces of SUB-System1.  DO NOT change the color-coding of SUB-System1 Functional Block Diagram (if possible). 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color-coded arrows or ellipses to highlight the Mechanical, Electrical and Thermal Interfaces of SUB-System2.  DO NOT change the color-coding of SUB-System2 Functional Block Diagram (if possible).  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color-coded arrows or ellipses to highlight the Mechanical, Electrical and Thermal Interfaces of SUB-System3.  DO NOT change the color-coding of SUB-System3 Functional Block Diagram (if possible).  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744012" y="10089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" name="Shape 15"/>
          <p:cNvSpPr/>
          <p:nvPr/>
        </p:nvSpPr>
        <p:spPr>
          <a:xfrm rot="10800000">
            <a:off x="5318350" y="43556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44700" y="1925673"/>
            <a:ext cx="3054600" cy="204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276166"/>
            <a:ext cx="8520599" cy="283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599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7595937" y="6136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" name="Shape 21"/>
          <p:cNvSpPr/>
          <p:nvPr/>
        </p:nvSpPr>
        <p:spPr>
          <a:xfrm rot="10800000" flipH="1">
            <a:off x="466425" y="47444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7999" cy="371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799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199" cy="238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199" cy="2098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044700" y="858873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Modularized Robotic Arm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044700" y="2936240"/>
            <a:ext cx="3054600" cy="93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15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 dirty="0" err="1"/>
              <a:t>Fuhua</a:t>
            </a:r>
            <a:r>
              <a:rPr lang="en-US" sz="1900" dirty="0"/>
              <a:t> Song</a:t>
            </a:r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 dirty="0"/>
              <a:t>Kevin Bradshaw</a:t>
            </a:r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 dirty="0"/>
              <a:t>Yuan </a:t>
            </a:r>
            <a:r>
              <a:rPr lang="en-US" sz="1900" dirty="0" err="1"/>
              <a:t>Tian</a:t>
            </a:r>
            <a:endParaRPr lang="en-US" sz="1900" dirty="0"/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 dirty="0" err="1"/>
              <a:t>Zhengshuai</a:t>
            </a:r>
            <a:r>
              <a:rPr lang="en-US" sz="1900" dirty="0"/>
              <a:t> Zhang</a:t>
            </a:r>
          </a:p>
          <a:p>
            <a: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 </a:t>
            </a:r>
            <a:r>
              <a:rPr lang="en-US" sz="1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26, 2016</a:t>
            </a:r>
            <a:endParaRPr lang="en-US"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Kevin Bradshaw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 dirty="0"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15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onclusion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Interfaces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/>
              <a:t>Kinect 1 vs. Kinect 2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/>
              <a:t>Real time arm movement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/>
              <a:t>Wireless Communication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 Interfaces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/>
              <a:t>Modularized tool applications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/>
              <a:t>Mechanical Constraints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Kevin Bradshaw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ICD Presentation Outline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70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Interfaces</a:t>
            </a: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-US" sz="2400"/>
              <a:t> Components Overview</a:t>
            </a: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 </a:t>
            </a:r>
            <a:r>
              <a:rPr lang="en-US" sz="2400"/>
              <a:t>System Overview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 Interfaces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Robotic Arm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Kinect Control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Wireless Communication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Camera Interface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Hand Tools Integration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Robotic Arm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-US" sz="2300"/>
              <a:t>Weight: 1.6  lbs.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-US" sz="2300"/>
              <a:t>LxWxH: 19”x2”x4”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-US" sz="2300"/>
              <a:t>Max weight: 3 lbs.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-US" sz="2300"/>
              <a:t>Max LxWxH: 26”2”x4”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5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 Yuan </a:t>
            </a:r>
            <a:r>
              <a:rPr lang="en-US" dirty="0" err="1" smtClean="0"/>
              <a:t>Tian</a:t>
            </a:r>
            <a:r>
              <a:rPr lang="en-US" dirty="0" smtClean="0"/>
              <a:t> </a:t>
            </a:r>
            <a:fld id="{00000000-1234-1234-1234-123412341234}" type="slidenum">
              <a:rPr lang="en-US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Physical Components Overview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721800" y="4723350"/>
            <a:ext cx="1700399" cy="14621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Robotic Arm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5 Servo Motors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PWM Driver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Raspberry Pi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Wireless Module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Power Supply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294400" y="4676850"/>
            <a:ext cx="1700399" cy="7932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-US"/>
              <a:t>Laptop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en-US"/>
              <a:t>Kinect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/>
              <a:t>Wireless Module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12600" y="5665725"/>
            <a:ext cx="1700399" cy="6041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Hand Controller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Feedback Sensors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07350" y="5057850"/>
            <a:ext cx="1700399" cy="7932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Modularized Tools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Sensors 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6268" t="15388" r="15275" b="26431"/>
          <a:stretch/>
        </p:blipFill>
        <p:spPr>
          <a:xfrm rot="-5400000">
            <a:off x="5146334" y="935889"/>
            <a:ext cx="3026575" cy="39900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err="1" smtClean="0"/>
              <a:t>Fuhua</a:t>
            </a:r>
            <a:r>
              <a:rPr lang="en-US" dirty="0" smtClean="0"/>
              <a:t> Song </a:t>
            </a:r>
            <a:fld id="{00000000-1234-1234-1234-123412341234}" type="slidenum">
              <a:rPr lang="en-US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Electrical System Overview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692187" y="3162500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Robotic Arm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5 Servo Motors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924312" y="3162500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16-Channel, 12-Bit PWM Driver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825787" y="1683875"/>
            <a:ext cx="1700399" cy="5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Laptop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461562" y="1693375"/>
            <a:ext cx="1700399" cy="5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Kinect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084037" y="1683875"/>
            <a:ext cx="1700399" cy="5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RF Module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27875" y="5221400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Modularized Tools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Sensors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115637" y="3162500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Raspberry Pi 2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7962" y="3162500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Hand Controller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924340" y="5200600"/>
            <a:ext cx="3860100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External Power Supply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 flipH="1">
            <a:off x="4188775" y="1978824"/>
            <a:ext cx="610200" cy="1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4" idx="3"/>
            <a:endCxn id="106" idx="1"/>
          </p:cNvCxnSpPr>
          <p:nvPr/>
        </p:nvCxnSpPr>
        <p:spPr>
          <a:xfrm>
            <a:off x="6526187" y="1975775"/>
            <a:ext cx="55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flipH="1">
            <a:off x="7534337" y="2267675"/>
            <a:ext cx="18900" cy="88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8339099" y="2274775"/>
            <a:ext cx="11400" cy="9104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108" idx="1"/>
          </p:cNvCxnSpPr>
          <p:nvPr/>
        </p:nvCxnSpPr>
        <p:spPr>
          <a:xfrm rot="10800000">
            <a:off x="6624837" y="3486650"/>
            <a:ext cx="49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stCxn id="103" idx="1"/>
            <a:endCxn id="102" idx="3"/>
          </p:cNvCxnSpPr>
          <p:nvPr/>
        </p:nvCxnSpPr>
        <p:spPr>
          <a:xfrm rot="10800000">
            <a:off x="4392712" y="3486650"/>
            <a:ext cx="53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stCxn id="107" idx="0"/>
            <a:endCxn id="109" idx="2"/>
          </p:cNvCxnSpPr>
          <p:nvPr/>
        </p:nvCxnSpPr>
        <p:spPr>
          <a:xfrm rot="10800000">
            <a:off x="1178074" y="3810800"/>
            <a:ext cx="0" cy="141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endCxn id="103" idx="2"/>
          </p:cNvCxnSpPr>
          <p:nvPr/>
        </p:nvCxnSpPr>
        <p:spPr>
          <a:xfrm rot="10800000">
            <a:off x="5774512" y="3810800"/>
            <a:ext cx="14400" cy="138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0" idx="1"/>
            <a:endCxn id="107" idx="3"/>
          </p:cNvCxnSpPr>
          <p:nvPr/>
        </p:nvCxnSpPr>
        <p:spPr>
          <a:xfrm flipH="1">
            <a:off x="2028140" y="5524750"/>
            <a:ext cx="2896200" cy="2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endCxn id="108" idx="2"/>
          </p:cNvCxnSpPr>
          <p:nvPr/>
        </p:nvCxnSpPr>
        <p:spPr>
          <a:xfrm rot="10800000">
            <a:off x="7965837" y="3810800"/>
            <a:ext cx="10500" cy="144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619675" y="1590750"/>
            <a:ext cx="1054199" cy="98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User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Kevin Bradshaw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Robotic Arm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72050" y="1474075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Servo Motor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Shoulder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099300" y="1474075"/>
            <a:ext cx="1700399" cy="40772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16-Channel, 12-Bit PWM Driver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J1 GND 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J2 OE 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J3 SCL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J4 SDA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J5 VCC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-US"/>
              <a:t>J6 V+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PCA9685A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Input 2.3 - 5.5 V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910350" y="1663975"/>
            <a:ext cx="1700399" cy="3039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Raspberry Pi 2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GND J9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GND J6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GPIO3 J5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GPIO2 J3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5V J2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GND J20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108550" y="5694325"/>
            <a:ext cx="14447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5V External Power Supply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72050" y="2312275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Servo Motor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Shoulder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72050" y="3150475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Servo Motor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Elbow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72050" y="3988675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Servo Motor 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Wrist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72050" y="4903075"/>
            <a:ext cx="1700399" cy="648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Servo Motor 5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Wrist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2272450" y="15696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2272450" y="17982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/>
          <p:nvPr/>
        </p:nvCxnSpPr>
        <p:spPr>
          <a:xfrm rot="10800000">
            <a:off x="2272450" y="20268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2272450" y="24078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272450" y="26364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2272450" y="28650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2272450" y="32460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2272450" y="34746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2272450" y="37032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2272450" y="40842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2272450" y="43128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2272450" y="45414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2272450" y="49986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2272450" y="52272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2272450" y="5455824"/>
            <a:ext cx="818399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4836500" y="2299850"/>
            <a:ext cx="206309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4836500" y="2680850"/>
            <a:ext cx="2063099" cy="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4836500" y="3061850"/>
            <a:ext cx="2063099" cy="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4836500" y="3519050"/>
            <a:ext cx="2063099" cy="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4836500" y="3976250"/>
            <a:ext cx="20630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4830200" y="4426475"/>
            <a:ext cx="578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5387925" y="4436825"/>
            <a:ext cx="0" cy="12806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 rot="10800000" flipH="1">
            <a:off x="6276175" y="4436875"/>
            <a:ext cx="20699" cy="12599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6307150" y="4436825"/>
            <a:ext cx="58859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2424850" y="1283725"/>
            <a:ext cx="729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PWM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24850" y="1512325"/>
            <a:ext cx="729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V+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424850" y="1740925"/>
            <a:ext cx="729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GND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3124200" y="64325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Yuan </a:t>
            </a:r>
            <a:r>
              <a:rPr lang="en-US" dirty="0" err="1" smtClean="0"/>
              <a:t>Tian</a:t>
            </a:r>
            <a:r>
              <a:rPr lang="en-US" dirty="0" smtClean="0"/>
              <a:t>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dirty="0"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2860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/>
              <a:t>Kinect Control </a:t>
            </a:r>
          </a:p>
        </p:txBody>
      </p:sp>
      <p:sp>
        <p:nvSpPr>
          <p:cNvPr id="174" name="Shape 174"/>
          <p:cNvSpPr/>
          <p:nvPr/>
        </p:nvSpPr>
        <p:spPr>
          <a:xfrm>
            <a:off x="1376750" y="3425825"/>
            <a:ext cx="1652400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585850" y="3651725"/>
            <a:ext cx="1083899" cy="76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Kinect</a:t>
            </a:r>
          </a:p>
        </p:txBody>
      </p:sp>
      <p:sp>
        <p:nvSpPr>
          <p:cNvPr id="176" name="Shape 176"/>
          <p:cNvSpPr/>
          <p:nvPr/>
        </p:nvSpPr>
        <p:spPr>
          <a:xfrm>
            <a:off x="1373750" y="1210350"/>
            <a:ext cx="1658399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863650" y="1436275"/>
            <a:ext cx="1168499" cy="76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User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3074225" y="3899075"/>
            <a:ext cx="2883900" cy="44999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/>
          <p:nvPr/>
        </p:nvSpPr>
        <p:spPr>
          <a:xfrm>
            <a:off x="6003200" y="3425825"/>
            <a:ext cx="1802399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    Laptop</a:t>
            </a:r>
          </a:p>
        </p:txBody>
      </p:sp>
      <p:sp>
        <p:nvSpPr>
          <p:cNvPr id="180" name="Shape 180"/>
          <p:cNvSpPr/>
          <p:nvPr/>
        </p:nvSpPr>
        <p:spPr>
          <a:xfrm>
            <a:off x="6075175" y="1139650"/>
            <a:ext cx="1658399" cy="9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Raspberry Pi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460150" y="2685287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Infrared Rays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669210" y="3502025"/>
            <a:ext cx="1733100" cy="76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Digital over USB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974" y="2952950"/>
            <a:ext cx="608851" cy="34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endCxn id="174" idx="0"/>
          </p:cNvCxnSpPr>
          <p:nvPr/>
        </p:nvCxnSpPr>
        <p:spPr>
          <a:xfrm flipH="1">
            <a:off x="2202950" y="2200924"/>
            <a:ext cx="59100" cy="1224899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99973" y="2114750"/>
            <a:ext cx="608851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4478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endParaRPr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r>
              <a:rPr lang="en-US" sz="2240" dirty="0"/>
              <a:t>Maximum Sampling Rate: 30 FPS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r>
              <a:rPr lang="en-US" sz="2240" dirty="0"/>
              <a:t>Default Operation Range: 2.6 ft - 13 ft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r>
              <a:rPr lang="en-US" sz="2240" dirty="0"/>
              <a:t>Maximum Resolution: 1. Color: </a:t>
            </a:r>
            <a:r>
              <a:rPr lang="en-US" sz="2240" dirty="0" smtClean="0"/>
              <a:t>640*480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r>
              <a:rPr lang="en-US" sz="2240" dirty="0" smtClean="0"/>
              <a:t>                                    2. Depth: 320*240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r>
              <a:rPr lang="en-US" sz="2240" dirty="0" smtClean="0"/>
              <a:t>                                      </a:t>
            </a: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err="1" smtClean="0"/>
              <a:t>Fuhua</a:t>
            </a:r>
            <a:r>
              <a:rPr lang="en-US" dirty="0" smtClean="0"/>
              <a:t> Song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dirty="0"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15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/>
              <a:t>Wireless Communication</a:t>
            </a:r>
            <a:r>
              <a:rPr lang="en-US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3325" y="1375650"/>
            <a:ext cx="1048500" cy="732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Arm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973650" y="1375650"/>
            <a:ext cx="1196700" cy="732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Kinect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141637" y="1375650"/>
            <a:ext cx="1472100" cy="732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Camera Interface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548400" y="1375650"/>
            <a:ext cx="1048500" cy="732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User Glove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900075" y="1375650"/>
            <a:ext cx="1048500" cy="732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Sensor</a:t>
            </a:r>
          </a:p>
        </p:txBody>
      </p:sp>
      <p:sp>
        <p:nvSpPr>
          <p:cNvPr id="200" name="Shape 200"/>
          <p:cNvSpPr/>
          <p:nvPr/>
        </p:nvSpPr>
        <p:spPr>
          <a:xfrm>
            <a:off x="3721800" y="3034250"/>
            <a:ext cx="1700399" cy="17054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800"/>
              <a:t>  Laptop</a:t>
            </a:r>
          </a:p>
        </p:txBody>
      </p:sp>
      <p:sp>
        <p:nvSpPr>
          <p:cNvPr id="201" name="Shape 201"/>
          <p:cNvSpPr/>
          <p:nvPr/>
        </p:nvSpPr>
        <p:spPr>
          <a:xfrm>
            <a:off x="640025" y="3431900"/>
            <a:ext cx="1884299" cy="9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Raspberry Pi 2</a:t>
            </a:r>
          </a:p>
        </p:txBody>
      </p:sp>
      <p:sp>
        <p:nvSpPr>
          <p:cNvPr id="202" name="Shape 202"/>
          <p:cNvSpPr/>
          <p:nvPr/>
        </p:nvSpPr>
        <p:spPr>
          <a:xfrm>
            <a:off x="6806750" y="3431900"/>
            <a:ext cx="1884299" cy="9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   Arduino Duo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649" y="3716613"/>
            <a:ext cx="608851" cy="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94336" y="3716612"/>
            <a:ext cx="631251" cy="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19899" y="3727813"/>
            <a:ext cx="608851" cy="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90561" y="3716613"/>
            <a:ext cx="608851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 rot="5400000">
            <a:off x="476424" y="2615275"/>
            <a:ext cx="1196700" cy="309300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568C1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5400000">
            <a:off x="7730724" y="2615275"/>
            <a:ext cx="1196700" cy="309300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568C1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9" name="Shape 209"/>
          <p:cNvCxnSpPr>
            <a:stCxn id="197" idx="2"/>
            <a:endCxn id="201" idx="0"/>
          </p:cNvCxnSpPr>
          <p:nvPr/>
        </p:nvCxnSpPr>
        <p:spPr>
          <a:xfrm flipH="1">
            <a:off x="1582287" y="2107950"/>
            <a:ext cx="1295400" cy="1323900"/>
          </a:xfrm>
          <a:prstGeom prst="straightConnector1">
            <a:avLst/>
          </a:prstGeom>
          <a:noFill/>
          <a:ln w="41275" cap="flat" cmpd="sng">
            <a:solidFill>
              <a:srgbClr val="568C1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0" name="Shape 210"/>
          <p:cNvCxnSpPr>
            <a:stCxn id="199" idx="2"/>
            <a:endCxn id="202" idx="0"/>
          </p:cNvCxnSpPr>
          <p:nvPr/>
        </p:nvCxnSpPr>
        <p:spPr>
          <a:xfrm>
            <a:off x="6424325" y="2107950"/>
            <a:ext cx="1324500" cy="1323900"/>
          </a:xfrm>
          <a:prstGeom prst="straightConnector1">
            <a:avLst/>
          </a:prstGeom>
          <a:noFill/>
          <a:ln w="41275" cap="flat" cmpd="sng">
            <a:solidFill>
              <a:srgbClr val="568C1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1" name="Shape 211"/>
          <p:cNvCxnSpPr>
            <a:stCxn id="196" idx="2"/>
            <a:endCxn id="200" idx="0"/>
          </p:cNvCxnSpPr>
          <p:nvPr/>
        </p:nvCxnSpPr>
        <p:spPr>
          <a:xfrm>
            <a:off x="4572000" y="2107950"/>
            <a:ext cx="0" cy="926400"/>
          </a:xfrm>
          <a:prstGeom prst="straightConnector1">
            <a:avLst/>
          </a:prstGeom>
          <a:noFill/>
          <a:ln w="41275" cap="flat" cmpd="sng">
            <a:solidFill>
              <a:srgbClr val="568C1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80425" y="4837550"/>
            <a:ext cx="84033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endParaRPr sz="2240">
              <a:solidFill>
                <a:schemeClr val="dk1"/>
              </a:solidFill>
            </a:endParaRP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240">
                <a:solidFill>
                  <a:schemeClr val="dk1"/>
                </a:solidFill>
              </a:rPr>
              <a:t>Operation: USB Transmitter/Receiver with antenna via Wifi  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240">
                <a:solidFill>
                  <a:schemeClr val="dk1"/>
                </a:solidFill>
              </a:rPr>
              <a:t>Constraints: Lag Time, Synchronization, Integration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endParaRPr sz="2240">
              <a:solidFill>
                <a:schemeClr val="dk1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84775" y="2528412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Digital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337437" y="2528412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Camera Serial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Interface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13112" y="2329587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USB Serial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165375" y="2453437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Digital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586275" y="2329587"/>
            <a:ext cx="14856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Digital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Yuan </a:t>
            </a:r>
            <a:r>
              <a:rPr lang="en-US" dirty="0" err="1" smtClean="0"/>
              <a:t>Tian</a:t>
            </a:r>
            <a:r>
              <a:rPr lang="en-US" dirty="0" smtClean="0"/>
              <a:t>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/>
              <a:t>Camera Interface</a:t>
            </a:r>
          </a:p>
        </p:txBody>
      </p:sp>
      <p:sp>
        <p:nvSpPr>
          <p:cNvPr id="226" name="Shape 226"/>
          <p:cNvSpPr/>
          <p:nvPr/>
        </p:nvSpPr>
        <p:spPr>
          <a:xfrm>
            <a:off x="6813600" y="1417650"/>
            <a:ext cx="1873200" cy="9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        Laptop</a:t>
            </a:r>
          </a:p>
        </p:txBody>
      </p:sp>
      <p:sp>
        <p:nvSpPr>
          <p:cNvPr id="227" name="Shape 227"/>
          <p:cNvSpPr/>
          <p:nvPr/>
        </p:nvSpPr>
        <p:spPr>
          <a:xfrm>
            <a:off x="368750" y="1417650"/>
            <a:ext cx="2133599" cy="9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Miniature Camera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504762" y="1702363"/>
            <a:ext cx="608851" cy="34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/>
          <p:nvPr/>
        </p:nvCxnSpPr>
        <p:spPr>
          <a:xfrm>
            <a:off x="2580387" y="1871387"/>
            <a:ext cx="1000800" cy="2699"/>
          </a:xfrm>
          <a:prstGeom prst="straightConnector1">
            <a:avLst/>
          </a:prstGeom>
          <a:noFill/>
          <a:ln w="41275" cap="flat" cmpd="sng">
            <a:solidFill>
              <a:srgbClr val="568C1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0" name="Shape 230"/>
          <p:cNvSpPr/>
          <p:nvPr/>
        </p:nvSpPr>
        <p:spPr>
          <a:xfrm>
            <a:off x="3659239" y="1417637"/>
            <a:ext cx="1873200" cy="9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Raspberry Pi 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53100" y="2327850"/>
            <a:ext cx="4648199" cy="4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240">
                <a:solidFill>
                  <a:schemeClr val="dk1"/>
                </a:solidFill>
              </a:rPr>
              <a:t>Camera: Connected to CSI linked to Raspberry Pi 2 GPU send back to computer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endParaRPr sz="2240">
              <a:solidFill>
                <a:schemeClr val="dk1"/>
              </a:solidFill>
            </a:endParaRP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240">
                <a:solidFill>
                  <a:schemeClr val="dk1"/>
                </a:solidFill>
              </a:rPr>
              <a:t>Constraint: Latency is primary concern due to visual processing</a:t>
            </a:r>
          </a:p>
          <a:p>
            <a:pPr marL="0" lvl="0" indent="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</a:p>
          <a:p>
            <a:pPr marL="0" lvl="0" indent="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  Resolution: 380 lines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Operation Range:150-foot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Output Frequency: 2.45GHz</a:t>
            </a:r>
          </a:p>
          <a:p>
            <a:pPr marL="342900" lvl="0" indent="-20066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Power Supply: 9V Battery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600" y="3157713"/>
            <a:ext cx="3724649" cy="28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53010">
            <a:off x="6293610" y="1677271"/>
            <a:ext cx="608851" cy="3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 </a:t>
            </a:r>
            <a:r>
              <a:rPr lang="en-US" dirty="0" err="1" smtClean="0"/>
              <a:t>Fuhua</a:t>
            </a:r>
            <a:r>
              <a:rPr lang="en-US" dirty="0" smtClean="0"/>
              <a:t> Song </a:t>
            </a:r>
            <a:fld id="{00000000-1234-1234-1234-123412341234}" type="slidenum">
              <a:rPr lang="en-US" smtClean="0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 dirty="0"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ECEN 403 Team</a:t>
            </a:r>
            <a:r>
              <a:rPr lang="en-US"/>
              <a:t> 15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/>
              <a:t>Hand/Tools Integration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815575" y="961675"/>
            <a:ext cx="1321800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Touch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/>
              <a:t>Sensors</a:t>
            </a:r>
          </a:p>
        </p:txBody>
      </p:sp>
      <p:cxnSp>
        <p:nvCxnSpPr>
          <p:cNvPr id="242" name="Shape 242"/>
          <p:cNvCxnSpPr>
            <a:stCxn id="241" idx="3"/>
          </p:cNvCxnSpPr>
          <p:nvPr/>
        </p:nvCxnSpPr>
        <p:spPr>
          <a:xfrm>
            <a:off x="2137375" y="1412425"/>
            <a:ext cx="1730699" cy="3000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3" name="Shape 243"/>
          <p:cNvSpPr/>
          <p:nvPr/>
        </p:nvSpPr>
        <p:spPr>
          <a:xfrm>
            <a:off x="3883225" y="961675"/>
            <a:ext cx="1847400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Raspberry Pi 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696475" y="1119450"/>
            <a:ext cx="1607399" cy="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257050" y="961675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Laptop</a:t>
            </a:r>
          </a:p>
        </p:txBody>
      </p:sp>
      <p:sp>
        <p:nvSpPr>
          <p:cNvPr id="246" name="Shape 246"/>
          <p:cNvSpPr/>
          <p:nvPr/>
        </p:nvSpPr>
        <p:spPr>
          <a:xfrm>
            <a:off x="3189225" y="3624600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Encoder</a:t>
            </a:r>
          </a:p>
        </p:txBody>
      </p:sp>
      <p:sp>
        <p:nvSpPr>
          <p:cNvPr id="247" name="Shape 247"/>
          <p:cNvSpPr/>
          <p:nvPr/>
        </p:nvSpPr>
        <p:spPr>
          <a:xfrm>
            <a:off x="7259750" y="3624600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User</a:t>
            </a:r>
          </a:p>
        </p:txBody>
      </p:sp>
      <p:sp>
        <p:nvSpPr>
          <p:cNvPr id="248" name="Shape 248"/>
          <p:cNvSpPr/>
          <p:nvPr/>
        </p:nvSpPr>
        <p:spPr>
          <a:xfrm>
            <a:off x="5235450" y="3624600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DPDT Switches</a:t>
            </a:r>
          </a:p>
        </p:txBody>
      </p:sp>
      <p:sp>
        <p:nvSpPr>
          <p:cNvPr id="249" name="Shape 249"/>
          <p:cNvSpPr/>
          <p:nvPr/>
        </p:nvSpPr>
        <p:spPr>
          <a:xfrm>
            <a:off x="658800" y="3450325"/>
            <a:ext cx="1722300" cy="12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12 bit Transmitter RF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 Module</a:t>
            </a:r>
          </a:p>
        </p:txBody>
      </p:sp>
      <p:cxnSp>
        <p:nvCxnSpPr>
          <p:cNvPr id="250" name="Shape 250"/>
          <p:cNvCxnSpPr>
            <a:stCxn id="247" idx="1"/>
            <a:endCxn id="248" idx="3"/>
          </p:cNvCxnSpPr>
          <p:nvPr/>
        </p:nvCxnSpPr>
        <p:spPr>
          <a:xfrm rot="10800000">
            <a:off x="6466850" y="4075350"/>
            <a:ext cx="792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stCxn id="248" idx="1"/>
            <a:endCxn id="246" idx="3"/>
          </p:cNvCxnSpPr>
          <p:nvPr/>
        </p:nvCxnSpPr>
        <p:spPr>
          <a:xfrm rot="10800000">
            <a:off x="4420650" y="4075350"/>
            <a:ext cx="814800" cy="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46" idx="1"/>
            <a:endCxn id="249" idx="3"/>
          </p:cNvCxnSpPr>
          <p:nvPr/>
        </p:nvCxnSpPr>
        <p:spPr>
          <a:xfrm flipH="1">
            <a:off x="2381025" y="4075350"/>
            <a:ext cx="808200" cy="1170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39262" y="1242038"/>
            <a:ext cx="631251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735000" y="2206000"/>
            <a:ext cx="1487100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12 bit Receiver RF Module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09600" y="4723525"/>
            <a:ext cx="7759200" cy="116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Sensors (typical data values):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Digital Value Resolution: 11 bits - 14 bits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Power Supply: 6 V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Current Supply: ~200 uA</a:t>
            </a:r>
          </a:p>
        </p:txBody>
      </p:sp>
      <p:sp>
        <p:nvSpPr>
          <p:cNvPr id="256" name="Shape 256"/>
          <p:cNvSpPr/>
          <p:nvPr/>
        </p:nvSpPr>
        <p:spPr>
          <a:xfrm>
            <a:off x="4209050" y="2217050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Motor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7257050" y="2217050"/>
            <a:ext cx="1231499" cy="9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Tool Motor</a:t>
            </a:r>
          </a:p>
        </p:txBody>
      </p:sp>
      <p:cxnSp>
        <p:nvCxnSpPr>
          <p:cNvPr id="258" name="Shape 258"/>
          <p:cNvCxnSpPr>
            <a:stCxn id="254" idx="3"/>
            <a:endCxn id="256" idx="1"/>
          </p:cNvCxnSpPr>
          <p:nvPr/>
        </p:nvCxnSpPr>
        <p:spPr>
          <a:xfrm>
            <a:off x="2222100" y="2656750"/>
            <a:ext cx="1986900" cy="1110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9" name="Shape 259"/>
          <p:cNvCxnSpPr>
            <a:stCxn id="256" idx="3"/>
            <a:endCxn id="257" idx="1"/>
          </p:cNvCxnSpPr>
          <p:nvPr/>
        </p:nvCxnSpPr>
        <p:spPr>
          <a:xfrm>
            <a:off x="5440549" y="2667800"/>
            <a:ext cx="1816500" cy="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>
            <a:endCxn id="254" idx="2"/>
          </p:cNvCxnSpPr>
          <p:nvPr/>
        </p:nvCxnSpPr>
        <p:spPr>
          <a:xfrm rot="10800000" flipH="1">
            <a:off x="1450950" y="3107500"/>
            <a:ext cx="27600" cy="340200"/>
          </a:xfrm>
          <a:prstGeom prst="straightConnector1">
            <a:avLst/>
          </a:prstGeom>
          <a:noFill/>
          <a:ln w="28575" cap="flat" cmpd="sng">
            <a:solidFill>
              <a:srgbClr val="568C1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17">
            <a:off x="6653661" y="1242038"/>
            <a:ext cx="631251" cy="3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667</Words>
  <Application>Microsoft Office PowerPoint</Application>
  <PresentationFormat>On-screen Show (4:3)</PresentationFormat>
  <Paragraphs>211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Economica</vt:lpstr>
      <vt:lpstr>Calibri</vt:lpstr>
      <vt:lpstr>Open Sans</vt:lpstr>
      <vt:lpstr>luxe</vt:lpstr>
      <vt:lpstr>Modularized Robotic Arm </vt:lpstr>
      <vt:lpstr>ICD Presentation Outline</vt:lpstr>
      <vt:lpstr>Physical Components Overview</vt:lpstr>
      <vt:lpstr>Electrical System Overview</vt:lpstr>
      <vt:lpstr>Robotic Arm</vt:lpstr>
      <vt:lpstr>Kinect Control </vt:lpstr>
      <vt:lpstr>Wireless Communication </vt:lpstr>
      <vt:lpstr>Camera Interface</vt:lpstr>
      <vt:lpstr>Hand/Tools Integration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Modularized Robotic Arm</dc:title>
  <dc:creator>Kevin</dc:creator>
  <cp:lastModifiedBy>Kevin</cp:lastModifiedBy>
  <cp:revision>1</cp:revision>
  <dcterms:modified xsi:type="dcterms:W3CDTF">2016-02-26T13:23:16Z</dcterms:modified>
</cp:coreProperties>
</file>