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9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FA1C95C-04B8-43CE-BAFD-EC618844C504}">
  <a:tblStyle styleId="{CFA1C95C-04B8-43CE-BAFD-EC618844C504}"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44" y="-5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Raspberry pi 900 MHz </a:t>
            </a:r>
            <a:br>
              <a:rPr lang="en"/>
            </a:br>
            <a:r>
              <a:rPr lang="en"/>
              <a:t>Camera module:</a:t>
            </a:r>
            <a:r>
              <a:rPr lang="en" sz="1050">
                <a:solidFill>
                  <a:srgbClr val="333333"/>
                </a:solidFill>
                <a:highlight>
                  <a:srgbClr val="FFFFFF"/>
                </a:highlight>
              </a:rPr>
              <a:t>RPI_5MCAMWD_LR2</a:t>
            </a:r>
          </a:p>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2774853"/>
            <a:ext cx="8305800" cy="85725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075299"/>
            <a:ext cx="8305800" cy="14859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2644727"/>
            <a:ext cx="45720" cy="3429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r>
              <a:rPr lang="en-US" smtClean="0"/>
              <a:t>3/10/2016</a:t>
            </a:r>
            <a:endParaRPr lang="en-US"/>
          </a:p>
        </p:txBody>
      </p:sp>
      <p:sp>
        <p:nvSpPr>
          <p:cNvPr id="16" name="Slide Number Placeholder 15"/>
          <p:cNvSpPr>
            <a:spLocks noGrp="1"/>
          </p:cNvSpPr>
          <p:nvPr>
            <p:ph type="sldNum" sz="quarter" idx="11"/>
          </p:nvPr>
        </p:nvSpPr>
        <p:spPr/>
        <p:txBody>
          <a:bodyPr/>
          <a:lstStyle/>
          <a:p>
            <a:pPr lvl="0" algn="r">
              <a:spcBef>
                <a:spcPts val="0"/>
              </a:spcBef>
              <a:buNone/>
            </a:pPr>
            <a:fld id="{00000000-1234-1234-1234-123412341234}" type="slidenum">
              <a:rPr lang="en" sz="1000" smtClean="0">
                <a:solidFill>
                  <a:schemeClr val="dk2"/>
                </a:solidFill>
              </a:rPr>
              <a:pPr lvl="0" algn="r">
                <a:spcBef>
                  <a:spcPts val="0"/>
                </a:spcBef>
                <a:buNone/>
              </a:pPr>
              <a:t>‹#›</a:t>
            </a:fld>
            <a:endParaRPr lang="en" sz="1000">
              <a:solidFill>
                <a:schemeClr val="dk2"/>
              </a:solidFill>
            </a:endParaRPr>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3/10/2016</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pPr lvl="0" algn="r">
                <a:spcBef>
                  <a:spcPts val="0"/>
                </a:spcBef>
                <a:buNone/>
              </a:pPr>
              <a:t>‹#›</a:t>
            </a:fld>
            <a:endParaRPr lang="en"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3/10/2016</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pPr lvl="0" algn="r">
                <a:spcBef>
                  <a:spcPts val="0"/>
                </a:spcBef>
                <a:buNone/>
              </a:pPr>
              <a:t>‹#›</a:t>
            </a:fld>
            <a:endParaRPr lang="en" sz="1000">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143000"/>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r>
              <a:rPr lang="en-US" smtClean="0"/>
              <a:t>3/10/2016</a:t>
            </a:r>
            <a:endParaRPr lang="en-US"/>
          </a:p>
        </p:txBody>
      </p:sp>
      <p:sp>
        <p:nvSpPr>
          <p:cNvPr id="15" name="Slide Number Placeholder 14"/>
          <p:cNvSpPr>
            <a:spLocks noGrp="1"/>
          </p:cNvSpPr>
          <p:nvPr>
            <p:ph type="sldNum" sz="quarter" idx="15"/>
          </p:nvPr>
        </p:nvSpPr>
        <p:spPr/>
        <p:txBody>
          <a:bodyPr/>
          <a:lstStyle>
            <a:lvl1pPr algn="ctr">
              <a:defRPr/>
            </a:lvl1pPr>
          </a:lstStyle>
          <a:p>
            <a:pPr lvl="0" algn="r">
              <a:spcBef>
                <a:spcPts val="0"/>
              </a:spcBef>
              <a:buNone/>
            </a:pPr>
            <a:fld id="{00000000-1234-1234-1234-123412341234}" type="slidenum">
              <a:rPr lang="en" sz="1000" smtClean="0">
                <a:solidFill>
                  <a:schemeClr val="dk2"/>
                </a:solidFill>
              </a:rPr>
              <a:pPr lvl="0" algn="r">
                <a:spcBef>
                  <a:spcPts val="0"/>
                </a:spcBef>
                <a:buNone/>
              </a:pPr>
              <a:t>‹#›</a:t>
            </a:fld>
            <a:endParaRPr lang="en" sz="1000">
              <a:solidFill>
                <a:schemeClr val="dk2"/>
              </a:solidFill>
            </a:endParaRPr>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3/10/2016</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pPr lvl="0" algn="r">
                <a:spcBef>
                  <a:spcPts val="0"/>
                </a:spcBef>
                <a:buNone/>
              </a:pPr>
              <a:t>‹#›</a:t>
            </a:fld>
            <a:endParaRPr lang="en" sz="1000">
              <a:solidFill>
                <a:schemeClr val="dk2"/>
              </a:solidFill>
            </a:endParaRPr>
          </a:p>
        </p:txBody>
      </p:sp>
      <p:sp>
        <p:nvSpPr>
          <p:cNvPr id="2" name="Title 1"/>
          <p:cNvSpPr>
            <a:spLocks noGrp="1"/>
          </p:cNvSpPr>
          <p:nvPr>
            <p:ph type="title"/>
          </p:nvPr>
        </p:nvSpPr>
        <p:spPr>
          <a:xfrm>
            <a:off x="685800" y="2628900"/>
            <a:ext cx="7924800" cy="10287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3719148"/>
            <a:ext cx="7924800" cy="738552"/>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3687744"/>
            <a:ext cx="7924800" cy="3226"/>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3/10/2016</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pPr lvl="0" algn="r">
                <a:spcBef>
                  <a:spcPts val="0"/>
                </a:spcBef>
                <a:buNone/>
              </a:pPr>
              <a:t>‹#›</a:t>
            </a:fld>
            <a:endParaRPr lang="en" sz="1000">
              <a:solidFill>
                <a:schemeClr val="dk2"/>
              </a:solidFill>
            </a:endParaRPr>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pPr lvl="0" algn="r">
                <a:spcBef>
                  <a:spcPts val="0"/>
                </a:spcBef>
                <a:buNone/>
              </a:pPr>
              <a:t>‹#›</a:t>
            </a:fld>
            <a:endParaRPr lang="en" sz="1000">
              <a:solidFill>
                <a:schemeClr val="dk2"/>
              </a:solidFill>
            </a:endParaRPr>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r>
              <a:rPr lang="en-US" smtClean="0"/>
              <a:t>3/10/2016</a:t>
            </a:r>
            <a:endParaRPr lang="en-US"/>
          </a:p>
        </p:txBody>
      </p:sp>
      <p:sp>
        <p:nvSpPr>
          <p:cNvPr id="3" name="Text Placeholder 2"/>
          <p:cNvSpPr>
            <a:spLocks noGrp="1"/>
          </p:cNvSpPr>
          <p:nvPr>
            <p:ph type="body" idx="1"/>
          </p:nvPr>
        </p:nvSpPr>
        <p:spPr>
          <a:xfrm>
            <a:off x="457200" y="1049695"/>
            <a:ext cx="4040188" cy="5715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16586"/>
            <a:ext cx="8229600" cy="85725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049695"/>
            <a:ext cx="4040188" cy="5715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3/10/2016</a:t>
            </a:r>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pPr lvl="0" algn="r">
                <a:spcBef>
                  <a:spcPts val="0"/>
                </a:spcBef>
                <a:buNone/>
              </a:pPr>
              <a:t>‹#›</a:t>
            </a:fld>
            <a:endParaRPr lang="en" sz="1000">
              <a:solidFill>
                <a:schemeClr val="dk2"/>
              </a:solidFill>
            </a:endParaRPr>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3/10/2016</a:t>
            </a:r>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342900"/>
            <a:ext cx="62484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200150"/>
            <a:ext cx="1984248" cy="280035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342900"/>
            <a:ext cx="19812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r>
              <a:rPr lang="en-US" smtClean="0"/>
              <a:t>3/10/2016</a:t>
            </a:r>
            <a:endParaRPr lang="en-US"/>
          </a:p>
        </p:txBody>
      </p:sp>
      <p:sp>
        <p:nvSpPr>
          <p:cNvPr id="9" name="Slide Number Placeholder 8"/>
          <p:cNvSpPr>
            <a:spLocks noGrp="1"/>
          </p:cNvSpPr>
          <p:nvPr>
            <p:ph type="sldNum" sz="quarter" idx="15"/>
          </p:nvPr>
        </p:nvSpPr>
        <p:spPr/>
        <p:txBody>
          <a:bodyPr/>
          <a:lstStyle/>
          <a:p>
            <a:pPr lvl="0" algn="r">
              <a:spcBef>
                <a:spcPts val="0"/>
              </a:spcBef>
              <a:buNone/>
            </a:pPr>
            <a:fld id="{00000000-1234-1234-1234-123412341234}" type="slidenum">
              <a:rPr lang="en" sz="1000" smtClean="0">
                <a:solidFill>
                  <a:schemeClr val="dk2"/>
                </a:solidFill>
              </a:rPr>
              <a:pPr lvl="0" algn="r">
                <a:spcBef>
                  <a:spcPts val="0"/>
                </a:spcBef>
                <a:buNone/>
              </a:pPr>
              <a:t>‹#›</a:t>
            </a:fld>
            <a:endParaRPr lang="en" sz="1000">
              <a:solidFill>
                <a:schemeClr val="dk2"/>
              </a:solidFill>
            </a:endParaRPr>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342900"/>
            <a:ext cx="20574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342900"/>
            <a:ext cx="6019800" cy="417195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200150"/>
            <a:ext cx="2057400" cy="33147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r>
              <a:rPr lang="en-US" smtClean="0"/>
              <a:t>3/10/2016</a:t>
            </a:r>
            <a:endParaRPr lang="en-US"/>
          </a:p>
        </p:txBody>
      </p:sp>
      <p:sp>
        <p:nvSpPr>
          <p:cNvPr id="9" name="Slide Number Placeholder 8"/>
          <p:cNvSpPr>
            <a:spLocks noGrp="1"/>
          </p:cNvSpPr>
          <p:nvPr>
            <p:ph type="sldNum" sz="quarter" idx="11"/>
          </p:nvPr>
        </p:nvSpPr>
        <p:spPr/>
        <p:txBody>
          <a:bodyPr/>
          <a:lstStyle/>
          <a:p>
            <a:pPr lvl="0" algn="r">
              <a:spcBef>
                <a:spcPts val="0"/>
              </a:spcBef>
              <a:buNone/>
            </a:pPr>
            <a:fld id="{00000000-1234-1234-1234-123412341234}" type="slidenum">
              <a:rPr lang="en" sz="1000" smtClean="0">
                <a:solidFill>
                  <a:schemeClr val="dk2"/>
                </a:solidFill>
              </a:rPr>
              <a:pPr lvl="0" algn="r">
                <a:spcBef>
                  <a:spcPts val="0"/>
                </a:spcBef>
                <a:buNone/>
              </a:pPr>
              <a:t>‹#›</a:t>
            </a:fld>
            <a:endParaRPr lang="en" sz="1000">
              <a:solidFill>
                <a:schemeClr val="dk2"/>
              </a:solidFill>
            </a:endParaRPr>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085850"/>
            <a:ext cx="8229600" cy="35087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4652750"/>
            <a:ext cx="2590800" cy="288036"/>
          </a:xfrm>
          <a:prstGeom prst="rect">
            <a:avLst/>
          </a:prstGeom>
        </p:spPr>
        <p:txBody>
          <a:bodyPr vert="horz" anchor="ctr" anchorCtr="0"/>
          <a:lstStyle>
            <a:lvl1pPr algn="l" eaLnBrk="1" latinLnBrk="0" hangingPunct="1">
              <a:defRPr kumimoji="0" sz="1200">
                <a:solidFill>
                  <a:schemeClr val="tx2"/>
                </a:solidFill>
              </a:defRPr>
            </a:lvl1pPr>
          </a:lstStyle>
          <a:p>
            <a:r>
              <a:rPr lang="en-US" smtClean="0"/>
              <a:t>3/10/2016</a:t>
            </a:r>
            <a:endParaRPr lang="en-US">
              <a:solidFill>
                <a:schemeClr val="tx1">
                  <a:shade val="50000"/>
                </a:schemeClr>
              </a:solidFill>
            </a:endParaRPr>
          </a:p>
        </p:txBody>
      </p:sp>
      <p:sp>
        <p:nvSpPr>
          <p:cNvPr id="10" name="Footer Placeholder 9"/>
          <p:cNvSpPr>
            <a:spLocks noGrp="1"/>
          </p:cNvSpPr>
          <p:nvPr>
            <p:ph type="ftr" sz="quarter" idx="3"/>
          </p:nvPr>
        </p:nvSpPr>
        <p:spPr>
          <a:xfrm>
            <a:off x="2133600" y="4652750"/>
            <a:ext cx="3581400" cy="288036"/>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a:solidFill>
                <a:schemeClr val="tx1">
                  <a:shade val="50000"/>
                </a:schemeClr>
              </a:solidFill>
            </a:endParaRPr>
          </a:p>
        </p:txBody>
      </p:sp>
      <p:sp>
        <p:nvSpPr>
          <p:cNvPr id="22" name="Slide Number Placeholder 21"/>
          <p:cNvSpPr>
            <a:spLocks noGrp="1"/>
          </p:cNvSpPr>
          <p:nvPr>
            <p:ph type="sldNum" sz="quarter" idx="4"/>
          </p:nvPr>
        </p:nvSpPr>
        <p:spPr>
          <a:xfrm>
            <a:off x="8410575" y="4636148"/>
            <a:ext cx="609600" cy="3429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lvl="0" algn="r">
              <a:spcBef>
                <a:spcPts val="0"/>
              </a:spcBef>
              <a:buNone/>
            </a:pPr>
            <a:fld id="{00000000-1234-1234-1234-123412341234}" type="slidenum">
              <a:rPr lang="en" sz="1000" smtClean="0">
                <a:solidFill>
                  <a:schemeClr val="dk2"/>
                </a:solidFill>
              </a:rPr>
              <a:pPr lvl="0" algn="r">
                <a:spcBef>
                  <a:spcPts val="0"/>
                </a:spcBef>
                <a:buNone/>
              </a:pPr>
              <a:t>‹#›</a:t>
            </a:fld>
            <a:endParaRPr lang="en" sz="1000">
              <a:solidFill>
                <a:schemeClr val="dk2"/>
              </a:solidFill>
            </a:endParaRPr>
          </a:p>
        </p:txBody>
      </p:sp>
      <p:sp>
        <p:nvSpPr>
          <p:cNvPr id="5" name="Title Placeholder 4"/>
          <p:cNvSpPr>
            <a:spLocks noGrp="1"/>
          </p:cNvSpPr>
          <p:nvPr>
            <p:ph type="title"/>
          </p:nvPr>
        </p:nvSpPr>
        <p:spPr>
          <a:xfrm>
            <a:off x="457200" y="114300"/>
            <a:ext cx="8229600" cy="9144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txBox="1">
            <a:spLocks noGrp="1"/>
          </p:cNvSpPr>
          <p:nvPr>
            <p:ph type="subTitle" idx="1"/>
          </p:nvPr>
        </p:nvSpPr>
        <p:spPr>
          <a:xfrm>
            <a:off x="318600" y="2800350"/>
            <a:ext cx="8520600" cy="792600"/>
          </a:xfrm>
          <a:prstGeom prst="rect">
            <a:avLst/>
          </a:prstGeom>
        </p:spPr>
        <p:txBody>
          <a:bodyPr lIns="91425" tIns="91425" rIns="91425" bIns="91425" anchor="t" anchorCtr="0">
            <a:noAutofit/>
          </a:bodyPr>
          <a:lstStyle/>
          <a:p>
            <a:pPr lvl="0" rtl="0">
              <a:spcBef>
                <a:spcPts val="0"/>
              </a:spcBef>
              <a:buNone/>
            </a:pPr>
            <a:r>
              <a:rPr lang="en" sz="1800" dirty="0"/>
              <a:t>Fuhua Song</a:t>
            </a:r>
          </a:p>
          <a:p>
            <a:pPr lvl="0" rtl="0">
              <a:spcBef>
                <a:spcPts val="0"/>
              </a:spcBef>
              <a:buNone/>
            </a:pPr>
            <a:r>
              <a:rPr lang="en" sz="1800" dirty="0"/>
              <a:t>Kevin Bradshaw</a:t>
            </a:r>
          </a:p>
          <a:p>
            <a:pPr lvl="0" rtl="0">
              <a:spcBef>
                <a:spcPts val="0"/>
              </a:spcBef>
              <a:buNone/>
            </a:pPr>
            <a:r>
              <a:rPr lang="en" sz="1800" dirty="0"/>
              <a:t>Zhengshuai Zhang</a:t>
            </a:r>
          </a:p>
          <a:p>
            <a:pPr lvl="0">
              <a:spcBef>
                <a:spcPts val="0"/>
              </a:spcBef>
              <a:buNone/>
            </a:pPr>
            <a:r>
              <a:rPr lang="en" sz="1800" dirty="0"/>
              <a:t>Yuan Tian</a:t>
            </a:r>
          </a:p>
        </p:txBody>
      </p:sp>
      <p:sp>
        <p:nvSpPr>
          <p:cNvPr id="54" name="Shape 54"/>
          <p:cNvSpPr txBox="1">
            <a:spLocks noGrp="1"/>
          </p:cNvSpPr>
          <p:nvPr>
            <p:ph type="ctrTitle"/>
          </p:nvPr>
        </p:nvSpPr>
        <p:spPr>
          <a:xfrm>
            <a:off x="311708" y="570450"/>
            <a:ext cx="8520600" cy="2052600"/>
          </a:xfrm>
          <a:prstGeom prst="rect">
            <a:avLst/>
          </a:prstGeom>
        </p:spPr>
        <p:txBody>
          <a:bodyPr lIns="91425" tIns="91425" rIns="91425" bIns="91425" anchor="b" anchorCtr="0">
            <a:noAutofit/>
          </a:bodyPr>
          <a:lstStyle/>
          <a:p>
            <a:pPr lvl="0" rtl="0">
              <a:spcBef>
                <a:spcPts val="0"/>
              </a:spcBef>
              <a:buNone/>
            </a:pPr>
            <a:r>
              <a:rPr lang="en" sz="2400" dirty="0"/>
              <a:t>Modularized Robotic </a:t>
            </a:r>
            <a:r>
              <a:rPr lang="en" sz="2400" dirty="0" smtClean="0"/>
              <a:t>Arm </a:t>
            </a:r>
            <a:endParaRPr lang="en" sz="2400" dirty="0"/>
          </a:p>
          <a:p>
            <a:pPr lvl="0" rtl="0">
              <a:spcBef>
                <a:spcPts val="0"/>
              </a:spcBef>
              <a:buNone/>
            </a:pPr>
            <a:r>
              <a:rPr lang="en" sz="2400" dirty="0"/>
              <a:t>Team 15</a:t>
            </a:r>
          </a:p>
          <a:p>
            <a:pPr lvl="0">
              <a:spcBef>
                <a:spcPts val="0"/>
              </a:spcBef>
              <a:buClr>
                <a:schemeClr val="dk1"/>
              </a:buClr>
              <a:buSzPct val="45833"/>
              <a:buFont typeface="Arial"/>
              <a:buNone/>
            </a:pPr>
            <a:r>
              <a:rPr lang="en" sz="2400" dirty="0"/>
              <a:t>Functional Specification Requirements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Overview</a:t>
            </a:r>
          </a:p>
        </p:txBody>
      </p:sp>
      <p:sp>
        <p:nvSpPr>
          <p:cNvPr id="61" name="Shape 61"/>
          <p:cNvSpPr txBox="1">
            <a:spLocks noGrp="1"/>
          </p:cNvSpPr>
          <p:nvPr>
            <p:ph type="body" idx="1"/>
          </p:nvPr>
        </p:nvSpPr>
        <p:spPr>
          <a:prstGeom prst="rect">
            <a:avLst/>
          </a:prstGeom>
        </p:spPr>
        <p:txBody>
          <a:bodyPr lIns="91425" tIns="91425" rIns="91425" bIns="91425" anchor="t" anchorCtr="0">
            <a:noAutofit/>
          </a:bodyPr>
          <a:lstStyle/>
          <a:p>
            <a:pPr marL="457200" marR="0" lvl="0" indent="-336550" algn="l" rtl="0">
              <a:lnSpc>
                <a:spcPct val="115000"/>
              </a:lnSpc>
              <a:spcBef>
                <a:spcPts val="0"/>
              </a:spcBef>
              <a:spcAft>
                <a:spcPts val="1600"/>
              </a:spcAft>
              <a:buSzPct val="100000"/>
              <a:buFont typeface="Arial" pitchFamily="34" charset="0"/>
              <a:buChar char="•"/>
            </a:pPr>
            <a:r>
              <a:rPr lang="en" sz="2000" dirty="0"/>
              <a:t>Modularized Robotic Arm</a:t>
            </a:r>
          </a:p>
          <a:p>
            <a:pPr marL="457200" marR="0" lvl="0" indent="-336550" algn="l" rtl="0">
              <a:lnSpc>
                <a:spcPct val="115000"/>
              </a:lnSpc>
              <a:spcBef>
                <a:spcPts val="0"/>
              </a:spcBef>
              <a:spcAft>
                <a:spcPts val="1600"/>
              </a:spcAft>
              <a:buSzPct val="100000"/>
              <a:buFont typeface="Arial" pitchFamily="34" charset="0"/>
              <a:buChar char="•"/>
            </a:pPr>
            <a:r>
              <a:rPr lang="en" sz="2000" dirty="0"/>
              <a:t>Functional Systems</a:t>
            </a:r>
          </a:p>
          <a:p>
            <a:pPr marL="914400" lvl="1" indent="-336550" rtl="0">
              <a:spcBef>
                <a:spcPts val="0"/>
              </a:spcBef>
              <a:buSzPct val="100000"/>
              <a:buFont typeface="Arial" pitchFamily="34" charset="0"/>
              <a:buChar char="•"/>
            </a:pPr>
            <a:r>
              <a:rPr lang="en" sz="1700" dirty="0"/>
              <a:t>Power and Control </a:t>
            </a:r>
            <a:r>
              <a:rPr lang="en" sz="1700" dirty="0" smtClean="0"/>
              <a:t>Systems</a:t>
            </a:r>
            <a:endParaRPr lang="en" sz="1700" dirty="0" smtClean="0"/>
          </a:p>
          <a:p>
            <a:pPr marL="914400" lvl="1" indent="-336550" rtl="0">
              <a:spcBef>
                <a:spcPts val="0"/>
              </a:spcBef>
              <a:buSzPct val="100000"/>
              <a:buFont typeface="Arial" pitchFamily="34" charset="0"/>
              <a:buChar char="•"/>
            </a:pPr>
            <a:r>
              <a:rPr lang="en" sz="1700" dirty="0" smtClean="0"/>
              <a:t>Wireless System</a:t>
            </a:r>
          </a:p>
          <a:p>
            <a:pPr marL="914400" lvl="1" indent="-336550">
              <a:buSzPct val="100000"/>
              <a:buFont typeface="Arial" pitchFamily="34" charset="0"/>
              <a:buChar char="•"/>
            </a:pPr>
            <a:r>
              <a:rPr lang="en" sz="1700" dirty="0" smtClean="0"/>
              <a:t>Overall System Latency</a:t>
            </a:r>
          </a:p>
          <a:p>
            <a:pPr marL="914400" lvl="1" indent="-336550">
              <a:buSzPct val="100000"/>
              <a:buFont typeface="Arial" pitchFamily="34" charset="0"/>
              <a:buChar char="•"/>
            </a:pPr>
            <a:r>
              <a:rPr lang="en" sz="1700" dirty="0" smtClean="0"/>
              <a:t>Tools/Hand Control System</a:t>
            </a:r>
          </a:p>
          <a:p>
            <a:pPr marL="914400" lvl="1" indent="-336550">
              <a:buSzPct val="100000"/>
              <a:buFont typeface="Arial" pitchFamily="34" charset="0"/>
              <a:buChar char="•"/>
            </a:pPr>
            <a:r>
              <a:rPr lang="en" sz="1700" dirty="0" smtClean="0"/>
              <a:t>Mechanical Systems</a:t>
            </a:r>
          </a:p>
          <a:p>
            <a:pPr marL="914400" lvl="1" indent="-336550" rtl="0">
              <a:spcBef>
                <a:spcPts val="0"/>
              </a:spcBef>
              <a:buSzPct val="100000"/>
              <a:buNone/>
            </a:pPr>
            <a:endParaRPr lang="en" sz="1700" dirty="0" smtClean="0"/>
          </a:p>
        </p:txBody>
      </p:sp>
      <p:sp>
        <p:nvSpPr>
          <p:cNvPr id="62" name="Shape 62"/>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2</a:t>
            </a:fld>
            <a:endParaRPr lang="en" dirty="0"/>
          </a:p>
        </p:txBody>
      </p:sp>
      <p:sp>
        <p:nvSpPr>
          <p:cNvPr id="63" name="Shape 63"/>
          <p:cNvSpPr txBox="1"/>
          <p:nvPr/>
        </p:nvSpPr>
        <p:spPr>
          <a:xfrm>
            <a:off x="6629400" y="4705350"/>
            <a:ext cx="1902600" cy="244200"/>
          </a:xfrm>
          <a:prstGeom prst="rect">
            <a:avLst/>
          </a:prstGeom>
          <a:noFill/>
          <a:ln>
            <a:noFill/>
          </a:ln>
        </p:spPr>
        <p:txBody>
          <a:bodyPr lIns="91425" tIns="91425" rIns="91425" bIns="91425" anchor="t" anchorCtr="0">
            <a:noAutofit/>
          </a:bodyPr>
          <a:lstStyle/>
          <a:p>
            <a:pPr lvl="0">
              <a:spcBef>
                <a:spcPts val="0"/>
              </a:spcBef>
              <a:buNone/>
            </a:pPr>
            <a:r>
              <a:rPr lang="en" dirty="0"/>
              <a:t>ECEN 403 - Team 15</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19150"/>
            <a:ext cx="8229600" cy="4038600"/>
          </a:xfrm>
        </p:spPr>
        <p:txBody>
          <a:bodyPr>
            <a:normAutofit fontScale="70000" lnSpcReduction="20000"/>
          </a:bodyPr>
          <a:lstStyle/>
          <a:p>
            <a:pPr fontAlgn="base"/>
            <a:r>
              <a:rPr lang="en-US" dirty="0" smtClean="0"/>
              <a:t>Robotic Arm Power Requirement: 1.5 Hours of Run time</a:t>
            </a:r>
          </a:p>
          <a:p>
            <a:pPr lvl="1" fontAlgn="base"/>
            <a:r>
              <a:rPr lang="en-US" dirty="0" smtClean="0"/>
              <a:t>Power Supply: 12V, 5 ah </a:t>
            </a:r>
          </a:p>
          <a:p>
            <a:pPr lvl="1" fontAlgn="base"/>
            <a:r>
              <a:rPr lang="en-US" dirty="0" smtClean="0"/>
              <a:t>Power Draw: 7.728 W</a:t>
            </a:r>
          </a:p>
          <a:p>
            <a:pPr lvl="1" fontAlgn="base"/>
            <a:r>
              <a:rPr lang="en-US" dirty="0" smtClean="0"/>
              <a:t>Life: 3 hours run time maximum</a:t>
            </a:r>
          </a:p>
          <a:p>
            <a:pPr fontAlgn="base">
              <a:buNone/>
            </a:pPr>
            <a:endParaRPr lang="en-US" dirty="0" smtClean="0"/>
          </a:p>
          <a:p>
            <a:pPr fontAlgn="base">
              <a:buNone/>
            </a:pPr>
            <a:endParaRPr lang="en-US" dirty="0" smtClean="0"/>
          </a:p>
          <a:p>
            <a:pPr fontAlgn="base">
              <a:buNone/>
            </a:pPr>
            <a:endParaRPr lang="en-US" dirty="0" smtClean="0"/>
          </a:p>
          <a:p>
            <a:pPr fontAlgn="base">
              <a:buNone/>
            </a:pPr>
            <a:endParaRPr lang="en-US" dirty="0" smtClean="0"/>
          </a:p>
          <a:p>
            <a:pPr fontAlgn="base">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Raspberry Pi Power Requirement: 2 Hours of Run time</a:t>
            </a:r>
          </a:p>
          <a:p>
            <a:pPr lvl="1" fontAlgn="base"/>
            <a:r>
              <a:rPr lang="en-US" dirty="0" smtClean="0"/>
              <a:t>Power </a:t>
            </a:r>
            <a:r>
              <a:rPr lang="en-US" dirty="0" smtClean="0"/>
              <a:t>Supply: 5 V, 5 ah</a:t>
            </a:r>
          </a:p>
          <a:p>
            <a:pPr lvl="1" fontAlgn="base"/>
            <a:r>
              <a:rPr lang="en-US" dirty="0" smtClean="0"/>
              <a:t>Power Draw: 6 W</a:t>
            </a:r>
          </a:p>
          <a:p>
            <a:pPr lvl="1" fontAlgn="base"/>
            <a:r>
              <a:rPr lang="en-US" dirty="0" smtClean="0"/>
              <a:t>Life: 4 hours run time maximum</a:t>
            </a:r>
          </a:p>
          <a:p>
            <a:endParaRPr lang="en-US" dirty="0"/>
          </a:p>
        </p:txBody>
      </p:sp>
      <p:sp>
        <p:nvSpPr>
          <p:cNvPr id="4" name="Title 3"/>
          <p:cNvSpPr>
            <a:spLocks noGrp="1"/>
          </p:cNvSpPr>
          <p:nvPr>
            <p:ph type="title"/>
          </p:nvPr>
        </p:nvSpPr>
        <p:spPr>
          <a:xfrm>
            <a:off x="457200" y="-19050"/>
            <a:ext cx="8229600" cy="857250"/>
          </a:xfrm>
        </p:spPr>
        <p:txBody>
          <a:bodyPr>
            <a:normAutofit/>
          </a:bodyPr>
          <a:lstStyle/>
          <a:p>
            <a:r>
              <a:rPr lang="en-US" b="0" dirty="0" smtClean="0"/>
              <a:t>Power and Control Systems - Kevin</a:t>
            </a:r>
            <a:endParaRPr lang="en-US" dirty="0"/>
          </a:p>
        </p:txBody>
      </p:sp>
      <p:graphicFrame>
        <p:nvGraphicFramePr>
          <p:cNvPr id="6" name="Table 5"/>
          <p:cNvGraphicFramePr>
            <a:graphicFrameLocks noGrp="1"/>
          </p:cNvGraphicFramePr>
          <p:nvPr/>
        </p:nvGraphicFramePr>
        <p:xfrm>
          <a:off x="762000" y="1962150"/>
          <a:ext cx="7315200" cy="1307321"/>
        </p:xfrm>
        <a:graphic>
          <a:graphicData uri="http://schemas.openxmlformats.org/drawingml/2006/table">
            <a:tbl>
              <a:tblPr/>
              <a:tblGrid>
                <a:gridCol w="1219200"/>
                <a:gridCol w="1219200"/>
                <a:gridCol w="1219200"/>
                <a:gridCol w="1219200"/>
                <a:gridCol w="1219200"/>
                <a:gridCol w="1219200"/>
              </a:tblGrid>
              <a:tr h="434605">
                <a:tc>
                  <a:txBody>
                    <a:bodyPr/>
                    <a:lstStyle/>
                    <a:p>
                      <a:pPr fontAlgn="t"/>
                      <a:r>
                        <a:rPr lang="en-US" sz="1300" dirty="0"/>
                        <a:t> </a:t>
                      </a:r>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Shoulder Motor 1</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Shoulder Motor 2</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Elbow Motor</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Wrist Motor 1</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Wrist Motor 2</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34605">
                <a:tc>
                  <a:txBody>
                    <a:bodyPr/>
                    <a:lstStyle/>
                    <a:p>
                      <a:pPr rtl="0" fontAlgn="t">
                        <a:spcBef>
                          <a:spcPts val="0"/>
                        </a:spcBef>
                        <a:spcAft>
                          <a:spcPts val="0"/>
                        </a:spcAft>
                      </a:pPr>
                      <a:r>
                        <a:rPr lang="en-US" sz="1300" b="0" i="0" u="none" strike="noStrike">
                          <a:solidFill>
                            <a:srgbClr val="000000"/>
                          </a:solidFill>
                          <a:latin typeface="Arial"/>
                        </a:rPr>
                        <a:t>Current Drain</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700 mA</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350 mA</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230 mA</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180 mA</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150 mA </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273789">
                <a:tc>
                  <a:txBody>
                    <a:bodyPr/>
                    <a:lstStyle/>
                    <a:p>
                      <a:pPr rtl="0" fontAlgn="t">
                        <a:spcBef>
                          <a:spcPts val="0"/>
                        </a:spcBef>
                        <a:spcAft>
                          <a:spcPts val="0"/>
                        </a:spcAft>
                      </a:pPr>
                      <a:r>
                        <a:rPr lang="en-US" sz="1300" b="0" i="0" u="none" strike="noStrike">
                          <a:solidFill>
                            <a:srgbClr val="000000"/>
                          </a:solidFill>
                          <a:latin typeface="Arial"/>
                        </a:rPr>
                        <a:t>Power</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3.36 W</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1.68 W</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1.104 W</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latin typeface="Arial"/>
                        </a:rPr>
                        <a:t>0.864 W</a:t>
                      </a:r>
                      <a:endParaRPr lang="en-US" sz="130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latin typeface="Arial"/>
                        </a:rPr>
                        <a:t>0.72 W</a:t>
                      </a:r>
                      <a:endParaRPr lang="en-US" sz="1300" dirty="0"/>
                    </a:p>
                  </a:txBody>
                  <a:tcPr marL="69589" marR="69589" marT="69589" marB="6958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bl>
          </a:graphicData>
        </a:graphic>
      </p:graphicFrame>
      <p:sp>
        <p:nvSpPr>
          <p:cNvPr id="266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Shape 63"/>
          <p:cNvSpPr txBox="1"/>
          <p:nvPr/>
        </p:nvSpPr>
        <p:spPr>
          <a:xfrm>
            <a:off x="6629400" y="4705350"/>
            <a:ext cx="1902600" cy="244200"/>
          </a:xfrm>
          <a:prstGeom prst="rect">
            <a:avLst/>
          </a:prstGeom>
          <a:noFill/>
          <a:ln>
            <a:noFill/>
          </a:ln>
        </p:spPr>
        <p:txBody>
          <a:bodyPr lIns="91425" tIns="91425" rIns="91425" bIns="91425" anchor="t" anchorCtr="0">
            <a:noAutofit/>
          </a:bodyPr>
          <a:lstStyle/>
          <a:p>
            <a:pPr lvl="0">
              <a:spcBef>
                <a:spcPts val="0"/>
              </a:spcBef>
              <a:buNone/>
            </a:pPr>
            <a:r>
              <a:rPr lang="en" dirty="0"/>
              <a:t>ECEN 403 - Team 15</a:t>
            </a:r>
          </a:p>
        </p:txBody>
      </p:sp>
      <p:sp>
        <p:nvSpPr>
          <p:cNvPr id="11" name="Slide Number Placeholder 10"/>
          <p:cNvSpPr>
            <a:spLocks noGrp="1"/>
          </p:cNvSpPr>
          <p:nvPr>
            <p:ph type="sldNum" sz="quarter" idx="15"/>
          </p:nvPr>
        </p:nvSpPr>
        <p:spPr/>
        <p:txBody>
          <a:bodyPr/>
          <a:lstStyle/>
          <a:p>
            <a:pPr lvl="0" algn="r">
              <a:spcBef>
                <a:spcPts val="0"/>
              </a:spcBef>
              <a:buNone/>
            </a:pPr>
            <a:fld id="{00000000-1234-1234-1234-123412341234}" type="slidenum">
              <a:rPr lang="en" sz="1000" smtClean="0">
                <a:solidFill>
                  <a:schemeClr val="dk2"/>
                </a:solidFill>
              </a:rPr>
              <a:pPr lvl="0" algn="r">
                <a:spcBef>
                  <a:spcPts val="0"/>
                </a:spcBef>
                <a:buNone/>
              </a:pPr>
              <a:t>3</a:t>
            </a:fld>
            <a:endParaRPr lang="en" sz="1000">
              <a:solidFill>
                <a:schemeClr val="dk2"/>
              </a:solidFill>
            </a:endParaRPr>
          </a:p>
        </p:txBody>
      </p:sp>
      <p:sp>
        <p:nvSpPr>
          <p:cNvPr id="12" name="Shape 62"/>
          <p:cNvSpPr txBox="1">
            <a:spLocks/>
          </p:cNvSpPr>
          <p:nvPr/>
        </p:nvSpPr>
        <p:spPr>
          <a:xfrm>
            <a:off x="8519100" y="4663216"/>
            <a:ext cx="548700" cy="3936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400" b="0" i="0" u="none" strike="noStrike" kern="0" cap="none" spc="0" normalizeH="0" baseline="0" noProof="0" smtClean="0">
                <a:ln>
                  <a:noFill/>
                </a:ln>
                <a:solidFill>
                  <a:schemeClr val="tx1"/>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 sz="1400" b="0" i="0" u="none" strike="noStrike" kern="0" cap="none" spc="0" normalizeH="0" baseline="0" noProof="0" dirty="0">
              <a:ln>
                <a:noFill/>
              </a:ln>
              <a:solidFill>
                <a:schemeClr val="tx1"/>
              </a:solidFill>
              <a:effectLst/>
              <a:uLnTx/>
              <a:uFillTx/>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133350"/>
            <a:ext cx="8520600" cy="572700"/>
          </a:xfrm>
          <a:prstGeom prst="rect">
            <a:avLst/>
          </a:prstGeom>
        </p:spPr>
        <p:txBody>
          <a:bodyPr lIns="91425" tIns="91425" rIns="91425" bIns="91425" anchor="t" anchorCtr="0">
            <a:noAutofit/>
          </a:bodyPr>
          <a:lstStyle/>
          <a:p>
            <a:pPr lvl="0">
              <a:spcBef>
                <a:spcPts val="0"/>
              </a:spcBef>
              <a:buNone/>
            </a:pPr>
            <a:r>
              <a:rPr lang="en" sz="3200" dirty="0"/>
              <a:t>Wireless System, Raspberry Pi 2 - Fuhua</a:t>
            </a:r>
          </a:p>
        </p:txBody>
      </p:sp>
      <p:sp>
        <p:nvSpPr>
          <p:cNvPr id="78" name="Shape 78"/>
          <p:cNvSpPr txBox="1">
            <a:spLocks noGrp="1"/>
          </p:cNvSpPr>
          <p:nvPr>
            <p:ph type="body" idx="1"/>
          </p:nvPr>
        </p:nvSpPr>
        <p:spPr>
          <a:xfrm>
            <a:off x="217950" y="742950"/>
            <a:ext cx="8520600" cy="3416400"/>
          </a:xfrm>
          <a:prstGeom prst="rect">
            <a:avLst/>
          </a:prstGeom>
        </p:spPr>
        <p:txBody>
          <a:bodyPr lIns="91425" tIns="91425" rIns="91425" bIns="91425" anchor="t" anchorCtr="0">
            <a:noAutofit/>
          </a:bodyPr>
          <a:lstStyle/>
          <a:p>
            <a:pPr marL="457200" lvl="0" indent="-228600" rtl="0">
              <a:spcBef>
                <a:spcPts val="0"/>
              </a:spcBef>
            </a:pPr>
            <a:r>
              <a:rPr lang="en" sz="2000" dirty="0"/>
              <a:t>Wireless Capabilities</a:t>
            </a:r>
          </a:p>
          <a:p>
            <a:pPr marL="914400" lvl="1" indent="-228600" rtl="0">
              <a:spcBef>
                <a:spcPts val="0"/>
              </a:spcBef>
              <a:buChar char="○"/>
            </a:pPr>
            <a:r>
              <a:rPr lang="en" sz="1800" dirty="0"/>
              <a:t>Code simplification to reduce time from MCU</a:t>
            </a:r>
          </a:p>
          <a:p>
            <a:pPr marL="914400" lvl="1" indent="-228600" rtl="0">
              <a:spcBef>
                <a:spcPts val="0"/>
              </a:spcBef>
              <a:buChar char="○"/>
            </a:pPr>
            <a:r>
              <a:rPr lang="en" sz="1800" dirty="0"/>
              <a:t>10+ meter range for prototype phase</a:t>
            </a:r>
          </a:p>
          <a:p>
            <a:pPr marL="914400" lvl="1" indent="-228600" rtl="0">
              <a:spcBef>
                <a:spcPts val="0"/>
              </a:spcBef>
              <a:buChar char="○"/>
            </a:pPr>
            <a:r>
              <a:rPr lang="en" sz="1800" dirty="0"/>
              <a:t>Raspberry pi 2 platform feeding information at 2.4 Ghz wifi  </a:t>
            </a:r>
          </a:p>
          <a:p>
            <a:pPr marL="914400" lvl="1" indent="-228600" rtl="0">
              <a:spcBef>
                <a:spcPts val="0"/>
              </a:spcBef>
              <a:buChar char="○"/>
            </a:pPr>
            <a:r>
              <a:rPr lang="en" sz="1800" dirty="0"/>
              <a:t>RF module sending 433Mhz from button to control of the tools </a:t>
            </a:r>
          </a:p>
          <a:p>
            <a:pPr marL="914400" lvl="1" indent="-228600" rtl="0">
              <a:spcBef>
                <a:spcPts val="0"/>
              </a:spcBef>
              <a:buChar char="○"/>
            </a:pPr>
            <a:r>
              <a:rPr lang="en" sz="1800" dirty="0"/>
              <a:t>Raspberry pi send and receive information from laptop as central port</a:t>
            </a:r>
          </a:p>
          <a:p>
            <a:pPr marL="457200" indent="-228600"/>
            <a:r>
              <a:rPr lang="en" sz="2000" dirty="0"/>
              <a:t>Raspberry pi 2</a:t>
            </a:r>
          </a:p>
          <a:p>
            <a:pPr marL="914400" lvl="1" indent="-228600" rtl="0">
              <a:spcBef>
                <a:spcPts val="0"/>
              </a:spcBef>
              <a:buChar char="○"/>
            </a:pPr>
            <a:r>
              <a:rPr lang="en" sz="1800" dirty="0"/>
              <a:t>Maximum Specification: 900 MHz CPU / 1GB RAM </a:t>
            </a:r>
          </a:p>
          <a:p>
            <a:pPr marL="457200" lvl="0" indent="0" rtl="0">
              <a:spcBef>
                <a:spcPts val="0"/>
              </a:spcBef>
              <a:buNone/>
            </a:pPr>
            <a:endParaRPr dirty="0"/>
          </a:p>
          <a:p>
            <a:pPr marL="457200" lvl="0" indent="0" rtl="0">
              <a:spcBef>
                <a:spcPts val="0"/>
              </a:spcBef>
              <a:buNone/>
            </a:pPr>
            <a:endParaRPr dirty="0"/>
          </a:p>
          <a:p>
            <a:pPr marL="457200" lvl="0" indent="0" rtl="0">
              <a:spcBef>
                <a:spcPts val="0"/>
              </a:spcBef>
              <a:buNone/>
            </a:pPr>
            <a:endParaRPr dirty="0"/>
          </a:p>
        </p:txBody>
      </p:sp>
      <p:sp>
        <p:nvSpPr>
          <p:cNvPr id="80" name="Shape 80"/>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4</a:t>
            </a:fld>
            <a:endParaRPr lang="en"/>
          </a:p>
        </p:txBody>
      </p:sp>
      <p:graphicFrame>
        <p:nvGraphicFramePr>
          <p:cNvPr id="79" name="Shape 79"/>
          <p:cNvGraphicFramePr/>
          <p:nvPr/>
        </p:nvGraphicFramePr>
        <p:xfrm>
          <a:off x="990600" y="3181350"/>
          <a:ext cx="6544325" cy="1432470"/>
        </p:xfrm>
        <a:graphic>
          <a:graphicData uri="http://schemas.openxmlformats.org/drawingml/2006/table">
            <a:tbl>
              <a:tblPr>
                <a:noFill/>
                <a:tableStyleId>{CFA1C95C-04B8-43CE-BAFD-EC618844C504}</a:tableStyleId>
              </a:tblPr>
              <a:tblGrid>
                <a:gridCol w="1595967"/>
                <a:gridCol w="2766933"/>
                <a:gridCol w="2181425"/>
              </a:tblGrid>
              <a:tr h="477490">
                <a:tc>
                  <a:txBody>
                    <a:bodyPr/>
                    <a:lstStyle/>
                    <a:p>
                      <a:pPr lvl="0" rtl="0">
                        <a:spcBef>
                          <a:spcPts val="0"/>
                        </a:spcBef>
                        <a:buNone/>
                      </a:pPr>
                      <a:r>
                        <a:rPr lang="en" sz="1400" dirty="0"/>
                        <a:t>Raspberry Pi 2</a:t>
                      </a:r>
                    </a:p>
                  </a:txBody>
                  <a:tcPr marL="91425" marR="91425" marT="91425" marB="91425"/>
                </a:tc>
                <a:tc>
                  <a:txBody>
                    <a:bodyPr/>
                    <a:lstStyle/>
                    <a:p>
                      <a:pPr lvl="0" rtl="0">
                        <a:spcBef>
                          <a:spcPts val="0"/>
                        </a:spcBef>
                        <a:buNone/>
                      </a:pPr>
                      <a:r>
                        <a:rPr lang="en" sz="1400"/>
                        <a:t>Module</a:t>
                      </a:r>
                    </a:p>
                  </a:txBody>
                  <a:tcPr marL="91425" marR="91425" marT="91425" marB="91425"/>
                </a:tc>
                <a:tc>
                  <a:txBody>
                    <a:bodyPr/>
                    <a:lstStyle/>
                    <a:p>
                      <a:pPr lvl="0">
                        <a:spcBef>
                          <a:spcPts val="0"/>
                        </a:spcBef>
                        <a:buNone/>
                      </a:pPr>
                      <a:r>
                        <a:rPr lang="en" sz="1400"/>
                        <a:t>Used RAM</a:t>
                      </a:r>
                    </a:p>
                  </a:txBody>
                  <a:tcPr marL="91425" marR="91425" marT="91425" marB="91425"/>
                </a:tc>
              </a:tr>
              <a:tr h="477490">
                <a:tc>
                  <a:txBody>
                    <a:bodyPr/>
                    <a:lstStyle/>
                    <a:p>
                      <a:pPr lvl="0">
                        <a:spcBef>
                          <a:spcPts val="0"/>
                        </a:spcBef>
                        <a:buNone/>
                      </a:pPr>
                      <a:r>
                        <a:rPr lang="en" sz="1400"/>
                        <a:t>First Module</a:t>
                      </a:r>
                    </a:p>
                  </a:txBody>
                  <a:tcPr marL="91425" marR="91425" marT="91425" marB="91425"/>
                </a:tc>
                <a:tc>
                  <a:txBody>
                    <a:bodyPr/>
                    <a:lstStyle/>
                    <a:p>
                      <a:pPr lvl="0">
                        <a:spcBef>
                          <a:spcPts val="0"/>
                        </a:spcBef>
                        <a:buNone/>
                      </a:pPr>
                      <a:r>
                        <a:rPr lang="en" sz="1400"/>
                        <a:t>Temperature/Haptic Fieldback</a:t>
                      </a:r>
                    </a:p>
                  </a:txBody>
                  <a:tcPr marL="91425" marR="91425" marT="91425" marB="91425"/>
                </a:tc>
                <a:tc>
                  <a:txBody>
                    <a:bodyPr/>
                    <a:lstStyle/>
                    <a:p>
                      <a:pPr lvl="0">
                        <a:spcBef>
                          <a:spcPts val="0"/>
                        </a:spcBef>
                        <a:buNone/>
                      </a:pPr>
                      <a:r>
                        <a:rPr lang="en" sz="1400"/>
                        <a:t>&lt;50MB</a:t>
                      </a:r>
                    </a:p>
                  </a:txBody>
                  <a:tcPr marL="91425" marR="91425" marT="91425" marB="91425"/>
                </a:tc>
              </a:tr>
              <a:tr h="477490">
                <a:tc>
                  <a:txBody>
                    <a:bodyPr/>
                    <a:lstStyle/>
                    <a:p>
                      <a:pPr lvl="0">
                        <a:spcBef>
                          <a:spcPts val="0"/>
                        </a:spcBef>
                        <a:buNone/>
                      </a:pPr>
                      <a:r>
                        <a:rPr lang="en" sz="1400"/>
                        <a:t>Second Module</a:t>
                      </a:r>
                    </a:p>
                  </a:txBody>
                  <a:tcPr marL="91425" marR="91425" marT="91425" marB="91425"/>
                </a:tc>
                <a:tc>
                  <a:txBody>
                    <a:bodyPr/>
                    <a:lstStyle/>
                    <a:p>
                      <a:pPr lvl="0">
                        <a:spcBef>
                          <a:spcPts val="0"/>
                        </a:spcBef>
                        <a:buNone/>
                      </a:pPr>
                      <a:r>
                        <a:rPr lang="en" sz="1400"/>
                        <a:t>2 Video System</a:t>
                      </a:r>
                    </a:p>
                  </a:txBody>
                  <a:tcPr marL="91425" marR="91425" marT="91425" marB="91425"/>
                </a:tc>
                <a:tc>
                  <a:txBody>
                    <a:bodyPr/>
                    <a:lstStyle/>
                    <a:p>
                      <a:pPr lvl="0">
                        <a:spcBef>
                          <a:spcPts val="0"/>
                        </a:spcBef>
                        <a:buNone/>
                      </a:pPr>
                      <a:r>
                        <a:rPr lang="en" sz="1400" dirty="0"/>
                        <a:t>150MB</a:t>
                      </a:r>
                    </a:p>
                  </a:txBody>
                  <a:tcPr marL="91425" marR="91425" marT="91425" marB="91425"/>
                </a:tc>
              </a:tr>
            </a:tbl>
          </a:graphicData>
        </a:graphic>
      </p:graphicFrame>
      <p:sp>
        <p:nvSpPr>
          <p:cNvPr id="81" name="Shape 81"/>
          <p:cNvSpPr txBox="1"/>
          <p:nvPr/>
        </p:nvSpPr>
        <p:spPr>
          <a:xfrm>
            <a:off x="6705600" y="4705350"/>
            <a:ext cx="1902600" cy="244200"/>
          </a:xfrm>
          <a:prstGeom prst="rect">
            <a:avLst/>
          </a:prstGeom>
          <a:noFill/>
          <a:ln>
            <a:noFill/>
          </a:ln>
        </p:spPr>
        <p:txBody>
          <a:bodyPr lIns="91425" tIns="91425" rIns="91425" bIns="91425" anchor="t" anchorCtr="0">
            <a:noAutofit/>
          </a:bodyPr>
          <a:lstStyle/>
          <a:p>
            <a:pPr lvl="0" rtl="0">
              <a:spcBef>
                <a:spcPts val="0"/>
              </a:spcBef>
              <a:buNone/>
            </a:pPr>
            <a:r>
              <a:rPr lang="en" dirty="0"/>
              <a:t>ECEN 403 - Team 15</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64025"/>
            <a:ext cx="8520600" cy="572700"/>
          </a:xfrm>
          <a:prstGeom prst="rect">
            <a:avLst/>
          </a:prstGeom>
        </p:spPr>
        <p:txBody>
          <a:bodyPr lIns="91425" tIns="91425" rIns="91425" bIns="91425" anchor="t" anchorCtr="0">
            <a:noAutofit/>
          </a:bodyPr>
          <a:lstStyle/>
          <a:p>
            <a:pPr lvl="0">
              <a:spcBef>
                <a:spcPts val="0"/>
              </a:spcBef>
              <a:buNone/>
            </a:pPr>
            <a:r>
              <a:rPr lang="en"/>
              <a:t>Latency Minimization- Yuan</a:t>
            </a:r>
          </a:p>
        </p:txBody>
      </p:sp>
      <p:sp>
        <p:nvSpPr>
          <p:cNvPr id="87" name="Shape 87"/>
          <p:cNvSpPr txBox="1">
            <a:spLocks noGrp="1"/>
          </p:cNvSpPr>
          <p:nvPr>
            <p:ph type="body" idx="1"/>
          </p:nvPr>
        </p:nvSpPr>
        <p:spPr>
          <a:xfrm>
            <a:off x="311700" y="767975"/>
            <a:ext cx="8520600" cy="3416400"/>
          </a:xfrm>
          <a:prstGeom prst="rect">
            <a:avLst/>
          </a:prstGeom>
        </p:spPr>
        <p:txBody>
          <a:bodyPr lIns="91425" tIns="91425" rIns="91425" bIns="91425" anchor="t" anchorCtr="0">
            <a:noAutofit/>
          </a:bodyPr>
          <a:lstStyle/>
          <a:p>
            <a:pPr lvl="0" rtl="0">
              <a:spcBef>
                <a:spcPts val="0"/>
              </a:spcBef>
              <a:buNone/>
            </a:pPr>
            <a:r>
              <a:rPr lang="en" dirty="0">
                <a:solidFill>
                  <a:srgbClr val="FF0000"/>
                </a:solidFill>
              </a:rPr>
              <a:t>Kinect                       Servo Motor</a:t>
            </a:r>
          </a:p>
          <a:p>
            <a:pPr marL="457200" lvl="0" indent="0" rtl="0">
              <a:spcBef>
                <a:spcPts val="0"/>
              </a:spcBef>
              <a:buNone/>
            </a:pPr>
            <a:r>
              <a:rPr lang="en" sz="1200" dirty="0">
                <a:solidFill>
                  <a:srgbClr val="000000"/>
                </a:solidFill>
                <a:latin typeface="Times New Roman"/>
                <a:ea typeface="Times New Roman"/>
                <a:cs typeface="Times New Roman"/>
                <a:sym typeface="Times New Roman"/>
              </a:rPr>
              <a:t>ourframe.SkeletonData[i].SkeletonPositions[NUI_SKELETON_POSITION_HAND_RIGHT].</a:t>
            </a:r>
            <a:r>
              <a:rPr lang="en" sz="1200" dirty="0">
                <a:solidFill>
                  <a:srgbClr val="FF0000"/>
                </a:solidFill>
                <a:latin typeface="Times New Roman"/>
                <a:ea typeface="Times New Roman"/>
                <a:cs typeface="Times New Roman"/>
                <a:sym typeface="Times New Roman"/>
              </a:rPr>
              <a:t>x</a:t>
            </a:r>
            <a:r>
              <a:rPr lang="en" sz="1200" dirty="0">
                <a:solidFill>
                  <a:srgbClr val="000000"/>
                </a:solidFill>
                <a:latin typeface="Times New Roman"/>
                <a:ea typeface="Times New Roman"/>
                <a:cs typeface="Times New Roman"/>
                <a:sym typeface="Times New Roman"/>
              </a:rPr>
              <a:t>  </a:t>
            </a:r>
            <a:endParaRPr lang="en" sz="1200" dirty="0" smtClean="0">
              <a:solidFill>
                <a:srgbClr val="000000"/>
              </a:solidFill>
              <a:latin typeface="Times New Roman"/>
              <a:ea typeface="Times New Roman"/>
              <a:cs typeface="Times New Roman"/>
              <a:sym typeface="Times New Roman"/>
            </a:endParaRPr>
          </a:p>
          <a:p>
            <a:pPr marL="457200" lvl="0" indent="0" rtl="0">
              <a:spcBef>
                <a:spcPts val="0"/>
              </a:spcBef>
              <a:buNone/>
            </a:pPr>
            <a:endParaRPr lang="en" sz="1200" dirty="0">
              <a:solidFill>
                <a:srgbClr val="000000"/>
              </a:solidFill>
              <a:latin typeface="Times New Roman"/>
              <a:ea typeface="Times New Roman"/>
              <a:cs typeface="Times New Roman"/>
              <a:sym typeface="Times New Roman"/>
            </a:endParaRPr>
          </a:p>
          <a:p>
            <a:pPr marL="914400" lvl="1" indent="-304800" rtl="0">
              <a:spcBef>
                <a:spcPts val="0"/>
              </a:spcBef>
              <a:buClr>
                <a:srgbClr val="000000"/>
              </a:buClr>
              <a:buSzPct val="100000"/>
              <a:buFont typeface="Times New Roman"/>
            </a:pPr>
            <a:r>
              <a:rPr lang="en" sz="1400" dirty="0">
                <a:solidFill>
                  <a:srgbClr val="000000"/>
                </a:solidFill>
                <a:latin typeface="Times New Roman"/>
                <a:ea typeface="Times New Roman"/>
                <a:cs typeface="Times New Roman"/>
                <a:sym typeface="Times New Roman"/>
              </a:rPr>
              <a:t>X,Y,Z coordinate value of 3D map over human joints (“Double” type Size: </a:t>
            </a:r>
            <a:r>
              <a:rPr lang="en" sz="1400" dirty="0">
                <a:solidFill>
                  <a:srgbClr val="FF0000"/>
                </a:solidFill>
                <a:latin typeface="Times New Roman"/>
                <a:ea typeface="Times New Roman"/>
                <a:cs typeface="Times New Roman"/>
                <a:sym typeface="Times New Roman"/>
              </a:rPr>
              <a:t>8 bytes</a:t>
            </a:r>
            <a:r>
              <a:rPr lang="en" sz="1400" dirty="0">
                <a:solidFill>
                  <a:srgbClr val="000000"/>
                </a:solidFill>
                <a:latin typeface="Times New Roman"/>
                <a:ea typeface="Times New Roman"/>
                <a:cs typeface="Times New Roman"/>
                <a:sym typeface="Times New Roman"/>
              </a:rPr>
              <a:t>)</a:t>
            </a:r>
          </a:p>
          <a:p>
            <a:pPr marL="914400" lvl="1" indent="-304800" rtl="0">
              <a:spcBef>
                <a:spcPts val="0"/>
              </a:spcBef>
              <a:buClr>
                <a:srgbClr val="000000"/>
              </a:buClr>
              <a:buSzPct val="100000"/>
              <a:buFont typeface="Times New Roman"/>
            </a:pPr>
            <a:r>
              <a:rPr lang="en" sz="1400" dirty="0">
                <a:solidFill>
                  <a:srgbClr val="000000"/>
                </a:solidFill>
                <a:latin typeface="Times New Roman"/>
                <a:ea typeface="Times New Roman"/>
                <a:cs typeface="Times New Roman"/>
                <a:sym typeface="Times New Roman"/>
              </a:rPr>
              <a:t>Numerical Value Ranging from  </a:t>
            </a:r>
            <a:r>
              <a:rPr lang="en" sz="1400" dirty="0">
                <a:solidFill>
                  <a:srgbClr val="FF0000"/>
                </a:solidFill>
                <a:latin typeface="Times New Roman"/>
                <a:ea typeface="Times New Roman"/>
                <a:cs typeface="Times New Roman"/>
                <a:sym typeface="Times New Roman"/>
              </a:rPr>
              <a:t>-0.8  to +0.8</a:t>
            </a:r>
            <a:r>
              <a:rPr lang="en" sz="1400" dirty="0">
                <a:solidFill>
                  <a:srgbClr val="000000"/>
                </a:solidFill>
                <a:latin typeface="Times New Roman"/>
                <a:ea typeface="Times New Roman"/>
                <a:cs typeface="Times New Roman"/>
                <a:sym typeface="Times New Roman"/>
              </a:rPr>
              <a:t> (6 feet away from Kinect)</a:t>
            </a:r>
          </a:p>
          <a:p>
            <a:pPr marL="914400" lvl="1" indent="-304800" rtl="0">
              <a:spcBef>
                <a:spcPts val="0"/>
              </a:spcBef>
              <a:buClr>
                <a:srgbClr val="000000"/>
              </a:buClr>
              <a:buSzPct val="100000"/>
              <a:buFont typeface="Times New Roman"/>
            </a:pPr>
            <a:r>
              <a:rPr lang="en" sz="1400" dirty="0">
                <a:solidFill>
                  <a:srgbClr val="000000"/>
                </a:solidFill>
                <a:latin typeface="Times New Roman"/>
                <a:ea typeface="Times New Roman"/>
                <a:cs typeface="Times New Roman"/>
                <a:sym typeface="Times New Roman"/>
              </a:rPr>
              <a:t>Coordinate data is processed by a specific algorithm, then is sent to PWM on raspberry Pi 2, which will generate pulses to drive the motor. Algorithm calculation is done by PC which has very high CPU Clk frequency so that the</a:t>
            </a:r>
            <a:r>
              <a:rPr lang="en" sz="1400" dirty="0">
                <a:solidFill>
                  <a:srgbClr val="FF0000"/>
                </a:solidFill>
                <a:latin typeface="Times New Roman"/>
                <a:ea typeface="Times New Roman"/>
                <a:cs typeface="Times New Roman"/>
                <a:sym typeface="Times New Roman"/>
              </a:rPr>
              <a:t> processing time can be neglected</a:t>
            </a:r>
            <a:r>
              <a:rPr lang="en" sz="1400" dirty="0">
                <a:solidFill>
                  <a:srgbClr val="000000"/>
                </a:solidFill>
                <a:latin typeface="Times New Roman"/>
                <a:ea typeface="Times New Roman"/>
                <a:cs typeface="Times New Roman"/>
                <a:sym typeface="Times New Roman"/>
              </a:rPr>
              <a:t>.</a:t>
            </a:r>
          </a:p>
          <a:p>
            <a:pPr marL="914400" lvl="1" indent="-304800" rtl="0">
              <a:spcBef>
                <a:spcPts val="0"/>
              </a:spcBef>
              <a:buClr>
                <a:srgbClr val="000000"/>
              </a:buClr>
              <a:buSzPct val="100000"/>
              <a:buFont typeface="Times New Roman"/>
            </a:pPr>
            <a:r>
              <a:rPr lang="en" sz="1400" dirty="0">
                <a:solidFill>
                  <a:srgbClr val="000000"/>
                </a:solidFill>
                <a:latin typeface="Times New Roman"/>
                <a:ea typeface="Times New Roman"/>
                <a:cs typeface="Times New Roman"/>
                <a:sym typeface="Times New Roman"/>
              </a:rPr>
              <a:t>Generally,the default PWM frequency is set to be </a:t>
            </a:r>
            <a:r>
              <a:rPr lang="en" sz="1400" dirty="0">
                <a:solidFill>
                  <a:srgbClr val="FF0000"/>
                </a:solidFill>
                <a:latin typeface="Times New Roman"/>
                <a:ea typeface="Times New Roman"/>
                <a:cs typeface="Times New Roman"/>
                <a:sym typeface="Times New Roman"/>
              </a:rPr>
              <a:t>19.2 MHz (prescale function: pwmClock() )</a:t>
            </a:r>
            <a:r>
              <a:rPr lang="en" sz="1400" dirty="0">
                <a:solidFill>
                  <a:srgbClr val="000000"/>
                </a:solidFill>
                <a:latin typeface="Times New Roman"/>
                <a:ea typeface="Times New Roman"/>
                <a:cs typeface="Times New Roman"/>
                <a:sym typeface="Times New Roman"/>
              </a:rPr>
              <a:t>. 100% duty cycle is uniformly distributed over 180 degree. </a:t>
            </a:r>
            <a:r>
              <a:rPr lang="en" sz="1400" dirty="0">
                <a:solidFill>
                  <a:srgbClr val="FF0000"/>
                </a:solidFill>
                <a:latin typeface="Times New Roman"/>
                <a:ea typeface="Times New Roman"/>
                <a:cs typeface="Times New Roman"/>
                <a:sym typeface="Times New Roman"/>
              </a:rPr>
              <a:t>1.8 degree/ 1 percent of increasing duty cycle </a:t>
            </a:r>
            <a:r>
              <a:rPr lang="en" sz="1400" dirty="0">
                <a:solidFill>
                  <a:srgbClr val="000000"/>
                </a:solidFill>
                <a:latin typeface="Times New Roman"/>
                <a:ea typeface="Times New Roman"/>
                <a:cs typeface="Times New Roman"/>
                <a:sym typeface="Times New Roman"/>
              </a:rPr>
              <a:t>cycle.</a:t>
            </a:r>
          </a:p>
          <a:p>
            <a:pPr marL="914400" lvl="1" indent="-304800" rtl="0">
              <a:spcBef>
                <a:spcPts val="0"/>
              </a:spcBef>
              <a:buClr>
                <a:srgbClr val="000000"/>
              </a:buClr>
              <a:buSzPct val="100000"/>
              <a:buFont typeface="Times New Roman"/>
            </a:pPr>
            <a:r>
              <a:rPr lang="en" sz="1400" dirty="0">
                <a:solidFill>
                  <a:srgbClr val="000000"/>
                </a:solidFill>
                <a:latin typeface="Times New Roman"/>
                <a:ea typeface="Times New Roman"/>
                <a:cs typeface="Times New Roman"/>
                <a:sym typeface="Times New Roman"/>
              </a:rPr>
              <a:t>Based on calculation, the minimum latency from Kinect to PWM on Raspberry Pi 2 is </a:t>
            </a:r>
            <a:r>
              <a:rPr lang="en" sz="1400" dirty="0">
                <a:solidFill>
                  <a:srgbClr val="FF0000"/>
                </a:solidFill>
                <a:latin typeface="Times New Roman"/>
                <a:ea typeface="Times New Roman"/>
                <a:cs typeface="Times New Roman"/>
                <a:sym typeface="Times New Roman"/>
              </a:rPr>
              <a:t>0.033s</a:t>
            </a:r>
            <a:r>
              <a:rPr lang="en" sz="1400" dirty="0">
                <a:solidFill>
                  <a:srgbClr val="000000"/>
                </a:solidFill>
                <a:latin typeface="Times New Roman"/>
                <a:ea typeface="Times New Roman"/>
                <a:cs typeface="Times New Roman"/>
                <a:sym typeface="Times New Roman"/>
              </a:rPr>
              <a:t>. The highest theoretical Servo motor rotation speed is </a:t>
            </a:r>
            <a:r>
              <a:rPr lang="en" sz="1400" dirty="0">
                <a:solidFill>
                  <a:srgbClr val="FF0000"/>
                </a:solidFill>
                <a:latin typeface="Times New Roman"/>
                <a:ea typeface="Times New Roman"/>
                <a:cs typeface="Times New Roman"/>
                <a:sym typeface="Times New Roman"/>
              </a:rPr>
              <a:t>3.456E9 degrees / sec</a:t>
            </a:r>
            <a:r>
              <a:rPr lang="en" sz="1400" dirty="0">
                <a:solidFill>
                  <a:srgbClr val="000000"/>
                </a:solidFill>
                <a:latin typeface="Times New Roman"/>
                <a:ea typeface="Times New Roman"/>
                <a:cs typeface="Times New Roman"/>
                <a:sym typeface="Times New Roman"/>
              </a:rPr>
              <a:t>, which results in a smallest theoretical servo motor action window of </a:t>
            </a:r>
            <a:r>
              <a:rPr lang="en" sz="1400" dirty="0">
                <a:solidFill>
                  <a:srgbClr val="FF0000"/>
                </a:solidFill>
                <a:latin typeface="Times New Roman"/>
                <a:ea typeface="Times New Roman"/>
                <a:cs typeface="Times New Roman"/>
                <a:sym typeface="Times New Roman"/>
              </a:rPr>
              <a:t>5.2E-8 sec</a:t>
            </a:r>
            <a:r>
              <a:rPr lang="en" sz="1400" dirty="0">
                <a:solidFill>
                  <a:srgbClr val="000000"/>
                </a:solidFill>
                <a:latin typeface="Times New Roman"/>
                <a:ea typeface="Times New Roman"/>
                <a:cs typeface="Times New Roman"/>
                <a:sym typeface="Times New Roman"/>
              </a:rPr>
              <a:t>.  The lowest theoretical Servo motor rotation speed is </a:t>
            </a:r>
            <a:r>
              <a:rPr lang="en" sz="1400" dirty="0">
                <a:solidFill>
                  <a:srgbClr val="FF0000"/>
                </a:solidFill>
                <a:latin typeface="Times New Roman"/>
                <a:ea typeface="Times New Roman"/>
                <a:cs typeface="Times New Roman"/>
                <a:sym typeface="Times New Roman"/>
              </a:rPr>
              <a:t>9000 degrees / sec</a:t>
            </a:r>
            <a:r>
              <a:rPr lang="en" sz="1400" dirty="0">
                <a:solidFill>
                  <a:srgbClr val="000000"/>
                </a:solidFill>
                <a:latin typeface="Times New Roman"/>
                <a:ea typeface="Times New Roman"/>
                <a:cs typeface="Times New Roman"/>
                <a:sym typeface="Times New Roman"/>
              </a:rPr>
              <a:t>, which results in a largest theoretical servo motor action window of</a:t>
            </a:r>
            <a:r>
              <a:rPr lang="en" sz="1400" dirty="0">
                <a:solidFill>
                  <a:srgbClr val="FF0000"/>
                </a:solidFill>
                <a:latin typeface="Times New Roman"/>
                <a:ea typeface="Times New Roman"/>
                <a:cs typeface="Times New Roman"/>
                <a:sym typeface="Times New Roman"/>
              </a:rPr>
              <a:t> 0.02 sec</a:t>
            </a:r>
            <a:r>
              <a:rPr lang="en" sz="1400" dirty="0">
                <a:solidFill>
                  <a:srgbClr val="000000"/>
                </a:solidFill>
                <a:latin typeface="Times New Roman"/>
                <a:ea typeface="Times New Roman"/>
                <a:cs typeface="Times New Roman"/>
                <a:sym typeface="Times New Roman"/>
              </a:rPr>
              <a:t>.  Theoretical Latency: </a:t>
            </a:r>
            <a:r>
              <a:rPr lang="en" sz="1400" dirty="0">
                <a:solidFill>
                  <a:srgbClr val="FF0000"/>
                </a:solidFill>
                <a:latin typeface="Times New Roman"/>
                <a:ea typeface="Times New Roman"/>
                <a:cs typeface="Times New Roman"/>
                <a:sym typeface="Times New Roman"/>
              </a:rPr>
              <a:t>0.053 s ~0.033 s</a:t>
            </a:r>
          </a:p>
          <a:p>
            <a:pPr marL="914400" lvl="1" indent="-304800" rtl="0">
              <a:spcBef>
                <a:spcPts val="0"/>
              </a:spcBef>
              <a:buClr>
                <a:srgbClr val="000000"/>
              </a:buClr>
              <a:buSzPct val="100000"/>
              <a:buFont typeface="Times New Roman"/>
            </a:pPr>
            <a:r>
              <a:rPr lang="en" sz="1400" dirty="0">
                <a:solidFill>
                  <a:srgbClr val="000000"/>
                </a:solidFill>
                <a:latin typeface="Times New Roman"/>
                <a:ea typeface="Times New Roman"/>
                <a:cs typeface="Times New Roman"/>
                <a:sym typeface="Times New Roman"/>
              </a:rPr>
              <a:t>Balance </a:t>
            </a:r>
            <a:r>
              <a:rPr lang="en" sz="1400" dirty="0">
                <a:solidFill>
                  <a:srgbClr val="FF0000"/>
                </a:solidFill>
                <a:latin typeface="Times New Roman"/>
                <a:ea typeface="Times New Roman"/>
                <a:cs typeface="Times New Roman"/>
                <a:sym typeface="Times New Roman"/>
              </a:rPr>
              <a:t>torque</a:t>
            </a:r>
            <a:r>
              <a:rPr lang="en" sz="1400" dirty="0">
                <a:solidFill>
                  <a:srgbClr val="000000"/>
                </a:solidFill>
                <a:latin typeface="Times New Roman"/>
                <a:ea typeface="Times New Roman"/>
                <a:cs typeface="Times New Roman"/>
                <a:sym typeface="Times New Roman"/>
              </a:rPr>
              <a:t> and </a:t>
            </a:r>
            <a:r>
              <a:rPr lang="en" sz="1400" dirty="0">
                <a:solidFill>
                  <a:srgbClr val="FF0000"/>
                </a:solidFill>
                <a:latin typeface="Times New Roman"/>
                <a:ea typeface="Times New Roman"/>
                <a:cs typeface="Times New Roman"/>
                <a:sym typeface="Times New Roman"/>
              </a:rPr>
              <a:t>rotation speed</a:t>
            </a:r>
            <a:r>
              <a:rPr lang="en" sz="1400" dirty="0">
                <a:solidFill>
                  <a:srgbClr val="000000"/>
                </a:solidFill>
                <a:latin typeface="Times New Roman"/>
                <a:ea typeface="Times New Roman"/>
                <a:cs typeface="Times New Roman"/>
                <a:sym typeface="Times New Roman"/>
              </a:rPr>
              <a:t> of servo motor</a:t>
            </a:r>
          </a:p>
        </p:txBody>
      </p:sp>
      <p:sp>
        <p:nvSpPr>
          <p:cNvPr id="89" name="Shape 89"/>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5</a:t>
            </a:fld>
            <a:endParaRPr lang="en"/>
          </a:p>
        </p:txBody>
      </p:sp>
      <p:cxnSp>
        <p:nvCxnSpPr>
          <p:cNvPr id="88" name="Shape 88"/>
          <p:cNvCxnSpPr/>
          <p:nvPr/>
        </p:nvCxnSpPr>
        <p:spPr>
          <a:xfrm>
            <a:off x="1600200" y="1047750"/>
            <a:ext cx="1281900" cy="22200"/>
          </a:xfrm>
          <a:prstGeom prst="straightConnector1">
            <a:avLst/>
          </a:prstGeom>
          <a:noFill/>
          <a:ln w="9525" cap="flat" cmpd="sng">
            <a:solidFill>
              <a:schemeClr val="dk2"/>
            </a:solidFill>
            <a:prstDash val="solid"/>
            <a:round/>
            <a:headEnd type="none" w="lg" len="lg"/>
            <a:tailEnd type="triangle" w="lg" len="lg"/>
          </a:ln>
        </p:spPr>
      </p:cxnSp>
      <p:sp>
        <p:nvSpPr>
          <p:cNvPr id="90" name="Shape 90"/>
          <p:cNvSpPr txBox="1"/>
          <p:nvPr/>
        </p:nvSpPr>
        <p:spPr>
          <a:xfrm>
            <a:off x="6705600" y="4705350"/>
            <a:ext cx="1902600" cy="244200"/>
          </a:xfrm>
          <a:prstGeom prst="rect">
            <a:avLst/>
          </a:prstGeom>
          <a:noFill/>
          <a:ln>
            <a:noFill/>
          </a:ln>
        </p:spPr>
        <p:txBody>
          <a:bodyPr lIns="91425" tIns="91425" rIns="91425" bIns="91425" anchor="t" anchorCtr="0">
            <a:noAutofit/>
          </a:bodyPr>
          <a:lstStyle/>
          <a:p>
            <a:pPr lvl="0" rtl="0">
              <a:spcBef>
                <a:spcPts val="0"/>
              </a:spcBef>
              <a:buNone/>
            </a:pPr>
            <a:r>
              <a:rPr lang="en" dirty="0"/>
              <a:t>ECEN 403 - Team 15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sz="2800" dirty="0"/>
              <a:t>Tools/Hand Controls - Zhengshuai </a:t>
            </a:r>
          </a:p>
        </p:txBody>
      </p:sp>
      <p:sp>
        <p:nvSpPr>
          <p:cNvPr id="96" name="Shape 96"/>
          <p:cNvSpPr txBox="1">
            <a:spLocks noGrp="1"/>
          </p:cNvSpPr>
          <p:nvPr>
            <p:ph type="body" idx="1"/>
          </p:nvPr>
        </p:nvSpPr>
        <p:spPr>
          <a:xfrm>
            <a:off x="1524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sz="2000" dirty="0"/>
              <a:t>Functions and capabilities</a:t>
            </a:r>
          </a:p>
          <a:p>
            <a:pPr marL="914400" lvl="1" indent="-228600" rtl="0">
              <a:spcBef>
                <a:spcPts val="0"/>
              </a:spcBef>
              <a:buChar char="○"/>
            </a:pPr>
            <a:r>
              <a:rPr lang="en" sz="1800" b="1" dirty="0"/>
              <a:t>Function: </a:t>
            </a:r>
            <a:r>
              <a:rPr lang="en" sz="1800" dirty="0"/>
              <a:t>medical surgery assistances</a:t>
            </a:r>
          </a:p>
          <a:p>
            <a:pPr marL="914400" lvl="1" indent="-228600" rtl="0">
              <a:spcBef>
                <a:spcPts val="0"/>
              </a:spcBef>
              <a:buChar char="○"/>
            </a:pPr>
            <a:r>
              <a:rPr lang="en" sz="1800" b="1" dirty="0"/>
              <a:t>Capability: </a:t>
            </a:r>
            <a:r>
              <a:rPr lang="en" sz="1800" dirty="0"/>
              <a:t>gripping,cutting, stitching</a:t>
            </a:r>
          </a:p>
          <a:p>
            <a:pPr marL="457200" lvl="0" indent="-228600" rtl="0">
              <a:spcBef>
                <a:spcPts val="0"/>
              </a:spcBef>
              <a:buChar char="●"/>
            </a:pPr>
            <a:r>
              <a:rPr lang="en" sz="2000" dirty="0"/>
              <a:t>Sensor data:  </a:t>
            </a:r>
          </a:p>
          <a:p>
            <a:pPr marL="914400" lvl="1" indent="-228600" rtl="0">
              <a:spcBef>
                <a:spcPts val="0"/>
              </a:spcBef>
              <a:buChar char="○"/>
            </a:pPr>
            <a:r>
              <a:rPr lang="en" sz="1800" dirty="0"/>
              <a:t>Force sensors:  </a:t>
            </a:r>
          </a:p>
          <a:p>
            <a:pPr marL="914400" lvl="1" indent="-304800" rtl="0">
              <a:spcBef>
                <a:spcPts val="0"/>
              </a:spcBef>
              <a:buSzPct val="100000"/>
              <a:buChar char="■"/>
            </a:pPr>
            <a:r>
              <a:rPr lang="en" sz="1050" dirty="0"/>
              <a:t>Force required to pierce skin: 100 psi = 68.95 N/(cm^2)</a:t>
            </a:r>
          </a:p>
          <a:p>
            <a:pPr marL="914400" lvl="1" indent="-228600" rtl="0">
              <a:spcBef>
                <a:spcPts val="0"/>
              </a:spcBef>
              <a:buChar char="○"/>
            </a:pPr>
            <a:r>
              <a:rPr lang="en" sz="1800" dirty="0"/>
              <a:t>Infrared Temperature sensor incorporated </a:t>
            </a:r>
          </a:p>
          <a:p>
            <a:pPr marL="457200" lvl="0" indent="-228600" rtl="0">
              <a:spcBef>
                <a:spcPts val="0"/>
              </a:spcBef>
            </a:pPr>
            <a:r>
              <a:rPr lang="en" sz="2000" dirty="0"/>
              <a:t>Wireless </a:t>
            </a:r>
          </a:p>
          <a:p>
            <a:pPr marL="914400" lvl="1" indent="-228600" rtl="0">
              <a:spcBef>
                <a:spcPts val="0"/>
              </a:spcBef>
            </a:pPr>
            <a:r>
              <a:rPr lang="en" sz="1800" dirty="0"/>
              <a:t>Haptic feedback</a:t>
            </a:r>
          </a:p>
          <a:p>
            <a:pPr marL="914400" lvl="1" indent="-228600" rtl="0">
              <a:spcBef>
                <a:spcPts val="0"/>
              </a:spcBef>
            </a:pPr>
            <a:r>
              <a:rPr lang="en" sz="1800" dirty="0"/>
              <a:t>Temperature feedback</a:t>
            </a:r>
          </a:p>
          <a:p>
            <a:pPr marL="914400" lvl="1" indent="-228600" rtl="0">
              <a:spcBef>
                <a:spcPts val="0"/>
              </a:spcBef>
            </a:pPr>
            <a:r>
              <a:rPr lang="en" sz="1800" dirty="0"/>
              <a:t>Video feedback</a:t>
            </a:r>
          </a:p>
        </p:txBody>
      </p:sp>
      <p:sp>
        <p:nvSpPr>
          <p:cNvPr id="99" name="Shape 99"/>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6</a:t>
            </a:fld>
            <a:endParaRPr lang="en"/>
          </a:p>
        </p:txBody>
      </p:sp>
      <p:sp>
        <p:nvSpPr>
          <p:cNvPr id="97" name="Shape 97"/>
          <p:cNvSpPr txBox="1"/>
          <p:nvPr/>
        </p:nvSpPr>
        <p:spPr>
          <a:xfrm>
            <a:off x="5606400" y="1123950"/>
            <a:ext cx="3461400" cy="3355800"/>
          </a:xfrm>
          <a:prstGeom prst="rect">
            <a:avLst/>
          </a:prstGeom>
          <a:noFill/>
          <a:ln>
            <a:noFill/>
          </a:ln>
        </p:spPr>
        <p:txBody>
          <a:bodyPr lIns="91425" tIns="91425" rIns="91425" bIns="91425" anchor="t" anchorCtr="0">
            <a:noAutofit/>
          </a:bodyPr>
          <a:lstStyle/>
          <a:p>
            <a:pPr lvl="0">
              <a:spcBef>
                <a:spcPts val="0"/>
              </a:spcBef>
              <a:buNone/>
            </a:pPr>
            <a:r>
              <a:rPr lang="en"/>
              <a:t>               </a:t>
            </a:r>
            <a:r>
              <a:rPr lang="en" b="1"/>
              <a:t>Sensors’ Requirements</a:t>
            </a:r>
          </a:p>
        </p:txBody>
      </p:sp>
      <p:graphicFrame>
        <p:nvGraphicFramePr>
          <p:cNvPr id="98" name="Shape 98"/>
          <p:cNvGraphicFramePr/>
          <p:nvPr/>
        </p:nvGraphicFramePr>
        <p:xfrm>
          <a:off x="5638800" y="1504950"/>
          <a:ext cx="3310575" cy="2118050"/>
        </p:xfrm>
        <a:graphic>
          <a:graphicData uri="http://schemas.openxmlformats.org/drawingml/2006/table">
            <a:tbl>
              <a:tblPr>
                <a:noFill/>
                <a:tableStyleId>{CFA1C95C-04B8-43CE-BAFD-EC618844C504}</a:tableStyleId>
              </a:tblPr>
              <a:tblGrid>
                <a:gridCol w="1103525"/>
                <a:gridCol w="1103525"/>
                <a:gridCol w="1103525"/>
              </a:tblGrid>
              <a:tr h="863550">
                <a:tc>
                  <a:txBody>
                    <a:bodyPr/>
                    <a:lstStyle/>
                    <a:p>
                      <a:pPr lvl="0">
                        <a:spcBef>
                          <a:spcPts val="0"/>
                        </a:spcBef>
                        <a:buNone/>
                      </a:pPr>
                      <a:endParaRPr dirty="0"/>
                    </a:p>
                  </a:txBody>
                  <a:tcPr marL="91425" marR="91425" marT="91425" marB="91425"/>
                </a:tc>
                <a:tc>
                  <a:txBody>
                    <a:bodyPr/>
                    <a:lstStyle/>
                    <a:p>
                      <a:pPr lvl="0">
                        <a:spcBef>
                          <a:spcPts val="0"/>
                        </a:spcBef>
                        <a:buNone/>
                      </a:pPr>
                      <a:r>
                        <a:rPr lang="en"/>
                        <a:t>Force sensor</a:t>
                      </a:r>
                    </a:p>
                  </a:txBody>
                  <a:tcPr marL="91425" marR="91425" marT="91425" marB="91425"/>
                </a:tc>
                <a:tc>
                  <a:txBody>
                    <a:bodyPr/>
                    <a:lstStyle/>
                    <a:p>
                      <a:pPr lvl="0">
                        <a:spcBef>
                          <a:spcPts val="0"/>
                        </a:spcBef>
                        <a:buNone/>
                      </a:pPr>
                      <a:r>
                        <a:rPr lang="en" sz="1200"/>
                        <a:t>Temperature sensor</a:t>
                      </a:r>
                    </a:p>
                  </a:txBody>
                  <a:tcPr marL="91425" marR="91425" marT="91425" marB="91425"/>
                </a:tc>
              </a:tr>
              <a:tr h="627250">
                <a:tc>
                  <a:txBody>
                    <a:bodyPr/>
                    <a:lstStyle/>
                    <a:p>
                      <a:pPr lvl="0">
                        <a:spcBef>
                          <a:spcPts val="0"/>
                        </a:spcBef>
                        <a:buNone/>
                      </a:pPr>
                      <a:r>
                        <a:rPr lang="en"/>
                        <a:t>voltage</a:t>
                      </a:r>
                    </a:p>
                  </a:txBody>
                  <a:tcPr marL="91425" marR="91425" marT="91425" marB="91425"/>
                </a:tc>
                <a:tc>
                  <a:txBody>
                    <a:bodyPr/>
                    <a:lstStyle/>
                    <a:p>
                      <a:pPr lvl="0">
                        <a:spcBef>
                          <a:spcPts val="0"/>
                        </a:spcBef>
                        <a:buNone/>
                      </a:pPr>
                      <a:r>
                        <a:rPr lang="en" sz="1200"/>
                        <a:t>1V(input)</a:t>
                      </a:r>
                    </a:p>
                  </a:txBody>
                  <a:tcPr marL="91425" marR="91425" marT="91425" marB="91425"/>
                </a:tc>
                <a:tc>
                  <a:txBody>
                    <a:bodyPr/>
                    <a:lstStyle/>
                    <a:p>
                      <a:pPr lvl="0" rtl="0">
                        <a:spcBef>
                          <a:spcPts val="0"/>
                        </a:spcBef>
                        <a:buNone/>
                      </a:pPr>
                      <a:r>
                        <a:rPr lang="en" sz="1200"/>
                        <a:t>2.2 ~ 3.6 V</a:t>
                      </a:r>
                    </a:p>
                    <a:p>
                      <a:pPr lvl="0">
                        <a:spcBef>
                          <a:spcPts val="0"/>
                        </a:spcBef>
                        <a:buNone/>
                      </a:pPr>
                      <a:r>
                        <a:rPr lang="en" sz="1200"/>
                        <a:t>(supply)</a:t>
                      </a:r>
                    </a:p>
                  </a:txBody>
                  <a:tcPr marL="91425" marR="91425" marT="91425" marB="91425"/>
                </a:tc>
              </a:tr>
              <a:tr h="627250">
                <a:tc>
                  <a:txBody>
                    <a:bodyPr/>
                    <a:lstStyle/>
                    <a:p>
                      <a:pPr lvl="0">
                        <a:spcBef>
                          <a:spcPts val="0"/>
                        </a:spcBef>
                        <a:buNone/>
                      </a:pPr>
                      <a:r>
                        <a:rPr lang="en"/>
                        <a:t>current</a:t>
                      </a:r>
                    </a:p>
                  </a:txBody>
                  <a:tcPr marL="91425" marR="91425" marT="91425" marB="91425"/>
                </a:tc>
                <a:tc>
                  <a:txBody>
                    <a:bodyPr/>
                    <a:lstStyle/>
                    <a:p>
                      <a:pPr lvl="0">
                        <a:spcBef>
                          <a:spcPts val="0"/>
                        </a:spcBef>
                        <a:buNone/>
                      </a:pPr>
                      <a:r>
                        <a:rPr lang="en" sz="1200" dirty="0"/>
                        <a:t>2.5mA (max)</a:t>
                      </a:r>
                    </a:p>
                  </a:txBody>
                  <a:tcPr marL="91425" marR="91425" marT="91425" marB="91425"/>
                </a:tc>
                <a:tc>
                  <a:txBody>
                    <a:bodyPr/>
                    <a:lstStyle/>
                    <a:p>
                      <a:pPr lvl="0">
                        <a:spcBef>
                          <a:spcPts val="0"/>
                        </a:spcBef>
                        <a:buNone/>
                      </a:pPr>
                      <a:r>
                        <a:rPr lang="en" sz="1200" dirty="0"/>
                        <a:t>240 uA (max)</a:t>
                      </a:r>
                    </a:p>
                  </a:txBody>
                  <a:tcPr marL="91425" marR="91425" marT="91425" marB="91425"/>
                </a:tc>
              </a:tr>
            </a:tbl>
          </a:graphicData>
        </a:graphic>
      </p:graphicFrame>
      <p:sp>
        <p:nvSpPr>
          <p:cNvPr id="100" name="Shape 100"/>
          <p:cNvSpPr txBox="1"/>
          <p:nvPr/>
        </p:nvSpPr>
        <p:spPr>
          <a:xfrm>
            <a:off x="6629400" y="4705350"/>
            <a:ext cx="1902600" cy="244200"/>
          </a:xfrm>
          <a:prstGeom prst="rect">
            <a:avLst/>
          </a:prstGeom>
          <a:noFill/>
          <a:ln>
            <a:noFill/>
          </a:ln>
        </p:spPr>
        <p:txBody>
          <a:bodyPr lIns="91425" tIns="91425" rIns="91425" bIns="91425" anchor="t" anchorCtr="0">
            <a:noAutofit/>
          </a:bodyPr>
          <a:lstStyle/>
          <a:p>
            <a:pPr lvl="0" rtl="0">
              <a:spcBef>
                <a:spcPts val="0"/>
              </a:spcBef>
              <a:buNone/>
            </a:pPr>
            <a:r>
              <a:rPr lang="en" dirty="0"/>
              <a:t>ECEN 403 - Team 15</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216425"/>
            <a:ext cx="8520600" cy="572700"/>
          </a:xfrm>
          <a:prstGeom prst="rect">
            <a:avLst/>
          </a:prstGeom>
        </p:spPr>
        <p:txBody>
          <a:bodyPr lIns="91425" tIns="91425" rIns="91425" bIns="91425" anchor="t" anchorCtr="0">
            <a:noAutofit/>
          </a:bodyPr>
          <a:lstStyle/>
          <a:p>
            <a:pPr lvl="0">
              <a:spcBef>
                <a:spcPts val="0"/>
              </a:spcBef>
              <a:buNone/>
            </a:pPr>
            <a:r>
              <a:rPr lang="en"/>
              <a:t>Mechanical Systems - Kevin</a:t>
            </a:r>
          </a:p>
        </p:txBody>
      </p:sp>
      <p:sp>
        <p:nvSpPr>
          <p:cNvPr id="106" name="Shape 106"/>
          <p:cNvSpPr txBox="1">
            <a:spLocks noGrp="1"/>
          </p:cNvSpPr>
          <p:nvPr>
            <p:ph type="body" idx="1"/>
          </p:nvPr>
        </p:nvSpPr>
        <p:spPr>
          <a:xfrm>
            <a:off x="311700" y="895350"/>
            <a:ext cx="8520600" cy="3962400"/>
          </a:xfrm>
          <a:prstGeom prst="rect">
            <a:avLst/>
          </a:prstGeom>
        </p:spPr>
        <p:txBody>
          <a:bodyPr lIns="91425" tIns="91425" rIns="91425" bIns="91425" anchor="t" anchorCtr="0">
            <a:noAutofit/>
          </a:bodyPr>
          <a:lstStyle/>
          <a:p>
            <a:pPr marL="457200" lvl="0" indent="-228600" rtl="0">
              <a:spcBef>
                <a:spcPts val="0"/>
              </a:spcBef>
            </a:pPr>
            <a:r>
              <a:rPr lang="en" sz="2400" dirty="0"/>
              <a:t>Holding Weight Requirement: 2.25 pounds</a:t>
            </a:r>
          </a:p>
          <a:p>
            <a:pPr marL="914400" lvl="1" indent="-228600" rtl="0">
              <a:spcBef>
                <a:spcPts val="0"/>
              </a:spcBef>
            </a:pPr>
            <a:r>
              <a:rPr lang="en" sz="2000" dirty="0"/>
              <a:t>Shoulder Motor 1 Torque: 274.96 oz.in. = 1.432 ft. lbs</a:t>
            </a:r>
          </a:p>
          <a:p>
            <a:pPr marL="914400" lvl="1" indent="-228600" rtl="0">
              <a:spcBef>
                <a:spcPts val="0"/>
              </a:spcBef>
            </a:pPr>
            <a:r>
              <a:rPr lang="en" sz="2000" dirty="0"/>
              <a:t>Shoulder Motor 2 Torque: 152.75 oz.in. = 0.796 ft. lbs</a:t>
            </a:r>
          </a:p>
          <a:p>
            <a:pPr marL="914400" lvl="1" indent="-228600" rtl="0">
              <a:spcBef>
                <a:spcPts val="0"/>
              </a:spcBef>
            </a:pPr>
            <a:r>
              <a:rPr lang="en" sz="2000" dirty="0"/>
              <a:t>Elbow Motor Torque: 106.90 oz.in. =  0.556 ft. lbs</a:t>
            </a:r>
          </a:p>
          <a:p>
            <a:pPr marL="914400" lvl="1" indent="-228600" rtl="0">
              <a:spcBef>
                <a:spcPts val="0"/>
              </a:spcBef>
            </a:pPr>
            <a:r>
              <a:rPr lang="en" sz="2000" dirty="0"/>
              <a:t>Wrist Motor 1 Torque: 66.6 oz.in. = 0.347 ft. lbs</a:t>
            </a:r>
          </a:p>
          <a:p>
            <a:pPr marL="914400" lvl="1" indent="-228600" rtl="0">
              <a:spcBef>
                <a:spcPts val="0"/>
              </a:spcBef>
            </a:pPr>
            <a:r>
              <a:rPr lang="en" sz="2000" dirty="0"/>
              <a:t>Wrist Motor 2 Torque: 45.82 oz.in. = 0.239 ft. </a:t>
            </a:r>
            <a:r>
              <a:rPr lang="en-US" sz="2000" dirty="0" smtClean="0"/>
              <a:t>L</a:t>
            </a:r>
            <a:r>
              <a:rPr lang="en" sz="2000" dirty="0" smtClean="0"/>
              <a:t>bs</a:t>
            </a:r>
          </a:p>
          <a:p>
            <a:pPr marL="914400" lvl="1" indent="-228600" rtl="0">
              <a:spcBef>
                <a:spcPts val="0"/>
              </a:spcBef>
              <a:buNone/>
            </a:pPr>
            <a:endParaRPr lang="en" sz="2000" dirty="0" smtClean="0"/>
          </a:p>
          <a:p>
            <a:pPr marL="914400" lvl="1" indent="-228600" rtl="0">
              <a:spcBef>
                <a:spcPts val="0"/>
              </a:spcBef>
              <a:buNone/>
            </a:pPr>
            <a:endParaRPr lang="en" sz="2000" dirty="0"/>
          </a:p>
          <a:p>
            <a:pPr lvl="0" rtl="0">
              <a:spcBef>
                <a:spcPts val="0"/>
              </a:spcBef>
              <a:buNone/>
            </a:pPr>
            <a:endParaRPr sz="2400" dirty="0"/>
          </a:p>
          <a:p>
            <a:pPr lvl="0" rtl="0">
              <a:spcBef>
                <a:spcPts val="0"/>
              </a:spcBef>
              <a:buNone/>
            </a:pPr>
            <a:endParaRPr sz="2400" dirty="0"/>
          </a:p>
          <a:p>
            <a:pPr marL="914400" lvl="1" indent="-228600" rtl="0">
              <a:spcBef>
                <a:spcPts val="0"/>
              </a:spcBef>
            </a:pPr>
            <a:r>
              <a:rPr lang="en" sz="2000" dirty="0"/>
              <a:t>Current Weight: ~1.6 lbs.</a:t>
            </a:r>
          </a:p>
          <a:p>
            <a:pPr marL="914400" lvl="1" indent="-228600" rtl="0">
              <a:spcBef>
                <a:spcPts val="0"/>
              </a:spcBef>
            </a:pPr>
            <a:r>
              <a:rPr lang="en" sz="2000" dirty="0"/>
              <a:t>Possible 7 inch modification extension</a:t>
            </a:r>
          </a:p>
        </p:txBody>
      </p:sp>
      <p:sp>
        <p:nvSpPr>
          <p:cNvPr id="108" name="Shape 108"/>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7</a:t>
            </a:fld>
            <a:endParaRPr lang="en"/>
          </a:p>
        </p:txBody>
      </p:sp>
      <p:pic>
        <p:nvPicPr>
          <p:cNvPr id="107" name="Shape 107"/>
          <p:cNvPicPr preferRelativeResize="0"/>
          <p:nvPr/>
        </p:nvPicPr>
        <p:blipFill rotWithShape="1">
          <a:blip r:embed="rId3">
            <a:alphaModFix/>
          </a:blip>
          <a:srcRect l="35091" t="5722" r="30148"/>
          <a:stretch/>
        </p:blipFill>
        <p:spPr>
          <a:xfrm rot="5400000" flipH="1">
            <a:off x="3034028" y="1290322"/>
            <a:ext cx="949698" cy="4579355"/>
          </a:xfrm>
          <a:prstGeom prst="rect">
            <a:avLst/>
          </a:prstGeom>
          <a:noFill/>
          <a:ln>
            <a:noFill/>
          </a:ln>
        </p:spPr>
      </p:pic>
      <p:sp>
        <p:nvSpPr>
          <p:cNvPr id="109" name="Shape 109"/>
          <p:cNvSpPr txBox="1"/>
          <p:nvPr/>
        </p:nvSpPr>
        <p:spPr>
          <a:xfrm>
            <a:off x="6705600" y="4629150"/>
            <a:ext cx="1902600" cy="244200"/>
          </a:xfrm>
          <a:prstGeom prst="rect">
            <a:avLst/>
          </a:prstGeom>
          <a:noFill/>
          <a:ln>
            <a:noFill/>
          </a:ln>
        </p:spPr>
        <p:txBody>
          <a:bodyPr lIns="91425" tIns="91425" rIns="91425" bIns="91425" anchor="t" anchorCtr="0">
            <a:noAutofit/>
          </a:bodyPr>
          <a:lstStyle/>
          <a:p>
            <a:pPr lvl="0" rtl="0">
              <a:spcBef>
                <a:spcPts val="0"/>
              </a:spcBef>
              <a:buNone/>
            </a:pPr>
            <a:r>
              <a:rPr lang="en" dirty="0"/>
              <a:t>ECEN 403 - Team 15</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Conclusion</a:t>
            </a:r>
          </a:p>
        </p:txBody>
      </p:sp>
      <p:sp>
        <p:nvSpPr>
          <p:cNvPr id="115" name="Shape 115"/>
          <p:cNvSpPr txBox="1">
            <a:spLocks noGrp="1"/>
          </p:cNvSpPr>
          <p:nvPr>
            <p:ph type="body" idx="1"/>
          </p:nvPr>
        </p:nvSpPr>
        <p:spPr>
          <a:prstGeom prst="rect">
            <a:avLst/>
          </a:prstGeom>
        </p:spPr>
        <p:txBody>
          <a:bodyPr lIns="91425" tIns="91425" rIns="91425" bIns="91425" anchor="t" anchorCtr="0">
            <a:noAutofit/>
          </a:bodyPr>
          <a:lstStyle/>
          <a:p>
            <a:pPr lvl="0" algn="l">
              <a:spcBef>
                <a:spcPts val="0"/>
              </a:spcBef>
              <a:buNone/>
            </a:pPr>
            <a:r>
              <a:rPr lang="en" sz="2400" dirty="0"/>
              <a:t>The Robotic Arm Kit system is optimized for usage in the </a:t>
            </a:r>
            <a:r>
              <a:rPr lang="en" sz="2400" dirty="0" smtClean="0"/>
              <a:t>medical </a:t>
            </a:r>
            <a:r>
              <a:rPr lang="en" sz="2400" dirty="0"/>
              <a:t>field. The various subsystems enables the system to perform accurate operations wirelessly with minimum latency. </a:t>
            </a:r>
          </a:p>
        </p:txBody>
      </p:sp>
      <p:sp>
        <p:nvSpPr>
          <p:cNvPr id="116" name="Shape 116"/>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8</a:t>
            </a:fld>
            <a:endParaRPr lang="en"/>
          </a:p>
        </p:txBody>
      </p:sp>
      <p:sp>
        <p:nvSpPr>
          <p:cNvPr id="117" name="Shape 117"/>
          <p:cNvSpPr txBox="1"/>
          <p:nvPr/>
        </p:nvSpPr>
        <p:spPr>
          <a:xfrm>
            <a:off x="6629400" y="4629150"/>
            <a:ext cx="1902600" cy="244200"/>
          </a:xfrm>
          <a:prstGeom prst="rect">
            <a:avLst/>
          </a:prstGeom>
          <a:noFill/>
          <a:ln>
            <a:noFill/>
          </a:ln>
        </p:spPr>
        <p:txBody>
          <a:bodyPr lIns="91425" tIns="91425" rIns="91425" bIns="91425" anchor="t" anchorCtr="0">
            <a:noAutofit/>
          </a:bodyPr>
          <a:lstStyle/>
          <a:p>
            <a:pPr lvl="0" rtl="0">
              <a:spcBef>
                <a:spcPts val="0"/>
              </a:spcBef>
              <a:buNone/>
            </a:pPr>
            <a:r>
              <a:rPr lang="en" dirty="0"/>
              <a:t>ECEN 403 - Team 15</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1803200"/>
            <a:ext cx="8520600" cy="572700"/>
          </a:xfrm>
          <a:prstGeom prst="rect">
            <a:avLst/>
          </a:prstGeom>
        </p:spPr>
        <p:txBody>
          <a:bodyPr lIns="91425" tIns="91425" rIns="91425" bIns="91425" anchor="t" anchorCtr="0">
            <a:noAutofit/>
          </a:bodyPr>
          <a:lstStyle/>
          <a:p>
            <a:pPr lvl="0" algn="ctr" rtl="0">
              <a:spcBef>
                <a:spcPts val="0"/>
              </a:spcBef>
              <a:buNone/>
            </a:pPr>
            <a:r>
              <a:rPr lang="en" sz="4800"/>
              <a:t>Questions?</a:t>
            </a:r>
          </a:p>
        </p:txBody>
      </p:sp>
      <p:sp>
        <p:nvSpPr>
          <p:cNvPr id="123" name="Shape 123"/>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9</a:t>
            </a:fld>
            <a:endParaRPr lang="en"/>
          </a:p>
        </p:txBody>
      </p:sp>
    </p:spTree>
  </p:cSld>
  <p:clrMapOvr>
    <a:masterClrMapping/>
  </p:clrMapOvr>
  <p:transition spd="slow">
    <p:cut/>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TotalTime>
  <Words>659</Words>
  <Application>Microsoft Office PowerPoint</Application>
  <PresentationFormat>On-screen Show (16:9)</PresentationFormat>
  <Paragraphs>130</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Paper</vt:lpstr>
      <vt:lpstr>Modularized Robotic Arm  Team 15 Functional Specification Requirements </vt:lpstr>
      <vt:lpstr>Overview</vt:lpstr>
      <vt:lpstr>Power and Control Systems - Kevin</vt:lpstr>
      <vt:lpstr>Wireless System, Raspberry Pi 2 - Fuhua</vt:lpstr>
      <vt:lpstr>Latency Minimization- Yuan</vt:lpstr>
      <vt:lpstr>Tools/Hand Controls - Zhengshuai </vt:lpstr>
      <vt:lpstr>Mechanical Systems - Kevin</vt:lpstr>
      <vt:lpstr>Conclusion</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Modularized Robotic Arm  Team 15 Functional Specification Requirements</dc:title>
  <dc:creator>Kevin</dc:creator>
  <cp:lastModifiedBy>Kevin</cp:lastModifiedBy>
  <cp:revision>2</cp:revision>
  <dcterms:modified xsi:type="dcterms:W3CDTF">2016-03-11T05:43:57Z</dcterms:modified>
</cp:coreProperties>
</file>