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8" r:id="rId3"/>
    <p:sldId id="280" r:id="rId4"/>
    <p:sldId id="281" r:id="rId5"/>
    <p:sldId id="282" r:id="rId6"/>
    <p:sldId id="27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CB6"/>
    <a:srgbClr val="009644"/>
    <a:srgbClr val="009242"/>
    <a:srgbClr val="007434"/>
    <a:srgbClr val="00823B"/>
    <a:srgbClr val="6EA92D"/>
    <a:srgbClr val="5F9127"/>
    <a:srgbClr val="08C9CE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6E5D5-7DB0-4C9C-B07D-31F1F1E49870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78D8-5ECE-4558-ACA7-D491A7E1A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0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4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12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55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5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stec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28D319-7138-47D7-BB07-5DAD32F84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/>
          <a:stretch/>
        </p:blipFill>
        <p:spPr>
          <a:xfrm>
            <a:off x="10077783" y="14067"/>
            <a:ext cx="1664144" cy="1049927"/>
          </a:xfrm>
          <a:prstGeom prst="rect">
            <a:avLst/>
          </a:prstGeom>
        </p:spPr>
      </p:pic>
      <p:cxnSp>
        <p:nvCxnSpPr>
          <p:cNvPr id="4" name="224 Conector recto">
            <a:extLst>
              <a:ext uri="{FF2B5EF4-FFF2-40B4-BE49-F238E27FC236}">
                <a16:creationId xmlns:a16="http://schemas.microsoft.com/office/drawing/2014/main" id="{80D295F2-AE13-49AC-B32B-D5FB06611CA7}"/>
              </a:ext>
            </a:extLst>
          </p:cNvPr>
          <p:cNvCxnSpPr/>
          <p:nvPr userDrawn="1"/>
        </p:nvCxnSpPr>
        <p:spPr>
          <a:xfrm>
            <a:off x="562564" y="781596"/>
            <a:ext cx="11094955" cy="0"/>
          </a:xfrm>
          <a:prstGeom prst="line">
            <a:avLst/>
          </a:prstGeom>
          <a:ln w="34925" cmpd="dbl">
            <a:solidFill>
              <a:srgbClr val="FF0000"/>
            </a:solidFill>
            <a:prstDash val="solid"/>
            <a:round/>
          </a:ln>
          <a:effectLst>
            <a:outerShdw blurRad="50800" dist="381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SSSTECAM">
            <a:extLst>
              <a:ext uri="{FF2B5EF4-FFF2-40B4-BE49-F238E27FC236}">
                <a16:creationId xmlns:a16="http://schemas.microsoft.com/office/drawing/2014/main" id="{AA9D9BD8-5029-4CCA-8B6B-4E88925BBD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209" y="6127432"/>
            <a:ext cx="2256962" cy="6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37E70DC-9761-48BA-B6C1-44789083B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028" y="2006221"/>
            <a:ext cx="9990578" cy="3759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853F34-B9A0-45D7-9ACE-3E27422CA5FB}"/>
              </a:ext>
            </a:extLst>
          </p:cNvPr>
          <p:cNvSpPr txBox="1"/>
          <p:nvPr userDrawn="1"/>
        </p:nvSpPr>
        <p:spPr>
          <a:xfrm>
            <a:off x="534481" y="381486"/>
            <a:ext cx="465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cap="none" spc="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de Excelencia Administrativa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596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5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04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0534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3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6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ADAD-C547-4915-8DE6-796D7C2FA254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97A5-7D83-4191-AF2C-6C5676ABD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0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4.emf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937657"/>
            <a:ext cx="8267951" cy="492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1" y="1600379"/>
            <a:ext cx="3554094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973" r="5189" b="17050"/>
          <a:stretch/>
        </p:blipFill>
        <p:spPr>
          <a:xfrm>
            <a:off x="9375611" y="5434"/>
            <a:ext cx="2429854" cy="74052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07963" y="801850"/>
            <a:ext cx="11397502" cy="0"/>
          </a:xfrm>
          <a:prstGeom prst="line">
            <a:avLst/>
          </a:prstGeom>
          <a:ln w="50800" cmpd="thinThick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21710" y="239150"/>
            <a:ext cx="455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Gastos por Sueldos y Salarios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38895" y="1351656"/>
            <a:ext cx="5393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Datos acumulados a Octubre y Promedio Mensual</a:t>
            </a:r>
          </a:p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(Cifras en Miles de Pesos)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72177" y="935116"/>
            <a:ext cx="55012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Gastos por Dirección Total de Trabajadores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073446" y="2509841"/>
            <a:ext cx="1578078" cy="8984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Total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Acum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$34,897  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$3,490</a:t>
            </a:r>
          </a:p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 225 Trabajadores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x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$15.5</a:t>
            </a:r>
          </a:p>
        </p:txBody>
      </p:sp>
    </p:spTree>
    <p:extLst>
      <p:ext uri="{BB962C8B-B14F-4D97-AF65-F5344CB8AC3E}">
        <p14:creationId xmlns:p14="http://schemas.microsoft.com/office/powerpoint/2010/main" val="136852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7083"/>
            <a:ext cx="9223211" cy="46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973" r="5189" b="17050"/>
          <a:stretch/>
        </p:blipFill>
        <p:spPr>
          <a:xfrm>
            <a:off x="9375611" y="5434"/>
            <a:ext cx="2429854" cy="74052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07963" y="801850"/>
            <a:ext cx="11397502" cy="0"/>
          </a:xfrm>
          <a:prstGeom prst="line">
            <a:avLst/>
          </a:prstGeom>
          <a:ln w="50800" cmpd="thinThick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21710" y="239150"/>
            <a:ext cx="455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Gastos por Sueldos y Salarios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76812" y="1359197"/>
            <a:ext cx="5393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Datos acumulados a Octubre y Promedio Mensual</a:t>
            </a:r>
          </a:p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(Cifras en Miles de Pesos)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61102" y="935116"/>
            <a:ext cx="6123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Gastos por Dirección Trabajadores de Confianza</a:t>
            </a:r>
          </a:p>
        </p:txBody>
      </p:sp>
      <p:sp>
        <p:nvSpPr>
          <p:cNvPr id="11" name="Rectángulo redondeado 5"/>
          <p:cNvSpPr/>
          <p:nvPr/>
        </p:nvSpPr>
        <p:spPr>
          <a:xfrm>
            <a:off x="5073446" y="2449439"/>
            <a:ext cx="1578078" cy="8984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Total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Acum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$22,499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$2,250</a:t>
            </a:r>
          </a:p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 105 Trabajadores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x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$21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09" y="1837645"/>
            <a:ext cx="3520955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46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1999"/>
            <a:ext cx="9209314" cy="516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973" r="5189" b="17050"/>
          <a:stretch/>
        </p:blipFill>
        <p:spPr>
          <a:xfrm>
            <a:off x="9375611" y="5434"/>
            <a:ext cx="2429854" cy="74052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07963" y="801850"/>
            <a:ext cx="11397502" cy="0"/>
          </a:xfrm>
          <a:prstGeom prst="line">
            <a:avLst/>
          </a:prstGeom>
          <a:ln w="50800" cmpd="thinThick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21710" y="239150"/>
            <a:ext cx="455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Gastos por Sueldos y Salarios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38895" y="1351656"/>
            <a:ext cx="5393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Datos acumulados a Octubre y Promedio Mensual</a:t>
            </a:r>
          </a:p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(Cifras en Miles de Pesos)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79041" y="935116"/>
            <a:ext cx="54875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Gastos por Dirección Trabajadores de Base</a:t>
            </a:r>
          </a:p>
        </p:txBody>
      </p:sp>
      <p:sp>
        <p:nvSpPr>
          <p:cNvPr id="14" name="Rectángulo redondeado 5"/>
          <p:cNvSpPr/>
          <p:nvPr/>
        </p:nvSpPr>
        <p:spPr>
          <a:xfrm>
            <a:off x="5073446" y="2449439"/>
            <a:ext cx="1578078" cy="8984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Total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Acum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$7,742 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$774</a:t>
            </a:r>
          </a:p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 64 Trabajadores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x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12.0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C82E09-1EC2-49A2-B98B-0193DEFD6104}"/>
              </a:ext>
            </a:extLst>
          </p:cNvPr>
          <p:cNvSpPr/>
          <p:nvPr/>
        </p:nvSpPr>
        <p:spPr>
          <a:xfrm rot="19824451">
            <a:off x="1492971" y="3046586"/>
            <a:ext cx="636083" cy="23270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829" y="1900238"/>
            <a:ext cx="3228522" cy="229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4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1096"/>
            <a:ext cx="10167257" cy="44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973" r="5189" b="17050"/>
          <a:stretch/>
        </p:blipFill>
        <p:spPr>
          <a:xfrm>
            <a:off x="9375611" y="5434"/>
            <a:ext cx="2429854" cy="74052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07963" y="801850"/>
            <a:ext cx="11397502" cy="0"/>
          </a:xfrm>
          <a:prstGeom prst="line">
            <a:avLst/>
          </a:prstGeom>
          <a:ln w="50800" cmpd="thinThick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21710" y="239150"/>
            <a:ext cx="455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Gastos por Sueldos y Salarios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0043" y="1351656"/>
            <a:ext cx="54509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Datos acumulados a Octubre  y Promedio Mensual</a:t>
            </a:r>
          </a:p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(Cifras en Miles de Pesos)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226089" y="935116"/>
            <a:ext cx="59934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Gastos por Dirección Trabajadores de Contrato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3227388"/>
            <a:ext cx="5365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ángulo 7"/>
          <p:cNvSpPr/>
          <p:nvPr/>
        </p:nvSpPr>
        <p:spPr>
          <a:xfrm rot="19824451">
            <a:off x="1606630" y="3178519"/>
            <a:ext cx="616938" cy="173170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5"/>
          <p:cNvSpPr/>
          <p:nvPr/>
        </p:nvSpPr>
        <p:spPr>
          <a:xfrm>
            <a:off x="5073445" y="2325511"/>
            <a:ext cx="1699887" cy="9018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Total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Acum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$4,656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$466</a:t>
            </a:r>
          </a:p>
          <a:p>
            <a:pPr algn="ctr"/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 56 Trabajadores</a:t>
            </a:r>
          </a:p>
          <a:p>
            <a:pPr algn="ctr"/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Prom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Mens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por </a:t>
            </a:r>
            <a:r>
              <a:rPr lang="es-MX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</a:t>
            </a:r>
            <a:r>
              <a:rPr lang="es-MX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$8</a:t>
            </a:r>
          </a:p>
          <a:p>
            <a:pPr algn="ctr"/>
            <a:endParaRPr lang="es-MX" sz="1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26" y="1889719"/>
            <a:ext cx="3585940" cy="2475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62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48" y="2231571"/>
            <a:ext cx="116150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973" r="5189" b="17050"/>
          <a:stretch/>
        </p:blipFill>
        <p:spPr>
          <a:xfrm>
            <a:off x="9375611" y="5434"/>
            <a:ext cx="2429854" cy="74052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07963" y="801850"/>
            <a:ext cx="11397502" cy="0"/>
          </a:xfrm>
          <a:prstGeom prst="line">
            <a:avLst/>
          </a:prstGeom>
          <a:ln w="50800" cmpd="thinThick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21710" y="239150"/>
            <a:ext cx="455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Gastos por Sueldos y Salarios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81517" y="1351657"/>
            <a:ext cx="6028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Datos acumulados a Octubre 2019  y Promedio Mensual</a:t>
            </a:r>
          </a:p>
          <a:p>
            <a:pPr algn="ctr"/>
            <a:r>
              <a:rPr lang="es-ES" sz="20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(Cifras en Miles de Pesos)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305462" y="935116"/>
            <a:ext cx="58346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 por Concepto del total de Trabajadores</a:t>
            </a:r>
          </a:p>
        </p:txBody>
      </p:sp>
      <p:sp>
        <p:nvSpPr>
          <p:cNvPr id="8" name="Rectángulo 7"/>
          <p:cNvSpPr/>
          <p:nvPr/>
        </p:nvSpPr>
        <p:spPr>
          <a:xfrm rot="19824451" flipV="1">
            <a:off x="1246716" y="2988734"/>
            <a:ext cx="640506" cy="22519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826077" y="2516554"/>
            <a:ext cx="942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600" b="1" cap="none" spc="0" dirty="0">
                <a:ln/>
                <a:solidFill>
                  <a:srgbClr val="FF0000"/>
                </a:solidFill>
                <a:effectLst/>
              </a:rPr>
              <a:t>$28,826</a:t>
            </a:r>
            <a:r>
              <a:rPr lang="es-ES" sz="1600" b="1" dirty="0">
                <a:ln/>
                <a:solidFill>
                  <a:srgbClr val="FF0000"/>
                </a:solidFill>
              </a:rPr>
              <a:t>   </a:t>
            </a:r>
          </a:p>
          <a:p>
            <a:pPr algn="ctr"/>
            <a:r>
              <a:rPr lang="es-ES" sz="1600" b="1" dirty="0">
                <a:ln/>
                <a:solidFill>
                  <a:srgbClr val="FF0000"/>
                </a:solidFill>
              </a:rPr>
              <a:t>81%</a:t>
            </a:r>
            <a:endParaRPr lang="es-ES" sz="1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6" name="Cerrar corchete 15"/>
          <p:cNvSpPr/>
          <p:nvPr/>
        </p:nvSpPr>
        <p:spPr>
          <a:xfrm rot="10800000" flipH="1">
            <a:off x="2434601" y="2018830"/>
            <a:ext cx="333928" cy="1770738"/>
          </a:xfrm>
          <a:prstGeom prst="rightBracket">
            <a:avLst>
              <a:gd name="adj" fmla="val 8333"/>
            </a:avLst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58" y="1738138"/>
            <a:ext cx="3390808" cy="2311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99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s de guion gráf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198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Diseños de guion gráfico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fco.coyoc@hotmail.com</dc:creator>
  <cp:lastModifiedBy>WENDY MARIANA BLANCO RAMOS</cp:lastModifiedBy>
  <cp:revision>588</cp:revision>
  <dcterms:created xsi:type="dcterms:W3CDTF">2018-05-15T16:21:06Z</dcterms:created>
  <dcterms:modified xsi:type="dcterms:W3CDTF">2019-11-27T21:30:38Z</dcterms:modified>
</cp:coreProperties>
</file>