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3" r:id="rId5"/>
    <p:sldId id="264" r:id="rId6"/>
    <p:sldId id="296" r:id="rId7"/>
    <p:sldId id="289" r:id="rId8"/>
    <p:sldId id="291" r:id="rId9"/>
    <p:sldId id="294" r:id="rId10"/>
    <p:sldId id="292" r:id="rId11"/>
    <p:sldId id="295" r:id="rId12"/>
    <p:sldId id="290" r:id="rId13"/>
    <p:sldId id="265" r:id="rId14"/>
    <p:sldId id="261" r:id="rId15"/>
    <p:sldId id="298" r:id="rId16"/>
    <p:sldId id="266" r:id="rId17"/>
    <p:sldId id="297" r:id="rId18"/>
    <p:sldId id="29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500" autoAdjust="0"/>
  </p:normalViewPr>
  <p:slideViewPr>
    <p:cSldViewPr snapToGrid="0">
      <p:cViewPr varScale="1">
        <p:scale>
          <a:sx n="100" d="100"/>
          <a:sy n="100" d="100"/>
        </p:scale>
        <p:origin x="9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8A670-3BFE-45CE-8FD9-0FEFD34C70C8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3DFBE-F2F0-4BB7-BBA7-C484A5723F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434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 smtClean="0"/>
              <a:t>AWS</a:t>
            </a:r>
            <a:r>
              <a:rPr lang="zh-CN" altLang="en-US" dirty="0" smtClean="0"/>
              <a:t>完善的云基础设施，完善的</a:t>
            </a:r>
            <a:r>
              <a:rPr lang="en-US" altLang="zh-CN" dirty="0" smtClean="0"/>
              <a:t>K8S</a:t>
            </a:r>
            <a:r>
              <a:rPr lang="zh-CN" altLang="en-US" dirty="0" smtClean="0"/>
              <a:t>功能（</a:t>
            </a:r>
            <a:r>
              <a:rPr lang="en-US" altLang="zh-CN" dirty="0" err="1" smtClean="0"/>
              <a:t>Ctrip</a:t>
            </a:r>
            <a:r>
              <a:rPr lang="zh-CN" altLang="en-US" dirty="0" smtClean="0"/>
              <a:t>不完善）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altLang="zh-CN" dirty="0" smtClean="0"/>
              <a:t>AWS</a:t>
            </a:r>
            <a:r>
              <a:rPr lang="zh-CN" altLang="en-US" dirty="0" smtClean="0"/>
              <a:t>全球</a:t>
            </a:r>
            <a:r>
              <a:rPr lang="zh-CN" altLang="en-US" dirty="0" smtClean="0"/>
              <a:t>拓展</a:t>
            </a:r>
            <a:r>
              <a:rPr lang="zh-CN" altLang="en-US" dirty="0" smtClean="0"/>
              <a:t>性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3DFBE-F2F0-4BB7-BBA7-C484A5723F3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206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baseline="0" dirty="0" smtClean="0"/>
              <a:t>零侵入（</a:t>
            </a:r>
            <a:r>
              <a:rPr lang="en-US" altLang="zh-CN" baseline="0" dirty="0" smtClean="0"/>
              <a:t>JVM</a:t>
            </a:r>
            <a:r>
              <a:rPr lang="zh-CN" altLang="en-US" baseline="0" dirty="0" smtClean="0"/>
              <a:t>），代码干净，依赖库</a:t>
            </a:r>
            <a:r>
              <a:rPr lang="zh-CN" altLang="en-US" baseline="0" dirty="0" smtClean="0"/>
              <a:t>升级无侵入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基础设施下沉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3DFBE-F2F0-4BB7-BBA7-C484A5723F3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796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baseline="0" dirty="0" err="1" smtClean="0"/>
              <a:t>Yaml</a:t>
            </a:r>
            <a:r>
              <a:rPr lang="zh-CN" altLang="en-US" baseline="0" dirty="0" smtClean="0"/>
              <a:t>设计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客户端和服务端负载均衡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3DFBE-F2F0-4BB7-BBA7-C484A5723F3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21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、中间件</a:t>
            </a:r>
            <a:r>
              <a:rPr lang="en-US" altLang="zh-CN" dirty="0" err="1" smtClean="0"/>
              <a:t>sdk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、集成开源方案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 使用</a:t>
            </a:r>
            <a:r>
              <a:rPr lang="en-US" altLang="zh-CN" dirty="0" err="1" smtClean="0"/>
              <a:t>Ctrip</a:t>
            </a:r>
            <a:r>
              <a:rPr lang="zh-CN" altLang="en-US" dirty="0" smtClean="0"/>
              <a:t>组件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3DFBE-F2F0-4BB7-BBA7-C484A5723F3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7721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3DFBE-F2F0-4BB7-BBA7-C484A5723F3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904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、优势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、劣势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3DFBE-F2F0-4BB7-BBA7-C484A5723F3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116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cache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db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q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3DFBE-F2F0-4BB7-BBA7-C484A5723F3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671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、框架全家桶开发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AWS</a:t>
            </a:r>
            <a:r>
              <a:rPr lang="zh-CN" altLang="en-US" dirty="0" smtClean="0"/>
              <a:t>云原生</a:t>
            </a:r>
            <a:r>
              <a:rPr lang="en-US" altLang="zh-CN" dirty="0" smtClean="0"/>
              <a:t>+</a:t>
            </a:r>
            <a:r>
              <a:rPr lang="zh-CN" altLang="en-US" dirty="0" smtClean="0"/>
              <a:t>开源开发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3DFBE-F2F0-4BB7-BBA7-C484A5723F3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778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、容器优势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、云时代的</a:t>
            </a:r>
            <a:r>
              <a:rPr lang="en-US" altLang="zh-CN" dirty="0" err="1" smtClean="0"/>
              <a:t>linux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cgroup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3DFBE-F2F0-4BB7-BBA7-C484A5723F3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904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管理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RAM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POD</a:t>
            </a:r>
            <a:r>
              <a:rPr lang="zh-CN" altLang="en-US" dirty="0" smtClean="0"/>
              <a:t>即进程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altLang="zh-CN" dirty="0" smtClean="0"/>
              <a:t>Pull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全局资源最优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全局资源不可切分</a:t>
            </a:r>
            <a:r>
              <a:rPr lang="en-US" altLang="zh-CN" dirty="0" smtClean="0"/>
              <a:t>-&gt;scheduler</a:t>
            </a:r>
            <a:r>
              <a:rPr lang="zh-CN" altLang="en-US" dirty="0" smtClean="0"/>
              <a:t>无法横向拓展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3DFBE-F2F0-4BB7-BBA7-C484A5723F3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890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、弹性伸缩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、声明式</a:t>
            </a:r>
            <a:r>
              <a:rPr lang="en-US" altLang="zh-CN" dirty="0" err="1" smtClean="0"/>
              <a:t>APIyaml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3DFBE-F2F0-4BB7-BBA7-C484A5723F3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740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、开发流程（变动不大）无状态，可拓展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、使用无侵入式方式替代侵入式框架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3DFBE-F2F0-4BB7-BBA7-C484A5723F3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566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、数据平面，控制平面，逻辑结构（动静结构）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TCP</a:t>
            </a:r>
            <a:r>
              <a:rPr lang="zh-CN" altLang="en-US" baseline="0" dirty="0" smtClean="0"/>
              <a:t> </a:t>
            </a:r>
            <a:r>
              <a:rPr lang="zh-CN" altLang="en-US" baseline="0" dirty="0" smtClean="0"/>
              <a:t>与 网络层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流量劫持 手工</a:t>
            </a:r>
            <a:r>
              <a:rPr lang="en-US" altLang="zh-CN" baseline="0" dirty="0" smtClean="0"/>
              <a:t>/proxy/</a:t>
            </a:r>
            <a:r>
              <a:rPr lang="en-US" altLang="zh-CN" baseline="0" dirty="0" err="1" smtClean="0"/>
              <a:t>iptables</a:t>
            </a:r>
            <a:r>
              <a:rPr lang="zh-CN" altLang="en-US" baseline="0" dirty="0" smtClean="0"/>
              <a:t>操作系统层面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回环性能 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3DFBE-F2F0-4BB7-BBA7-C484A5723F3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250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73CF-BD6A-4D26-BE33-5E6C42BE5B0E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C3B7-E8D0-4B15-A0AD-B5B02CEA08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63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73CF-BD6A-4D26-BE33-5E6C42BE5B0E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C3B7-E8D0-4B15-A0AD-B5B02CEA08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215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73CF-BD6A-4D26-BE33-5E6C42BE5B0E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C3B7-E8D0-4B15-A0AD-B5B02CEA08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15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73CF-BD6A-4D26-BE33-5E6C42BE5B0E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C3B7-E8D0-4B15-A0AD-B5B02CEA08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477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73CF-BD6A-4D26-BE33-5E6C42BE5B0E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C3B7-E8D0-4B15-A0AD-B5B02CEA08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738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73CF-BD6A-4D26-BE33-5E6C42BE5B0E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C3B7-E8D0-4B15-A0AD-B5B02CEA08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73CF-BD6A-4D26-BE33-5E6C42BE5B0E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C3B7-E8D0-4B15-A0AD-B5B02CEA08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447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73CF-BD6A-4D26-BE33-5E6C42BE5B0E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C3B7-E8D0-4B15-A0AD-B5B02CEA08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516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73CF-BD6A-4D26-BE33-5E6C42BE5B0E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C3B7-E8D0-4B15-A0AD-B5B02CEA08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274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73CF-BD6A-4D26-BE33-5E6C42BE5B0E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C3B7-E8D0-4B15-A0AD-B5B02CEA08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268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73CF-BD6A-4D26-BE33-5E6C42BE5B0E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C3B7-E8D0-4B15-A0AD-B5B02CEA08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80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073CF-BD6A-4D26-BE33-5E6C42BE5B0E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CC3B7-E8D0-4B15-A0AD-B5B02CEA08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080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ianshu.com/p/5aed73b288f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72070" y="468220"/>
            <a:ext cx="7841941" cy="5826047"/>
          </a:xfrm>
        </p:spPr>
        <p:txBody>
          <a:bodyPr>
            <a:normAutofit lnSpcReduction="10000"/>
          </a:bodyPr>
          <a:lstStyle/>
          <a:p>
            <a:r>
              <a:rPr lang="en-US" altLang="zh-CN" sz="1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AWS</a:t>
            </a:r>
            <a:r>
              <a:rPr lang="zh-CN" altLang="en-US" sz="1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云原生应用开发实践</a:t>
            </a:r>
            <a:r>
              <a:rPr lang="en-US" altLang="zh-CN" sz="1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sz="1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基础知识</a:t>
            </a:r>
            <a:endParaRPr lang="en-US" altLang="zh-CN" sz="16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/>
            <a:endParaRPr lang="en-US" altLang="zh-CN" sz="1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/>
            <a:r>
              <a:rPr lang="en-US" altLang="zh-CN" sz="1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1. Cloud native </a:t>
            </a:r>
            <a:r>
              <a:rPr lang="zh-CN" altLang="en-US" sz="1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云</a:t>
            </a:r>
            <a:r>
              <a:rPr lang="zh-CN" altLang="en-US" sz="1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原</a:t>
            </a:r>
            <a:r>
              <a:rPr lang="zh-CN" altLang="en-US" sz="1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生</a:t>
            </a:r>
            <a:endParaRPr lang="en-US" altLang="zh-CN" sz="1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/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1.1 What is cloud native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云原生介绍</a:t>
            </a:r>
            <a:endParaRPr lang="en-US" altLang="zh-CN" sz="16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/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1.2 Why do we use cloud native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云原生模式比较</a:t>
            </a:r>
            <a:endParaRPr lang="en-US" altLang="zh-CN" sz="16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/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1.3 How to use cloud native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云原生示例</a:t>
            </a:r>
            <a:endParaRPr lang="en-US" altLang="zh-CN" sz="16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/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1.4 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Who is using cloud native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云原生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案例</a:t>
            </a:r>
            <a:endParaRPr lang="en-US" altLang="zh-CN" sz="16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/>
            <a:endParaRPr lang="en-US" altLang="zh-CN" sz="16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/>
            <a:r>
              <a:rPr lang="en-US" altLang="zh-CN" sz="1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2. K8S </a:t>
            </a:r>
            <a:r>
              <a:rPr lang="zh-CN" altLang="en-US" sz="1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容器编排</a:t>
            </a:r>
            <a:endParaRPr lang="en-US" altLang="zh-CN" sz="1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/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2.1 What is </a:t>
            </a:r>
            <a:r>
              <a:rPr lang="en-US" altLang="zh-CN" sz="16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kubernetes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K8S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介绍</a:t>
            </a:r>
            <a:endParaRPr lang="en-US" altLang="zh-CN" sz="16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/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2.2 Why is k8s so popular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K8S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强大之处</a:t>
            </a:r>
            <a:endParaRPr lang="en-US" altLang="zh-CN" sz="16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/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2.3 How to use k8s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K8S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开发人员使用示例</a:t>
            </a:r>
            <a:endParaRPr lang="en-US" altLang="zh-CN" sz="16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/>
            <a:endParaRPr lang="en-US" altLang="zh-CN" sz="16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/>
            <a:r>
              <a:rPr lang="en-US" altLang="zh-CN" sz="1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3. Service mesh </a:t>
            </a:r>
            <a:r>
              <a:rPr lang="zh-CN" altLang="en-US" sz="1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服务网格</a:t>
            </a:r>
            <a:endParaRPr lang="en-US" altLang="zh-CN" sz="1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/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3.1 What is service mesh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服务网格介绍</a:t>
            </a:r>
            <a:endParaRPr lang="en-US" altLang="zh-CN" sz="16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/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3.2 Compares to traditional </a:t>
            </a:r>
            <a:r>
              <a:rPr lang="en-US" altLang="zh-CN" sz="16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microservice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与传统微服务的比较</a:t>
            </a:r>
            <a:endParaRPr lang="en-US" altLang="zh-CN" sz="16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/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3.3 How to use service mesh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如何替代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spring cloud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等微服务框架</a:t>
            </a:r>
            <a:endParaRPr lang="en-US" altLang="zh-CN" sz="16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/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/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274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78889" y="656948"/>
            <a:ext cx="415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2.2 Why is k8s so popular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K8S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强大之处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57179" y="1553592"/>
            <a:ext cx="5248312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弹性伸缩</a:t>
            </a:r>
            <a:endParaRPr lang="en-US" altLang="zh-CN" sz="1600" b="1" dirty="0" smtClean="0"/>
          </a:p>
          <a:p>
            <a:endParaRPr lang="en-US" altLang="zh-CN" sz="1200" dirty="0" smtClean="0"/>
          </a:p>
          <a:p>
            <a:r>
              <a:rPr lang="zh-CN" altLang="en-US" sz="1200" b="1" dirty="0"/>
              <a:t>声明</a:t>
            </a:r>
            <a:r>
              <a:rPr lang="zh-CN" altLang="en-US" sz="1200" b="1" dirty="0" smtClean="0"/>
              <a:t>式</a:t>
            </a:r>
            <a:r>
              <a:rPr lang="en-US" altLang="zh-CN" sz="1200" b="1" dirty="0" smtClean="0"/>
              <a:t>API</a:t>
            </a:r>
            <a:r>
              <a:rPr lang="zh-CN" altLang="en-US" sz="1200" b="1" dirty="0"/>
              <a:t>：</a:t>
            </a:r>
            <a:r>
              <a:rPr lang="zh-CN" altLang="en-US" sz="1200" dirty="0" smtClean="0"/>
              <a:t>告诉</a:t>
            </a:r>
            <a:r>
              <a:rPr lang="en-US" altLang="zh-CN" sz="1200" dirty="0" smtClean="0"/>
              <a:t>Kubernetes</a:t>
            </a:r>
            <a:r>
              <a:rPr lang="zh-CN" altLang="en-US" sz="1200" dirty="0" smtClean="0"/>
              <a:t>系统应该处于什么状态，</a:t>
            </a:r>
            <a:r>
              <a:rPr lang="en-US" altLang="zh-CN" sz="1200" dirty="0" smtClean="0"/>
              <a:t>Kubernetes</a:t>
            </a:r>
            <a:r>
              <a:rPr lang="zh-CN" altLang="en-US" sz="1200" dirty="0" smtClean="0"/>
              <a:t>会如何实现它。 </a:t>
            </a:r>
            <a:r>
              <a:rPr lang="en-US" altLang="zh-CN" sz="1200" dirty="0" err="1" smtClean="0"/>
              <a:t>ReplicaSet</a:t>
            </a:r>
            <a:r>
              <a:rPr lang="zh-CN" altLang="en-US" sz="1200" dirty="0" smtClean="0"/>
              <a:t>可以随时控制应运行的应用程序的副本数量或确切副本数量。</a:t>
            </a:r>
          </a:p>
          <a:p>
            <a:endParaRPr lang="en-US" altLang="zh-CN" sz="1200" dirty="0" smtClean="0"/>
          </a:p>
          <a:p>
            <a:r>
              <a:rPr lang="zh-CN" altLang="en-US" sz="1200" b="1" dirty="0"/>
              <a:t>水平</a:t>
            </a:r>
            <a:r>
              <a:rPr lang="zh-CN" altLang="en-US" sz="1200" b="1" dirty="0" smtClean="0"/>
              <a:t>伸缩：</a:t>
            </a:r>
            <a:r>
              <a:rPr lang="zh-CN" altLang="en-US" sz="1200" dirty="0" smtClean="0"/>
              <a:t>自动调整</a:t>
            </a:r>
            <a:r>
              <a:rPr lang="en-US" altLang="zh-CN" sz="1200" dirty="0" smtClean="0"/>
              <a:t>Pod</a:t>
            </a:r>
            <a:r>
              <a:rPr lang="zh-CN" altLang="en-US" sz="1200" dirty="0" smtClean="0"/>
              <a:t>的副本集数量</a:t>
            </a:r>
          </a:p>
          <a:p>
            <a:r>
              <a:rPr lang="zh-CN" altLang="en-US" sz="1200" b="1" dirty="0" smtClean="0"/>
              <a:t>垂直伸缩：</a:t>
            </a:r>
            <a:r>
              <a:rPr lang="zh-CN" altLang="en-US" sz="1200" dirty="0" smtClean="0"/>
              <a:t>自动</a:t>
            </a:r>
            <a:r>
              <a:rPr lang="zh-CN" altLang="en-US" sz="1200" dirty="0"/>
              <a:t>调整应用的资源分配（增大</a:t>
            </a:r>
            <a:r>
              <a:rPr lang="en-US" altLang="zh-CN" sz="1200" dirty="0"/>
              <a:t>/</a:t>
            </a:r>
            <a:r>
              <a:rPr lang="zh-CN" altLang="en-US" sz="1200" dirty="0"/>
              <a:t>减少</a:t>
            </a:r>
            <a:r>
              <a:rPr lang="en-US" altLang="zh-CN" sz="1200" dirty="0"/>
              <a:t>pod</a:t>
            </a:r>
            <a:r>
              <a:rPr lang="zh-CN" altLang="en-US" sz="1200" dirty="0"/>
              <a:t>的</a:t>
            </a:r>
            <a:r>
              <a:rPr lang="en-US" altLang="zh-CN" sz="1200" dirty="0" err="1"/>
              <a:t>cpu</a:t>
            </a:r>
            <a:r>
              <a:rPr lang="zh-CN" altLang="en-US" sz="1200" dirty="0"/>
              <a:t>、内存占用）</a:t>
            </a:r>
            <a:endParaRPr lang="en-US" altLang="zh-CN" sz="1200" dirty="0" smtClean="0"/>
          </a:p>
          <a:p>
            <a:endParaRPr lang="en-US" altLang="zh-CN" sz="1200" dirty="0"/>
          </a:p>
          <a:p>
            <a:r>
              <a:rPr lang="zh-CN" altLang="en-US" sz="1200" b="1" dirty="0" smtClean="0"/>
              <a:t>扩缩容算法：</a:t>
            </a:r>
            <a:r>
              <a:rPr lang="en-US" altLang="zh-CN" sz="1200" dirty="0" smtClean="0"/>
              <a:t>HPA</a:t>
            </a:r>
            <a:r>
              <a:rPr lang="zh-CN" altLang="en-US" sz="1200" dirty="0" smtClean="0"/>
              <a:t>（</a:t>
            </a:r>
            <a:r>
              <a:rPr lang="en-US" altLang="zh-CN" sz="1200" dirty="0"/>
              <a:t>horizontal-pod-</a:t>
            </a:r>
            <a:r>
              <a:rPr lang="en-US" altLang="zh-CN" sz="1200" dirty="0" err="1"/>
              <a:t>autoscaler</a:t>
            </a:r>
            <a:r>
              <a:rPr lang="zh-CN" altLang="en-US" sz="1200" dirty="0" smtClean="0"/>
              <a:t>）通过定期轮询（默认的时间为</a:t>
            </a:r>
            <a:r>
              <a:rPr lang="en-US" altLang="zh-CN" sz="1200" dirty="0" smtClean="0"/>
              <a:t>30</a:t>
            </a:r>
            <a:r>
              <a:rPr lang="zh-CN" altLang="en-US" sz="1200" dirty="0" smtClean="0"/>
              <a:t>秒）</a:t>
            </a:r>
            <a:r>
              <a:rPr lang="en-US" altLang="zh-CN" sz="1200" dirty="0" err="1" smtClean="0"/>
              <a:t>Status.PodSelector</a:t>
            </a:r>
            <a:r>
              <a:rPr lang="zh-CN" altLang="en-US" sz="1200" dirty="0" smtClean="0"/>
              <a:t>来查询</a:t>
            </a:r>
            <a:r>
              <a:rPr lang="en-US" altLang="zh-CN" sz="1200" dirty="0" smtClean="0"/>
              <a:t>pods</a:t>
            </a:r>
            <a:r>
              <a:rPr lang="zh-CN" altLang="en-US" sz="1200" dirty="0" smtClean="0"/>
              <a:t>的状态，获得</a:t>
            </a:r>
            <a:r>
              <a:rPr lang="en-US" altLang="zh-CN" sz="1200" dirty="0" smtClean="0"/>
              <a:t>pod</a:t>
            </a:r>
            <a:r>
              <a:rPr lang="zh-CN" altLang="en-US" sz="1200" dirty="0" smtClean="0"/>
              <a:t>的</a:t>
            </a:r>
            <a:r>
              <a:rPr lang="en-US" altLang="zh-CN" sz="1200" dirty="0" smtClean="0"/>
              <a:t>CPU</a:t>
            </a:r>
            <a:r>
              <a:rPr lang="zh-CN" altLang="en-US" sz="1200" dirty="0" smtClean="0"/>
              <a:t>使用率。</a:t>
            </a:r>
            <a:endParaRPr lang="en-US" altLang="zh-CN" sz="1200" dirty="0" smtClean="0"/>
          </a:p>
          <a:p>
            <a:endParaRPr lang="en-US" altLang="zh-CN" sz="1200" dirty="0"/>
          </a:p>
          <a:p>
            <a:r>
              <a:rPr lang="zh-CN" altLang="en-US" sz="1200" dirty="0" smtClean="0"/>
              <a:t>遵循预先设定的副本数限制：</a:t>
            </a:r>
            <a:r>
              <a:rPr lang="en-US" altLang="zh-CN" sz="1200" dirty="0" err="1" smtClean="0"/>
              <a:t>MinReplicas</a:t>
            </a:r>
            <a:r>
              <a:rPr lang="en-US" altLang="zh-CN" sz="1200" dirty="0" smtClean="0"/>
              <a:t> &lt;= Replicas &lt;= </a:t>
            </a:r>
            <a:r>
              <a:rPr lang="en-US" altLang="zh-CN" sz="1200" dirty="0" err="1" smtClean="0"/>
              <a:t>MaxReplicas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r>
              <a:rPr lang="zh-CN" altLang="en-US" sz="1200" dirty="0" smtClean="0"/>
              <a:t>计算扩容后</a:t>
            </a:r>
            <a:r>
              <a:rPr lang="en-US" altLang="zh-CN" sz="1200" dirty="0" smtClean="0"/>
              <a:t>Pod</a:t>
            </a:r>
            <a:r>
              <a:rPr lang="zh-CN" altLang="en-US" sz="1200" dirty="0" smtClean="0"/>
              <a:t>的个数：</a:t>
            </a:r>
            <a:endParaRPr lang="en-US" altLang="zh-CN" sz="1200" dirty="0" smtClean="0"/>
          </a:p>
          <a:p>
            <a:r>
              <a:rPr lang="en-US" altLang="zh-CN" sz="1200" dirty="0" smtClean="0"/>
              <a:t>	Ceil</a:t>
            </a:r>
            <a:r>
              <a:rPr lang="en-US" altLang="zh-CN" sz="1200" dirty="0"/>
              <a:t>(</a:t>
            </a:r>
            <a:r>
              <a:rPr lang="zh-CN" altLang="en-US" sz="1200" dirty="0"/>
              <a:t>前采集到的使用率 </a:t>
            </a:r>
            <a:r>
              <a:rPr lang="en-US" altLang="zh-CN" sz="1200" dirty="0"/>
              <a:t>/ </a:t>
            </a:r>
            <a:r>
              <a:rPr lang="zh-CN" altLang="en-US" sz="1200" dirty="0"/>
              <a:t>用户自定义的使用率</a:t>
            </a:r>
            <a:r>
              <a:rPr lang="en-US" altLang="zh-CN" sz="1200" dirty="0"/>
              <a:t>) * Pod</a:t>
            </a:r>
            <a:r>
              <a:rPr lang="zh-CN" altLang="en-US" sz="1200" dirty="0"/>
              <a:t>数量</a:t>
            </a:r>
            <a:r>
              <a:rPr lang="en-US" altLang="zh-CN" sz="1200" dirty="0"/>
              <a:t>) 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假设</a:t>
            </a:r>
            <a:r>
              <a:rPr lang="zh-CN" altLang="en-US" sz="1200" dirty="0"/>
              <a:t>某个服务运行了</a:t>
            </a:r>
            <a:r>
              <a:rPr lang="en-US" altLang="zh-CN" sz="1200" dirty="0"/>
              <a:t>4</a:t>
            </a:r>
            <a:r>
              <a:rPr lang="zh-CN" altLang="en-US" sz="1200" dirty="0"/>
              <a:t>个</a:t>
            </a:r>
            <a:r>
              <a:rPr lang="en-US" altLang="zh-CN" sz="1200" dirty="0"/>
              <a:t>Pod</a:t>
            </a:r>
            <a:r>
              <a:rPr lang="zh-CN" altLang="en-US" sz="1200" dirty="0"/>
              <a:t>，当前的</a:t>
            </a:r>
            <a:r>
              <a:rPr lang="en-US" altLang="zh-CN" sz="1200" dirty="0"/>
              <a:t>CPU</a:t>
            </a:r>
            <a:r>
              <a:rPr lang="zh-CN" altLang="en-US" sz="1200" dirty="0"/>
              <a:t>使用率为</a:t>
            </a:r>
            <a:r>
              <a:rPr lang="en-US" altLang="zh-CN" sz="1200" dirty="0"/>
              <a:t>50%</a:t>
            </a:r>
            <a:r>
              <a:rPr lang="zh-CN" altLang="en-US" sz="1200" dirty="0"/>
              <a:t>，预期的</a:t>
            </a:r>
            <a:r>
              <a:rPr lang="en-US" altLang="zh-CN" sz="1200" dirty="0"/>
              <a:t>CPU</a:t>
            </a:r>
            <a:r>
              <a:rPr lang="zh-CN" altLang="en-US" sz="1200" dirty="0"/>
              <a:t>使用率为</a:t>
            </a:r>
            <a:r>
              <a:rPr lang="en-US" altLang="zh-CN" sz="1200" dirty="0"/>
              <a:t>25%</a:t>
            </a:r>
            <a:r>
              <a:rPr lang="zh-CN" altLang="en-US" sz="1200" dirty="0"/>
              <a:t>，那么满足预期的实际</a:t>
            </a:r>
            <a:r>
              <a:rPr lang="en-US" altLang="zh-CN" sz="1200" dirty="0"/>
              <a:t>Pod</a:t>
            </a:r>
            <a:r>
              <a:rPr lang="zh-CN" altLang="en-US" sz="1200" dirty="0"/>
              <a:t>数量就是</a:t>
            </a:r>
            <a:r>
              <a:rPr lang="en-US" altLang="zh-CN" sz="1200" dirty="0"/>
              <a:t>4 * (50% / 25%) = 8</a:t>
            </a:r>
            <a:r>
              <a:rPr lang="zh-CN" altLang="en-US" sz="1200" dirty="0"/>
              <a:t>个，即需要将</a:t>
            </a:r>
            <a:r>
              <a:rPr lang="en-US" altLang="zh-CN" sz="1200" dirty="0"/>
              <a:t>Pod</a:t>
            </a:r>
            <a:r>
              <a:rPr lang="zh-CN" altLang="en-US" sz="1200" dirty="0"/>
              <a:t>容量扩大一倍，增加</a:t>
            </a:r>
            <a:r>
              <a:rPr lang="en-US" altLang="zh-CN" sz="1200" dirty="0"/>
              <a:t>4</a:t>
            </a:r>
            <a:r>
              <a:rPr lang="zh-CN" altLang="en-US" sz="1200" dirty="0"/>
              <a:t>个</a:t>
            </a:r>
            <a:r>
              <a:rPr lang="en-US" altLang="zh-CN" sz="1200" dirty="0"/>
              <a:t>Pod</a:t>
            </a:r>
            <a:r>
              <a:rPr lang="zh-CN" altLang="en-US" sz="1200" dirty="0"/>
              <a:t>来满足需求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600" b="1" dirty="0"/>
              <a:t>其他功能</a:t>
            </a:r>
            <a:endParaRPr lang="en-US" altLang="zh-CN" sz="1600" b="1" dirty="0"/>
          </a:p>
          <a:p>
            <a:endParaRPr lang="en-US" altLang="zh-CN" sz="1200" dirty="0"/>
          </a:p>
          <a:p>
            <a:r>
              <a:rPr lang="zh-CN" altLang="en-US" sz="1200" b="1" dirty="0" smtClean="0"/>
              <a:t>容器服务发现、容器配置管理、容器路由、容器日志、容器监控、持续构建、故障弹性、鉴权、链式追踪</a:t>
            </a:r>
            <a:endParaRPr lang="zh-CN" altLang="en-US" sz="12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321" y="1736456"/>
            <a:ext cx="5396514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623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78889" y="656948"/>
            <a:ext cx="449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2.3 How to use k8s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K8S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开发人员使用示例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65" y="1904313"/>
            <a:ext cx="5635991" cy="354291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158" y="1839922"/>
            <a:ext cx="5659381" cy="367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342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94338" y="2563352"/>
            <a:ext cx="6208450" cy="1600275"/>
          </a:xfrm>
        </p:spPr>
        <p:txBody>
          <a:bodyPr>
            <a:noAutofit/>
          </a:bodyPr>
          <a:lstStyle/>
          <a:p>
            <a:pPr algn="l"/>
            <a:r>
              <a:rPr lang="en-US" altLang="zh-CN" sz="1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3. Service mesh </a:t>
            </a:r>
            <a:r>
              <a:rPr lang="zh-CN" altLang="en-US" sz="1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服务网格</a:t>
            </a:r>
            <a:endParaRPr lang="en-US" altLang="zh-CN" sz="1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/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3.1 What is service mesh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服务网格介绍</a:t>
            </a:r>
            <a:endParaRPr lang="en-US" altLang="zh-CN" sz="16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/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3.2 Compares to traditional </a:t>
            </a:r>
            <a:r>
              <a:rPr lang="en-US" altLang="zh-CN" sz="16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microservice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与传统微服务的比较</a:t>
            </a:r>
            <a:endParaRPr lang="en-US" altLang="zh-CN" sz="16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/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3.3 How to use service mesh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如何替代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spring cloud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等微服务框架</a:t>
            </a:r>
            <a:endParaRPr lang="en-US" altLang="zh-CN" sz="16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72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9091" y="772357"/>
            <a:ext cx="4123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3.1 What is service mesh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服务网格介绍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19091" y="1420428"/>
            <a:ext cx="108396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服务网格（</a:t>
            </a:r>
            <a:r>
              <a:rPr lang="en-US" altLang="zh-CN" sz="1400" dirty="0"/>
              <a:t>Service Mesh</a:t>
            </a:r>
            <a:r>
              <a:rPr lang="zh-CN" altLang="en-US" sz="1400" dirty="0"/>
              <a:t>）是致力于解决服务间通讯的基础设施层。它负责在现代云原生应用程序的复杂服务拓扑来可靠地传递请求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zh-CN" altLang="en-US" sz="1400" dirty="0" smtClean="0"/>
              <a:t>实际上</a:t>
            </a:r>
            <a:r>
              <a:rPr lang="zh-CN" altLang="en-US" sz="1400" dirty="0"/>
              <a:t>，</a:t>
            </a:r>
            <a:r>
              <a:rPr lang="en-US" altLang="zh-CN" sz="1400" dirty="0"/>
              <a:t>Service Mesh </a:t>
            </a:r>
            <a:r>
              <a:rPr lang="zh-CN" altLang="en-US" sz="1400" dirty="0"/>
              <a:t>通常是通过一组轻量级网络代理（</a:t>
            </a:r>
            <a:r>
              <a:rPr lang="en-US" altLang="zh-CN" sz="1400" dirty="0"/>
              <a:t>Sidecar proxy</a:t>
            </a:r>
            <a:r>
              <a:rPr lang="zh-CN" altLang="en-US" sz="1400" dirty="0"/>
              <a:t>），与应用程序代码部署在一起来实现，而无需感知应用程序本身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endParaRPr lang="en-US" altLang="zh-CN" sz="1400" dirty="0"/>
          </a:p>
          <a:p>
            <a:pPr algn="ctr"/>
            <a:r>
              <a:rPr lang="en-US" altLang="zh-CN" sz="1400" b="1" dirty="0" smtClean="0"/>
              <a:t>Service Mesh</a:t>
            </a:r>
            <a:r>
              <a:rPr lang="zh-CN" altLang="en-US" sz="1400" b="1" dirty="0" smtClean="0"/>
              <a:t>是微服务时代的</a:t>
            </a:r>
            <a:r>
              <a:rPr lang="en-US" altLang="zh-CN" sz="1400" b="1" dirty="0" smtClean="0"/>
              <a:t>TCP</a:t>
            </a:r>
            <a:r>
              <a:rPr lang="zh-CN" altLang="en-US" sz="1400" b="1" dirty="0" smtClean="0"/>
              <a:t>协议。</a:t>
            </a:r>
            <a:endParaRPr lang="zh-CN" altLang="en-US" sz="11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21" y="2970491"/>
            <a:ext cx="6054964" cy="33859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053825"/>
            <a:ext cx="5645202" cy="3219252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719091" y="4217437"/>
            <a:ext cx="537379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610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27969" y="648070"/>
            <a:ext cx="6009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3.2 Compares to traditional 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microservice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与传统微服务的比较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478" y="1017402"/>
            <a:ext cx="5648325" cy="31813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500" y="1017402"/>
            <a:ext cx="5734050" cy="314325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6055702" y="1017402"/>
            <a:ext cx="0" cy="32466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999311" y="4736139"/>
            <a:ext cx="226857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负载均衡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精细流量策略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服务发现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服务监控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追踪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路由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服务与服务的安全通信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720613" y="5351692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服务</a:t>
            </a:r>
            <a:r>
              <a:rPr lang="zh-CN" altLang="en-US" dirty="0" smtClean="0"/>
              <a:t>治理与</a:t>
            </a:r>
            <a:r>
              <a:rPr lang="zh-CN" altLang="en-US" dirty="0"/>
              <a:t>业务逻辑</a:t>
            </a:r>
            <a:r>
              <a:rPr lang="zh-CN" altLang="en-US" dirty="0" smtClean="0"/>
              <a:t>解耦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797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27969" y="648070"/>
            <a:ext cx="6009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3.2 Compares to traditional 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microservice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与传统微服务的比较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056" y="1427584"/>
            <a:ext cx="6633887" cy="47284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27969" y="1320784"/>
            <a:ext cx="3611415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熔断</a:t>
            </a:r>
            <a:endParaRPr lang="en-US" altLang="zh-CN" sz="1400" b="1" dirty="0" smtClean="0"/>
          </a:p>
          <a:p>
            <a:endParaRPr lang="en-US" altLang="zh-CN" sz="1200" dirty="0"/>
          </a:p>
          <a:p>
            <a:r>
              <a:rPr lang="zh-CN" altLang="en-US" sz="1200" dirty="0" smtClean="0"/>
              <a:t>出</a:t>
            </a:r>
            <a:r>
              <a:rPr lang="zh-CN" altLang="en-US" sz="1200" dirty="0"/>
              <a:t>站调用通过</a:t>
            </a:r>
            <a:r>
              <a:rPr lang="en-US" altLang="zh-CN" sz="1200" dirty="0"/>
              <a:t>Envoy</a:t>
            </a:r>
            <a:r>
              <a:rPr lang="zh-CN" altLang="en-US" sz="1200" dirty="0"/>
              <a:t>代理，所以很容易检测到它们何时超时。然后代理可以拦截进一步的调用并立即返回，从而有效地执行</a:t>
            </a:r>
            <a:r>
              <a:rPr lang="en-US" altLang="zh-CN" sz="1200" dirty="0" smtClean="0"/>
              <a:t>fail-fast</a:t>
            </a:r>
          </a:p>
          <a:p>
            <a:endParaRPr lang="en-US" altLang="zh-CN" sz="1200" dirty="0"/>
          </a:p>
          <a:p>
            <a:r>
              <a:rPr lang="en-US" altLang="zh-CN" sz="1200" dirty="0" err="1"/>
              <a:t>Istio</a:t>
            </a:r>
            <a:r>
              <a:rPr lang="zh-CN" altLang="en-US" sz="1200" dirty="0"/>
              <a:t>是一个服务网格，它支持基于</a:t>
            </a:r>
            <a:r>
              <a:rPr lang="zh-CN" altLang="en-US" sz="1200" b="1" dirty="0"/>
              <a:t>连接池</a:t>
            </a:r>
            <a:r>
              <a:rPr lang="zh-CN" altLang="en-US" sz="1200" dirty="0"/>
              <a:t>、每个连接的请求和故障检测参数的熔断</a:t>
            </a:r>
            <a:endParaRPr lang="en-US" altLang="zh-CN" sz="1200" dirty="0" smtClean="0"/>
          </a:p>
          <a:p>
            <a:endParaRPr lang="en-US" altLang="zh-CN" sz="1200" dirty="0"/>
          </a:p>
          <a:p>
            <a:endParaRPr lang="zh-CN" altLang="en-US" sz="1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434" y="3290554"/>
            <a:ext cx="34099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62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947" y="791145"/>
            <a:ext cx="6312349" cy="344756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27969" y="648070"/>
            <a:ext cx="6516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3.3 How to use service mesh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如何替代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spring cloud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等微服务框架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88080" y="2175029"/>
            <a:ext cx="3857146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 smtClean="0"/>
              <a:t>AWS</a:t>
            </a:r>
            <a:r>
              <a:rPr lang="zh-CN" altLang="en-US" sz="1400" b="1" dirty="0" smtClean="0"/>
              <a:t>云原生应用</a:t>
            </a:r>
            <a:r>
              <a:rPr lang="en-US" altLang="zh-CN" sz="1400" b="1" dirty="0" err="1" smtClean="0"/>
              <a:t>ServiceMesh</a:t>
            </a:r>
            <a:r>
              <a:rPr lang="zh-CN" altLang="en-US" sz="1400" b="1" dirty="0" smtClean="0"/>
              <a:t>步骤</a:t>
            </a:r>
            <a:endParaRPr lang="en-US" altLang="zh-CN" sz="1400" b="1" dirty="0" smtClean="0"/>
          </a:p>
          <a:p>
            <a:pPr marL="342900" indent="-342900">
              <a:buAutoNum type="arabicPeriod"/>
            </a:pP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zh-CN" altLang="en-US" sz="1400" dirty="0" smtClean="0"/>
              <a:t>申请</a:t>
            </a:r>
            <a:r>
              <a:rPr lang="en-US" altLang="zh-CN" sz="1400" dirty="0" smtClean="0"/>
              <a:t>AWS APP MESH</a:t>
            </a:r>
            <a:r>
              <a:rPr lang="zh-CN" altLang="en-US" sz="1400" dirty="0" smtClean="0"/>
              <a:t>服务</a:t>
            </a:r>
            <a:endParaRPr lang="en-US" altLang="zh-CN" sz="1400" dirty="0" smtClean="0"/>
          </a:p>
          <a:p>
            <a:pPr marL="342900" indent="-342900">
              <a:buAutoNum type="arabicPeriod"/>
            </a:pP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 smtClean="0"/>
              <a:t>配置</a:t>
            </a:r>
            <a:r>
              <a:rPr lang="en-US" altLang="zh-CN" sz="1400" dirty="0" smtClean="0"/>
              <a:t>APP MESH</a:t>
            </a:r>
            <a:r>
              <a:rPr lang="zh-CN" altLang="en-US" sz="1400" dirty="0" smtClean="0"/>
              <a:t>网格，设置逻辑名称</a:t>
            </a:r>
            <a:endParaRPr lang="en-US" altLang="zh-CN" sz="1400" dirty="0"/>
          </a:p>
          <a:p>
            <a:pPr marL="342900" indent="-342900">
              <a:buAutoNum type="arabicPeriod"/>
            </a:pP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 smtClean="0"/>
              <a:t>应用</a:t>
            </a:r>
            <a:r>
              <a:rPr lang="zh-CN" altLang="en-US" sz="1400" dirty="0"/>
              <a:t>部署</a:t>
            </a:r>
            <a:r>
              <a:rPr lang="zh-CN" altLang="en-US" sz="1400" dirty="0" smtClean="0"/>
              <a:t>文件中声明</a:t>
            </a:r>
            <a:r>
              <a:rPr lang="en-US" altLang="zh-CN" sz="1400" dirty="0" smtClean="0"/>
              <a:t>service mesh</a:t>
            </a:r>
            <a:r>
              <a:rPr lang="zh-CN" altLang="en-US" sz="1400" dirty="0" smtClean="0"/>
              <a:t>逻辑服务</a:t>
            </a:r>
            <a:endParaRPr lang="en-US" altLang="zh-CN" sz="1400" dirty="0"/>
          </a:p>
          <a:p>
            <a:pPr marL="342900" indent="-342900">
              <a:buAutoNum type="arabicPeriod"/>
            </a:pP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zh-CN" altLang="en-US" sz="1400" dirty="0"/>
              <a:t>应用</a:t>
            </a:r>
            <a:r>
              <a:rPr lang="zh-CN" altLang="en-US" sz="1400" dirty="0" smtClean="0"/>
              <a:t>内通过逻辑</a:t>
            </a:r>
            <a:r>
              <a:rPr lang="en-US" altLang="zh-CN" sz="1400" dirty="0" smtClean="0"/>
              <a:t>API</a:t>
            </a:r>
            <a:r>
              <a:rPr lang="zh-CN" altLang="en-US" sz="1400" dirty="0" smtClean="0"/>
              <a:t>直接调用</a:t>
            </a:r>
            <a:r>
              <a:rPr lang="en-US" altLang="zh-CN" sz="1400" dirty="0" smtClean="0"/>
              <a:t>Mesh</a:t>
            </a:r>
            <a:r>
              <a:rPr lang="zh-CN" altLang="en-US" sz="1400" dirty="0" smtClean="0"/>
              <a:t>服务</a:t>
            </a:r>
            <a:endParaRPr lang="en-US" altLang="zh-CN" sz="1400" dirty="0" smtClean="0"/>
          </a:p>
          <a:p>
            <a:pPr marL="342900" indent="-342900">
              <a:buAutoNum type="arabicPeriod"/>
            </a:pP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云环境</a:t>
            </a:r>
            <a:r>
              <a:rPr lang="zh-CN" altLang="en-US" sz="1400" dirty="0" smtClean="0"/>
              <a:t>调试</a:t>
            </a:r>
            <a:endParaRPr lang="en-US" altLang="zh-CN" sz="1400" dirty="0" smtClean="0"/>
          </a:p>
          <a:p>
            <a:pPr marL="342900" indent="-342900">
              <a:buAutoNum type="arabicPeriod"/>
            </a:pP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应用上云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634082" y="5227198"/>
            <a:ext cx="36943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Maven</a:t>
            </a:r>
          </a:p>
          <a:p>
            <a:endParaRPr lang="en-US" altLang="zh-CN" sz="1100" dirty="0"/>
          </a:p>
          <a:p>
            <a:r>
              <a:rPr lang="en-US" altLang="zh-CN" sz="1100" dirty="0"/>
              <a:t>&lt;dependency&gt;</a:t>
            </a:r>
          </a:p>
          <a:p>
            <a:r>
              <a:rPr lang="en-US" altLang="zh-CN" sz="1100" dirty="0"/>
              <a:t>    &lt;</a:t>
            </a:r>
            <a:r>
              <a:rPr lang="en-US" altLang="zh-CN" sz="1100" dirty="0" err="1"/>
              <a:t>groupId</a:t>
            </a:r>
            <a:r>
              <a:rPr lang="en-US" altLang="zh-CN" sz="1100" dirty="0"/>
              <a:t>&gt;</a:t>
            </a:r>
            <a:r>
              <a:rPr lang="en-US" altLang="zh-CN" sz="1100" dirty="0" err="1"/>
              <a:t>software.amazon.awssdk</a:t>
            </a:r>
            <a:r>
              <a:rPr lang="en-US" altLang="zh-CN" sz="1100" dirty="0"/>
              <a:t>&lt;/</a:t>
            </a:r>
            <a:r>
              <a:rPr lang="en-US" altLang="zh-CN" sz="1100" dirty="0" err="1"/>
              <a:t>groupId</a:t>
            </a:r>
            <a:r>
              <a:rPr lang="en-US" altLang="zh-CN" sz="1100" dirty="0"/>
              <a:t>&gt;</a:t>
            </a:r>
          </a:p>
          <a:p>
            <a:r>
              <a:rPr lang="en-US" altLang="zh-CN" sz="1100" dirty="0"/>
              <a:t>    &lt;</a:t>
            </a:r>
            <a:r>
              <a:rPr lang="en-US" altLang="zh-CN" sz="1100" dirty="0" err="1"/>
              <a:t>artifactId</a:t>
            </a:r>
            <a:r>
              <a:rPr lang="en-US" altLang="zh-CN" sz="1100" dirty="0"/>
              <a:t>&gt;</a:t>
            </a:r>
            <a:r>
              <a:rPr lang="en-US" altLang="zh-CN" sz="1100" dirty="0" err="1"/>
              <a:t>appmesh</a:t>
            </a:r>
            <a:r>
              <a:rPr lang="en-US" altLang="zh-CN" sz="1100" dirty="0"/>
              <a:t>&lt;/</a:t>
            </a:r>
            <a:r>
              <a:rPr lang="en-US" altLang="zh-CN" sz="1100" dirty="0" err="1"/>
              <a:t>artifactId</a:t>
            </a:r>
            <a:r>
              <a:rPr lang="en-US" altLang="zh-CN" sz="1100" dirty="0"/>
              <a:t>&gt;</a:t>
            </a:r>
          </a:p>
          <a:p>
            <a:r>
              <a:rPr lang="en-US" altLang="zh-CN" sz="1100" dirty="0"/>
              <a:t>    &lt;version&gt;2.8.7&lt;/version&gt;</a:t>
            </a:r>
          </a:p>
          <a:p>
            <a:r>
              <a:rPr lang="en-US" altLang="zh-CN" sz="1100" dirty="0"/>
              <a:t>&lt;/dependency&gt;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3812" y="4373982"/>
            <a:ext cx="5965634" cy="231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97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406" y="2825848"/>
            <a:ext cx="7192714" cy="378949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27969" y="648070"/>
            <a:ext cx="6516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3.3 How to use service mesh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如何替代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spring cloud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等微服务框架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14" y="1175879"/>
            <a:ext cx="4602680" cy="313664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3649" y="2817988"/>
            <a:ext cx="3008537" cy="122372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5892" y="1568863"/>
            <a:ext cx="5306008" cy="1025316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 flipH="1">
            <a:off x="1931437" y="1362269"/>
            <a:ext cx="3984171" cy="4665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906278" y="1390357"/>
            <a:ext cx="3937518" cy="5113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192464" y="35885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①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030242" y="412785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707859" y="209941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5" name="矩形 14"/>
          <p:cNvSpPr/>
          <p:nvPr/>
        </p:nvSpPr>
        <p:spPr>
          <a:xfrm>
            <a:off x="5445545" y="2817988"/>
            <a:ext cx="809614" cy="140050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45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27969" y="6480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总结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63486" y="1632857"/>
            <a:ext cx="251222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1" dirty="0"/>
              <a:t>基础设施的透明、无侵入</a:t>
            </a:r>
            <a:endParaRPr lang="en-US" altLang="zh-CN" sz="12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1" dirty="0" smtClean="0"/>
              <a:t>保持</a:t>
            </a:r>
            <a:r>
              <a:rPr lang="zh-CN" altLang="en-US" sz="1200" b="1" dirty="0"/>
              <a:t>无状态，保持</a:t>
            </a:r>
            <a:r>
              <a:rPr lang="zh-CN" altLang="en-US" sz="1200" b="1" dirty="0" smtClean="0"/>
              <a:t>简单</a:t>
            </a:r>
            <a:endParaRPr lang="en-US" altLang="zh-CN" sz="1200" dirty="0" smtClean="0"/>
          </a:p>
          <a:p>
            <a:endParaRPr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1" dirty="0" smtClean="0"/>
              <a:t>网络通讯中间件下沉到基础设施</a:t>
            </a:r>
            <a:endParaRPr lang="en-US" altLang="zh-CN" sz="1200" b="1" dirty="0" smtClean="0"/>
          </a:p>
          <a:p>
            <a:endParaRPr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1" dirty="0" smtClean="0"/>
              <a:t>服务中间件优先采用</a:t>
            </a:r>
            <a:r>
              <a:rPr lang="en-US" altLang="zh-CN" sz="1200" b="1" dirty="0" smtClean="0"/>
              <a:t>AWS</a:t>
            </a:r>
            <a:r>
              <a:rPr lang="zh-CN" altLang="en-US" sz="1200" b="1" dirty="0" smtClean="0"/>
              <a:t>服务</a:t>
            </a:r>
            <a:endParaRPr lang="en-US" altLang="zh-CN" sz="12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1" dirty="0" smtClean="0"/>
              <a:t>适用于</a:t>
            </a:r>
            <a:r>
              <a:rPr lang="en-US" altLang="zh-CN" sz="1200" b="1" dirty="0" smtClean="0"/>
              <a:t>AWS</a:t>
            </a:r>
            <a:r>
              <a:rPr lang="zh-CN" altLang="en-US" sz="1200" b="1" dirty="0" smtClean="0"/>
              <a:t>的开发环境</a:t>
            </a:r>
            <a:endParaRPr lang="en-US" altLang="zh-CN" sz="1200" b="1" dirty="0" smtClean="0"/>
          </a:p>
          <a:p>
            <a:endParaRPr lang="en-US" altLang="zh-CN" sz="1200" dirty="0"/>
          </a:p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0275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94338" y="2563352"/>
            <a:ext cx="4947821" cy="1618031"/>
          </a:xfrm>
        </p:spPr>
        <p:txBody>
          <a:bodyPr>
            <a:noAutofit/>
          </a:bodyPr>
          <a:lstStyle/>
          <a:p>
            <a:pPr algn="l"/>
            <a:r>
              <a:rPr lang="en-US" altLang="zh-CN" sz="1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1. Cloud native </a:t>
            </a:r>
            <a:r>
              <a:rPr lang="zh-CN" altLang="en-US" sz="1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云原生</a:t>
            </a:r>
            <a:endParaRPr lang="en-US" altLang="zh-CN" sz="1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/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1.1 What is cloud native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云原生介绍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/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1.2 Why do we use cloud native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云原生模式比较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/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1.3 How to use cloud native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云原生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示例</a:t>
            </a:r>
            <a:endParaRPr lang="en-US" altLang="zh-CN" sz="16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/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1.4 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Who is using cloud native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云原生案例</a:t>
            </a:r>
            <a:endParaRPr lang="zh-CN" altLang="en-US" sz="1600" dirty="0"/>
          </a:p>
          <a:p>
            <a:pPr algn="l"/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828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78889" y="656948"/>
            <a:ext cx="3834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1.1 What is cloud native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云原生介绍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334576" y="1236282"/>
            <a:ext cx="757130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/>
              <a:t>云原</a:t>
            </a:r>
            <a:r>
              <a:rPr lang="zh-CN" altLang="en-US" b="1" dirty="0" smtClean="0"/>
              <a:t>生</a:t>
            </a:r>
            <a:r>
              <a:rPr lang="zh-CN" altLang="en-US" b="1" dirty="0"/>
              <a:t>应用开发</a:t>
            </a:r>
            <a:r>
              <a:rPr lang="zh-CN" altLang="en-US" b="1" dirty="0" smtClean="0"/>
              <a:t>意味着</a:t>
            </a:r>
            <a:r>
              <a:rPr lang="zh-CN" altLang="en-US" b="1" dirty="0"/>
              <a:t>应用程序原生就被设计为在云上以最佳方式运行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 algn="ctr"/>
            <a:endParaRPr lang="en-US" altLang="zh-CN" b="1" dirty="0"/>
          </a:p>
          <a:p>
            <a:pPr algn="ctr"/>
            <a:r>
              <a:rPr lang="zh-CN" altLang="en-US" sz="1600" dirty="0" smtClean="0"/>
              <a:t>基于</a:t>
            </a:r>
            <a:r>
              <a:rPr lang="en-US" altLang="zh-CN" sz="1600" dirty="0" smtClean="0"/>
              <a:t>AWS</a:t>
            </a:r>
            <a:r>
              <a:rPr lang="zh-CN" altLang="en-US" sz="1600" dirty="0" smtClean="0"/>
              <a:t>的云原生应用开发，意味着充分的利用</a:t>
            </a:r>
            <a:r>
              <a:rPr lang="en-US" altLang="zh-CN" sz="1600" dirty="0" smtClean="0"/>
              <a:t>AWS</a:t>
            </a:r>
            <a:r>
              <a:rPr lang="zh-CN" altLang="en-US" sz="1600" dirty="0" smtClean="0"/>
              <a:t>所提供的功能和服务，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面向</a:t>
            </a:r>
            <a:r>
              <a:rPr lang="en-US" altLang="zh-CN" sz="1600" dirty="0" smtClean="0"/>
              <a:t>AWS</a:t>
            </a:r>
            <a:r>
              <a:rPr lang="zh-CN" altLang="en-US" sz="1600" dirty="0" smtClean="0"/>
              <a:t>进行应用开发，从而能够迅速的、高效的在</a:t>
            </a:r>
            <a:r>
              <a:rPr lang="en-US" altLang="zh-CN" sz="1600" dirty="0" smtClean="0"/>
              <a:t>AWS</a:t>
            </a:r>
            <a:r>
              <a:rPr lang="zh-CN" altLang="en-US" sz="1600" dirty="0" smtClean="0"/>
              <a:t>上进行部署</a:t>
            </a:r>
            <a:endParaRPr lang="en-US" altLang="zh-CN" sz="1600" dirty="0" smtClean="0"/>
          </a:p>
          <a:p>
            <a:pPr algn="ctr"/>
            <a:endParaRPr lang="en-US" altLang="zh-CN" sz="1600" dirty="0"/>
          </a:p>
          <a:p>
            <a:pPr algn="ctr"/>
            <a:r>
              <a:rPr lang="zh-CN" altLang="en-US" sz="1600" dirty="0" smtClean="0"/>
              <a:t>“面向</a:t>
            </a:r>
            <a:r>
              <a:rPr lang="en-US" altLang="zh-CN" sz="1600" dirty="0" smtClean="0"/>
              <a:t>AWS</a:t>
            </a:r>
            <a:r>
              <a:rPr lang="zh-CN" altLang="en-US" sz="1600" dirty="0" smtClean="0"/>
              <a:t>进行开发，充分利用</a:t>
            </a:r>
            <a:r>
              <a:rPr lang="en-US" altLang="zh-CN" sz="1600" dirty="0" smtClean="0"/>
              <a:t>AWS</a:t>
            </a:r>
            <a:r>
              <a:rPr lang="zh-CN" altLang="en-US" sz="1600" dirty="0"/>
              <a:t>服务</a:t>
            </a:r>
            <a:r>
              <a:rPr lang="zh-CN" altLang="en-US" sz="1600" dirty="0" smtClean="0"/>
              <a:t>”</a:t>
            </a:r>
            <a:endParaRPr lang="zh-CN" altLang="en-US" sz="16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306" y="3333498"/>
            <a:ext cx="7709839" cy="280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18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78889" y="656948"/>
            <a:ext cx="4987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1.2 Why do we use cloud native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云原生模式比较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141386" y="1336350"/>
            <a:ext cx="41210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 smtClean="0"/>
              <a:t>更低的出海部署</a:t>
            </a:r>
            <a:r>
              <a:rPr lang="zh-CN" altLang="en-US" sz="1400" b="1" dirty="0" smtClean="0"/>
              <a:t>成本</a:t>
            </a:r>
            <a:endParaRPr lang="en-US" altLang="zh-CN" sz="1400" b="1" dirty="0" smtClean="0"/>
          </a:p>
          <a:p>
            <a:r>
              <a:rPr lang="en-US" altLang="zh-CN" sz="1400" b="1" dirty="0"/>
              <a:t> </a:t>
            </a:r>
            <a:r>
              <a:rPr lang="en-US" altLang="zh-CN" sz="1400" b="1" dirty="0" smtClean="0"/>
              <a:t>     </a:t>
            </a:r>
          </a:p>
          <a:p>
            <a:r>
              <a:rPr lang="zh-CN" altLang="en-US" sz="1200" dirty="0" smtClean="0"/>
              <a:t>全球部署，成本低廉</a:t>
            </a:r>
            <a:endParaRPr lang="en-US" altLang="zh-CN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 smtClean="0"/>
              <a:t>更快速的应用出海上线</a:t>
            </a:r>
            <a:r>
              <a:rPr lang="zh-CN" altLang="en-US" sz="1400" b="1" dirty="0" smtClean="0"/>
              <a:t>流程</a:t>
            </a:r>
            <a:endParaRPr lang="en-US" altLang="zh-CN" sz="1400" b="1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可</a:t>
            </a:r>
            <a:r>
              <a:rPr lang="zh-CN" altLang="en-US" sz="1200" dirty="0"/>
              <a:t>复制拓展性，无需前置框架出海</a:t>
            </a:r>
            <a:endParaRPr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 smtClean="0"/>
              <a:t>更丰富的生态和解决</a:t>
            </a:r>
            <a:r>
              <a:rPr lang="zh-CN" altLang="en-US" sz="1400" b="1" dirty="0" smtClean="0"/>
              <a:t>方案</a:t>
            </a:r>
            <a:endParaRPr lang="en-US" altLang="zh-CN" sz="1400" b="1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中间</a:t>
            </a:r>
            <a:r>
              <a:rPr lang="zh-CN" altLang="en-US" sz="1200" dirty="0"/>
              <a:t>件及服务</a:t>
            </a:r>
            <a:endParaRPr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 smtClean="0"/>
              <a:t>更先进的技术</a:t>
            </a:r>
            <a:r>
              <a:rPr lang="zh-CN" altLang="en-US" sz="1400" b="1" dirty="0" smtClean="0"/>
              <a:t>手段</a:t>
            </a:r>
            <a:endParaRPr lang="en-US" altLang="zh-CN" sz="1400" b="1" dirty="0" smtClean="0"/>
          </a:p>
          <a:p>
            <a:r>
              <a:rPr lang="en-US" altLang="zh-CN" sz="1200" dirty="0" smtClean="0"/>
              <a:t>	</a:t>
            </a:r>
          </a:p>
          <a:p>
            <a:r>
              <a:rPr lang="zh-CN" altLang="en-US" sz="1200" dirty="0" smtClean="0"/>
              <a:t>开</a:t>
            </a:r>
            <a:r>
              <a:rPr lang="zh-CN" altLang="en-US" sz="1200" dirty="0"/>
              <a:t>源</a:t>
            </a:r>
            <a:r>
              <a:rPr lang="zh-CN" altLang="en-US" sz="1200" dirty="0" smtClean="0"/>
              <a:t>，</a:t>
            </a:r>
            <a:r>
              <a:rPr lang="en-US" altLang="zh-CN" sz="1200" dirty="0" err="1" smtClean="0"/>
              <a:t>Servicemesh</a:t>
            </a:r>
            <a:r>
              <a:rPr lang="zh-CN" altLang="en-US" sz="1200" dirty="0" smtClean="0"/>
              <a:t>，</a:t>
            </a:r>
            <a:r>
              <a:rPr lang="en-US" altLang="zh-CN" sz="1200" dirty="0" err="1" smtClean="0"/>
              <a:t>Serverless</a:t>
            </a:r>
            <a:endParaRPr lang="en-US" altLang="zh-CN" sz="1200" dirty="0"/>
          </a:p>
        </p:txBody>
      </p:sp>
      <p:sp>
        <p:nvSpPr>
          <p:cNvPr id="5" name="文本框 4"/>
          <p:cNvSpPr txBox="1"/>
          <p:nvPr/>
        </p:nvSpPr>
        <p:spPr>
          <a:xfrm>
            <a:off x="6733533" y="1336350"/>
            <a:ext cx="412107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/>
              <a:t>过渡期的痛苦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	</a:t>
            </a:r>
          </a:p>
          <a:p>
            <a:r>
              <a:rPr lang="zh-CN" altLang="en-US" sz="1200" dirty="0"/>
              <a:t>异构</a:t>
            </a:r>
            <a:r>
              <a:rPr lang="zh-CN" altLang="en-US" sz="1200" dirty="0" smtClean="0"/>
              <a:t>服务治理，公网通讯</a:t>
            </a:r>
            <a:endParaRPr lang="en-US" altLang="zh-CN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/>
              <a:t>绕不开的框架</a:t>
            </a:r>
            <a:endParaRPr lang="en-US" altLang="zh-CN" sz="1200" dirty="0" smtClean="0"/>
          </a:p>
          <a:p>
            <a:r>
              <a:rPr lang="en-US" altLang="zh-CN" sz="1200" dirty="0"/>
              <a:t>	</a:t>
            </a:r>
            <a:endParaRPr lang="en-US" altLang="zh-CN" sz="1200" dirty="0" smtClean="0"/>
          </a:p>
          <a:p>
            <a:r>
              <a:rPr lang="zh-CN" altLang="en-US" sz="1200" dirty="0" smtClean="0"/>
              <a:t>应用级功能，框架全家桶</a:t>
            </a:r>
            <a:endParaRPr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/>
              <a:t>对运维的考验</a:t>
            </a:r>
            <a:endParaRPr lang="en-US" altLang="zh-CN" sz="1200" dirty="0" smtClean="0"/>
          </a:p>
          <a:p>
            <a:r>
              <a:rPr lang="en-US" altLang="zh-CN" sz="1200" dirty="0"/>
              <a:t>	</a:t>
            </a:r>
            <a:endParaRPr lang="en-US" altLang="zh-CN" sz="1200" dirty="0" smtClean="0"/>
          </a:p>
          <a:p>
            <a:r>
              <a:rPr lang="zh-CN" altLang="en-US" sz="1200" dirty="0" smtClean="0"/>
              <a:t>运维经验，弹性的挑战</a:t>
            </a:r>
            <a:endParaRPr lang="en-US" altLang="zh-CN" sz="1200" dirty="0" smtClean="0"/>
          </a:p>
          <a:p>
            <a:endParaRPr lang="en-US" altLang="zh-C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/>
              <a:t>开发的迁移和学习成本</a:t>
            </a:r>
            <a:r>
              <a:rPr lang="en-US" altLang="zh-CN" sz="1200" dirty="0" smtClean="0"/>
              <a:t>	</a:t>
            </a:r>
          </a:p>
          <a:p>
            <a:r>
              <a:rPr lang="en-US" altLang="zh-CN" sz="1200" dirty="0"/>
              <a:t>	</a:t>
            </a:r>
            <a:endParaRPr lang="en-US" altLang="zh-CN" sz="1200" dirty="0" smtClean="0"/>
          </a:p>
          <a:p>
            <a:r>
              <a:rPr lang="en-US" altLang="zh-CN" sz="1200" dirty="0" smtClean="0"/>
              <a:t>Portal</a:t>
            </a:r>
            <a:r>
              <a:rPr lang="zh-CN" altLang="en-US" sz="1200" dirty="0" smtClean="0"/>
              <a:t>，流程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264902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78889" y="656948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1.3 How to use cloud native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云原生示例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476808" y="2175029"/>
            <a:ext cx="3079689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 smtClean="0"/>
              <a:t>AWS</a:t>
            </a:r>
            <a:r>
              <a:rPr lang="zh-CN" altLang="en-US" sz="1400" b="1" dirty="0" smtClean="0"/>
              <a:t>云原生应用开发步骤</a:t>
            </a:r>
            <a:endParaRPr lang="en-US" altLang="zh-CN" sz="1400" b="1" dirty="0" smtClean="0"/>
          </a:p>
          <a:p>
            <a:pPr marL="342900" indent="-342900">
              <a:buAutoNum type="arabicPeriod"/>
            </a:pP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en-US" altLang="zh-CN" sz="1400" dirty="0" smtClean="0"/>
              <a:t>AWS</a:t>
            </a:r>
            <a:r>
              <a:rPr lang="zh-CN" altLang="en-US" sz="1400" dirty="0" smtClean="0"/>
              <a:t>账号</a:t>
            </a:r>
            <a:endParaRPr lang="en-US" altLang="zh-CN" sz="1400" dirty="0" smtClean="0"/>
          </a:p>
          <a:p>
            <a:pPr marL="342900" indent="-342900">
              <a:buAutoNum type="arabicPeriod"/>
            </a:pP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 smtClean="0"/>
              <a:t>申请</a:t>
            </a:r>
            <a:r>
              <a:rPr lang="en-US" altLang="zh-CN" sz="1400" dirty="0" smtClean="0"/>
              <a:t>AWS</a:t>
            </a:r>
            <a:r>
              <a:rPr lang="zh-CN" altLang="en-US" sz="1400" dirty="0" smtClean="0"/>
              <a:t>资源</a:t>
            </a:r>
            <a:endParaRPr lang="en-US" altLang="zh-CN" sz="1400" dirty="0" smtClean="0"/>
          </a:p>
          <a:p>
            <a:pPr marL="342900" indent="-342900">
              <a:buAutoNum type="arabicPeriod"/>
            </a:pP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 smtClean="0"/>
              <a:t>对资源进行配置</a:t>
            </a:r>
            <a:endParaRPr lang="en-US" altLang="zh-CN" sz="1400" dirty="0" smtClean="0"/>
          </a:p>
          <a:p>
            <a:pPr marL="342900" indent="-342900">
              <a:buAutoNum type="arabicPeriod"/>
            </a:pP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zh-CN" altLang="en-US" sz="1400" dirty="0" smtClean="0"/>
              <a:t>通过</a:t>
            </a:r>
            <a:r>
              <a:rPr lang="en-US" altLang="zh-CN" sz="1400" dirty="0" smtClean="0"/>
              <a:t>SDK</a:t>
            </a:r>
            <a:r>
              <a:rPr lang="zh-CN" altLang="en-US" sz="1400" dirty="0" smtClean="0"/>
              <a:t>方式或</a:t>
            </a:r>
            <a:r>
              <a:rPr lang="en-US" altLang="zh-CN" sz="1400" dirty="0" smtClean="0"/>
              <a:t>API</a:t>
            </a:r>
            <a:r>
              <a:rPr lang="zh-CN" altLang="en-US" sz="1400" dirty="0" smtClean="0"/>
              <a:t>方式进行开发</a:t>
            </a:r>
            <a:endParaRPr lang="en-US" altLang="zh-CN" sz="1400" dirty="0" smtClean="0"/>
          </a:p>
          <a:p>
            <a:pPr marL="342900" indent="-342900">
              <a:buAutoNum type="arabicPeriod"/>
            </a:pP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云环境</a:t>
            </a:r>
            <a:r>
              <a:rPr lang="zh-CN" altLang="en-US" sz="1400" dirty="0" smtClean="0"/>
              <a:t>调试</a:t>
            </a:r>
            <a:endParaRPr lang="en-US" altLang="zh-CN" sz="1400" dirty="0" smtClean="0"/>
          </a:p>
          <a:p>
            <a:pPr marL="342900" indent="-342900">
              <a:buAutoNum type="arabicPeriod"/>
            </a:pP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应用上云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362" y="1143455"/>
            <a:ext cx="4391025" cy="9048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096" y="2175029"/>
            <a:ext cx="5390953" cy="2516912"/>
          </a:xfrm>
          <a:prstGeom prst="rect">
            <a:avLst/>
          </a:prstGeom>
        </p:spPr>
      </p:pic>
      <p:sp>
        <p:nvSpPr>
          <p:cNvPr id="6" name="AutoShape 2" descr="&#10;        å®æ´çè°ç¨å æ ã&#10;     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1590" y="3996163"/>
            <a:ext cx="6502154" cy="286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635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78889" y="656948"/>
            <a:ext cx="432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1.4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Who is using cloud native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云原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生案例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958" y="1580225"/>
            <a:ext cx="5188558" cy="423256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53829" y="5983207"/>
            <a:ext cx="5174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Empty racks and happy faces — </a:t>
            </a:r>
            <a:r>
              <a:rPr lang="en-US" altLang="zh-CN" sz="1200" b="1" dirty="0" err="1"/>
              <a:t>Skyscanner</a:t>
            </a:r>
            <a:r>
              <a:rPr lang="en-US" altLang="zh-CN" sz="1200" dirty="0"/>
              <a:t> team members celebrating the 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completion </a:t>
            </a:r>
            <a:r>
              <a:rPr lang="en-US" altLang="zh-CN" sz="1200" dirty="0"/>
              <a:t>of a mammoth AWS migration project</a:t>
            </a:r>
            <a:endParaRPr lang="zh-CN" altLang="en-US" sz="1200" dirty="0"/>
          </a:p>
        </p:txBody>
      </p:sp>
      <p:sp>
        <p:nvSpPr>
          <p:cNvPr id="7" name="文本框 6"/>
          <p:cNvSpPr txBox="1"/>
          <p:nvPr/>
        </p:nvSpPr>
        <p:spPr>
          <a:xfrm>
            <a:off x="7105829" y="2406551"/>
            <a:ext cx="4671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EC2 spot instances can offer savings of over 70% compared to On Demand instances</a:t>
            </a:r>
            <a:endParaRPr lang="zh-CN" altLang="en-US" sz="1600" dirty="0"/>
          </a:p>
        </p:txBody>
      </p:sp>
      <p:sp>
        <p:nvSpPr>
          <p:cNvPr id="2" name="文本框 1"/>
          <p:cNvSpPr txBox="1"/>
          <p:nvPr/>
        </p:nvSpPr>
        <p:spPr>
          <a:xfrm>
            <a:off x="7290814" y="4011983"/>
            <a:ext cx="43011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基础设施层采用</a:t>
            </a:r>
            <a:r>
              <a:rPr lang="en-US" altLang="zh-CN" sz="1600" dirty="0" smtClean="0"/>
              <a:t>AWS</a:t>
            </a:r>
            <a:r>
              <a:rPr lang="zh-CN" altLang="en-US" sz="1600" dirty="0" smtClean="0"/>
              <a:t>云原生已成为事实标准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zh-CN" altLang="en-US" sz="1600" dirty="0" smtClean="0"/>
              <a:t>应用开发层是否采用</a:t>
            </a:r>
            <a:r>
              <a:rPr lang="en-US" altLang="zh-CN" sz="1600" dirty="0" smtClean="0"/>
              <a:t>AWS</a:t>
            </a:r>
            <a:r>
              <a:rPr lang="zh-CN" altLang="en-US" sz="1600" dirty="0" smtClean="0"/>
              <a:t>云原生成为了选择题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76430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94338" y="2563352"/>
            <a:ext cx="4770268" cy="1564765"/>
          </a:xfrm>
        </p:spPr>
        <p:txBody>
          <a:bodyPr>
            <a:noAutofit/>
          </a:bodyPr>
          <a:lstStyle/>
          <a:p>
            <a:pPr algn="l"/>
            <a:r>
              <a:rPr lang="en-US" altLang="zh-CN" sz="1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2. K8S </a:t>
            </a:r>
            <a:r>
              <a:rPr lang="zh-CN" altLang="en-US" sz="1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容器编排</a:t>
            </a:r>
            <a:endParaRPr lang="en-US" altLang="zh-CN" sz="1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/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2.1 What is </a:t>
            </a:r>
            <a:r>
              <a:rPr lang="en-US" altLang="zh-CN" sz="16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kubernetes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K8S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介绍</a:t>
            </a:r>
            <a:endParaRPr lang="en-US" altLang="zh-CN" sz="16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/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2.2 Why is k8s so popular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K8S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强大之处</a:t>
            </a:r>
            <a:endParaRPr lang="en-US" altLang="zh-CN" sz="16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/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2.3 How to use k8s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K8S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开发人员使用示例</a:t>
            </a:r>
            <a:endParaRPr lang="en-US" altLang="zh-CN" sz="16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957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78889" y="656948"/>
            <a:ext cx="3419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2.1 What is 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kubernetes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K8S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介绍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78889" y="1455937"/>
            <a:ext cx="104022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 err="1" smtClean="0"/>
              <a:t>kubernetes</a:t>
            </a:r>
            <a:r>
              <a:rPr lang="zh-CN" altLang="en-US" b="1" dirty="0" smtClean="0"/>
              <a:t>是由</a:t>
            </a:r>
            <a:r>
              <a:rPr lang="en-US" altLang="zh-CN" b="1" dirty="0" smtClean="0"/>
              <a:t>google</a:t>
            </a:r>
            <a:r>
              <a:rPr lang="zh-CN" altLang="en-US" b="1" dirty="0" smtClean="0"/>
              <a:t>主导开发的开源容器管理平台，提供多主机集群，容器编排，容器伸缩等功能</a:t>
            </a:r>
            <a:endParaRPr lang="en-US" altLang="zh-CN" b="1" dirty="0" smtClean="0"/>
          </a:p>
          <a:p>
            <a:pPr algn="ctr"/>
            <a:endParaRPr lang="en-US" altLang="zh-CN" b="1" dirty="0"/>
          </a:p>
          <a:p>
            <a:pPr algn="ctr"/>
            <a:r>
              <a:rPr lang="en-US" altLang="zh-CN" dirty="0"/>
              <a:t>Kubernetes </a:t>
            </a:r>
            <a:r>
              <a:rPr lang="zh-CN" altLang="en-US" dirty="0"/>
              <a:t>的本质是应用的生命周期管理，具体说是部署和管理（扩缩容、自动恢复、发布）。</a:t>
            </a:r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“</a:t>
            </a:r>
            <a:r>
              <a:rPr lang="zh-CN" altLang="en-US" dirty="0" smtClean="0"/>
              <a:t>分布式操作系统</a:t>
            </a:r>
            <a:r>
              <a:rPr lang="en-US" altLang="zh-CN" dirty="0" smtClean="0"/>
              <a:t>” </a:t>
            </a:r>
            <a:r>
              <a:rPr lang="zh-CN" altLang="en-US" dirty="0" smtClean="0"/>
              <a:t>“云时代操作系统” “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之上的操作系统”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991" y="3148093"/>
            <a:ext cx="6858000" cy="29908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809805" y="6269796"/>
            <a:ext cx="6540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cgroup</a:t>
            </a:r>
            <a:r>
              <a:rPr lang="zh-CN" altLang="en-US" sz="1000" dirty="0"/>
              <a:t>能限制某个或者某些进程的分配资源。也就是能完成一组容器的概念，在这个容器中，有分配好的特定比例的</a:t>
            </a:r>
            <a:r>
              <a:rPr lang="en-US" altLang="zh-CN" sz="1000" dirty="0" err="1"/>
              <a:t>cpu</a:t>
            </a:r>
            <a:r>
              <a:rPr lang="zh-CN" altLang="en-US" sz="1000" dirty="0"/>
              <a:t>时间，</a:t>
            </a:r>
            <a:r>
              <a:rPr lang="en-US" altLang="zh-CN" sz="1000" dirty="0"/>
              <a:t>IO</a:t>
            </a:r>
            <a:r>
              <a:rPr lang="zh-CN" altLang="en-US" sz="1000" dirty="0"/>
              <a:t>时间，可用内存大小等</a:t>
            </a:r>
          </a:p>
        </p:txBody>
      </p:sp>
    </p:spTree>
    <p:extLst>
      <p:ext uri="{BB962C8B-B14F-4D97-AF65-F5344CB8AC3E}">
        <p14:creationId xmlns:p14="http://schemas.microsoft.com/office/powerpoint/2010/main" val="1136863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78889" y="656948"/>
            <a:ext cx="3419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2.1 What is 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kubernetes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K8S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介绍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002" y="2139517"/>
            <a:ext cx="8041998" cy="328917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36491" y="1197026"/>
            <a:ext cx="401490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ETCD</a:t>
            </a:r>
            <a:r>
              <a:rPr lang="en-US" altLang="zh-CN" sz="1200" dirty="0"/>
              <a:t> </a:t>
            </a:r>
            <a:r>
              <a:rPr lang="zh-CN" altLang="en-US" sz="1200" b="1" dirty="0" smtClean="0"/>
              <a:t>：</a:t>
            </a:r>
            <a:endParaRPr lang="en-US" altLang="zh-CN" sz="1200" b="1" dirty="0" smtClean="0"/>
          </a:p>
          <a:p>
            <a:r>
              <a:rPr lang="zh-CN" altLang="en-US" sz="1200" dirty="0" smtClean="0"/>
              <a:t>存储</a:t>
            </a:r>
            <a:r>
              <a:rPr lang="zh-CN" altLang="en-US" sz="1200" dirty="0"/>
              <a:t>所有 </a:t>
            </a:r>
            <a:r>
              <a:rPr lang="en-US" altLang="zh-CN" sz="1200" dirty="0"/>
              <a:t>Kubernetes </a:t>
            </a:r>
            <a:r>
              <a:rPr lang="zh-CN" altLang="en-US" sz="1200" dirty="0"/>
              <a:t>的集群</a:t>
            </a:r>
            <a:r>
              <a:rPr lang="zh-CN" altLang="en-US" sz="1200" dirty="0" smtClean="0"/>
              <a:t>状态，除了</a:t>
            </a:r>
            <a:r>
              <a:rPr lang="zh-CN" altLang="en-US" sz="1200" dirty="0"/>
              <a:t>具备状态存储的功能，还有事件监听和订阅、</a:t>
            </a:r>
            <a:r>
              <a:rPr lang="en-US" altLang="zh-CN" sz="1200" dirty="0"/>
              <a:t>Leader</a:t>
            </a:r>
            <a:r>
              <a:rPr lang="zh-CN" altLang="en-US" sz="1200" dirty="0"/>
              <a:t>选举的</a:t>
            </a:r>
            <a:r>
              <a:rPr lang="zh-CN" altLang="en-US" sz="1200" dirty="0" smtClean="0"/>
              <a:t>功能。</a:t>
            </a:r>
            <a:endParaRPr lang="en-US" altLang="zh-CN" sz="1200" dirty="0" smtClean="0"/>
          </a:p>
          <a:p>
            <a:r>
              <a:rPr lang="zh-CN" altLang="en-US" sz="1200" dirty="0" smtClean="0"/>
              <a:t>事件</a:t>
            </a:r>
            <a:r>
              <a:rPr lang="zh-CN" altLang="en-US" sz="1200" dirty="0"/>
              <a:t>监听和订阅，各个其他组件通信</a:t>
            </a:r>
            <a:r>
              <a:rPr lang="zh-CN" altLang="en-US" sz="1200" dirty="0" smtClean="0"/>
              <a:t>，不是</a:t>
            </a:r>
            <a:r>
              <a:rPr lang="zh-CN" altLang="en-US" sz="1200" dirty="0"/>
              <a:t>互相调用 </a:t>
            </a:r>
            <a:r>
              <a:rPr lang="en-US" altLang="zh-CN" sz="1200" dirty="0"/>
              <a:t>API </a:t>
            </a:r>
            <a:r>
              <a:rPr lang="zh-CN" altLang="en-US" sz="1200" dirty="0" smtClean="0"/>
              <a:t>，</a:t>
            </a:r>
            <a:r>
              <a:rPr lang="zh-CN" altLang="en-US" sz="1200" dirty="0"/>
              <a:t>而是把状态写入 </a:t>
            </a:r>
            <a:r>
              <a:rPr lang="en-US" altLang="zh-CN" sz="1200" dirty="0" smtClean="0"/>
              <a:t>ETCD</a:t>
            </a:r>
            <a:r>
              <a:rPr lang="zh-CN" altLang="en-US" sz="1200" dirty="0" smtClean="0"/>
              <a:t>，</a:t>
            </a:r>
            <a:r>
              <a:rPr lang="zh-CN" altLang="en-US" sz="1200" dirty="0"/>
              <a:t>其他</a:t>
            </a:r>
            <a:r>
              <a:rPr lang="zh-CN" altLang="en-US" sz="1200" dirty="0" smtClean="0"/>
              <a:t>组件监听 </a:t>
            </a:r>
            <a:r>
              <a:rPr lang="en-US" altLang="zh-CN" sz="1200" dirty="0"/>
              <a:t>ETCD </a:t>
            </a:r>
            <a:r>
              <a:rPr lang="zh-CN" altLang="en-US" sz="1200" dirty="0" smtClean="0"/>
              <a:t>变化，做</a:t>
            </a:r>
            <a:r>
              <a:rPr lang="zh-CN" altLang="en-US" sz="1200" dirty="0"/>
              <a:t>后续的处理，然后再一次把更新的数据写入 </a:t>
            </a:r>
            <a:r>
              <a:rPr lang="en-US" altLang="zh-CN" sz="1200" dirty="0"/>
              <a:t>ETCD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r>
              <a:rPr lang="en-US" altLang="zh-CN" sz="1200" dirty="0">
                <a:hlinkClick r:id="rId4"/>
              </a:rPr>
              <a:t>ETCD</a:t>
            </a:r>
            <a:r>
              <a:rPr lang="zh-CN" altLang="en-US" sz="1200" dirty="0">
                <a:hlinkClick r:id="rId4"/>
              </a:rPr>
              <a:t>背后的</a:t>
            </a:r>
            <a:r>
              <a:rPr lang="en-US" altLang="zh-CN" sz="1200" dirty="0">
                <a:hlinkClick r:id="rId4"/>
              </a:rPr>
              <a:t>Raft</a:t>
            </a:r>
            <a:r>
              <a:rPr lang="zh-CN" altLang="en-US" sz="1200" dirty="0">
                <a:hlinkClick r:id="rId4"/>
              </a:rPr>
              <a:t>一致性算法</a:t>
            </a:r>
            <a:r>
              <a:rPr lang="zh-CN" altLang="en-US" sz="1200" dirty="0" smtClean="0">
                <a:hlinkClick r:id="rId4"/>
              </a:rPr>
              <a:t>原理</a:t>
            </a:r>
            <a:endParaRPr lang="en-US" altLang="zh-CN" sz="1200" dirty="0" smtClean="0"/>
          </a:p>
          <a:p>
            <a:endParaRPr lang="en-US" altLang="zh-CN" sz="1200" dirty="0"/>
          </a:p>
          <a:p>
            <a:r>
              <a:rPr lang="en-US" altLang="zh-CN" sz="1200" b="1" dirty="0"/>
              <a:t>API Server</a:t>
            </a:r>
            <a:r>
              <a:rPr lang="zh-CN" altLang="en-US" sz="1200" b="1" dirty="0" smtClean="0"/>
              <a:t>：</a:t>
            </a:r>
            <a:endParaRPr lang="en-US" altLang="zh-CN" sz="1200" b="1" dirty="0" smtClean="0"/>
          </a:p>
          <a:p>
            <a:r>
              <a:rPr lang="zh-CN" altLang="en-US" sz="1200" dirty="0" smtClean="0"/>
              <a:t>所有组件</a:t>
            </a:r>
            <a:r>
              <a:rPr lang="zh-CN" altLang="en-US" sz="1200" dirty="0"/>
              <a:t>之间通信都需要通过 </a:t>
            </a:r>
            <a:r>
              <a:rPr lang="en-US" altLang="zh-CN" sz="1200" dirty="0"/>
              <a:t>ETCD</a:t>
            </a:r>
            <a:r>
              <a:rPr lang="zh-CN" altLang="en-US" sz="1200" dirty="0" smtClean="0"/>
              <a:t>，并不是</a:t>
            </a:r>
            <a:r>
              <a:rPr lang="zh-CN" altLang="en-US" sz="1200" dirty="0"/>
              <a:t>直接访问 </a:t>
            </a:r>
            <a:r>
              <a:rPr lang="en-US" altLang="zh-CN" sz="1200" dirty="0"/>
              <a:t>ETCD</a:t>
            </a:r>
            <a:r>
              <a:rPr lang="zh-CN" altLang="en-US" sz="1200" dirty="0"/>
              <a:t>，而是访问一</a:t>
            </a:r>
            <a:r>
              <a:rPr lang="zh-CN" altLang="en-US" sz="1200" dirty="0" smtClean="0"/>
              <a:t>个</a:t>
            </a:r>
            <a:r>
              <a:rPr lang="en-US" altLang="zh-CN" sz="1200" dirty="0" err="1"/>
              <a:t>RESTFul</a:t>
            </a:r>
            <a:r>
              <a:rPr lang="en-US" altLang="zh-CN" sz="1200" dirty="0"/>
              <a:t> API</a:t>
            </a:r>
            <a:r>
              <a:rPr lang="zh-CN" altLang="en-US" sz="1200" dirty="0" smtClean="0"/>
              <a:t>代理，这个</a:t>
            </a:r>
            <a:r>
              <a:rPr lang="zh-CN" altLang="en-US" sz="1200" dirty="0"/>
              <a:t>代理还实现了一些附加</a:t>
            </a:r>
            <a:r>
              <a:rPr lang="zh-CN" altLang="en-US" sz="1200" dirty="0" smtClean="0"/>
              <a:t>功能</a:t>
            </a:r>
            <a:endParaRPr lang="en-US" altLang="zh-CN" sz="1200" dirty="0" smtClean="0"/>
          </a:p>
          <a:p>
            <a:endParaRPr lang="en-US" altLang="zh-CN" sz="1200" dirty="0"/>
          </a:p>
          <a:p>
            <a:r>
              <a:rPr lang="en-US" altLang="zh-CN" sz="1200" b="1" dirty="0"/>
              <a:t>Controller Manager</a:t>
            </a:r>
            <a:r>
              <a:rPr lang="zh-CN" altLang="en-US" sz="1200" b="1" dirty="0" smtClean="0"/>
              <a:t>：</a:t>
            </a:r>
            <a:endParaRPr lang="en-US" altLang="zh-CN" sz="1200" b="1" dirty="0" smtClean="0"/>
          </a:p>
          <a:p>
            <a:r>
              <a:rPr lang="zh-CN" altLang="en-US" sz="1200" dirty="0"/>
              <a:t>集群内部的管理控制中心，负责集群内的</a:t>
            </a:r>
            <a:r>
              <a:rPr lang="en-US" altLang="zh-CN" sz="1200" dirty="0"/>
              <a:t>Node</a:t>
            </a:r>
            <a:r>
              <a:rPr lang="zh-CN" altLang="en-US" sz="1200" dirty="0"/>
              <a:t>、</a:t>
            </a:r>
            <a:r>
              <a:rPr lang="en-US" altLang="zh-CN" sz="1200" dirty="0"/>
              <a:t>Pod</a:t>
            </a:r>
            <a:r>
              <a:rPr lang="zh-CN" altLang="en-US" sz="1200" dirty="0"/>
              <a:t>副本、服务端点（</a:t>
            </a:r>
            <a:r>
              <a:rPr lang="en-US" altLang="zh-CN" sz="1200" dirty="0"/>
              <a:t>Endpoint</a:t>
            </a:r>
            <a:r>
              <a:rPr lang="zh-CN" altLang="en-US" sz="1200" dirty="0"/>
              <a:t>）、命名空间（</a:t>
            </a:r>
            <a:r>
              <a:rPr lang="en-US" altLang="zh-CN" sz="1200" dirty="0"/>
              <a:t>Namespace</a:t>
            </a:r>
            <a:r>
              <a:rPr lang="zh-CN" altLang="en-US" sz="1200" dirty="0"/>
              <a:t>）、服务账号（</a:t>
            </a:r>
            <a:r>
              <a:rPr lang="en-US" altLang="zh-CN" sz="1200" dirty="0" err="1"/>
              <a:t>ServiceAccount</a:t>
            </a:r>
            <a:r>
              <a:rPr lang="zh-CN" altLang="en-US" sz="1200" dirty="0"/>
              <a:t>）、资源定额（</a:t>
            </a:r>
            <a:r>
              <a:rPr lang="en-US" altLang="zh-CN" sz="1200" dirty="0" err="1"/>
              <a:t>ResourceQuota</a:t>
            </a:r>
            <a:r>
              <a:rPr lang="zh-CN" altLang="en-US" sz="1200" dirty="0"/>
              <a:t>）的</a:t>
            </a:r>
            <a:r>
              <a:rPr lang="zh-CN" altLang="en-US" sz="1200" dirty="0" smtClean="0"/>
              <a:t>管理</a:t>
            </a:r>
            <a:endParaRPr lang="en-US" altLang="zh-CN" sz="1200" dirty="0" smtClean="0"/>
          </a:p>
          <a:p>
            <a:endParaRPr lang="en-US" altLang="zh-CN" sz="1200" dirty="0"/>
          </a:p>
          <a:p>
            <a:r>
              <a:rPr lang="en-US" altLang="zh-CN" sz="1200" b="1" dirty="0"/>
              <a:t>Scheduler</a:t>
            </a:r>
            <a:r>
              <a:rPr lang="zh-CN" altLang="en-US" sz="1200" b="1" dirty="0" smtClean="0"/>
              <a:t>：</a:t>
            </a:r>
            <a:endParaRPr lang="en-US" altLang="zh-CN" sz="1200" b="1" dirty="0" smtClean="0"/>
          </a:p>
          <a:p>
            <a:r>
              <a:rPr lang="en-US" altLang="zh-CN" sz="1200" dirty="0" smtClean="0"/>
              <a:t>Controller </a:t>
            </a:r>
            <a:r>
              <a:rPr lang="en-US" altLang="zh-CN" sz="1200" dirty="0"/>
              <a:t>Manager</a:t>
            </a:r>
            <a:r>
              <a:rPr lang="zh-CN" altLang="en-US" sz="1200" dirty="0"/>
              <a:t>会把任务对资源</a:t>
            </a:r>
            <a:r>
              <a:rPr lang="zh-CN" altLang="en-US" sz="1200" dirty="0" smtClean="0"/>
              <a:t>要求（</a:t>
            </a:r>
            <a:r>
              <a:rPr lang="en-US" altLang="zh-CN" sz="1200" dirty="0" smtClean="0"/>
              <a:t>POD</a:t>
            </a:r>
            <a:r>
              <a:rPr lang="zh-CN" altLang="en-US" sz="1200" dirty="0" smtClean="0"/>
              <a:t>），写入</a:t>
            </a:r>
            <a:r>
              <a:rPr lang="zh-CN" altLang="en-US" sz="1200" dirty="0"/>
              <a:t>到</a:t>
            </a:r>
            <a:r>
              <a:rPr lang="en-US" altLang="zh-CN" sz="1200" dirty="0" smtClean="0"/>
              <a:t>ETCD</a:t>
            </a:r>
            <a:r>
              <a:rPr lang="zh-CN" altLang="en-US" sz="1200" dirty="0" smtClean="0"/>
              <a:t>，</a:t>
            </a:r>
            <a:r>
              <a:rPr lang="en-US" altLang="zh-CN" sz="1200" dirty="0"/>
              <a:t>Scheduler</a:t>
            </a:r>
            <a:r>
              <a:rPr lang="zh-CN" altLang="en-US" sz="1200" dirty="0"/>
              <a:t>监听到有新的资源需要调度（</a:t>
            </a:r>
            <a:r>
              <a:rPr lang="zh-CN" altLang="en-US" sz="1200" dirty="0" smtClean="0"/>
              <a:t>新</a:t>
            </a:r>
            <a:r>
              <a:rPr lang="en-US" altLang="zh-CN" sz="1200" dirty="0" smtClean="0"/>
              <a:t>Pod</a:t>
            </a:r>
            <a:r>
              <a:rPr lang="zh-CN" altLang="en-US" sz="1200" dirty="0"/>
              <a:t>），就会根据整个集群的状态，给</a:t>
            </a:r>
            <a:r>
              <a:rPr lang="en-US" altLang="zh-CN" sz="1200" dirty="0"/>
              <a:t>Pod</a:t>
            </a:r>
            <a:r>
              <a:rPr lang="zh-CN" altLang="en-US" sz="1200" dirty="0"/>
              <a:t>分配到具体的节点上</a:t>
            </a:r>
            <a:r>
              <a:rPr lang="zh-CN" altLang="en-US" sz="1200" dirty="0" smtClean="0"/>
              <a:t>。预选阶段</a:t>
            </a:r>
            <a:r>
              <a:rPr lang="en-US" altLang="zh-CN" sz="1200" dirty="0" smtClean="0"/>
              <a:t>+</a:t>
            </a:r>
            <a:r>
              <a:rPr lang="zh-CN" altLang="en-US" sz="1200" dirty="0" smtClean="0"/>
              <a:t>优选阶段</a:t>
            </a:r>
            <a:endParaRPr lang="en-US" altLang="zh-CN" sz="1200" dirty="0" smtClean="0"/>
          </a:p>
          <a:p>
            <a:endParaRPr lang="en-US" altLang="zh-CN" sz="1200" dirty="0"/>
          </a:p>
          <a:p>
            <a:r>
              <a:rPr lang="en-US" altLang="zh-CN" sz="1200" b="1" dirty="0" err="1"/>
              <a:t>Kubelet</a:t>
            </a:r>
            <a:r>
              <a:rPr lang="zh-CN" altLang="en-US" sz="1200" b="1" dirty="0" smtClean="0"/>
              <a:t>：</a:t>
            </a:r>
            <a:endParaRPr lang="en-US" altLang="zh-CN" sz="1200" b="1" dirty="0" smtClean="0"/>
          </a:p>
          <a:p>
            <a:r>
              <a:rPr lang="zh-CN" altLang="en-US" sz="1200" dirty="0" smtClean="0"/>
              <a:t>是</a:t>
            </a:r>
            <a:r>
              <a:rPr lang="zh-CN" altLang="en-US" sz="1200" dirty="0"/>
              <a:t>一个</a:t>
            </a:r>
            <a:r>
              <a:rPr lang="en-US" altLang="zh-CN" sz="1200" dirty="0"/>
              <a:t>Agent</a:t>
            </a:r>
            <a:r>
              <a:rPr lang="zh-CN" altLang="en-US" sz="1200" dirty="0"/>
              <a:t>，运行在每一个节点上，它会监听</a:t>
            </a:r>
            <a:r>
              <a:rPr lang="en-US" altLang="zh-CN" sz="1200" dirty="0"/>
              <a:t>ETCD</a:t>
            </a:r>
            <a:r>
              <a:rPr lang="zh-CN" altLang="en-US" sz="1200" dirty="0"/>
              <a:t>中的</a:t>
            </a:r>
            <a:r>
              <a:rPr lang="en-US" altLang="zh-CN" sz="1200" dirty="0"/>
              <a:t>Pod</a:t>
            </a:r>
            <a:r>
              <a:rPr lang="zh-CN" altLang="en-US" sz="1200" dirty="0"/>
              <a:t>信息，发现有分配给它所在节点的</a:t>
            </a:r>
            <a:r>
              <a:rPr lang="en-US" altLang="zh-CN" sz="1200" dirty="0"/>
              <a:t>Pod</a:t>
            </a:r>
            <a:r>
              <a:rPr lang="zh-CN" altLang="en-US" sz="1200" dirty="0"/>
              <a:t>需要运行，就在节点上运行相应的</a:t>
            </a:r>
            <a:r>
              <a:rPr lang="en-US" altLang="zh-CN" sz="1200" dirty="0"/>
              <a:t>Pod</a:t>
            </a:r>
            <a:r>
              <a:rPr lang="zh-CN" altLang="en-US" sz="1200" dirty="0"/>
              <a:t>，并且把状态更新回到</a:t>
            </a:r>
            <a:r>
              <a:rPr lang="en-US" altLang="zh-CN" sz="1200" dirty="0"/>
              <a:t>ETCD</a:t>
            </a:r>
            <a:r>
              <a:rPr lang="zh-CN" altLang="en-US" sz="12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188306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5479</TotalTime>
  <Words>1579</Words>
  <Application>Microsoft Office PowerPoint</Application>
  <PresentationFormat>宽屏</PresentationFormat>
  <Paragraphs>234</Paragraphs>
  <Slides>18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等线 Light</vt:lpstr>
      <vt:lpstr>华文楷体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wsh王仕豪</dc:creator>
  <cp:lastModifiedBy>wsh王仕豪</cp:lastModifiedBy>
  <cp:revision>69</cp:revision>
  <dcterms:created xsi:type="dcterms:W3CDTF">2019-09-08T06:28:24Z</dcterms:created>
  <dcterms:modified xsi:type="dcterms:W3CDTF">2019-09-16T06:47:08Z</dcterms:modified>
</cp:coreProperties>
</file>