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262" r:id="rId10"/>
    <p:sldId id="299" r:id="rId11"/>
    <p:sldId id="303" r:id="rId12"/>
    <p:sldId id="306" r:id="rId13"/>
    <p:sldId id="301" r:id="rId14"/>
    <p:sldId id="307" r:id="rId15"/>
    <p:sldId id="310" r:id="rId16"/>
    <p:sldId id="311" r:id="rId17"/>
    <p:sldId id="312" r:id="rId18"/>
    <p:sldId id="324" r:id="rId19"/>
    <p:sldId id="259" r:id="rId20"/>
  </p:sldIdLst>
  <p:sldSz cx="9144000" cy="6858000" type="screen4x3"/>
  <p:notesSz cx="69342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9DDF"/>
    <a:srgbClr val="CDEB81"/>
    <a:srgbClr val="FFFF99"/>
    <a:srgbClr val="F86D42"/>
    <a:srgbClr val="D4A8C8"/>
    <a:srgbClr val="525432"/>
    <a:srgbClr val="10A8A4"/>
    <a:srgbClr val="09AF7C"/>
    <a:srgbClr val="5FB10D"/>
    <a:srgbClr val="A0C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8789" autoAdjust="0"/>
  </p:normalViewPr>
  <p:slideViewPr>
    <p:cSldViewPr>
      <p:cViewPr varScale="1">
        <p:scale>
          <a:sx n="57" d="100"/>
          <a:sy n="57" d="100"/>
        </p:scale>
        <p:origin x="-12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46" y="-96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763" y="153988"/>
            <a:ext cx="61626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840" tIns="45421" rIns="90840" bIns="45421" numCol="1" anchor="t" anchorCtr="0" compatLnSpc="1">
            <a:prstTxWarp prst="textNoShape">
              <a:avLst/>
            </a:prstTxWarp>
          </a:bodyPr>
          <a:lstStyle>
            <a:lvl1pPr defTabSz="909638" eaLnBrk="0" hangingPunct="0">
              <a:defRPr sz="1400" b="1" i="1"/>
            </a:lvl1pPr>
          </a:lstStyle>
          <a:p>
            <a:pPr>
              <a:defRPr/>
            </a:pPr>
            <a:r>
              <a:rPr lang="en-US"/>
              <a:t>Title</a:t>
            </a:r>
          </a:p>
          <a:p>
            <a:pPr>
              <a:defRPr/>
            </a:pPr>
            <a:r>
              <a:rPr lang="en-US"/>
              <a:t>Month Year</a:t>
            </a:r>
            <a:endParaRPr lang="en-US" sz="900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241675" y="8993188"/>
            <a:ext cx="465138" cy="227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840" tIns="45421" rIns="90840" bIns="45421" anchor="b"/>
          <a:lstStyle/>
          <a:p>
            <a:pPr defTabSz="909638" eaLnBrk="0" hangingPunct="0">
              <a:defRPr/>
            </a:pPr>
            <a:fld id="{C2307CC0-39C5-4F9C-9DF1-B7FAECF2BB9A}" type="slidenum">
              <a:rPr lang="en-US" sz="800"/>
              <a:pPr defTabSz="909638" eaLnBrk="0" hangingPunct="0">
                <a:defRPr/>
              </a:pPr>
              <a:t>‹#›</a:t>
            </a:fld>
            <a:endParaRPr lang="en-US" sz="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65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4388" y="690563"/>
            <a:ext cx="2765425" cy="2073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8450" y="2998788"/>
            <a:ext cx="6337300" cy="5867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763" y="153988"/>
            <a:ext cx="61626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840" tIns="45421" rIns="90840" bIns="45421" numCol="1" anchor="t" anchorCtr="0" compatLnSpc="1">
            <a:prstTxWarp prst="textNoShape">
              <a:avLst/>
            </a:prstTxWarp>
          </a:bodyPr>
          <a:lstStyle>
            <a:lvl1pPr defTabSz="909638" eaLnBrk="0" hangingPunct="0">
              <a:defRPr sz="1400" b="1" i="1"/>
            </a:lvl1pPr>
          </a:lstStyle>
          <a:p>
            <a:pPr>
              <a:defRPr/>
            </a:pPr>
            <a:r>
              <a:rPr lang="en-US"/>
              <a:t>Title</a:t>
            </a:r>
          </a:p>
          <a:p>
            <a:pPr>
              <a:defRPr/>
            </a:pPr>
            <a:r>
              <a:rPr lang="en-US"/>
              <a:t>Month Year</a:t>
            </a:r>
            <a:endParaRPr lang="en-US" sz="900"/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241675" y="8993188"/>
            <a:ext cx="465138" cy="227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840" tIns="45421" rIns="90840" bIns="45421" numCol="1" anchor="b" anchorCtr="0" compatLnSpc="1">
            <a:prstTxWarp prst="textNoShape">
              <a:avLst/>
            </a:prstTxWarp>
          </a:bodyPr>
          <a:lstStyle>
            <a:lvl1pPr defTabSz="909638" eaLnBrk="0" hangingPunct="0">
              <a:defRPr sz="800"/>
            </a:lvl1pPr>
          </a:lstStyle>
          <a:p>
            <a:pPr>
              <a:defRPr/>
            </a:pPr>
            <a:fld id="{EFFF284B-778E-4FFC-B94B-BF291B8027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9553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10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17475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628650" indent="-171450" algn="l" rtl="0" eaLnBrk="0" fontAlgn="base" hangingPunct="0">
      <a:spcBef>
        <a:spcPct val="30000"/>
      </a:spcBef>
      <a:spcAft>
        <a:spcPct val="0"/>
      </a:spcAft>
      <a:buChar char="—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85725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085850" indent="-114300" algn="l" rtl="0" eaLnBrk="0" fontAlgn="base" hangingPunct="0">
      <a:spcBef>
        <a:spcPct val="30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215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Title</a:t>
            </a:r>
          </a:p>
          <a:p>
            <a:r>
              <a:rPr lang="en-US" smtClean="0"/>
              <a:t>Month Year</a:t>
            </a:r>
            <a:endParaRPr lang="en-US" sz="900" smtClean="0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D3350-612B-41B0-9E9B-A9CE23C37962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17F9D-FCE2-4E88-8A61-98127321168E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75C96C-A717-4A02-B478-52471D02E0C2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Title</a:t>
            </a:r>
          </a:p>
          <a:p>
            <a:r>
              <a:rPr lang="en-US" smtClean="0"/>
              <a:t>Month Year</a:t>
            </a:r>
            <a:endParaRPr lang="en-US" sz="900" smtClean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187DBB-48C6-42B0-9155-025B995DF4F3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D3469-5C02-4196-A208-59FB8FB3CD74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Title</a:t>
            </a:r>
          </a:p>
          <a:p>
            <a:r>
              <a:rPr lang="en-US" smtClean="0"/>
              <a:t>Month Year</a:t>
            </a:r>
            <a:endParaRPr lang="en-US" sz="900" smtClean="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CFEF40-665B-4CF7-BA64-378F67EAD61B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Title</a:t>
            </a:r>
          </a:p>
          <a:p>
            <a:r>
              <a:rPr lang="en-US" smtClean="0"/>
              <a:t>Month Year</a:t>
            </a:r>
            <a:endParaRPr lang="en-US" sz="900" smtClean="0"/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2E27F3-873C-4BCB-B1CC-90BBFC3726E0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Title</a:t>
            </a:r>
          </a:p>
          <a:p>
            <a:r>
              <a:rPr lang="en-US" smtClean="0"/>
              <a:t>Month Year</a:t>
            </a:r>
            <a:endParaRPr lang="en-US" sz="900" smtClean="0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8AA795-EEF0-4CDF-9FC3-55A08E4A9293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Title</a:t>
            </a:r>
          </a:p>
          <a:p>
            <a:r>
              <a:rPr lang="en-US" smtClean="0"/>
              <a:t>Month Year</a:t>
            </a:r>
            <a:endParaRPr lang="en-US" sz="900" smtClean="0"/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038E59-1AE0-48D9-A562-E131855D05EC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</a:p>
          <a:p>
            <a:pPr>
              <a:defRPr/>
            </a:pPr>
            <a:r>
              <a:rPr lang="en-US" smtClean="0"/>
              <a:t>Month Year</a:t>
            </a:r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FF284B-778E-4FFC-B94B-BF291B80276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i="0" smtClean="0"/>
              <a:t>Title</a:t>
            </a:r>
            <a:endParaRPr lang="en-US" smtClean="0"/>
          </a:p>
          <a:p>
            <a:r>
              <a:rPr lang="en-US" sz="1000" b="0" smtClean="0"/>
              <a:t>Month Year</a:t>
            </a:r>
            <a:endParaRPr lang="en-US" sz="900" b="0" smtClean="0"/>
          </a:p>
        </p:txBody>
      </p:sp>
      <p:sp>
        <p:nvSpPr>
          <p:cNvPr id="37891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34D5C-F144-404E-83A3-0F685751765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</a:p>
          <a:p>
            <a:pPr>
              <a:defRPr/>
            </a:pPr>
            <a:r>
              <a:rPr lang="en-US" smtClean="0"/>
              <a:t>Month Year</a:t>
            </a:r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FF284B-778E-4FFC-B94B-BF291B80276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</a:p>
          <a:p>
            <a:pPr>
              <a:defRPr/>
            </a:pPr>
            <a:r>
              <a:rPr lang="en-US" smtClean="0"/>
              <a:t>Month Year</a:t>
            </a:r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FF284B-778E-4FFC-B94B-BF291B8027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</a:p>
          <a:p>
            <a:pPr>
              <a:defRPr/>
            </a:pPr>
            <a:r>
              <a:rPr lang="en-US" smtClean="0"/>
              <a:t>Month Year</a:t>
            </a:r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FF284B-778E-4FFC-B94B-BF291B8027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</a:p>
          <a:p>
            <a:pPr>
              <a:defRPr/>
            </a:pPr>
            <a:r>
              <a:rPr lang="en-US" smtClean="0"/>
              <a:t>Month Year</a:t>
            </a:r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FF284B-778E-4FFC-B94B-BF291B80276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</a:p>
          <a:p>
            <a:pPr>
              <a:defRPr/>
            </a:pPr>
            <a:r>
              <a:rPr lang="en-US" smtClean="0"/>
              <a:t>Month Year</a:t>
            </a:r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FF284B-778E-4FFC-B94B-BF291B8027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</a:p>
          <a:p>
            <a:pPr>
              <a:defRPr/>
            </a:pPr>
            <a:r>
              <a:rPr lang="en-US" smtClean="0"/>
              <a:t>Month Year</a:t>
            </a:r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FF284B-778E-4FFC-B94B-BF291B80276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Title</a:t>
            </a:r>
          </a:p>
          <a:p>
            <a:pPr>
              <a:defRPr/>
            </a:pPr>
            <a:r>
              <a:rPr lang="en-US" smtClean="0"/>
              <a:t>Month Year</a:t>
            </a:r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FF284B-778E-4FFC-B94B-BF291B80276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91F58-97DB-49B7-81D8-372557B43AA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8834438" y="6735763"/>
            <a:ext cx="288925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fld id="{A801DAA7-2B99-42B3-AD69-F7342894242F}" type="slidenum">
              <a:rPr lang="en-US" sz="800">
                <a:solidFill>
                  <a:schemeClr val="accent1"/>
                </a:solidFill>
              </a:rPr>
              <a:pPr algn="r" eaLnBrk="0" hangingPunct="0">
                <a:defRPr/>
              </a:pPr>
              <a:t>‹#›</a:t>
            </a:fld>
            <a:endParaRPr lang="en-US" sz="800">
              <a:solidFill>
                <a:schemeClr val="accent1"/>
              </a:solidFill>
            </a:endParaRPr>
          </a:p>
        </p:txBody>
      </p:sp>
      <p:sp>
        <p:nvSpPr>
          <p:cNvPr id="5" name="Text Box 75"/>
          <p:cNvSpPr txBox="1">
            <a:spLocks noChangeArrowheads="1"/>
          </p:cNvSpPr>
          <p:nvPr userDrawn="1"/>
        </p:nvSpPr>
        <p:spPr bwMode="gray">
          <a:xfrm>
            <a:off x="712788" y="6719888"/>
            <a:ext cx="42005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b="1" dirty="0">
                <a:solidFill>
                  <a:srgbClr val="F51218"/>
                </a:solidFill>
              </a:rPr>
              <a:t>EMC CONFIDENTIAL—  FOR TRAINING PURPOSES ONLY, NOT TO BE DISTRIBUTED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2788" y="3775075"/>
            <a:ext cx="6624637" cy="274638"/>
          </a:xfrm>
        </p:spPr>
        <p:txBody>
          <a:bodyPr>
            <a:spAutoFit/>
          </a:bodyPr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>
                <a:solidFill>
                  <a:srgbClr val="A0CF4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2788" y="2219325"/>
            <a:ext cx="6624637" cy="11525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5438" y="146050"/>
            <a:ext cx="2101850" cy="645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713" y="146050"/>
            <a:ext cx="6156325" cy="645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585913"/>
            <a:ext cx="4129087" cy="5011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5913"/>
            <a:ext cx="4129088" cy="5011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8" descr="blue tex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66713" y="1585913"/>
            <a:ext cx="8410575" cy="501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6713" y="146050"/>
            <a:ext cx="6913562" cy="690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8834438" y="6735763"/>
            <a:ext cx="288925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fld id="{5AD87D94-ED62-4F64-A57B-2ABEFCDB2D98}" type="slidenum">
              <a:rPr lang="en-US" sz="800"/>
              <a:pPr algn="r" eaLnBrk="0" hangingPunct="0">
                <a:defRPr/>
              </a:pPr>
              <a:t>‹#›</a:t>
            </a:fld>
            <a:endParaRPr lang="en-US" sz="800"/>
          </a:p>
        </p:txBody>
      </p:sp>
      <p:sp>
        <p:nvSpPr>
          <p:cNvPr id="1074" name="Text Box 50"/>
          <p:cNvSpPr txBox="1">
            <a:spLocks noChangeArrowheads="1"/>
          </p:cNvSpPr>
          <p:nvPr/>
        </p:nvSpPr>
        <p:spPr bwMode="gray">
          <a:xfrm>
            <a:off x="366713" y="6719888"/>
            <a:ext cx="42005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b="1" dirty="0">
                <a:solidFill>
                  <a:srgbClr val="F51218"/>
                </a:solidFill>
              </a:rPr>
              <a:t>EMC CONFIDENTIAL—  FOR TRAINING PURPOSES ONLY, NOT TO BE DISTRIBUTED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folHlink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folHlink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084263" indent="-1698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371600" indent="-10953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folHlink"/>
        </a:buClr>
        <a:buChar char="•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/imgres?imgurl=http://www.katsueydesignworks.com/images/cylinder.jpg&amp;imgrefurl=http://www.katsueydesignworks.com/tutorials_fireworks.cfm&amp;usg=__AZkcjUQ9T7olmqw73RAGtXi-2lw=&amp;h=159&amp;w=100&amp;sz=3&amp;hl=en&amp;start=216&amp;tbnid=dJD06ttqtf3v7M:&amp;tbnh=97&amp;tbnw=61&amp;prev=/images?q=cylinder+bmp+animated&amp;start=200&amp;gbv=2&amp;ndsp=20&amp;hl=en&amp;safe=off&amp;sa=N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6.png"/><Relationship Id="rId7" Type="http://schemas.openxmlformats.org/officeDocument/2006/relationships/hyperlink" Target="http://images.google.com/imgres?imgurl=http://www.katsueydesignworks.com/images/cylinder.jpg&amp;imgrefurl=http://www.katsueydesignworks.com/tutorials_fireworks.cfm&amp;usg=__AZkcjUQ9T7olmqw73RAGtXi-2lw=&amp;h=159&amp;w=100&amp;sz=3&amp;hl=en&amp;start=216&amp;tbnid=dJD06ttqtf3v7M:&amp;tbnh=97&amp;tbnw=61&amp;prev=/images?q=cylinder+bmp+animated&amp;start=200&amp;gbv=2&amp;ndsp=20&amp;hl=en&amp;safe=off&amp;sa=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/imgres?imgurl=http://www.katsueydesignworks.com/images/cylinder.jpg&amp;imgrefurl=http://www.katsueydesignworks.com/tutorials_fireworks.cfm&amp;usg=__AZkcjUQ9T7olmqw73RAGtXi-2lw=&amp;h=159&amp;w=100&amp;sz=3&amp;hl=en&amp;start=216&amp;tbnid=dJD06ttqtf3v7M:&amp;tbnh=97&amp;tbnw=61&amp;prev=/images?q=cylinder+bmp+animated&amp;start=200&amp;gbv=2&amp;ndsp=20&amp;hl=en&amp;safe=off&amp;sa=N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EMC SourceOne Knowledge Transfer </a:t>
            </a:r>
            <a:br>
              <a:rPr lang="en-US" dirty="0" smtClean="0"/>
            </a:br>
            <a:r>
              <a:rPr lang="en-US" dirty="0" smtClean="0"/>
              <a:t>Version 6.6 SP1 Full Text Indexing Overview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12788" y="3775075"/>
            <a:ext cx="6624637" cy="830997"/>
          </a:xfrm>
        </p:spPr>
        <p:txBody>
          <a:bodyPr/>
          <a:lstStyle/>
          <a:p>
            <a:pPr eaLnBrk="1" hangingPunct="1"/>
            <a:r>
              <a:rPr lang="en-US" dirty="0" smtClean="0"/>
              <a:t>Jerry Jourdain</a:t>
            </a:r>
          </a:p>
          <a:p>
            <a:pPr eaLnBrk="1" hangingPunct="1"/>
            <a:r>
              <a:rPr lang="en-US" dirty="0" smtClean="0"/>
              <a:t>Architect</a:t>
            </a:r>
          </a:p>
          <a:p>
            <a:pPr eaLnBrk="1" hangingPunct="1"/>
            <a:r>
              <a:rPr lang="en-US" dirty="0" smtClean="0"/>
              <a:t>01/24/2011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Center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8600" y="1295400"/>
            <a:ext cx="8686800" cy="5334000"/>
          </a:xfrm>
          <a:prstGeom prst="rect">
            <a:avLst/>
          </a:prstGeom>
          <a:solidFill>
            <a:srgbClr val="D4D8AE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 bwMode="auto">
          <a:xfrm rot="16200000">
            <a:off x="3543300" y="-1409700"/>
            <a:ext cx="2209800" cy="8229600"/>
          </a:xfrm>
          <a:prstGeom prst="can">
            <a:avLst>
              <a:gd name="adj" fmla="val 22249"/>
            </a:avLst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rgbClr val="0059AF"/>
              </a:gs>
            </a:gsLst>
            <a:lin ang="4200000" scaled="0"/>
          </a:gradFill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>
              <a:tabLst>
                <a:tab pos="225425" algn="l"/>
              </a:tabLst>
              <a:defRPr/>
            </a:pPr>
            <a:endParaRPr lang="en-US" sz="900" dirty="0">
              <a:solidFill>
                <a:srgbClr val="000000"/>
              </a:solidFill>
              <a:latin typeface="+mn-lt"/>
              <a:ea typeface="ＭＳ Ｐゴシック" pitchFamily="-110" charset="-128"/>
            </a:endParaRPr>
          </a:p>
        </p:txBody>
      </p:sp>
      <p:sp>
        <p:nvSpPr>
          <p:cNvPr id="9" name="Can 8"/>
          <p:cNvSpPr/>
          <p:nvPr/>
        </p:nvSpPr>
        <p:spPr bwMode="auto">
          <a:xfrm rot="16200000">
            <a:off x="3543300" y="1104900"/>
            <a:ext cx="2209800" cy="8229600"/>
          </a:xfrm>
          <a:prstGeom prst="can">
            <a:avLst>
              <a:gd name="adj" fmla="val 22248"/>
            </a:avLst>
          </a:prstGeom>
          <a:gradFill rotWithShape="1">
            <a:gsLst>
              <a:gs pos="0">
                <a:srgbClr val="D99694"/>
              </a:gs>
              <a:gs pos="97000">
                <a:srgbClr val="911F25"/>
              </a:gs>
              <a:gs pos="100000">
                <a:srgbClr val="911F25"/>
              </a:gs>
            </a:gsLst>
            <a:lin ang="3360000"/>
          </a:gradFill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>
              <a:tabLst>
                <a:tab pos="225425" algn="l"/>
              </a:tabLst>
              <a:defRPr/>
            </a:pPr>
            <a:endParaRPr lang="en-US" sz="900" dirty="0">
              <a:solidFill>
                <a:srgbClr val="000000"/>
              </a:solidFill>
              <a:latin typeface="+mn-lt"/>
              <a:ea typeface="ＭＳ Ｐゴシック" pitchFamily="-110" charset="-128"/>
            </a:endParaRPr>
          </a:p>
        </p:txBody>
      </p:sp>
      <p:sp>
        <p:nvSpPr>
          <p:cNvPr id="5128" name="TextBox 17"/>
          <p:cNvSpPr txBox="1">
            <a:spLocks noChangeArrowheads="1"/>
          </p:cNvSpPr>
          <p:nvPr/>
        </p:nvSpPr>
        <p:spPr bwMode="auto">
          <a:xfrm>
            <a:off x="1143000" y="2438400"/>
            <a:ext cx="1350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MsgCenter</a:t>
            </a:r>
          </a:p>
        </p:txBody>
      </p:sp>
      <p:sp>
        <p:nvSpPr>
          <p:cNvPr id="5129" name="TextBox 18"/>
          <p:cNvSpPr txBox="1">
            <a:spLocks noChangeArrowheads="1"/>
          </p:cNvSpPr>
          <p:nvPr/>
        </p:nvSpPr>
        <p:spPr bwMode="auto">
          <a:xfrm>
            <a:off x="1143000" y="5105400"/>
            <a:ext cx="1563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Unpack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b="1">
                <a:solidFill>
                  <a:srgbClr val="0070C0"/>
                </a:solidFill>
              </a:rPr>
              <a:t>Area</a:t>
            </a:r>
          </a:p>
        </p:txBody>
      </p:sp>
      <p:pic>
        <p:nvPicPr>
          <p:cNvPr id="513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676400"/>
            <a:ext cx="5029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1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2775" y="4191000"/>
            <a:ext cx="50006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52400" y="1828800"/>
            <a:ext cx="1524000" cy="1447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Archive Service RPC Archival Thread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2971800" y="1676400"/>
            <a:ext cx="4267200" cy="2286000"/>
          </a:xfrm>
          <a:prstGeom prst="roundRect">
            <a:avLst>
              <a:gd name="adj" fmla="val 21605"/>
            </a:avLst>
          </a:prstGeom>
          <a:gradFill flip="none" rotWithShape="1">
            <a:gsLst>
              <a:gs pos="0">
                <a:srgbClr val="94B1D4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solidFill>
              <a:srgbClr val="BCCDDC"/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85000"/>
              </a:lnSpc>
              <a:defRPr/>
            </a:pP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828800" y="2209800"/>
            <a:ext cx="1371600" cy="685800"/>
          </a:xfrm>
          <a:prstGeom prst="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RPC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209800"/>
            <a:ext cx="1371600" cy="533400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MsgProps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546" y="1828800"/>
            <a:ext cx="10550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IExDoc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2819400"/>
            <a:ext cx="1371600" cy="228600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Ancillary Props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3200400" y="2057400"/>
            <a:ext cx="228600" cy="22860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1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6248400" y="1905000"/>
            <a:ext cx="228600" cy="22860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3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4724400" y="1752600"/>
            <a:ext cx="228600" cy="22860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2</a:t>
            </a:r>
          </a:p>
        </p:txBody>
      </p:sp>
      <p:pic>
        <p:nvPicPr>
          <p:cNvPr id="9234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7413" y="2057400"/>
            <a:ext cx="331787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923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9813" y="2209800"/>
            <a:ext cx="331787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9236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2213" y="2362200"/>
            <a:ext cx="331787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8" name="Flowchart: Magnetic Disk 37"/>
          <p:cNvSpPr/>
          <p:nvPr/>
        </p:nvSpPr>
        <p:spPr>
          <a:xfrm>
            <a:off x="5638800" y="1905000"/>
            <a:ext cx="228600" cy="457200"/>
          </a:xfrm>
          <a:prstGeom prst="flowChartMagneticDisk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9" name="Flowchart: Magnetic Disk 38"/>
          <p:cNvSpPr/>
          <p:nvPr/>
        </p:nvSpPr>
        <p:spPr>
          <a:xfrm>
            <a:off x="5791200" y="2057400"/>
            <a:ext cx="228600" cy="457200"/>
          </a:xfrm>
          <a:prstGeom prst="flowChartMagneticDisk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0" name="Flowchart: Magnetic Disk 39"/>
          <p:cNvSpPr/>
          <p:nvPr/>
        </p:nvSpPr>
        <p:spPr>
          <a:xfrm>
            <a:off x="5943600" y="2209800"/>
            <a:ext cx="228600" cy="457200"/>
          </a:xfrm>
          <a:prstGeom prst="flowChartMagneticDisk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1" name="Flowchart: Magnetic Disk 40"/>
          <p:cNvSpPr/>
          <p:nvPr/>
        </p:nvSpPr>
        <p:spPr>
          <a:xfrm>
            <a:off x="6096000" y="2362200"/>
            <a:ext cx="228600" cy="457200"/>
          </a:xfrm>
          <a:prstGeom prst="flowChartMagneticDisk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9241" name="TextBox 41"/>
          <p:cNvSpPr txBox="1">
            <a:spLocks noChangeArrowheads="1"/>
          </p:cNvSpPr>
          <p:nvPr/>
        </p:nvSpPr>
        <p:spPr bwMode="auto">
          <a:xfrm>
            <a:off x="5410200" y="3276600"/>
            <a:ext cx="1314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MsgCenter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343400" y="2438400"/>
            <a:ext cx="228600" cy="158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410200" y="2590800"/>
            <a:ext cx="228600" cy="158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 bwMode="auto">
          <a:xfrm>
            <a:off x="2971800" y="4191000"/>
            <a:ext cx="4267200" cy="2286000"/>
          </a:xfrm>
          <a:prstGeom prst="roundRect">
            <a:avLst>
              <a:gd name="adj" fmla="val 21605"/>
            </a:avLst>
          </a:prstGeom>
          <a:gradFill flip="none" rotWithShape="1">
            <a:gsLst>
              <a:gs pos="0">
                <a:srgbClr val="94B1D4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solidFill>
              <a:srgbClr val="BCCDDC"/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85000"/>
              </a:lnSpc>
              <a:defRPr/>
            </a:pPr>
            <a:endParaRPr lang="en-US" dirty="0"/>
          </a:p>
        </p:txBody>
      </p:sp>
      <p:sp>
        <p:nvSpPr>
          <p:cNvPr id="9247" name="TextBox 47"/>
          <p:cNvSpPr txBox="1">
            <a:spLocks noChangeArrowheads="1"/>
          </p:cNvSpPr>
          <p:nvPr/>
        </p:nvSpPr>
        <p:spPr bwMode="auto">
          <a:xfrm>
            <a:off x="5410200" y="5791200"/>
            <a:ext cx="1481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UnpackArea</a:t>
            </a:r>
          </a:p>
        </p:txBody>
      </p:sp>
      <p:pic>
        <p:nvPicPr>
          <p:cNvPr id="9248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495800"/>
            <a:ext cx="331788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9249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648200"/>
            <a:ext cx="331788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9250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800600"/>
            <a:ext cx="331788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5" name="Flowchart: Connector 54"/>
          <p:cNvSpPr/>
          <p:nvPr/>
        </p:nvSpPr>
        <p:spPr>
          <a:xfrm>
            <a:off x="6096000" y="4495800"/>
            <a:ext cx="228600" cy="22860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5</a:t>
            </a:r>
          </a:p>
        </p:txBody>
      </p:sp>
      <p:sp>
        <p:nvSpPr>
          <p:cNvPr id="56" name="Flowchart: Magnetic Disk 55"/>
          <p:cNvSpPr/>
          <p:nvPr/>
        </p:nvSpPr>
        <p:spPr>
          <a:xfrm>
            <a:off x="5486400" y="4419600"/>
            <a:ext cx="228600" cy="457200"/>
          </a:xfrm>
          <a:prstGeom prst="flowChartMagneticDisk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7" name="Flowchart: Magnetic Disk 56"/>
          <p:cNvSpPr/>
          <p:nvPr/>
        </p:nvSpPr>
        <p:spPr>
          <a:xfrm>
            <a:off x="5638800" y="4572000"/>
            <a:ext cx="228600" cy="457200"/>
          </a:xfrm>
          <a:prstGeom prst="flowChartMagneticDisk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8" name="Flowchart: Magnetic Disk 57"/>
          <p:cNvSpPr/>
          <p:nvPr/>
        </p:nvSpPr>
        <p:spPr>
          <a:xfrm>
            <a:off x="5791200" y="4724400"/>
            <a:ext cx="228600" cy="457200"/>
          </a:xfrm>
          <a:prstGeom prst="flowChartMagneticDisk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9" name="Flowchart: Multidocument 58"/>
          <p:cNvSpPr/>
          <p:nvPr/>
        </p:nvSpPr>
        <p:spPr>
          <a:xfrm>
            <a:off x="3962400" y="5410200"/>
            <a:ext cx="609600" cy="533400"/>
          </a:xfrm>
          <a:prstGeom prst="flowChartMultidocument">
            <a:avLst/>
          </a:prstGeom>
          <a:solidFill>
            <a:srgbClr val="9095A4"/>
          </a:solidFill>
          <a:ln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4724400" y="5410200"/>
            <a:ext cx="228600" cy="22860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6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6134101" y="4152900"/>
            <a:ext cx="838200" cy="3175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 flipV="1">
            <a:off x="5181600" y="5410200"/>
            <a:ext cx="685800" cy="22860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Predefined Process 64"/>
          <p:cNvSpPr/>
          <p:nvPr/>
        </p:nvSpPr>
        <p:spPr>
          <a:xfrm>
            <a:off x="6477000" y="2286000"/>
            <a:ext cx="304800" cy="152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6" name="Flowchart: Predefined Process 65"/>
          <p:cNvSpPr/>
          <p:nvPr/>
        </p:nvSpPr>
        <p:spPr>
          <a:xfrm>
            <a:off x="6629400" y="2438400"/>
            <a:ext cx="304800" cy="152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7" name="Flowchart: Predefined Process 66"/>
          <p:cNvSpPr/>
          <p:nvPr/>
        </p:nvSpPr>
        <p:spPr>
          <a:xfrm>
            <a:off x="6781800" y="2590800"/>
            <a:ext cx="304800" cy="152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8" name="Flowchart: Predefined Process 67"/>
          <p:cNvSpPr/>
          <p:nvPr/>
        </p:nvSpPr>
        <p:spPr>
          <a:xfrm>
            <a:off x="6477000" y="4876800"/>
            <a:ext cx="304800" cy="152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9" name="Flowchart: Predefined Process 68"/>
          <p:cNvSpPr/>
          <p:nvPr/>
        </p:nvSpPr>
        <p:spPr>
          <a:xfrm>
            <a:off x="6629400" y="5029200"/>
            <a:ext cx="304800" cy="152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0" name="Flowchart: Predefined Process 69"/>
          <p:cNvSpPr/>
          <p:nvPr/>
        </p:nvSpPr>
        <p:spPr>
          <a:xfrm>
            <a:off x="6781800" y="5181600"/>
            <a:ext cx="304800" cy="152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1" name="Line Callout 1 (Accent Bar) 70"/>
          <p:cNvSpPr/>
          <p:nvPr/>
        </p:nvSpPr>
        <p:spPr>
          <a:xfrm>
            <a:off x="7467600" y="1905000"/>
            <a:ext cx="1066800" cy="381000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dirty="0"/>
              <a:t>Buffered Files</a:t>
            </a:r>
          </a:p>
        </p:txBody>
      </p:sp>
      <p:sp>
        <p:nvSpPr>
          <p:cNvPr id="72" name="Line Callout 1 (Accent Bar) 71"/>
          <p:cNvSpPr/>
          <p:nvPr/>
        </p:nvSpPr>
        <p:spPr>
          <a:xfrm>
            <a:off x="7467600" y="4267200"/>
            <a:ext cx="1066800" cy="609600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dirty="0"/>
              <a:t>Compressed EMCMF Files</a:t>
            </a:r>
          </a:p>
        </p:txBody>
      </p:sp>
      <p:sp>
        <p:nvSpPr>
          <p:cNvPr id="73" name="Line Callout 1 (Accent Bar) 72"/>
          <p:cNvSpPr/>
          <p:nvPr/>
        </p:nvSpPr>
        <p:spPr>
          <a:xfrm>
            <a:off x="1752600" y="4724400"/>
            <a:ext cx="1066800" cy="609600"/>
          </a:xfrm>
          <a:prstGeom prst="accentCallout1">
            <a:avLst>
              <a:gd name="adj1" fmla="val 51221"/>
              <a:gd name="adj2" fmla="val 102591"/>
              <a:gd name="adj3" fmla="val 140736"/>
              <a:gd name="adj4" fmla="val 188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dirty="0"/>
              <a:t>Index Transaction Files</a:t>
            </a:r>
          </a:p>
        </p:txBody>
      </p:sp>
      <p:sp>
        <p:nvSpPr>
          <p:cNvPr id="9270" name="TextBox 73"/>
          <p:cNvSpPr txBox="1">
            <a:spLocks noChangeArrowheads="1"/>
          </p:cNvSpPr>
          <p:nvPr/>
        </p:nvSpPr>
        <p:spPr bwMode="auto">
          <a:xfrm>
            <a:off x="3311525" y="3640138"/>
            <a:ext cx="1093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Archive Folders</a:t>
            </a:r>
          </a:p>
        </p:txBody>
      </p:sp>
      <p:sp>
        <p:nvSpPr>
          <p:cNvPr id="9271" name="TextBox 74"/>
          <p:cNvSpPr txBox="1">
            <a:spLocks noChangeArrowheads="1"/>
          </p:cNvSpPr>
          <p:nvPr/>
        </p:nvSpPr>
        <p:spPr bwMode="auto">
          <a:xfrm>
            <a:off x="4724400" y="2819400"/>
            <a:ext cx="6238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Months</a:t>
            </a:r>
          </a:p>
        </p:txBody>
      </p:sp>
      <p:sp>
        <p:nvSpPr>
          <p:cNvPr id="9272" name="TextBox 75"/>
          <p:cNvSpPr txBox="1">
            <a:spLocks noChangeArrowheads="1"/>
          </p:cNvSpPr>
          <p:nvPr/>
        </p:nvSpPr>
        <p:spPr bwMode="auto">
          <a:xfrm>
            <a:off x="5715000" y="2819400"/>
            <a:ext cx="6905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Volumes</a:t>
            </a:r>
          </a:p>
        </p:txBody>
      </p:sp>
      <p:sp>
        <p:nvSpPr>
          <p:cNvPr id="9273" name="Flowchart: Alternate Process 51"/>
          <p:cNvSpPr>
            <a:spLocks noChangeArrowheads="1"/>
          </p:cNvSpPr>
          <p:nvPr/>
        </p:nvSpPr>
        <p:spPr bwMode="auto">
          <a:xfrm>
            <a:off x="7848600" y="2971800"/>
            <a:ext cx="990600" cy="914400"/>
          </a:xfrm>
          <a:prstGeom prst="flowChartAlternateProcess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274" name="Can 52"/>
          <p:cNvSpPr>
            <a:spLocks noChangeArrowheads="1"/>
          </p:cNvSpPr>
          <p:nvPr/>
        </p:nvSpPr>
        <p:spPr bwMode="auto">
          <a:xfrm>
            <a:off x="8035925" y="3200400"/>
            <a:ext cx="609600" cy="457200"/>
          </a:xfrm>
          <a:prstGeom prst="can">
            <a:avLst>
              <a:gd name="adj" fmla="val 25000"/>
            </a:avLst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275" name="TextBox 53"/>
          <p:cNvSpPr txBox="1">
            <a:spLocks noChangeArrowheads="1"/>
          </p:cNvSpPr>
          <p:nvPr/>
        </p:nvSpPr>
        <p:spPr bwMode="auto">
          <a:xfrm>
            <a:off x="8077200" y="2971800"/>
            <a:ext cx="5334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SQL</a:t>
            </a:r>
          </a:p>
        </p:txBody>
      </p:sp>
      <p:sp>
        <p:nvSpPr>
          <p:cNvPr id="9276" name="Notched Right Arrow 62"/>
          <p:cNvSpPr>
            <a:spLocks noChangeArrowheads="1"/>
          </p:cNvSpPr>
          <p:nvPr/>
        </p:nvSpPr>
        <p:spPr bwMode="auto">
          <a:xfrm rot="1570855">
            <a:off x="6943725" y="3038475"/>
            <a:ext cx="820738" cy="171450"/>
          </a:xfrm>
          <a:prstGeom prst="notchedRightArrow">
            <a:avLst>
              <a:gd name="adj1" fmla="val 50000"/>
              <a:gd name="adj2" fmla="val 50131"/>
            </a:avLst>
          </a:prstGeom>
          <a:solidFill>
            <a:srgbClr val="7030A0">
              <a:alpha val="4784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277" name="TextBox 73"/>
          <p:cNvSpPr txBox="1">
            <a:spLocks noChangeArrowheads="1"/>
          </p:cNvSpPr>
          <p:nvPr/>
        </p:nvSpPr>
        <p:spPr bwMode="auto">
          <a:xfrm rot="1640373">
            <a:off x="7042150" y="2795588"/>
            <a:ext cx="819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 b="1" dirty="0">
                <a:solidFill>
                  <a:srgbClr val="7030A0"/>
                </a:solidFill>
              </a:rPr>
              <a:t>Assign Msg To Volume</a:t>
            </a:r>
          </a:p>
        </p:txBody>
      </p:sp>
      <p:sp>
        <p:nvSpPr>
          <p:cNvPr id="75" name="Flowchart: Connector 74"/>
          <p:cNvSpPr/>
          <p:nvPr/>
        </p:nvSpPr>
        <p:spPr>
          <a:xfrm>
            <a:off x="6629400" y="2895600"/>
            <a:ext cx="228600" cy="22860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4</a:t>
            </a:r>
          </a:p>
        </p:txBody>
      </p:sp>
      <p:grpSp>
        <p:nvGrpSpPr>
          <p:cNvPr id="9279" name="Group 77"/>
          <p:cNvGrpSpPr>
            <a:grpSpLocks/>
          </p:cNvGrpSpPr>
          <p:nvPr/>
        </p:nvGrpSpPr>
        <p:grpSpPr bwMode="auto">
          <a:xfrm>
            <a:off x="3505200" y="1905000"/>
            <a:ext cx="685800" cy="533400"/>
            <a:chOff x="7010400" y="2514600"/>
            <a:chExt cx="923925" cy="771525"/>
          </a:xfrm>
        </p:grpSpPr>
        <p:pic>
          <p:nvPicPr>
            <p:cNvPr id="9289" name="Picture 1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10400" y="2667000"/>
              <a:ext cx="923925" cy="6191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9290" name="Picture 1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10400" y="2514600"/>
              <a:ext cx="419100" cy="1524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9280" name="Group 80"/>
          <p:cNvGrpSpPr>
            <a:grpSpLocks/>
          </p:cNvGrpSpPr>
          <p:nvPr/>
        </p:nvGrpSpPr>
        <p:grpSpPr bwMode="auto">
          <a:xfrm>
            <a:off x="3505200" y="2514600"/>
            <a:ext cx="685800" cy="533400"/>
            <a:chOff x="7010400" y="2514600"/>
            <a:chExt cx="923925" cy="771525"/>
          </a:xfrm>
        </p:grpSpPr>
        <p:pic>
          <p:nvPicPr>
            <p:cNvPr id="9287" name="Picture 1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10400" y="2667000"/>
              <a:ext cx="923925" cy="6191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9288" name="Picture 1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10400" y="2514600"/>
              <a:ext cx="419100" cy="1524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9281" name="Group 83"/>
          <p:cNvGrpSpPr>
            <a:grpSpLocks/>
          </p:cNvGrpSpPr>
          <p:nvPr/>
        </p:nvGrpSpPr>
        <p:grpSpPr bwMode="auto">
          <a:xfrm>
            <a:off x="3505200" y="3124200"/>
            <a:ext cx="685800" cy="533400"/>
            <a:chOff x="7010400" y="2514600"/>
            <a:chExt cx="923925" cy="771525"/>
          </a:xfrm>
        </p:grpSpPr>
        <p:pic>
          <p:nvPicPr>
            <p:cNvPr id="9285" name="Picture 1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10400" y="2667000"/>
              <a:ext cx="923925" cy="6191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9286" name="Picture 1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10400" y="2514600"/>
              <a:ext cx="419100" cy="1524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9282" name="Group 86"/>
          <p:cNvGrpSpPr>
            <a:grpSpLocks/>
          </p:cNvGrpSpPr>
          <p:nvPr/>
        </p:nvGrpSpPr>
        <p:grpSpPr bwMode="auto">
          <a:xfrm>
            <a:off x="3505200" y="4419600"/>
            <a:ext cx="685800" cy="533400"/>
            <a:chOff x="7010400" y="2514600"/>
            <a:chExt cx="923925" cy="771525"/>
          </a:xfrm>
        </p:grpSpPr>
        <p:pic>
          <p:nvPicPr>
            <p:cNvPr id="9283" name="Picture 1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10400" y="2667000"/>
              <a:ext cx="923925" cy="6191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9284" name="Picture 1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10400" y="2514600"/>
              <a:ext cx="419100" cy="1524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SourceOne Index Process Overview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Full Text Index Transaction Processing Discussion</a:t>
            </a:r>
          </a:p>
          <a:p>
            <a:pPr lvl="1" eaLnBrk="1" hangingPunct="1"/>
            <a:r>
              <a:rPr lang="en-US" dirty="0" smtClean="0"/>
              <a:t>Messages are not assigned to Full Text Indexes, Volumes are.</a:t>
            </a:r>
          </a:p>
          <a:p>
            <a:pPr lvl="1" eaLnBrk="1" hangingPunct="1"/>
            <a:r>
              <a:rPr lang="en-US" dirty="0" smtClean="0"/>
              <a:t>A single Volume cannot span more than one index</a:t>
            </a:r>
          </a:p>
          <a:p>
            <a:pPr lvl="1" eaLnBrk="1" hangingPunct="1"/>
            <a:r>
              <a:rPr lang="en-US" dirty="0" smtClean="0"/>
              <a:t>TXVLTS files are for immediate insertions, XVLTS are for Processing</a:t>
            </a:r>
          </a:p>
          <a:p>
            <a:pPr lvl="1" eaLnBrk="1" hangingPunct="1"/>
            <a:r>
              <a:rPr lang="en-US" dirty="0" smtClean="0"/>
              <a:t>An Index Server processes Transaction Files for Particular Archive Servers</a:t>
            </a:r>
          </a:p>
          <a:p>
            <a:pPr eaLnBrk="1" hangingPunct="1"/>
            <a:r>
              <a:rPr lang="en-US" dirty="0" smtClean="0"/>
              <a:t>Index Pooling</a:t>
            </a:r>
          </a:p>
          <a:p>
            <a:pPr lvl="1" eaLnBrk="1" hangingPunct="1"/>
            <a:r>
              <a:rPr lang="en-US" dirty="0" smtClean="0"/>
              <a:t>Defined as assigning more than one index Area to an Archive folder</a:t>
            </a:r>
          </a:p>
          <a:p>
            <a:pPr lvl="1" eaLnBrk="1" hangingPunct="1"/>
            <a:r>
              <a:rPr lang="en-US" dirty="0" smtClean="0"/>
              <a:t>Allows full text volume assignment to round robin across multiple index locations</a:t>
            </a:r>
          </a:p>
          <a:p>
            <a:pPr lvl="1" eaLnBrk="1" hangingPunct="1"/>
            <a:r>
              <a:rPr lang="en-US" dirty="0" smtClean="0"/>
              <a:t>Spanning indexes across physical  locations provides distributed reads and writes</a:t>
            </a:r>
          </a:p>
          <a:p>
            <a:pPr eaLnBrk="1" hangingPunct="1"/>
            <a:r>
              <a:rPr lang="en-US" dirty="0" smtClean="0"/>
              <a:t>Full Text Index Component Processing</a:t>
            </a:r>
          </a:p>
          <a:p>
            <a:pPr lvl="1" eaLnBrk="1" hangingPunct="1"/>
            <a:r>
              <a:rPr lang="en-US" dirty="0" smtClean="0"/>
              <a:t>Five main functions for a Single Index Component(ExAsIdxObj.exe)</a:t>
            </a:r>
          </a:p>
          <a:p>
            <a:pPr lvl="2" eaLnBrk="1" hangingPunct="1"/>
            <a:r>
              <a:rPr lang="en-US" dirty="0" smtClean="0"/>
              <a:t>Index runs (</a:t>
            </a:r>
            <a:r>
              <a:rPr lang="en-US" dirty="0" err="1" smtClean="0"/>
              <a:t>xvlts</a:t>
            </a:r>
            <a:r>
              <a:rPr lang="en-US" dirty="0" smtClean="0"/>
              <a:t>)</a:t>
            </a:r>
          </a:p>
          <a:p>
            <a:pPr lvl="2" eaLnBrk="1" hangingPunct="1"/>
            <a:r>
              <a:rPr lang="en-US" dirty="0" smtClean="0"/>
              <a:t>Index Update runs (</a:t>
            </a:r>
            <a:r>
              <a:rPr lang="en-US" dirty="0" err="1" smtClean="0"/>
              <a:t>upds</a:t>
            </a:r>
            <a:r>
              <a:rPr lang="en-US" dirty="0" smtClean="0"/>
              <a:t>)</a:t>
            </a:r>
          </a:p>
          <a:p>
            <a:pPr lvl="2" eaLnBrk="1" hangingPunct="1"/>
            <a:r>
              <a:rPr lang="en-US" dirty="0" smtClean="0"/>
              <a:t>Index Rebuild (rebuild)</a:t>
            </a:r>
          </a:p>
          <a:p>
            <a:pPr lvl="2" eaLnBrk="1" hangingPunct="1"/>
            <a:r>
              <a:rPr lang="en-US" dirty="0" smtClean="0"/>
              <a:t>Index Refresh (refresh)</a:t>
            </a:r>
          </a:p>
          <a:p>
            <a:pPr lvl="2" eaLnBrk="1" hangingPunct="1"/>
            <a:r>
              <a:rPr lang="en-US" dirty="0" smtClean="0"/>
              <a:t>Message Deletion (</a:t>
            </a:r>
            <a:r>
              <a:rPr lang="en-US" dirty="0" err="1" smtClean="0"/>
              <a:t>delmsg</a:t>
            </a:r>
            <a:r>
              <a:rPr lang="en-US" dirty="0" smtClean="0"/>
              <a:t>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 Transaction File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800600"/>
            <a:ext cx="7239000" cy="1790700"/>
          </a:xfrm>
          <a:prstGeom prst="rect">
            <a:avLst/>
          </a:prstGeom>
          <a:noFill/>
          <a:ln w="6667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90600" y="1217235"/>
            <a:ext cx="7239000" cy="33547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49225" cmpd="dbl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914400" lvl="1" indent="-457200" algn="l">
              <a:buFont typeface="+mj-lt"/>
              <a:buAutoNum type="arabicPeriod"/>
              <a:defRPr/>
            </a:pPr>
            <a:endParaRPr lang="en-US" b="1" dirty="0"/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600" b="1" dirty="0" smtClean="0"/>
              <a:t>Transaction Files live in Unpack Area under an Archive Folder sub-directory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600" b="1" dirty="0" smtClean="0"/>
              <a:t>Each </a:t>
            </a:r>
            <a:r>
              <a:rPr lang="en-US" sz="1600" b="1" dirty="0"/>
              <a:t>Archive Server </a:t>
            </a:r>
            <a:r>
              <a:rPr lang="en-US" sz="1600" b="1" dirty="0" smtClean="0"/>
              <a:t>produces </a:t>
            </a:r>
            <a:r>
              <a:rPr lang="en-US" sz="1600" b="1" dirty="0"/>
              <a:t>32 Transaction files, 0 through 31 per month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600" b="1" dirty="0"/>
              <a:t>File Naming is ArchiveServer_YYYYMM_Sequence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600" b="1" dirty="0"/>
              <a:t>Insertions happen into .txvlts files and processing happens from .</a:t>
            </a:r>
            <a:r>
              <a:rPr lang="en-US" sz="1600" b="1" dirty="0" err="1"/>
              <a:t>xvlts</a:t>
            </a:r>
            <a:endParaRPr lang="en-US" sz="1600" b="1" dirty="0"/>
          </a:p>
          <a:p>
            <a:pPr marL="914400" lvl="1" indent="-457200" algn="l">
              <a:lnSpc>
                <a:spcPct val="150000"/>
              </a:lnSpc>
              <a:defRPr/>
            </a:pP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lowchart: Alternate Process 262"/>
          <p:cNvSpPr>
            <a:spLocks noChangeArrowheads="1"/>
          </p:cNvSpPr>
          <p:nvPr/>
        </p:nvSpPr>
        <p:spPr bwMode="auto">
          <a:xfrm>
            <a:off x="2667000" y="2133600"/>
            <a:ext cx="2286000" cy="2590800"/>
          </a:xfrm>
          <a:prstGeom prst="flowChartAlternateProcess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1" name="Rounded Rectangle 260"/>
          <p:cNvSpPr/>
          <p:nvPr/>
        </p:nvSpPr>
        <p:spPr bwMode="auto">
          <a:xfrm>
            <a:off x="6019800" y="990600"/>
            <a:ext cx="1752600" cy="381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en-US" dirty="0"/>
              <a:t>Index Area(s)</a:t>
            </a:r>
          </a:p>
        </p:txBody>
      </p:sp>
      <p:sp>
        <p:nvSpPr>
          <p:cNvPr id="250" name="Rounded Rectangle 249"/>
          <p:cNvSpPr/>
          <p:nvPr/>
        </p:nvSpPr>
        <p:spPr bwMode="auto">
          <a:xfrm>
            <a:off x="5410200" y="1676400"/>
            <a:ext cx="3581400" cy="5029200"/>
          </a:xfrm>
          <a:prstGeom prst="roundRect">
            <a:avLst>
              <a:gd name="adj" fmla="val 21605"/>
            </a:avLst>
          </a:prstGeom>
          <a:gradFill flip="none" rotWithShape="1">
            <a:gsLst>
              <a:gs pos="0">
                <a:srgbClr val="94B1D4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solidFill>
              <a:srgbClr val="BCCDDC"/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85000"/>
              </a:lnSpc>
              <a:defRPr/>
            </a:pPr>
            <a:endParaRPr lang="en-US" dirty="0"/>
          </a:p>
        </p:txBody>
      </p:sp>
      <p:sp>
        <p:nvSpPr>
          <p:cNvPr id="249" name="Rounded Rectangle 248"/>
          <p:cNvSpPr/>
          <p:nvPr/>
        </p:nvSpPr>
        <p:spPr bwMode="auto">
          <a:xfrm>
            <a:off x="5257800" y="1524000"/>
            <a:ext cx="3581400" cy="5029200"/>
          </a:xfrm>
          <a:prstGeom prst="roundRect">
            <a:avLst>
              <a:gd name="adj" fmla="val 21605"/>
            </a:avLst>
          </a:prstGeom>
          <a:gradFill flip="none" rotWithShape="1">
            <a:gsLst>
              <a:gs pos="0">
                <a:srgbClr val="94B1D4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solidFill>
              <a:srgbClr val="BCCDDC"/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85000"/>
              </a:lnSpc>
              <a:defRPr/>
            </a:pPr>
            <a:endParaRPr lang="en-US" dirty="0"/>
          </a:p>
        </p:txBody>
      </p:sp>
      <p:grpSp>
        <p:nvGrpSpPr>
          <p:cNvPr id="13322" name="Group 239"/>
          <p:cNvGrpSpPr>
            <a:grpSpLocks/>
          </p:cNvGrpSpPr>
          <p:nvPr/>
        </p:nvGrpSpPr>
        <p:grpSpPr bwMode="auto">
          <a:xfrm>
            <a:off x="3657600" y="2971800"/>
            <a:ext cx="1066800" cy="990600"/>
            <a:chOff x="4419600" y="1524000"/>
            <a:chExt cx="1066800" cy="990600"/>
          </a:xfrm>
        </p:grpSpPr>
        <p:grpSp>
          <p:nvGrpSpPr>
            <p:cNvPr id="13467" name="Group 60"/>
            <p:cNvGrpSpPr>
              <a:grpSpLocks/>
            </p:cNvGrpSpPr>
            <p:nvPr/>
          </p:nvGrpSpPr>
          <p:grpSpPr bwMode="auto">
            <a:xfrm>
              <a:off x="4419600" y="1524000"/>
              <a:ext cx="1066800" cy="990600"/>
              <a:chOff x="7010400" y="2514600"/>
              <a:chExt cx="923925" cy="771525"/>
            </a:xfrm>
          </p:grpSpPr>
          <p:pic>
            <p:nvPicPr>
              <p:cNvPr id="13469" name="Picture 1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10400" y="2667000"/>
                <a:ext cx="923925" cy="6191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pic>
            <p:nvPicPr>
              <p:cNvPr id="13470" name="Picture 1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010400" y="2514600"/>
                <a:ext cx="419100" cy="152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</p:grpSp>
        <p:sp>
          <p:nvSpPr>
            <p:cNvPr id="13468" name="TextBox 241"/>
            <p:cNvSpPr txBox="1">
              <a:spLocks noChangeArrowheads="1"/>
            </p:cNvSpPr>
            <p:nvPr/>
          </p:nvSpPr>
          <p:spPr bwMode="auto">
            <a:xfrm>
              <a:off x="4419600" y="1524000"/>
              <a:ext cx="4235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F1</a:t>
              </a:r>
            </a:p>
          </p:txBody>
        </p:sp>
      </p:grpSp>
      <p:grpSp>
        <p:nvGrpSpPr>
          <p:cNvPr id="13323" name="Group 234"/>
          <p:cNvGrpSpPr>
            <a:grpSpLocks/>
          </p:cNvGrpSpPr>
          <p:nvPr/>
        </p:nvGrpSpPr>
        <p:grpSpPr bwMode="auto">
          <a:xfrm>
            <a:off x="3505200" y="2819400"/>
            <a:ext cx="1066800" cy="990600"/>
            <a:chOff x="4419600" y="1524000"/>
            <a:chExt cx="1066800" cy="990600"/>
          </a:xfrm>
        </p:grpSpPr>
        <p:grpSp>
          <p:nvGrpSpPr>
            <p:cNvPr id="13463" name="Group 60"/>
            <p:cNvGrpSpPr>
              <a:grpSpLocks/>
            </p:cNvGrpSpPr>
            <p:nvPr/>
          </p:nvGrpSpPr>
          <p:grpSpPr bwMode="auto">
            <a:xfrm>
              <a:off x="4419600" y="1524000"/>
              <a:ext cx="1066800" cy="990600"/>
              <a:chOff x="7010400" y="2514600"/>
              <a:chExt cx="923925" cy="771525"/>
            </a:xfrm>
          </p:grpSpPr>
          <p:pic>
            <p:nvPicPr>
              <p:cNvPr id="13465" name="Picture 1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10400" y="2667000"/>
                <a:ext cx="923925" cy="6191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pic>
            <p:nvPicPr>
              <p:cNvPr id="13466" name="Picture 1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010400" y="2514600"/>
                <a:ext cx="419100" cy="152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</p:grpSp>
        <p:sp>
          <p:nvSpPr>
            <p:cNvPr id="13464" name="TextBox 236"/>
            <p:cNvSpPr txBox="1">
              <a:spLocks noChangeArrowheads="1"/>
            </p:cNvSpPr>
            <p:nvPr/>
          </p:nvSpPr>
          <p:spPr bwMode="auto">
            <a:xfrm>
              <a:off x="4419600" y="1524000"/>
              <a:ext cx="4235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F1</a:t>
              </a:r>
            </a:p>
          </p:txBody>
        </p:sp>
      </p:grpSp>
      <p:grpSp>
        <p:nvGrpSpPr>
          <p:cNvPr id="13324" name="Group 229"/>
          <p:cNvGrpSpPr>
            <a:grpSpLocks/>
          </p:cNvGrpSpPr>
          <p:nvPr/>
        </p:nvGrpSpPr>
        <p:grpSpPr bwMode="auto">
          <a:xfrm>
            <a:off x="3352800" y="2667000"/>
            <a:ext cx="1066800" cy="990600"/>
            <a:chOff x="4419600" y="1524000"/>
            <a:chExt cx="1066800" cy="990600"/>
          </a:xfrm>
        </p:grpSpPr>
        <p:grpSp>
          <p:nvGrpSpPr>
            <p:cNvPr id="13459" name="Group 60"/>
            <p:cNvGrpSpPr>
              <a:grpSpLocks/>
            </p:cNvGrpSpPr>
            <p:nvPr/>
          </p:nvGrpSpPr>
          <p:grpSpPr bwMode="auto">
            <a:xfrm>
              <a:off x="4419600" y="1524000"/>
              <a:ext cx="1066800" cy="990600"/>
              <a:chOff x="7010400" y="2514600"/>
              <a:chExt cx="923925" cy="771525"/>
            </a:xfrm>
          </p:grpSpPr>
          <p:pic>
            <p:nvPicPr>
              <p:cNvPr id="13461" name="Picture 1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10400" y="2667000"/>
                <a:ext cx="923925" cy="6191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pic>
            <p:nvPicPr>
              <p:cNvPr id="13462" name="Picture 1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010400" y="2514600"/>
                <a:ext cx="419100" cy="152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</p:grpSp>
        <p:sp>
          <p:nvSpPr>
            <p:cNvPr id="13460" name="TextBox 231"/>
            <p:cNvSpPr txBox="1">
              <a:spLocks noChangeArrowheads="1"/>
            </p:cNvSpPr>
            <p:nvPr/>
          </p:nvSpPr>
          <p:spPr bwMode="auto">
            <a:xfrm>
              <a:off x="4419600" y="1524000"/>
              <a:ext cx="4235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F1</a:t>
              </a:r>
            </a:p>
          </p:txBody>
        </p:sp>
      </p:grpSp>
      <p:grpSp>
        <p:nvGrpSpPr>
          <p:cNvPr id="13325" name="Group 224"/>
          <p:cNvGrpSpPr>
            <a:grpSpLocks/>
          </p:cNvGrpSpPr>
          <p:nvPr/>
        </p:nvGrpSpPr>
        <p:grpSpPr bwMode="auto">
          <a:xfrm>
            <a:off x="3200400" y="2514600"/>
            <a:ext cx="1066800" cy="990600"/>
            <a:chOff x="4419600" y="1524000"/>
            <a:chExt cx="1066800" cy="990600"/>
          </a:xfrm>
        </p:grpSpPr>
        <p:grpSp>
          <p:nvGrpSpPr>
            <p:cNvPr id="13455" name="Group 60"/>
            <p:cNvGrpSpPr>
              <a:grpSpLocks/>
            </p:cNvGrpSpPr>
            <p:nvPr/>
          </p:nvGrpSpPr>
          <p:grpSpPr bwMode="auto">
            <a:xfrm>
              <a:off x="4419600" y="1524000"/>
              <a:ext cx="1066800" cy="990600"/>
              <a:chOff x="7010400" y="2514600"/>
              <a:chExt cx="923925" cy="771525"/>
            </a:xfrm>
          </p:grpSpPr>
          <p:pic>
            <p:nvPicPr>
              <p:cNvPr id="13457" name="Picture 1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10400" y="2667000"/>
                <a:ext cx="923925" cy="6191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pic>
            <p:nvPicPr>
              <p:cNvPr id="13458" name="Picture 1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010400" y="2514600"/>
                <a:ext cx="419100" cy="152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</p:grpSp>
        <p:sp>
          <p:nvSpPr>
            <p:cNvPr id="13456" name="TextBox 226"/>
            <p:cNvSpPr txBox="1">
              <a:spLocks noChangeArrowheads="1"/>
            </p:cNvSpPr>
            <p:nvPr/>
          </p:nvSpPr>
          <p:spPr bwMode="auto">
            <a:xfrm>
              <a:off x="4419600" y="1524000"/>
              <a:ext cx="4235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F1</a:t>
              </a:r>
            </a:p>
          </p:txBody>
        </p:sp>
      </p:grpSp>
      <p:sp>
        <p:nvSpPr>
          <p:cNvPr id="140" name="Rounded Rectangle 139"/>
          <p:cNvSpPr/>
          <p:nvPr/>
        </p:nvSpPr>
        <p:spPr bwMode="auto">
          <a:xfrm>
            <a:off x="5105400" y="1371600"/>
            <a:ext cx="3581400" cy="5029200"/>
          </a:xfrm>
          <a:prstGeom prst="roundRect">
            <a:avLst>
              <a:gd name="adj" fmla="val 21605"/>
            </a:avLst>
          </a:prstGeom>
          <a:gradFill flip="none" rotWithShape="1">
            <a:gsLst>
              <a:gs pos="0">
                <a:srgbClr val="94B1D4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solidFill>
              <a:srgbClr val="BCCDDC"/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85000"/>
              </a:lnSpc>
              <a:defRPr/>
            </a:pPr>
            <a:endParaRPr lang="en-US" dirty="0"/>
          </a:p>
        </p:txBody>
      </p:sp>
      <p:grpSp>
        <p:nvGrpSpPr>
          <p:cNvPr id="13329" name="Group 189"/>
          <p:cNvGrpSpPr>
            <a:grpSpLocks/>
          </p:cNvGrpSpPr>
          <p:nvPr/>
        </p:nvGrpSpPr>
        <p:grpSpPr bwMode="auto">
          <a:xfrm>
            <a:off x="5535613" y="3352800"/>
            <a:ext cx="2971800" cy="2895600"/>
            <a:chOff x="2819400" y="3276600"/>
            <a:chExt cx="2971800" cy="2895600"/>
          </a:xfrm>
        </p:grpSpPr>
        <p:sp>
          <p:nvSpPr>
            <p:cNvPr id="13427" name="Flowchart: Alternate Process 190"/>
            <p:cNvSpPr>
              <a:spLocks noChangeArrowheads="1"/>
            </p:cNvSpPr>
            <p:nvPr/>
          </p:nvSpPr>
          <p:spPr bwMode="auto">
            <a:xfrm>
              <a:off x="2819400" y="3276600"/>
              <a:ext cx="2971800" cy="2895600"/>
            </a:xfrm>
            <a:prstGeom prst="flowChartAlternateProces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cxnSp>
          <p:nvCxnSpPr>
            <p:cNvPr id="13428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3886308" y="4672810"/>
              <a:ext cx="255272" cy="64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429" name="Straight Connector 192"/>
            <p:cNvCxnSpPr>
              <a:cxnSpLocks noChangeShapeType="1"/>
            </p:cNvCxnSpPr>
            <p:nvPr/>
          </p:nvCxnSpPr>
          <p:spPr bwMode="auto">
            <a:xfrm>
              <a:off x="3273394" y="4800768"/>
              <a:ext cx="1451709" cy="3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430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3146079" y="4928082"/>
              <a:ext cx="255272" cy="64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431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586411" y="4931228"/>
              <a:ext cx="255272" cy="64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432" name="Straight Connector 195"/>
            <p:cNvCxnSpPr>
              <a:cxnSpLocks noChangeShapeType="1"/>
            </p:cNvCxnSpPr>
            <p:nvPr/>
          </p:nvCxnSpPr>
          <p:spPr bwMode="auto">
            <a:xfrm rot="5400000">
              <a:off x="3610174" y="4928082"/>
              <a:ext cx="255272" cy="64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433" name="Oval 196"/>
            <p:cNvSpPr>
              <a:spLocks noChangeArrowheads="1"/>
            </p:cNvSpPr>
            <p:nvPr/>
          </p:nvSpPr>
          <p:spPr bwMode="auto">
            <a:xfrm>
              <a:off x="3059589" y="5062330"/>
              <a:ext cx="431800" cy="258417"/>
            </a:xfrm>
            <a:prstGeom prst="ellipse">
              <a:avLst/>
            </a:prstGeom>
            <a:solidFill>
              <a:srgbClr val="A0CF4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000"/>
                <a:t>001</a:t>
              </a:r>
            </a:p>
          </p:txBody>
        </p:sp>
        <p:sp>
          <p:nvSpPr>
            <p:cNvPr id="13434" name="Oval 197"/>
            <p:cNvSpPr>
              <a:spLocks noChangeArrowheads="1"/>
            </p:cNvSpPr>
            <p:nvPr/>
          </p:nvSpPr>
          <p:spPr bwMode="auto">
            <a:xfrm>
              <a:off x="3527324" y="5062330"/>
              <a:ext cx="431800" cy="258417"/>
            </a:xfrm>
            <a:prstGeom prst="ellipse">
              <a:avLst/>
            </a:prstGeom>
            <a:solidFill>
              <a:srgbClr val="A0CF4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000"/>
                <a:t>002</a:t>
              </a:r>
            </a:p>
          </p:txBody>
        </p:sp>
        <p:sp>
          <p:nvSpPr>
            <p:cNvPr id="13435" name="Oval 198"/>
            <p:cNvSpPr>
              <a:spLocks noChangeArrowheads="1"/>
            </p:cNvSpPr>
            <p:nvPr/>
          </p:nvSpPr>
          <p:spPr bwMode="auto">
            <a:xfrm>
              <a:off x="4478360" y="5062330"/>
              <a:ext cx="431800" cy="258417"/>
            </a:xfrm>
            <a:prstGeom prst="ellipse">
              <a:avLst/>
            </a:prstGeom>
            <a:solidFill>
              <a:srgbClr val="A0CF4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000"/>
                <a:t>085</a:t>
              </a:r>
            </a:p>
          </p:txBody>
        </p:sp>
        <p:sp>
          <p:nvSpPr>
            <p:cNvPr id="13436" name="TextBox 199"/>
            <p:cNvSpPr txBox="1">
              <a:spLocks noChangeArrowheads="1"/>
            </p:cNvSpPr>
            <p:nvPr/>
          </p:nvSpPr>
          <p:spPr bwMode="auto">
            <a:xfrm>
              <a:off x="4888389" y="4995446"/>
              <a:ext cx="8114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Indexes</a:t>
              </a:r>
            </a:p>
          </p:txBody>
        </p:sp>
        <p:grpSp>
          <p:nvGrpSpPr>
            <p:cNvPr id="13437" name="Group 122"/>
            <p:cNvGrpSpPr>
              <a:grpSpLocks/>
            </p:cNvGrpSpPr>
            <p:nvPr/>
          </p:nvGrpSpPr>
          <p:grpSpPr bwMode="auto">
            <a:xfrm>
              <a:off x="3756982" y="3405809"/>
              <a:ext cx="471925" cy="516835"/>
              <a:chOff x="4320468" y="1524000"/>
              <a:chExt cx="1165932" cy="990600"/>
            </a:xfrm>
          </p:grpSpPr>
          <p:grpSp>
            <p:nvGrpSpPr>
              <p:cNvPr id="13451" name="Group 60"/>
              <p:cNvGrpSpPr>
                <a:grpSpLocks/>
              </p:cNvGrpSpPr>
              <p:nvPr/>
            </p:nvGrpSpPr>
            <p:grpSpPr bwMode="auto">
              <a:xfrm>
                <a:off x="4419600" y="1524000"/>
                <a:ext cx="1066800" cy="990600"/>
                <a:chOff x="7010400" y="2514600"/>
                <a:chExt cx="923925" cy="771525"/>
              </a:xfrm>
            </p:grpSpPr>
            <p:pic>
              <p:nvPicPr>
                <p:cNvPr id="13453" name="Picture 17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010400" y="2667000"/>
                  <a:ext cx="923925" cy="6191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454" name="Picture 18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010400" y="2514600"/>
                  <a:ext cx="419100" cy="1524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3452" name="TextBox 215"/>
              <p:cNvSpPr txBox="1">
                <a:spLocks noChangeArrowheads="1"/>
              </p:cNvSpPr>
              <p:nvPr/>
            </p:nvSpPr>
            <p:spPr bwMode="auto">
              <a:xfrm>
                <a:off x="4320468" y="1524000"/>
                <a:ext cx="728404" cy="4501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F1</a:t>
                </a:r>
              </a:p>
            </p:txBody>
          </p:sp>
        </p:grpSp>
        <p:cxnSp>
          <p:nvCxnSpPr>
            <p:cNvPr id="13438" name="Straight Connector 201"/>
            <p:cNvCxnSpPr>
              <a:cxnSpLocks noChangeShapeType="1"/>
            </p:cNvCxnSpPr>
            <p:nvPr/>
          </p:nvCxnSpPr>
          <p:spPr bwMode="auto">
            <a:xfrm rot="16200000" flipH="1">
              <a:off x="3884869" y="4050782"/>
              <a:ext cx="258417" cy="21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13439" name="Picture 1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42034" y="4116457"/>
              <a:ext cx="315420" cy="37934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pic>
          <p:nvPicPr>
            <p:cNvPr id="13440" name="Picture 1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7437" y="4181061"/>
              <a:ext cx="315420" cy="37934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13441" name="Flowchart: Connector 204"/>
            <p:cNvSpPr>
              <a:spLocks noChangeArrowheads="1"/>
            </p:cNvSpPr>
            <p:nvPr/>
          </p:nvSpPr>
          <p:spPr bwMode="auto">
            <a:xfrm>
              <a:off x="4297493" y="5157043"/>
              <a:ext cx="61686" cy="646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3442" name="Flowchart: Connector 205"/>
            <p:cNvSpPr>
              <a:spLocks noChangeArrowheads="1"/>
            </p:cNvSpPr>
            <p:nvPr/>
          </p:nvSpPr>
          <p:spPr bwMode="auto">
            <a:xfrm>
              <a:off x="4046560" y="5157043"/>
              <a:ext cx="61686" cy="646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3443" name="Flowchart: Connector 206"/>
            <p:cNvSpPr>
              <a:spLocks noChangeArrowheads="1"/>
            </p:cNvSpPr>
            <p:nvPr/>
          </p:nvSpPr>
          <p:spPr bwMode="auto">
            <a:xfrm>
              <a:off x="4169932" y="5157043"/>
              <a:ext cx="61686" cy="646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pic>
          <p:nvPicPr>
            <p:cNvPr id="13444" name="Picture 22" descr="http://tbn0.google.com/images?q=tbn:dJD06ttqtf3v7M:http://www.katsueydesignworks.com/images/cylinder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122822" y="54864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445" name="Picture 22" descr="http://tbn0.google.com/images?q=tbn:dJD06ttqtf3v7M:http://www.katsueydesignworks.com/images/cylinder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275222" y="56388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446" name="Picture 22" descr="http://tbn0.google.com/images?q=tbn:dJD06ttqtf3v7M:http://www.katsueydesignworks.com/images/cylinder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427622" y="57912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447" name="Straight Connector 210"/>
            <p:cNvCxnSpPr>
              <a:cxnSpLocks noChangeShapeType="1"/>
              <a:stCxn id="13433" idx="4"/>
            </p:cNvCxnSpPr>
            <p:nvPr/>
          </p:nvCxnSpPr>
          <p:spPr bwMode="auto">
            <a:xfrm rot="5400000">
              <a:off x="3192530" y="5403440"/>
              <a:ext cx="165653" cy="2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448" name="TextBox 211"/>
            <p:cNvSpPr txBox="1">
              <a:spLocks noChangeArrowheads="1"/>
            </p:cNvSpPr>
            <p:nvPr/>
          </p:nvSpPr>
          <p:spPr bwMode="auto">
            <a:xfrm>
              <a:off x="3821589" y="5562600"/>
              <a:ext cx="87209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Volumes</a:t>
              </a:r>
            </a:p>
          </p:txBody>
        </p:sp>
        <p:sp>
          <p:nvSpPr>
            <p:cNvPr id="13449" name="TextBox 212"/>
            <p:cNvSpPr txBox="1">
              <a:spLocks noChangeArrowheads="1"/>
            </p:cNvSpPr>
            <p:nvPr/>
          </p:nvSpPr>
          <p:spPr bwMode="auto">
            <a:xfrm>
              <a:off x="4419600" y="3505200"/>
              <a:ext cx="13388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Archive Folder</a:t>
              </a:r>
            </a:p>
          </p:txBody>
        </p:sp>
        <p:sp>
          <p:nvSpPr>
            <p:cNvPr id="13450" name="TextBox 213"/>
            <p:cNvSpPr txBox="1">
              <a:spLocks noChangeArrowheads="1"/>
            </p:cNvSpPr>
            <p:nvPr/>
          </p:nvSpPr>
          <p:spPr bwMode="auto">
            <a:xfrm>
              <a:off x="4495800" y="4114800"/>
              <a:ext cx="10434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YearMonth</a:t>
              </a:r>
            </a:p>
          </p:txBody>
        </p:sp>
      </p:grpSp>
      <p:grpSp>
        <p:nvGrpSpPr>
          <p:cNvPr id="13330" name="Group 160"/>
          <p:cNvGrpSpPr>
            <a:grpSpLocks/>
          </p:cNvGrpSpPr>
          <p:nvPr/>
        </p:nvGrpSpPr>
        <p:grpSpPr bwMode="auto">
          <a:xfrm>
            <a:off x="5383213" y="3200400"/>
            <a:ext cx="2971800" cy="2895600"/>
            <a:chOff x="2819400" y="3276600"/>
            <a:chExt cx="2971800" cy="2895600"/>
          </a:xfrm>
        </p:grpSpPr>
        <p:sp>
          <p:nvSpPr>
            <p:cNvPr id="13399" name="Flowchart: Alternate Process 161"/>
            <p:cNvSpPr>
              <a:spLocks noChangeArrowheads="1"/>
            </p:cNvSpPr>
            <p:nvPr/>
          </p:nvSpPr>
          <p:spPr bwMode="auto">
            <a:xfrm>
              <a:off x="2819400" y="3276600"/>
              <a:ext cx="2971800" cy="2895600"/>
            </a:xfrm>
            <a:prstGeom prst="flowChartAlternateProces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cxnSp>
          <p:nvCxnSpPr>
            <p:cNvPr id="13400" name="Straight Connector 162"/>
            <p:cNvCxnSpPr>
              <a:cxnSpLocks noChangeShapeType="1"/>
            </p:cNvCxnSpPr>
            <p:nvPr/>
          </p:nvCxnSpPr>
          <p:spPr bwMode="auto">
            <a:xfrm rot="5400000">
              <a:off x="3886308" y="4672810"/>
              <a:ext cx="255272" cy="64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401" name="Straight Connector 163"/>
            <p:cNvCxnSpPr>
              <a:cxnSpLocks noChangeShapeType="1"/>
            </p:cNvCxnSpPr>
            <p:nvPr/>
          </p:nvCxnSpPr>
          <p:spPr bwMode="auto">
            <a:xfrm>
              <a:off x="3273394" y="4800768"/>
              <a:ext cx="1451709" cy="3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402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146079" y="4928082"/>
              <a:ext cx="255272" cy="64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403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4586411" y="4931228"/>
              <a:ext cx="255272" cy="64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404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610174" y="4928082"/>
              <a:ext cx="255272" cy="64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405" name="Oval 167"/>
            <p:cNvSpPr>
              <a:spLocks noChangeArrowheads="1"/>
            </p:cNvSpPr>
            <p:nvPr/>
          </p:nvSpPr>
          <p:spPr bwMode="auto">
            <a:xfrm>
              <a:off x="3059589" y="5062330"/>
              <a:ext cx="431800" cy="258417"/>
            </a:xfrm>
            <a:prstGeom prst="ellipse">
              <a:avLst/>
            </a:prstGeom>
            <a:solidFill>
              <a:srgbClr val="A0CF4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000"/>
                <a:t>001</a:t>
              </a:r>
            </a:p>
          </p:txBody>
        </p:sp>
        <p:sp>
          <p:nvSpPr>
            <p:cNvPr id="13406" name="Oval 168"/>
            <p:cNvSpPr>
              <a:spLocks noChangeArrowheads="1"/>
            </p:cNvSpPr>
            <p:nvPr/>
          </p:nvSpPr>
          <p:spPr bwMode="auto">
            <a:xfrm>
              <a:off x="3527324" y="5062330"/>
              <a:ext cx="431800" cy="258417"/>
            </a:xfrm>
            <a:prstGeom prst="ellipse">
              <a:avLst/>
            </a:prstGeom>
            <a:solidFill>
              <a:srgbClr val="A0CF4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000"/>
                <a:t>002</a:t>
              </a:r>
            </a:p>
          </p:txBody>
        </p:sp>
        <p:sp>
          <p:nvSpPr>
            <p:cNvPr id="13407" name="Oval 169"/>
            <p:cNvSpPr>
              <a:spLocks noChangeArrowheads="1"/>
            </p:cNvSpPr>
            <p:nvPr/>
          </p:nvSpPr>
          <p:spPr bwMode="auto">
            <a:xfrm>
              <a:off x="4478360" y="5062330"/>
              <a:ext cx="431800" cy="258417"/>
            </a:xfrm>
            <a:prstGeom prst="ellipse">
              <a:avLst/>
            </a:prstGeom>
            <a:solidFill>
              <a:srgbClr val="A0CF4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000"/>
                <a:t>085</a:t>
              </a:r>
            </a:p>
          </p:txBody>
        </p:sp>
        <p:sp>
          <p:nvSpPr>
            <p:cNvPr id="13408" name="TextBox 170"/>
            <p:cNvSpPr txBox="1">
              <a:spLocks noChangeArrowheads="1"/>
            </p:cNvSpPr>
            <p:nvPr/>
          </p:nvSpPr>
          <p:spPr bwMode="auto">
            <a:xfrm>
              <a:off x="4888389" y="4995446"/>
              <a:ext cx="8114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Indexes</a:t>
              </a:r>
            </a:p>
          </p:txBody>
        </p:sp>
        <p:grpSp>
          <p:nvGrpSpPr>
            <p:cNvPr id="13409" name="Group 122"/>
            <p:cNvGrpSpPr>
              <a:grpSpLocks/>
            </p:cNvGrpSpPr>
            <p:nvPr/>
          </p:nvGrpSpPr>
          <p:grpSpPr bwMode="auto">
            <a:xfrm>
              <a:off x="3756982" y="3405809"/>
              <a:ext cx="471925" cy="516835"/>
              <a:chOff x="4320468" y="1524000"/>
              <a:chExt cx="1165932" cy="990600"/>
            </a:xfrm>
          </p:grpSpPr>
          <p:grpSp>
            <p:nvGrpSpPr>
              <p:cNvPr id="13423" name="Group 60"/>
              <p:cNvGrpSpPr>
                <a:grpSpLocks/>
              </p:cNvGrpSpPr>
              <p:nvPr/>
            </p:nvGrpSpPr>
            <p:grpSpPr bwMode="auto">
              <a:xfrm>
                <a:off x="4419600" y="1524000"/>
                <a:ext cx="1066800" cy="990600"/>
                <a:chOff x="7010400" y="2514600"/>
                <a:chExt cx="923925" cy="771525"/>
              </a:xfrm>
            </p:grpSpPr>
            <p:pic>
              <p:nvPicPr>
                <p:cNvPr id="13425" name="Picture 17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010400" y="2667000"/>
                  <a:ext cx="923925" cy="6191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426" name="Picture 18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010400" y="2514600"/>
                  <a:ext cx="419100" cy="1524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3424" name="TextBox 186"/>
              <p:cNvSpPr txBox="1">
                <a:spLocks noChangeArrowheads="1"/>
              </p:cNvSpPr>
              <p:nvPr/>
            </p:nvSpPr>
            <p:spPr bwMode="auto">
              <a:xfrm>
                <a:off x="4320468" y="1524000"/>
                <a:ext cx="728404" cy="4501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F1</a:t>
                </a:r>
              </a:p>
            </p:txBody>
          </p:sp>
        </p:grpSp>
        <p:cxnSp>
          <p:nvCxnSpPr>
            <p:cNvPr id="13410" name="Straight Connector 172"/>
            <p:cNvCxnSpPr>
              <a:cxnSpLocks noChangeShapeType="1"/>
            </p:cNvCxnSpPr>
            <p:nvPr/>
          </p:nvCxnSpPr>
          <p:spPr bwMode="auto">
            <a:xfrm rot="16200000" flipH="1">
              <a:off x="3884869" y="4050782"/>
              <a:ext cx="258417" cy="21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13411" name="Picture 1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42034" y="4116457"/>
              <a:ext cx="315420" cy="37934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pic>
          <p:nvPicPr>
            <p:cNvPr id="13412" name="Picture 1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7437" y="4181061"/>
              <a:ext cx="315420" cy="37934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13413" name="Flowchart: Connector 175"/>
            <p:cNvSpPr>
              <a:spLocks noChangeArrowheads="1"/>
            </p:cNvSpPr>
            <p:nvPr/>
          </p:nvSpPr>
          <p:spPr bwMode="auto">
            <a:xfrm>
              <a:off x="4297493" y="5157043"/>
              <a:ext cx="61686" cy="646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3414" name="Flowchart: Connector 176"/>
            <p:cNvSpPr>
              <a:spLocks noChangeArrowheads="1"/>
            </p:cNvSpPr>
            <p:nvPr/>
          </p:nvSpPr>
          <p:spPr bwMode="auto">
            <a:xfrm>
              <a:off x="4046560" y="5157043"/>
              <a:ext cx="61686" cy="646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3415" name="Flowchart: Connector 177"/>
            <p:cNvSpPr>
              <a:spLocks noChangeArrowheads="1"/>
            </p:cNvSpPr>
            <p:nvPr/>
          </p:nvSpPr>
          <p:spPr bwMode="auto">
            <a:xfrm>
              <a:off x="4169932" y="5157043"/>
              <a:ext cx="61686" cy="646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pic>
          <p:nvPicPr>
            <p:cNvPr id="13416" name="Picture 22" descr="http://tbn0.google.com/images?q=tbn:dJD06ttqtf3v7M:http://www.katsueydesignworks.com/images/cylinder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122822" y="54864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417" name="Picture 22" descr="http://tbn0.google.com/images?q=tbn:dJD06ttqtf3v7M:http://www.katsueydesignworks.com/images/cylinder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275222" y="56388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418" name="Picture 22" descr="http://tbn0.google.com/images?q=tbn:dJD06ttqtf3v7M:http://www.katsueydesignworks.com/images/cylinder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427622" y="57912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419" name="Straight Connector 181"/>
            <p:cNvCxnSpPr>
              <a:cxnSpLocks noChangeShapeType="1"/>
              <a:stCxn id="13405" idx="4"/>
            </p:cNvCxnSpPr>
            <p:nvPr/>
          </p:nvCxnSpPr>
          <p:spPr bwMode="auto">
            <a:xfrm rot="5400000">
              <a:off x="3192530" y="5403440"/>
              <a:ext cx="165653" cy="2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420" name="TextBox 182"/>
            <p:cNvSpPr txBox="1">
              <a:spLocks noChangeArrowheads="1"/>
            </p:cNvSpPr>
            <p:nvPr/>
          </p:nvSpPr>
          <p:spPr bwMode="auto">
            <a:xfrm>
              <a:off x="3821589" y="5562600"/>
              <a:ext cx="87209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Volumes</a:t>
              </a:r>
            </a:p>
          </p:txBody>
        </p:sp>
        <p:sp>
          <p:nvSpPr>
            <p:cNvPr id="13421" name="TextBox 183"/>
            <p:cNvSpPr txBox="1">
              <a:spLocks noChangeArrowheads="1"/>
            </p:cNvSpPr>
            <p:nvPr/>
          </p:nvSpPr>
          <p:spPr bwMode="auto">
            <a:xfrm>
              <a:off x="4419600" y="3505200"/>
              <a:ext cx="13388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Archive Folder</a:t>
              </a:r>
            </a:p>
          </p:txBody>
        </p:sp>
        <p:sp>
          <p:nvSpPr>
            <p:cNvPr id="13422" name="TextBox 184"/>
            <p:cNvSpPr txBox="1">
              <a:spLocks noChangeArrowheads="1"/>
            </p:cNvSpPr>
            <p:nvPr/>
          </p:nvSpPr>
          <p:spPr bwMode="auto">
            <a:xfrm>
              <a:off x="4495800" y="4114800"/>
              <a:ext cx="10434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YearMonth</a:t>
              </a:r>
            </a:p>
          </p:txBody>
        </p:sp>
      </p:grpSp>
      <p:sp>
        <p:nvSpPr>
          <p:cNvPr id="133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Unpack Area Transaction File Processing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2743200"/>
            <a:ext cx="2209800" cy="1981200"/>
          </a:xfrm>
          <a:prstGeom prst="roundRect">
            <a:avLst>
              <a:gd name="adj" fmla="val 21605"/>
            </a:avLst>
          </a:prstGeom>
          <a:gradFill flip="none" rotWithShape="1">
            <a:gsLst>
              <a:gs pos="0">
                <a:srgbClr val="94B1D4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solidFill>
              <a:srgbClr val="BCCDDC"/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85000"/>
              </a:lnSpc>
              <a:defRPr/>
            </a:pPr>
            <a:endParaRPr lang="en-US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1066800" y="2971800"/>
            <a:ext cx="457200" cy="381000"/>
          </a:xfrm>
          <a:prstGeom prst="flowChartMultidocumen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13336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6088" y="3200400"/>
            <a:ext cx="265112" cy="304800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3337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68488" y="3352800"/>
            <a:ext cx="265112" cy="304800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3338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20888" y="3505200"/>
            <a:ext cx="265112" cy="304800"/>
          </a:xfrm>
          <a:prstGeom prst="rect">
            <a:avLst/>
          </a:prstGeom>
          <a:noFill/>
          <a:ln w="349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5" name="Line Callout 1 (Accent Bar) 14"/>
          <p:cNvSpPr/>
          <p:nvPr/>
        </p:nvSpPr>
        <p:spPr>
          <a:xfrm>
            <a:off x="152400" y="1447800"/>
            <a:ext cx="1066800" cy="685800"/>
          </a:xfrm>
          <a:prstGeom prst="accentCallout1">
            <a:avLst>
              <a:gd name="adj1" fmla="val 51221"/>
              <a:gd name="adj2" fmla="val 102591"/>
              <a:gd name="adj3" fmla="val 209993"/>
              <a:gd name="adj4" fmla="val 121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00" dirty="0">
                <a:solidFill>
                  <a:srgbClr val="020102"/>
                </a:solidFill>
              </a:rPr>
              <a:t>32 Transaction Files per Archive Server Per Month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533400" y="4800600"/>
            <a:ext cx="1752600" cy="457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en-US" dirty="0"/>
              <a:t>Unpack Area</a:t>
            </a:r>
          </a:p>
        </p:txBody>
      </p:sp>
      <p:grpSp>
        <p:nvGrpSpPr>
          <p:cNvPr id="13341" name="Group 41"/>
          <p:cNvGrpSpPr>
            <a:grpSpLocks/>
          </p:cNvGrpSpPr>
          <p:nvPr/>
        </p:nvGrpSpPr>
        <p:grpSpPr bwMode="auto">
          <a:xfrm>
            <a:off x="457200" y="2971800"/>
            <a:ext cx="381000" cy="381000"/>
            <a:chOff x="7010400" y="2514600"/>
            <a:chExt cx="923925" cy="771525"/>
          </a:xfrm>
        </p:grpSpPr>
        <p:pic>
          <p:nvPicPr>
            <p:cNvPr id="13397" name="Picture 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2667000"/>
              <a:ext cx="923925" cy="6191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3398" name="Picture 1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10400" y="2514600"/>
              <a:ext cx="419100" cy="1524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13342" name="Group 44"/>
          <p:cNvGrpSpPr>
            <a:grpSpLocks/>
          </p:cNvGrpSpPr>
          <p:nvPr/>
        </p:nvGrpSpPr>
        <p:grpSpPr bwMode="auto">
          <a:xfrm>
            <a:off x="457200" y="3581400"/>
            <a:ext cx="381000" cy="381000"/>
            <a:chOff x="7010400" y="2514600"/>
            <a:chExt cx="923925" cy="771525"/>
          </a:xfrm>
        </p:grpSpPr>
        <p:pic>
          <p:nvPicPr>
            <p:cNvPr id="13395" name="Picture 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2667000"/>
              <a:ext cx="923925" cy="6191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3396" name="Picture 1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10400" y="2514600"/>
              <a:ext cx="419100" cy="1524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13343" name="Group 47"/>
          <p:cNvGrpSpPr>
            <a:grpSpLocks/>
          </p:cNvGrpSpPr>
          <p:nvPr/>
        </p:nvGrpSpPr>
        <p:grpSpPr bwMode="auto">
          <a:xfrm>
            <a:off x="457200" y="4114800"/>
            <a:ext cx="381000" cy="381000"/>
            <a:chOff x="7010400" y="2514600"/>
            <a:chExt cx="923925" cy="771525"/>
          </a:xfrm>
        </p:grpSpPr>
        <p:pic>
          <p:nvPicPr>
            <p:cNvPr id="13393" name="Picture 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2667000"/>
              <a:ext cx="923925" cy="6191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3394" name="Picture 1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10400" y="2514600"/>
              <a:ext cx="419100" cy="1524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13344" name="Group 71"/>
          <p:cNvGrpSpPr>
            <a:grpSpLocks/>
          </p:cNvGrpSpPr>
          <p:nvPr/>
        </p:nvGrpSpPr>
        <p:grpSpPr bwMode="auto">
          <a:xfrm>
            <a:off x="3048000" y="2362200"/>
            <a:ext cx="1066800" cy="990600"/>
            <a:chOff x="4419600" y="1524000"/>
            <a:chExt cx="1066800" cy="990600"/>
          </a:xfrm>
        </p:grpSpPr>
        <p:grpSp>
          <p:nvGrpSpPr>
            <p:cNvPr id="13389" name="Group 60"/>
            <p:cNvGrpSpPr>
              <a:grpSpLocks/>
            </p:cNvGrpSpPr>
            <p:nvPr/>
          </p:nvGrpSpPr>
          <p:grpSpPr bwMode="auto">
            <a:xfrm>
              <a:off x="4419600" y="1524000"/>
              <a:ext cx="1066800" cy="990600"/>
              <a:chOff x="7010400" y="2514600"/>
              <a:chExt cx="923925" cy="771525"/>
            </a:xfrm>
          </p:grpSpPr>
          <p:pic>
            <p:nvPicPr>
              <p:cNvPr id="13391" name="Picture 1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10400" y="2667000"/>
                <a:ext cx="923925" cy="6191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pic>
            <p:nvPicPr>
              <p:cNvPr id="13392" name="Picture 1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010400" y="2514600"/>
                <a:ext cx="419100" cy="152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</p:grpSp>
        <p:sp>
          <p:nvSpPr>
            <p:cNvPr id="13390" name="TextBox 69"/>
            <p:cNvSpPr txBox="1">
              <a:spLocks noChangeArrowheads="1"/>
            </p:cNvSpPr>
            <p:nvPr/>
          </p:nvSpPr>
          <p:spPr bwMode="auto">
            <a:xfrm>
              <a:off x="4419600" y="1524000"/>
              <a:ext cx="4235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F1</a:t>
              </a:r>
            </a:p>
          </p:txBody>
        </p:sp>
      </p:grpSp>
      <p:grpSp>
        <p:nvGrpSpPr>
          <p:cNvPr id="13345" name="Group 159"/>
          <p:cNvGrpSpPr>
            <a:grpSpLocks/>
          </p:cNvGrpSpPr>
          <p:nvPr/>
        </p:nvGrpSpPr>
        <p:grpSpPr bwMode="auto">
          <a:xfrm>
            <a:off x="5230813" y="3048000"/>
            <a:ext cx="2971800" cy="2895600"/>
            <a:chOff x="2819400" y="3276600"/>
            <a:chExt cx="2971800" cy="2895600"/>
          </a:xfrm>
        </p:grpSpPr>
        <p:sp>
          <p:nvSpPr>
            <p:cNvPr id="13361" name="Flowchart: Alternate Process 149"/>
            <p:cNvSpPr>
              <a:spLocks noChangeArrowheads="1"/>
            </p:cNvSpPr>
            <p:nvPr/>
          </p:nvSpPr>
          <p:spPr bwMode="auto">
            <a:xfrm>
              <a:off x="2819400" y="3276600"/>
              <a:ext cx="2971800" cy="2895600"/>
            </a:xfrm>
            <a:prstGeom prst="flowChartAlternateProces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cxnSp>
          <p:nvCxnSpPr>
            <p:cNvPr id="13362" name="Straight Connector 92"/>
            <p:cNvCxnSpPr>
              <a:cxnSpLocks noChangeShapeType="1"/>
            </p:cNvCxnSpPr>
            <p:nvPr/>
          </p:nvCxnSpPr>
          <p:spPr bwMode="auto">
            <a:xfrm rot="5400000">
              <a:off x="3886308" y="4672810"/>
              <a:ext cx="255272" cy="64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63" name="Straight Connector 100"/>
            <p:cNvCxnSpPr>
              <a:cxnSpLocks noChangeShapeType="1"/>
            </p:cNvCxnSpPr>
            <p:nvPr/>
          </p:nvCxnSpPr>
          <p:spPr bwMode="auto">
            <a:xfrm>
              <a:off x="3273394" y="4800768"/>
              <a:ext cx="1451709" cy="3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64" name="Straight Connector 101"/>
            <p:cNvCxnSpPr>
              <a:cxnSpLocks noChangeShapeType="1"/>
            </p:cNvCxnSpPr>
            <p:nvPr/>
          </p:nvCxnSpPr>
          <p:spPr bwMode="auto">
            <a:xfrm rot="5400000">
              <a:off x="3146079" y="4928082"/>
              <a:ext cx="255272" cy="64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65" name="Straight Connector 102"/>
            <p:cNvCxnSpPr>
              <a:cxnSpLocks noChangeShapeType="1"/>
            </p:cNvCxnSpPr>
            <p:nvPr/>
          </p:nvCxnSpPr>
          <p:spPr bwMode="auto">
            <a:xfrm rot="5400000">
              <a:off x="4586411" y="4931228"/>
              <a:ext cx="255272" cy="64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66" name="Straight Connector 103"/>
            <p:cNvCxnSpPr>
              <a:cxnSpLocks noChangeShapeType="1"/>
            </p:cNvCxnSpPr>
            <p:nvPr/>
          </p:nvCxnSpPr>
          <p:spPr bwMode="auto">
            <a:xfrm rot="5400000">
              <a:off x="3610174" y="4928082"/>
              <a:ext cx="255272" cy="64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367" name="Oval 105"/>
            <p:cNvSpPr>
              <a:spLocks noChangeArrowheads="1"/>
            </p:cNvSpPr>
            <p:nvPr/>
          </p:nvSpPr>
          <p:spPr bwMode="auto">
            <a:xfrm>
              <a:off x="3059589" y="5062330"/>
              <a:ext cx="431800" cy="258417"/>
            </a:xfrm>
            <a:prstGeom prst="ellipse">
              <a:avLst/>
            </a:prstGeom>
            <a:solidFill>
              <a:srgbClr val="A0CF4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000"/>
                <a:t>001</a:t>
              </a:r>
            </a:p>
          </p:txBody>
        </p:sp>
        <p:sp>
          <p:nvSpPr>
            <p:cNvPr id="13368" name="Oval 107"/>
            <p:cNvSpPr>
              <a:spLocks noChangeArrowheads="1"/>
            </p:cNvSpPr>
            <p:nvPr/>
          </p:nvSpPr>
          <p:spPr bwMode="auto">
            <a:xfrm>
              <a:off x="3527324" y="5062330"/>
              <a:ext cx="431800" cy="258417"/>
            </a:xfrm>
            <a:prstGeom prst="ellipse">
              <a:avLst/>
            </a:prstGeom>
            <a:solidFill>
              <a:srgbClr val="A0CF4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000"/>
                <a:t>002</a:t>
              </a:r>
            </a:p>
          </p:txBody>
        </p:sp>
        <p:sp>
          <p:nvSpPr>
            <p:cNvPr id="13369" name="Oval 110"/>
            <p:cNvSpPr>
              <a:spLocks noChangeArrowheads="1"/>
            </p:cNvSpPr>
            <p:nvPr/>
          </p:nvSpPr>
          <p:spPr bwMode="auto">
            <a:xfrm>
              <a:off x="4478360" y="5062330"/>
              <a:ext cx="431800" cy="258417"/>
            </a:xfrm>
            <a:prstGeom prst="ellipse">
              <a:avLst/>
            </a:prstGeom>
            <a:solidFill>
              <a:srgbClr val="A0CF4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000"/>
                <a:t>085</a:t>
              </a:r>
            </a:p>
          </p:txBody>
        </p:sp>
        <p:sp>
          <p:nvSpPr>
            <p:cNvPr id="13370" name="TextBox 121"/>
            <p:cNvSpPr txBox="1">
              <a:spLocks noChangeArrowheads="1"/>
            </p:cNvSpPr>
            <p:nvPr/>
          </p:nvSpPr>
          <p:spPr bwMode="auto">
            <a:xfrm>
              <a:off x="4888389" y="4995446"/>
              <a:ext cx="8114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Indexes</a:t>
              </a:r>
            </a:p>
          </p:txBody>
        </p:sp>
        <p:grpSp>
          <p:nvGrpSpPr>
            <p:cNvPr id="13371" name="Group 122"/>
            <p:cNvGrpSpPr>
              <a:grpSpLocks/>
            </p:cNvGrpSpPr>
            <p:nvPr/>
          </p:nvGrpSpPr>
          <p:grpSpPr bwMode="auto">
            <a:xfrm>
              <a:off x="3730348" y="3379175"/>
              <a:ext cx="498559" cy="543469"/>
              <a:chOff x="4254666" y="1472952"/>
              <a:chExt cx="1231734" cy="1041648"/>
            </a:xfrm>
          </p:grpSpPr>
          <p:grpSp>
            <p:nvGrpSpPr>
              <p:cNvPr id="13385" name="Group 60"/>
              <p:cNvGrpSpPr>
                <a:grpSpLocks/>
              </p:cNvGrpSpPr>
              <p:nvPr/>
            </p:nvGrpSpPr>
            <p:grpSpPr bwMode="auto">
              <a:xfrm>
                <a:off x="4419600" y="1524000"/>
                <a:ext cx="1066800" cy="990600"/>
                <a:chOff x="7010400" y="2514600"/>
                <a:chExt cx="923925" cy="771525"/>
              </a:xfrm>
            </p:grpSpPr>
            <p:pic>
              <p:nvPicPr>
                <p:cNvPr id="13387" name="Picture 17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010400" y="2667000"/>
                  <a:ext cx="923925" cy="61912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388" name="Picture 18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010400" y="2514600"/>
                  <a:ext cx="419100" cy="15240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3386" name="TextBox 124"/>
              <p:cNvSpPr txBox="1">
                <a:spLocks noChangeArrowheads="1"/>
              </p:cNvSpPr>
              <p:nvPr/>
            </p:nvSpPr>
            <p:spPr bwMode="auto">
              <a:xfrm>
                <a:off x="4254666" y="1472952"/>
                <a:ext cx="824549" cy="4719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F1</a:t>
                </a:r>
              </a:p>
            </p:txBody>
          </p:sp>
        </p:grpSp>
        <p:cxnSp>
          <p:nvCxnSpPr>
            <p:cNvPr id="13372" name="Straight Connector 128"/>
            <p:cNvCxnSpPr>
              <a:cxnSpLocks noChangeShapeType="1"/>
            </p:cNvCxnSpPr>
            <p:nvPr/>
          </p:nvCxnSpPr>
          <p:spPr bwMode="auto">
            <a:xfrm rot="16200000" flipH="1">
              <a:off x="3884869" y="4050782"/>
              <a:ext cx="258417" cy="21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13373" name="Picture 1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42034" y="4116457"/>
              <a:ext cx="315420" cy="37934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pic>
          <p:nvPicPr>
            <p:cNvPr id="13374" name="Picture 1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7437" y="4181061"/>
              <a:ext cx="315420" cy="37934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13375" name="Flowchart: Connector 135"/>
            <p:cNvSpPr>
              <a:spLocks noChangeArrowheads="1"/>
            </p:cNvSpPr>
            <p:nvPr/>
          </p:nvSpPr>
          <p:spPr bwMode="auto">
            <a:xfrm>
              <a:off x="4297493" y="5157043"/>
              <a:ext cx="61686" cy="646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3376" name="Flowchart: Connector 136"/>
            <p:cNvSpPr>
              <a:spLocks noChangeArrowheads="1"/>
            </p:cNvSpPr>
            <p:nvPr/>
          </p:nvSpPr>
          <p:spPr bwMode="auto">
            <a:xfrm>
              <a:off x="4046560" y="5157043"/>
              <a:ext cx="61686" cy="646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3377" name="Flowchart: Connector 138"/>
            <p:cNvSpPr>
              <a:spLocks noChangeArrowheads="1"/>
            </p:cNvSpPr>
            <p:nvPr/>
          </p:nvSpPr>
          <p:spPr bwMode="auto">
            <a:xfrm>
              <a:off x="4169932" y="5157043"/>
              <a:ext cx="61686" cy="646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pic>
          <p:nvPicPr>
            <p:cNvPr id="13378" name="Picture 22" descr="http://tbn0.google.com/images?q=tbn:dJD06ttqtf3v7M:http://www.katsueydesignworks.com/images/cylinder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122822" y="54864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79" name="Picture 22" descr="http://tbn0.google.com/images?q=tbn:dJD06ttqtf3v7M:http://www.katsueydesignworks.com/images/cylinder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275222" y="56388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80" name="Picture 22" descr="http://tbn0.google.com/images?q=tbn:dJD06ttqtf3v7M:http://www.katsueydesignworks.com/images/cylinder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427622" y="57912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381" name="Straight Connector 147"/>
            <p:cNvCxnSpPr>
              <a:cxnSpLocks noChangeShapeType="1"/>
              <a:stCxn id="13367" idx="4"/>
            </p:cNvCxnSpPr>
            <p:nvPr/>
          </p:nvCxnSpPr>
          <p:spPr bwMode="auto">
            <a:xfrm rot="5400000">
              <a:off x="3192530" y="5403440"/>
              <a:ext cx="165653" cy="2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382" name="TextBox 148"/>
            <p:cNvSpPr txBox="1">
              <a:spLocks noChangeArrowheads="1"/>
            </p:cNvSpPr>
            <p:nvPr/>
          </p:nvSpPr>
          <p:spPr bwMode="auto">
            <a:xfrm>
              <a:off x="3821589" y="5562600"/>
              <a:ext cx="87209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Volumes</a:t>
              </a:r>
            </a:p>
          </p:txBody>
        </p:sp>
        <p:sp>
          <p:nvSpPr>
            <p:cNvPr id="13383" name="TextBox 157"/>
            <p:cNvSpPr txBox="1">
              <a:spLocks noChangeArrowheads="1"/>
            </p:cNvSpPr>
            <p:nvPr/>
          </p:nvSpPr>
          <p:spPr bwMode="auto">
            <a:xfrm>
              <a:off x="4419600" y="3505200"/>
              <a:ext cx="13388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Archive Folder</a:t>
              </a:r>
            </a:p>
          </p:txBody>
        </p:sp>
        <p:sp>
          <p:nvSpPr>
            <p:cNvPr id="13384" name="TextBox 158"/>
            <p:cNvSpPr txBox="1">
              <a:spLocks noChangeArrowheads="1"/>
            </p:cNvSpPr>
            <p:nvPr/>
          </p:nvSpPr>
          <p:spPr bwMode="auto">
            <a:xfrm>
              <a:off x="4495800" y="4114800"/>
              <a:ext cx="10434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YearMonth</a:t>
              </a:r>
            </a:p>
          </p:txBody>
        </p:sp>
      </p:grpSp>
      <p:sp>
        <p:nvSpPr>
          <p:cNvPr id="219" name="Flowchart: Alternate Process 218"/>
          <p:cNvSpPr/>
          <p:nvPr/>
        </p:nvSpPr>
        <p:spPr bwMode="auto">
          <a:xfrm>
            <a:off x="5257800" y="1752600"/>
            <a:ext cx="3200400" cy="1143000"/>
          </a:xfrm>
          <a:prstGeom prst="flowChartAlternateProcess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n-US"/>
          </a:p>
        </p:txBody>
      </p:sp>
      <p:sp>
        <p:nvSpPr>
          <p:cNvPr id="220" name="Flowchart: Multidocument 219"/>
          <p:cNvSpPr/>
          <p:nvPr/>
        </p:nvSpPr>
        <p:spPr>
          <a:xfrm>
            <a:off x="7467600" y="1981200"/>
            <a:ext cx="457200" cy="381000"/>
          </a:xfrm>
          <a:prstGeom prst="flowChartMultidocumen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21" name="Flowchart: Multidocument 220"/>
          <p:cNvSpPr/>
          <p:nvPr/>
        </p:nvSpPr>
        <p:spPr>
          <a:xfrm>
            <a:off x="7620000" y="2133600"/>
            <a:ext cx="457200" cy="381000"/>
          </a:xfrm>
          <a:prstGeom prst="flowChartMultidocumen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22" name="Flowchart: Multidocument 221"/>
          <p:cNvSpPr/>
          <p:nvPr/>
        </p:nvSpPr>
        <p:spPr>
          <a:xfrm>
            <a:off x="7772400" y="2286000"/>
            <a:ext cx="457200" cy="381000"/>
          </a:xfrm>
          <a:prstGeom prst="flowChartMultidocumen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24" name="Rounded Rectangle 223"/>
          <p:cNvSpPr/>
          <p:nvPr/>
        </p:nvSpPr>
        <p:spPr bwMode="auto">
          <a:xfrm>
            <a:off x="5486400" y="2057400"/>
            <a:ext cx="1752600" cy="4572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en-US" dirty="0"/>
              <a:t>Drop Directory</a:t>
            </a:r>
          </a:p>
        </p:txBody>
      </p:sp>
      <p:cxnSp>
        <p:nvCxnSpPr>
          <p:cNvPr id="13353" name="Straight Arrow Connector 245"/>
          <p:cNvCxnSpPr>
            <a:cxnSpLocks noChangeShapeType="1"/>
          </p:cNvCxnSpPr>
          <p:nvPr/>
        </p:nvCxnSpPr>
        <p:spPr bwMode="auto">
          <a:xfrm flipV="1">
            <a:off x="4114800" y="2362200"/>
            <a:ext cx="1295400" cy="593725"/>
          </a:xfrm>
          <a:prstGeom prst="straightConnector1">
            <a:avLst/>
          </a:prstGeom>
          <a:noFill/>
          <a:ln w="539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54" name="Straight Arrow Connector 246"/>
          <p:cNvCxnSpPr>
            <a:cxnSpLocks noChangeShapeType="1"/>
          </p:cNvCxnSpPr>
          <p:nvPr/>
        </p:nvCxnSpPr>
        <p:spPr bwMode="auto">
          <a:xfrm flipV="1">
            <a:off x="1600200" y="2955925"/>
            <a:ext cx="1447800" cy="92075"/>
          </a:xfrm>
          <a:prstGeom prst="straightConnector1">
            <a:avLst/>
          </a:prstGeom>
          <a:noFill/>
          <a:ln w="539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355" name="TextBox 250"/>
          <p:cNvSpPr txBox="1">
            <a:spLocks noChangeArrowheads="1"/>
          </p:cNvSpPr>
          <p:nvPr/>
        </p:nvSpPr>
        <p:spPr bwMode="auto">
          <a:xfrm>
            <a:off x="390525" y="2925763"/>
            <a:ext cx="3048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 b="1"/>
              <a:t>F1</a:t>
            </a:r>
          </a:p>
        </p:txBody>
      </p:sp>
      <p:sp>
        <p:nvSpPr>
          <p:cNvPr id="13356" name="TextBox 251"/>
          <p:cNvSpPr txBox="1">
            <a:spLocks noChangeArrowheads="1"/>
          </p:cNvSpPr>
          <p:nvPr/>
        </p:nvSpPr>
        <p:spPr bwMode="auto">
          <a:xfrm>
            <a:off x="390525" y="3532188"/>
            <a:ext cx="3048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 b="1"/>
              <a:t>F2</a:t>
            </a:r>
          </a:p>
        </p:txBody>
      </p:sp>
      <p:sp>
        <p:nvSpPr>
          <p:cNvPr id="13357" name="TextBox 252"/>
          <p:cNvSpPr txBox="1">
            <a:spLocks noChangeArrowheads="1"/>
          </p:cNvSpPr>
          <p:nvPr/>
        </p:nvSpPr>
        <p:spPr bwMode="auto">
          <a:xfrm>
            <a:off x="390525" y="4083050"/>
            <a:ext cx="3048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 b="1"/>
              <a:t>F3</a:t>
            </a:r>
          </a:p>
        </p:txBody>
      </p:sp>
      <p:sp>
        <p:nvSpPr>
          <p:cNvPr id="13358" name="TextBox 254"/>
          <p:cNvSpPr txBox="1">
            <a:spLocks noChangeArrowheads="1"/>
          </p:cNvSpPr>
          <p:nvPr/>
        </p:nvSpPr>
        <p:spPr bwMode="auto">
          <a:xfrm>
            <a:off x="2805113" y="4038600"/>
            <a:ext cx="2071687" cy="400050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SQL Folder Plan</a:t>
            </a:r>
          </a:p>
        </p:txBody>
      </p:sp>
      <p:sp>
        <p:nvSpPr>
          <p:cNvPr id="259" name="Rounded Rectangle 258"/>
          <p:cNvSpPr/>
          <p:nvPr/>
        </p:nvSpPr>
        <p:spPr>
          <a:xfrm>
            <a:off x="2590800" y="4953000"/>
            <a:ext cx="2286000" cy="1371600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algn="l">
              <a:defRPr/>
            </a:pPr>
            <a:r>
              <a:rPr lang="en-US" sz="1400" dirty="0">
                <a:solidFill>
                  <a:schemeClr val="tx1"/>
                </a:solidFill>
              </a:rPr>
              <a:t>Enumerate Transactions As new volumes are encountered assign them to full text indexes</a:t>
            </a:r>
          </a:p>
        </p:txBody>
      </p:sp>
      <p:sp>
        <p:nvSpPr>
          <p:cNvPr id="13360" name="TextBox 263"/>
          <p:cNvSpPr txBox="1">
            <a:spLocks noChangeArrowheads="1"/>
          </p:cNvSpPr>
          <p:nvPr/>
        </p:nvSpPr>
        <p:spPr bwMode="auto">
          <a:xfrm>
            <a:off x="5727700" y="1474788"/>
            <a:ext cx="2425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Folder_YYYYMM_025.txvlts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/>
          <p:cNvSpPr txBox="1"/>
          <p:nvPr/>
        </p:nvSpPr>
        <p:spPr>
          <a:xfrm rot="630766">
            <a:off x="4343400" y="3869443"/>
            <a:ext cx="1040926" cy="400110"/>
          </a:xfrm>
          <a:prstGeom prst="rect">
            <a:avLst/>
          </a:prstGeom>
          <a:noFill/>
          <a:ln w="6350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 rot="19455803">
            <a:off x="4191000" y="2610176"/>
            <a:ext cx="1040926" cy="400110"/>
          </a:xfrm>
          <a:prstGeom prst="rect">
            <a:avLst/>
          </a:prstGeom>
          <a:noFill/>
          <a:ln w="6350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231" name="Rounded Rectangle 230"/>
          <p:cNvSpPr/>
          <p:nvPr/>
        </p:nvSpPr>
        <p:spPr bwMode="auto">
          <a:xfrm>
            <a:off x="5867400" y="1430338"/>
            <a:ext cx="1752600" cy="381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en-US" dirty="0"/>
              <a:t>Index Areas</a:t>
            </a:r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Assigning Volumes to Index Pool</a:t>
            </a:r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2743200" y="3352800"/>
            <a:ext cx="1066800" cy="990600"/>
            <a:chOff x="4419600" y="1524000"/>
            <a:chExt cx="1066800" cy="990600"/>
          </a:xfrm>
        </p:grpSpPr>
        <p:grpSp>
          <p:nvGrpSpPr>
            <p:cNvPr id="14470" name="Group 60"/>
            <p:cNvGrpSpPr>
              <a:grpSpLocks/>
            </p:cNvGrpSpPr>
            <p:nvPr/>
          </p:nvGrpSpPr>
          <p:grpSpPr bwMode="auto">
            <a:xfrm>
              <a:off x="4419600" y="1524000"/>
              <a:ext cx="1066800" cy="990600"/>
              <a:chOff x="7010400" y="2514600"/>
              <a:chExt cx="923925" cy="771525"/>
            </a:xfrm>
          </p:grpSpPr>
          <p:pic>
            <p:nvPicPr>
              <p:cNvPr id="14472" name="Picture 1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10400" y="2667000"/>
                <a:ext cx="923925" cy="6191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pic>
            <p:nvPicPr>
              <p:cNvPr id="14473" name="Picture 1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010400" y="2514600"/>
                <a:ext cx="419100" cy="152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</p:grpSp>
        <p:sp>
          <p:nvSpPr>
            <p:cNvPr id="14471" name="TextBox 5"/>
            <p:cNvSpPr txBox="1">
              <a:spLocks noChangeArrowheads="1"/>
            </p:cNvSpPr>
            <p:nvPr/>
          </p:nvSpPr>
          <p:spPr bwMode="auto">
            <a:xfrm>
              <a:off x="4419600" y="1524000"/>
              <a:ext cx="4235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F1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381000" y="3276600"/>
            <a:ext cx="1981200" cy="1219200"/>
          </a:xfrm>
          <a:prstGeom prst="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dirty="0"/>
              <a:t>Index Transactions</a:t>
            </a:r>
          </a:p>
        </p:txBody>
      </p:sp>
      <p:grpSp>
        <p:nvGrpSpPr>
          <p:cNvPr id="14342" name="Group 110"/>
          <p:cNvGrpSpPr>
            <a:grpSpLocks/>
          </p:cNvGrpSpPr>
          <p:nvPr/>
        </p:nvGrpSpPr>
        <p:grpSpPr bwMode="auto">
          <a:xfrm>
            <a:off x="5943600" y="1752600"/>
            <a:ext cx="1676400" cy="2057400"/>
            <a:chOff x="5257800" y="1295400"/>
            <a:chExt cx="2209800" cy="2590800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5257800" y="1295400"/>
              <a:ext cx="2209800" cy="2590800"/>
            </a:xfrm>
            <a:prstGeom prst="roundRect">
              <a:avLst>
                <a:gd name="adj" fmla="val 21605"/>
              </a:avLst>
            </a:prstGeom>
            <a:gradFill flip="none" rotWithShape="1">
              <a:gsLst>
                <a:gs pos="0">
                  <a:srgbClr val="94B1D4"/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2700000" scaled="1"/>
              <a:tileRect/>
            </a:gradFill>
            <a:ln>
              <a:solidFill>
                <a:srgbClr val="BCCDDC"/>
              </a:solidFill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grpSp>
          <p:nvGrpSpPr>
            <p:cNvPr id="14413" name="Group 85"/>
            <p:cNvGrpSpPr>
              <a:grpSpLocks/>
            </p:cNvGrpSpPr>
            <p:nvPr/>
          </p:nvGrpSpPr>
          <p:grpSpPr bwMode="auto">
            <a:xfrm>
              <a:off x="5632172" y="2311400"/>
              <a:ext cx="1643974" cy="1360055"/>
              <a:chOff x="2819400" y="3276600"/>
              <a:chExt cx="2971800" cy="2895600"/>
            </a:xfrm>
          </p:grpSpPr>
          <p:sp>
            <p:nvSpPr>
              <p:cNvPr id="14446" name="Flowchart: Alternate Process 86"/>
              <p:cNvSpPr>
                <a:spLocks noChangeArrowheads="1"/>
              </p:cNvSpPr>
              <p:nvPr/>
            </p:nvSpPr>
            <p:spPr bwMode="auto">
              <a:xfrm>
                <a:off x="2819400" y="3276600"/>
                <a:ext cx="2971800" cy="2895600"/>
              </a:xfrm>
              <a:prstGeom prst="flowChartAlternateProcess">
                <a:avLst/>
              </a:prstGeom>
              <a:gradFill rotWithShape="0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cxnSp>
            <p:nvCxnSpPr>
              <p:cNvPr id="14447" name="Straight Connector 87"/>
              <p:cNvCxnSpPr>
                <a:cxnSpLocks noChangeShapeType="1"/>
              </p:cNvCxnSpPr>
              <p:nvPr/>
            </p:nvCxnSpPr>
            <p:spPr bwMode="auto">
              <a:xfrm rot="5400000">
                <a:off x="3886308" y="4672810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448" name="Straight Connector 88"/>
              <p:cNvCxnSpPr>
                <a:cxnSpLocks noChangeShapeType="1"/>
              </p:cNvCxnSpPr>
              <p:nvPr/>
            </p:nvCxnSpPr>
            <p:spPr bwMode="auto">
              <a:xfrm>
                <a:off x="3273394" y="4800768"/>
                <a:ext cx="1451709" cy="31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449" name="Straight Connector 89"/>
              <p:cNvCxnSpPr>
                <a:cxnSpLocks noChangeShapeType="1"/>
              </p:cNvCxnSpPr>
              <p:nvPr/>
            </p:nvCxnSpPr>
            <p:spPr bwMode="auto">
              <a:xfrm rot="5400000">
                <a:off x="3146079" y="4928082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450" name="Straight Connector 90"/>
              <p:cNvCxnSpPr>
                <a:cxnSpLocks noChangeShapeType="1"/>
              </p:cNvCxnSpPr>
              <p:nvPr/>
            </p:nvCxnSpPr>
            <p:spPr bwMode="auto">
              <a:xfrm rot="5400000">
                <a:off x="4586411" y="4931228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451" name="Straight Connector 91"/>
              <p:cNvCxnSpPr>
                <a:cxnSpLocks noChangeShapeType="1"/>
              </p:cNvCxnSpPr>
              <p:nvPr/>
            </p:nvCxnSpPr>
            <p:spPr bwMode="auto">
              <a:xfrm rot="5400000">
                <a:off x="3610174" y="4928082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4452" name="Oval 92"/>
              <p:cNvSpPr>
                <a:spLocks noChangeArrowheads="1"/>
              </p:cNvSpPr>
              <p:nvPr/>
            </p:nvSpPr>
            <p:spPr bwMode="auto">
              <a:xfrm>
                <a:off x="3059589" y="5062330"/>
                <a:ext cx="431800" cy="258417"/>
              </a:xfrm>
              <a:prstGeom prst="ellipse">
                <a:avLst/>
              </a:prstGeom>
              <a:solidFill>
                <a:srgbClr val="A0CF4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 sz="1000"/>
              </a:p>
            </p:txBody>
          </p:sp>
          <p:sp>
            <p:nvSpPr>
              <p:cNvPr id="14453" name="Oval 93"/>
              <p:cNvSpPr>
                <a:spLocks noChangeArrowheads="1"/>
              </p:cNvSpPr>
              <p:nvPr/>
            </p:nvSpPr>
            <p:spPr bwMode="auto">
              <a:xfrm>
                <a:off x="3527324" y="5062330"/>
                <a:ext cx="431800" cy="258417"/>
              </a:xfrm>
              <a:prstGeom prst="ellipse">
                <a:avLst/>
              </a:prstGeom>
              <a:solidFill>
                <a:srgbClr val="A0CF4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 sz="1000"/>
              </a:p>
            </p:txBody>
          </p:sp>
          <p:sp>
            <p:nvSpPr>
              <p:cNvPr id="14454" name="Oval 94"/>
              <p:cNvSpPr>
                <a:spLocks noChangeArrowheads="1"/>
              </p:cNvSpPr>
              <p:nvPr/>
            </p:nvSpPr>
            <p:spPr bwMode="auto">
              <a:xfrm>
                <a:off x="4478360" y="5062330"/>
                <a:ext cx="431800" cy="258417"/>
              </a:xfrm>
              <a:prstGeom prst="ellipse">
                <a:avLst/>
              </a:prstGeom>
              <a:solidFill>
                <a:srgbClr val="A0CF4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 sz="1000"/>
              </a:p>
            </p:txBody>
          </p:sp>
          <p:grpSp>
            <p:nvGrpSpPr>
              <p:cNvPr id="14455" name="Group 122"/>
              <p:cNvGrpSpPr>
                <a:grpSpLocks/>
              </p:cNvGrpSpPr>
              <p:nvPr/>
            </p:nvGrpSpPr>
            <p:grpSpPr bwMode="auto">
              <a:xfrm>
                <a:off x="3730350" y="3379175"/>
                <a:ext cx="498557" cy="543469"/>
                <a:chOff x="4254671" y="1472952"/>
                <a:chExt cx="1231729" cy="1041648"/>
              </a:xfrm>
            </p:grpSpPr>
            <p:grpSp>
              <p:nvGrpSpPr>
                <p:cNvPr id="14466" name="Group 60"/>
                <p:cNvGrpSpPr>
                  <a:grpSpLocks/>
                </p:cNvGrpSpPr>
                <p:nvPr/>
              </p:nvGrpSpPr>
              <p:grpSpPr bwMode="auto">
                <a:xfrm>
                  <a:off x="4419600" y="1524000"/>
                  <a:ext cx="1066800" cy="990600"/>
                  <a:chOff x="7010400" y="2514600"/>
                  <a:chExt cx="923925" cy="771525"/>
                </a:xfrm>
              </p:grpSpPr>
              <p:pic>
                <p:nvPicPr>
                  <p:cNvPr id="14468" name="Picture 17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7010400" y="2667000"/>
                    <a:ext cx="923925" cy="61912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4469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7010400" y="2514600"/>
                    <a:ext cx="419100" cy="15240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4467" name="TextBox 107"/>
                <p:cNvSpPr txBox="1">
                  <a:spLocks noChangeArrowheads="1"/>
                </p:cNvSpPr>
                <p:nvPr/>
              </p:nvSpPr>
              <p:spPr bwMode="auto">
                <a:xfrm>
                  <a:off x="4254671" y="1472952"/>
                  <a:ext cx="893768" cy="8899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sz="1000"/>
                </a:p>
              </p:txBody>
            </p:sp>
          </p:grpSp>
          <p:cxnSp>
            <p:nvCxnSpPr>
              <p:cNvPr id="14456" name="Straight Connector 96"/>
              <p:cNvCxnSpPr>
                <a:cxnSpLocks noChangeShapeType="1"/>
              </p:cNvCxnSpPr>
              <p:nvPr/>
            </p:nvCxnSpPr>
            <p:spPr bwMode="auto">
              <a:xfrm rot="16200000" flipH="1">
                <a:off x="3884869" y="4050782"/>
                <a:ext cx="258417" cy="214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pic>
            <p:nvPicPr>
              <p:cNvPr id="14457" name="Picture 1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042034" y="4116457"/>
                <a:ext cx="315420" cy="37934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</p:pic>
          <p:pic>
            <p:nvPicPr>
              <p:cNvPr id="14458" name="Picture 1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857437" y="4181061"/>
                <a:ext cx="315420" cy="37934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</p:pic>
          <p:sp>
            <p:nvSpPr>
              <p:cNvPr id="14459" name="Flowchart: Connector 99"/>
              <p:cNvSpPr>
                <a:spLocks noChangeArrowheads="1"/>
              </p:cNvSpPr>
              <p:nvPr/>
            </p:nvSpPr>
            <p:spPr bwMode="auto">
              <a:xfrm>
                <a:off x="4297493" y="5157043"/>
                <a:ext cx="61686" cy="64604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4460" name="Flowchart: Connector 100"/>
              <p:cNvSpPr>
                <a:spLocks noChangeArrowheads="1"/>
              </p:cNvSpPr>
              <p:nvPr/>
            </p:nvSpPr>
            <p:spPr bwMode="auto">
              <a:xfrm>
                <a:off x="4046560" y="5157043"/>
                <a:ext cx="61686" cy="64604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4461" name="Flowchart: Connector 101"/>
              <p:cNvSpPr>
                <a:spLocks noChangeArrowheads="1"/>
              </p:cNvSpPr>
              <p:nvPr/>
            </p:nvSpPr>
            <p:spPr bwMode="auto">
              <a:xfrm>
                <a:off x="4169932" y="5157043"/>
                <a:ext cx="61686" cy="64604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pic>
            <p:nvPicPr>
              <p:cNvPr id="14462" name="Picture 22" descr="http://tbn0.google.com/images?q=tbn:dJD06ttqtf3v7M:http://www.katsueydesignworks.com/images/cylinder.jpg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122822" y="5486400"/>
                <a:ext cx="304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63" name="Picture 22" descr="http://tbn0.google.com/images?q=tbn:dJD06ttqtf3v7M:http://www.katsueydesignworks.com/images/cylinder.jpg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275222" y="5638800"/>
                <a:ext cx="304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64" name="Picture 22" descr="http://tbn0.google.com/images?q=tbn:dJD06ttqtf3v7M:http://www.katsueydesignworks.com/images/cylinder.jpg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427622" y="5791200"/>
                <a:ext cx="304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4465" name="Straight Connector 105"/>
              <p:cNvCxnSpPr>
                <a:cxnSpLocks noChangeShapeType="1"/>
                <a:stCxn id="14452" idx="4"/>
              </p:cNvCxnSpPr>
              <p:nvPr/>
            </p:nvCxnSpPr>
            <p:spPr bwMode="auto">
              <a:xfrm rot="5400000">
                <a:off x="3192530" y="5403440"/>
                <a:ext cx="165653" cy="26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4414" name="Group 15"/>
            <p:cNvGrpSpPr>
              <a:grpSpLocks/>
            </p:cNvGrpSpPr>
            <p:nvPr/>
          </p:nvGrpSpPr>
          <p:grpSpPr bwMode="auto">
            <a:xfrm>
              <a:off x="5479772" y="2159000"/>
              <a:ext cx="1643974" cy="1360055"/>
              <a:chOff x="2819400" y="3276600"/>
              <a:chExt cx="2971800" cy="2895600"/>
            </a:xfrm>
          </p:grpSpPr>
          <p:sp>
            <p:nvSpPr>
              <p:cNvPr id="14422" name="Flowchart: Alternate Process 16"/>
              <p:cNvSpPr>
                <a:spLocks noChangeArrowheads="1"/>
              </p:cNvSpPr>
              <p:nvPr/>
            </p:nvSpPr>
            <p:spPr bwMode="auto">
              <a:xfrm>
                <a:off x="2819400" y="3276600"/>
                <a:ext cx="2971800" cy="2895600"/>
              </a:xfrm>
              <a:prstGeom prst="flowChartAlternateProcess">
                <a:avLst/>
              </a:prstGeom>
              <a:gradFill rotWithShape="0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cxnSp>
            <p:nvCxnSpPr>
              <p:cNvPr id="14423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3886308" y="4672810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424" name="Straight Connector 18"/>
              <p:cNvCxnSpPr>
                <a:cxnSpLocks noChangeShapeType="1"/>
              </p:cNvCxnSpPr>
              <p:nvPr/>
            </p:nvCxnSpPr>
            <p:spPr bwMode="auto">
              <a:xfrm>
                <a:off x="3273394" y="4800768"/>
                <a:ext cx="1451709" cy="31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425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3146079" y="4928082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426" name="Straight Connector 20"/>
              <p:cNvCxnSpPr>
                <a:cxnSpLocks noChangeShapeType="1"/>
              </p:cNvCxnSpPr>
              <p:nvPr/>
            </p:nvCxnSpPr>
            <p:spPr bwMode="auto">
              <a:xfrm rot="5400000">
                <a:off x="4586411" y="4931228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427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3610174" y="4928082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4428" name="Oval 22"/>
              <p:cNvSpPr>
                <a:spLocks noChangeArrowheads="1"/>
              </p:cNvSpPr>
              <p:nvPr/>
            </p:nvSpPr>
            <p:spPr bwMode="auto">
              <a:xfrm>
                <a:off x="3059589" y="5062330"/>
                <a:ext cx="431800" cy="258417"/>
              </a:xfrm>
              <a:prstGeom prst="ellipse">
                <a:avLst/>
              </a:prstGeom>
              <a:solidFill>
                <a:srgbClr val="A0CF4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 sz="1000"/>
              </a:p>
            </p:txBody>
          </p:sp>
          <p:sp>
            <p:nvSpPr>
              <p:cNvPr id="14429" name="Oval 23"/>
              <p:cNvSpPr>
                <a:spLocks noChangeArrowheads="1"/>
              </p:cNvSpPr>
              <p:nvPr/>
            </p:nvSpPr>
            <p:spPr bwMode="auto">
              <a:xfrm>
                <a:off x="3527324" y="5062330"/>
                <a:ext cx="431800" cy="258417"/>
              </a:xfrm>
              <a:prstGeom prst="ellipse">
                <a:avLst/>
              </a:prstGeom>
              <a:solidFill>
                <a:srgbClr val="A0CF4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 sz="1000"/>
              </a:p>
            </p:txBody>
          </p:sp>
          <p:sp>
            <p:nvSpPr>
              <p:cNvPr id="14430" name="Oval 24"/>
              <p:cNvSpPr>
                <a:spLocks noChangeArrowheads="1"/>
              </p:cNvSpPr>
              <p:nvPr/>
            </p:nvSpPr>
            <p:spPr bwMode="auto">
              <a:xfrm>
                <a:off x="4478360" y="5062330"/>
                <a:ext cx="431800" cy="258417"/>
              </a:xfrm>
              <a:prstGeom prst="ellipse">
                <a:avLst/>
              </a:prstGeom>
              <a:solidFill>
                <a:srgbClr val="A0CF4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 sz="1000"/>
              </a:p>
            </p:txBody>
          </p:sp>
          <p:grpSp>
            <p:nvGrpSpPr>
              <p:cNvPr id="14431" name="Group 122"/>
              <p:cNvGrpSpPr>
                <a:grpSpLocks/>
              </p:cNvGrpSpPr>
              <p:nvPr/>
            </p:nvGrpSpPr>
            <p:grpSpPr bwMode="auto">
              <a:xfrm>
                <a:off x="3730350" y="3379175"/>
                <a:ext cx="498557" cy="543469"/>
                <a:chOff x="4254671" y="1472952"/>
                <a:chExt cx="1231729" cy="1041648"/>
              </a:xfrm>
            </p:grpSpPr>
            <p:grpSp>
              <p:nvGrpSpPr>
                <p:cNvPr id="14442" name="Group 60"/>
                <p:cNvGrpSpPr>
                  <a:grpSpLocks/>
                </p:cNvGrpSpPr>
                <p:nvPr/>
              </p:nvGrpSpPr>
              <p:grpSpPr bwMode="auto">
                <a:xfrm>
                  <a:off x="4419600" y="1524000"/>
                  <a:ext cx="1066800" cy="990600"/>
                  <a:chOff x="7010400" y="2514600"/>
                  <a:chExt cx="923925" cy="771525"/>
                </a:xfrm>
              </p:grpSpPr>
              <p:pic>
                <p:nvPicPr>
                  <p:cNvPr id="14444" name="Picture 17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7010400" y="2667000"/>
                    <a:ext cx="923925" cy="61912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4445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7010400" y="2514600"/>
                    <a:ext cx="419100" cy="15240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4443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4254671" y="1472952"/>
                  <a:ext cx="893768" cy="8899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sz="1000"/>
                </a:p>
              </p:txBody>
            </p:sp>
          </p:grpSp>
          <p:cxnSp>
            <p:nvCxnSpPr>
              <p:cNvPr id="14432" name="Straight Connector 27"/>
              <p:cNvCxnSpPr>
                <a:cxnSpLocks noChangeShapeType="1"/>
              </p:cNvCxnSpPr>
              <p:nvPr/>
            </p:nvCxnSpPr>
            <p:spPr bwMode="auto">
              <a:xfrm rot="16200000" flipH="1">
                <a:off x="3884869" y="4050782"/>
                <a:ext cx="258417" cy="214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pic>
            <p:nvPicPr>
              <p:cNvPr id="14433" name="Picture 1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042034" y="4116457"/>
                <a:ext cx="315420" cy="37934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</p:pic>
          <p:pic>
            <p:nvPicPr>
              <p:cNvPr id="14434" name="Picture 1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857437" y="4181061"/>
                <a:ext cx="315420" cy="37934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</p:pic>
          <p:sp>
            <p:nvSpPr>
              <p:cNvPr id="14435" name="Flowchart: Connector 30"/>
              <p:cNvSpPr>
                <a:spLocks noChangeArrowheads="1"/>
              </p:cNvSpPr>
              <p:nvPr/>
            </p:nvSpPr>
            <p:spPr bwMode="auto">
              <a:xfrm>
                <a:off x="4297493" y="5157043"/>
                <a:ext cx="61686" cy="64604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4436" name="Flowchart: Connector 31"/>
              <p:cNvSpPr>
                <a:spLocks noChangeArrowheads="1"/>
              </p:cNvSpPr>
              <p:nvPr/>
            </p:nvSpPr>
            <p:spPr bwMode="auto">
              <a:xfrm>
                <a:off x="4046560" y="5157043"/>
                <a:ext cx="61686" cy="64604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4437" name="Flowchart: Connector 32"/>
              <p:cNvSpPr>
                <a:spLocks noChangeArrowheads="1"/>
              </p:cNvSpPr>
              <p:nvPr/>
            </p:nvSpPr>
            <p:spPr bwMode="auto">
              <a:xfrm>
                <a:off x="4169932" y="5157043"/>
                <a:ext cx="61686" cy="64604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pic>
            <p:nvPicPr>
              <p:cNvPr id="14438" name="Picture 22" descr="http://tbn0.google.com/images?q=tbn:dJD06ttqtf3v7M:http://www.katsueydesignworks.com/images/cylinder.jpg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122822" y="5486400"/>
                <a:ext cx="304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39" name="Picture 22" descr="http://tbn0.google.com/images?q=tbn:dJD06ttqtf3v7M:http://www.katsueydesignworks.com/images/cylinder.jpg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275222" y="5638800"/>
                <a:ext cx="304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40" name="Picture 22" descr="http://tbn0.google.com/images?q=tbn:dJD06ttqtf3v7M:http://www.katsueydesignworks.com/images/cylinder.jpg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427622" y="5791200"/>
                <a:ext cx="304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4441" name="Straight Connector 36"/>
              <p:cNvCxnSpPr>
                <a:cxnSpLocks noChangeShapeType="1"/>
                <a:stCxn id="14428" idx="4"/>
              </p:cNvCxnSpPr>
              <p:nvPr/>
            </p:nvCxnSpPr>
            <p:spPr bwMode="auto">
              <a:xfrm rot="5400000">
                <a:off x="3192530" y="5403440"/>
                <a:ext cx="165653" cy="26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5" name="Flowchart: Alternate Process 44"/>
            <p:cNvSpPr/>
            <p:nvPr/>
          </p:nvSpPr>
          <p:spPr bwMode="auto">
            <a:xfrm>
              <a:off x="5494506" y="1550555"/>
              <a:ext cx="1770435" cy="536864"/>
            </a:xfrm>
            <a:prstGeom prst="flowChartAlternateProcess">
              <a:avLst/>
            </a:prstGeom>
            <a:gradFill flip="none" rotWithShape="1">
              <a:gsLst>
                <a:gs pos="0">
                  <a:srgbClr val="FC9FCB"/>
                </a:gs>
                <a:gs pos="13000">
                  <a:srgbClr val="F8B049"/>
                </a:gs>
                <a:gs pos="21001">
                  <a:srgbClr val="F8B049"/>
                </a:gs>
                <a:gs pos="63000">
                  <a:srgbClr val="FEE7F2"/>
                </a:gs>
                <a:gs pos="67000">
                  <a:srgbClr val="F952A0"/>
                </a:gs>
                <a:gs pos="69000">
                  <a:srgbClr val="C50849"/>
                </a:gs>
                <a:gs pos="82001">
                  <a:srgbClr val="B43E85"/>
                </a:gs>
                <a:gs pos="100000">
                  <a:srgbClr val="F8B049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Flowchart: Multidocument 45"/>
            <p:cNvSpPr/>
            <p:nvPr/>
          </p:nvSpPr>
          <p:spPr>
            <a:xfrm>
              <a:off x="6716352" y="1657233"/>
              <a:ext cx="253206" cy="179917"/>
            </a:xfrm>
            <a:prstGeom prst="flowChartMultidocumen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Flowchart: Multidocument 46"/>
            <p:cNvSpPr/>
            <p:nvPr/>
          </p:nvSpPr>
          <p:spPr>
            <a:xfrm>
              <a:off x="6802149" y="1729200"/>
              <a:ext cx="251114" cy="179917"/>
            </a:xfrm>
            <a:prstGeom prst="flowChartMultidocumen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lowchart: Multidocument 47"/>
            <p:cNvSpPr/>
            <p:nvPr/>
          </p:nvSpPr>
          <p:spPr>
            <a:xfrm>
              <a:off x="6885853" y="1801166"/>
              <a:ext cx="253207" cy="177917"/>
            </a:xfrm>
            <a:prstGeom prst="flowChartMultidocumen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5621915" y="1693216"/>
              <a:ext cx="968881" cy="2159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800" dirty="0"/>
                <a:t>Drop Directory</a:t>
              </a:r>
            </a:p>
          </p:txBody>
        </p:sp>
      </p:grpSp>
      <p:grpSp>
        <p:nvGrpSpPr>
          <p:cNvPr id="14343" name="Group 168"/>
          <p:cNvGrpSpPr>
            <a:grpSpLocks/>
          </p:cNvGrpSpPr>
          <p:nvPr/>
        </p:nvGrpSpPr>
        <p:grpSpPr bwMode="auto">
          <a:xfrm>
            <a:off x="5943600" y="4038600"/>
            <a:ext cx="1676400" cy="2057400"/>
            <a:chOff x="5257800" y="1295400"/>
            <a:chExt cx="2209800" cy="2590800"/>
          </a:xfrm>
        </p:grpSpPr>
        <p:sp>
          <p:nvSpPr>
            <p:cNvPr id="170" name="Rounded Rectangle 169"/>
            <p:cNvSpPr/>
            <p:nvPr/>
          </p:nvSpPr>
          <p:spPr bwMode="auto">
            <a:xfrm>
              <a:off x="5257800" y="1295400"/>
              <a:ext cx="2209800" cy="2590800"/>
            </a:xfrm>
            <a:prstGeom prst="roundRect">
              <a:avLst>
                <a:gd name="adj" fmla="val 21605"/>
              </a:avLst>
            </a:prstGeom>
            <a:gradFill flip="none" rotWithShape="1">
              <a:gsLst>
                <a:gs pos="0">
                  <a:srgbClr val="94B1D4"/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2700000" scaled="1"/>
              <a:tileRect/>
            </a:gradFill>
            <a:ln>
              <a:solidFill>
                <a:srgbClr val="BCCDDC"/>
              </a:solidFill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grpSp>
          <p:nvGrpSpPr>
            <p:cNvPr id="14353" name="Group 85"/>
            <p:cNvGrpSpPr>
              <a:grpSpLocks/>
            </p:cNvGrpSpPr>
            <p:nvPr/>
          </p:nvGrpSpPr>
          <p:grpSpPr bwMode="auto">
            <a:xfrm>
              <a:off x="5632172" y="2311400"/>
              <a:ext cx="1643974" cy="1360055"/>
              <a:chOff x="2819400" y="3276600"/>
              <a:chExt cx="2971800" cy="2895600"/>
            </a:xfrm>
          </p:grpSpPr>
          <p:sp>
            <p:nvSpPr>
              <p:cNvPr id="14386" name="Flowchart: Alternate Process 201"/>
              <p:cNvSpPr>
                <a:spLocks noChangeArrowheads="1"/>
              </p:cNvSpPr>
              <p:nvPr/>
            </p:nvSpPr>
            <p:spPr bwMode="auto">
              <a:xfrm>
                <a:off x="2819400" y="3276600"/>
                <a:ext cx="2971800" cy="2895600"/>
              </a:xfrm>
              <a:prstGeom prst="flowChartAlternateProcess">
                <a:avLst/>
              </a:prstGeom>
              <a:gradFill rotWithShape="0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cxnSp>
            <p:nvCxnSpPr>
              <p:cNvPr id="14387" name="Straight Connector 202"/>
              <p:cNvCxnSpPr>
                <a:cxnSpLocks noChangeShapeType="1"/>
              </p:cNvCxnSpPr>
              <p:nvPr/>
            </p:nvCxnSpPr>
            <p:spPr bwMode="auto">
              <a:xfrm rot="5400000">
                <a:off x="3886308" y="4672810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388" name="Straight Connector 203"/>
              <p:cNvCxnSpPr>
                <a:cxnSpLocks noChangeShapeType="1"/>
              </p:cNvCxnSpPr>
              <p:nvPr/>
            </p:nvCxnSpPr>
            <p:spPr bwMode="auto">
              <a:xfrm>
                <a:off x="3273394" y="4800768"/>
                <a:ext cx="1451709" cy="31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389" name="Straight Connector 204"/>
              <p:cNvCxnSpPr>
                <a:cxnSpLocks noChangeShapeType="1"/>
              </p:cNvCxnSpPr>
              <p:nvPr/>
            </p:nvCxnSpPr>
            <p:spPr bwMode="auto">
              <a:xfrm rot="5400000">
                <a:off x="3146079" y="4928082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390" name="Straight Connector 205"/>
              <p:cNvCxnSpPr>
                <a:cxnSpLocks noChangeShapeType="1"/>
              </p:cNvCxnSpPr>
              <p:nvPr/>
            </p:nvCxnSpPr>
            <p:spPr bwMode="auto">
              <a:xfrm rot="5400000">
                <a:off x="4586411" y="4931228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391" name="Straight Connector 206"/>
              <p:cNvCxnSpPr>
                <a:cxnSpLocks noChangeShapeType="1"/>
              </p:cNvCxnSpPr>
              <p:nvPr/>
            </p:nvCxnSpPr>
            <p:spPr bwMode="auto">
              <a:xfrm rot="5400000">
                <a:off x="3610174" y="4928082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4392" name="Oval 207"/>
              <p:cNvSpPr>
                <a:spLocks noChangeArrowheads="1"/>
              </p:cNvSpPr>
              <p:nvPr/>
            </p:nvSpPr>
            <p:spPr bwMode="auto">
              <a:xfrm>
                <a:off x="3059589" y="5062330"/>
                <a:ext cx="431800" cy="258417"/>
              </a:xfrm>
              <a:prstGeom prst="ellipse">
                <a:avLst/>
              </a:prstGeom>
              <a:solidFill>
                <a:srgbClr val="A0CF4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 sz="1000"/>
              </a:p>
            </p:txBody>
          </p:sp>
          <p:sp>
            <p:nvSpPr>
              <p:cNvPr id="14393" name="Oval 208"/>
              <p:cNvSpPr>
                <a:spLocks noChangeArrowheads="1"/>
              </p:cNvSpPr>
              <p:nvPr/>
            </p:nvSpPr>
            <p:spPr bwMode="auto">
              <a:xfrm>
                <a:off x="3527324" y="5062330"/>
                <a:ext cx="431800" cy="258417"/>
              </a:xfrm>
              <a:prstGeom prst="ellipse">
                <a:avLst/>
              </a:prstGeom>
              <a:solidFill>
                <a:srgbClr val="A0CF4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 sz="1000"/>
              </a:p>
            </p:txBody>
          </p:sp>
          <p:sp>
            <p:nvSpPr>
              <p:cNvPr id="14394" name="Oval 209"/>
              <p:cNvSpPr>
                <a:spLocks noChangeArrowheads="1"/>
              </p:cNvSpPr>
              <p:nvPr/>
            </p:nvSpPr>
            <p:spPr bwMode="auto">
              <a:xfrm>
                <a:off x="4478360" y="5062330"/>
                <a:ext cx="431800" cy="258417"/>
              </a:xfrm>
              <a:prstGeom prst="ellipse">
                <a:avLst/>
              </a:prstGeom>
              <a:solidFill>
                <a:srgbClr val="A0CF4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 sz="1000"/>
              </a:p>
            </p:txBody>
          </p:sp>
          <p:grpSp>
            <p:nvGrpSpPr>
              <p:cNvPr id="14395" name="Group 122"/>
              <p:cNvGrpSpPr>
                <a:grpSpLocks/>
              </p:cNvGrpSpPr>
              <p:nvPr/>
            </p:nvGrpSpPr>
            <p:grpSpPr bwMode="auto">
              <a:xfrm>
                <a:off x="3730350" y="3379175"/>
                <a:ext cx="498557" cy="543469"/>
                <a:chOff x="4254671" y="1472952"/>
                <a:chExt cx="1231729" cy="1041648"/>
              </a:xfrm>
            </p:grpSpPr>
            <p:grpSp>
              <p:nvGrpSpPr>
                <p:cNvPr id="14406" name="Group 60"/>
                <p:cNvGrpSpPr>
                  <a:grpSpLocks/>
                </p:cNvGrpSpPr>
                <p:nvPr/>
              </p:nvGrpSpPr>
              <p:grpSpPr bwMode="auto">
                <a:xfrm>
                  <a:off x="4419600" y="1524000"/>
                  <a:ext cx="1066800" cy="990600"/>
                  <a:chOff x="7010400" y="2514600"/>
                  <a:chExt cx="923925" cy="771525"/>
                </a:xfrm>
              </p:grpSpPr>
              <p:pic>
                <p:nvPicPr>
                  <p:cNvPr id="14408" name="Picture 17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7010400" y="2667000"/>
                    <a:ext cx="923925" cy="61912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4409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7010400" y="2514600"/>
                    <a:ext cx="419100" cy="15240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4407" name="TextBox 222"/>
                <p:cNvSpPr txBox="1">
                  <a:spLocks noChangeArrowheads="1"/>
                </p:cNvSpPr>
                <p:nvPr/>
              </p:nvSpPr>
              <p:spPr bwMode="auto">
                <a:xfrm>
                  <a:off x="4254671" y="1472952"/>
                  <a:ext cx="893768" cy="8899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sz="1000"/>
                </a:p>
              </p:txBody>
            </p:sp>
          </p:grpSp>
          <p:cxnSp>
            <p:nvCxnSpPr>
              <p:cNvPr id="14396" name="Straight Connector 211"/>
              <p:cNvCxnSpPr>
                <a:cxnSpLocks noChangeShapeType="1"/>
              </p:cNvCxnSpPr>
              <p:nvPr/>
            </p:nvCxnSpPr>
            <p:spPr bwMode="auto">
              <a:xfrm rot="16200000" flipH="1">
                <a:off x="3884869" y="4050782"/>
                <a:ext cx="258417" cy="214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pic>
            <p:nvPicPr>
              <p:cNvPr id="14397" name="Picture 1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042034" y="4116457"/>
                <a:ext cx="315420" cy="37934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</p:pic>
          <p:pic>
            <p:nvPicPr>
              <p:cNvPr id="14398" name="Picture 1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857437" y="4181061"/>
                <a:ext cx="315420" cy="37934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</p:pic>
          <p:sp>
            <p:nvSpPr>
              <p:cNvPr id="14399" name="Flowchart: Connector 214"/>
              <p:cNvSpPr>
                <a:spLocks noChangeArrowheads="1"/>
              </p:cNvSpPr>
              <p:nvPr/>
            </p:nvSpPr>
            <p:spPr bwMode="auto">
              <a:xfrm>
                <a:off x="4297493" y="5157043"/>
                <a:ext cx="61686" cy="64604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4400" name="Flowchart: Connector 215"/>
              <p:cNvSpPr>
                <a:spLocks noChangeArrowheads="1"/>
              </p:cNvSpPr>
              <p:nvPr/>
            </p:nvSpPr>
            <p:spPr bwMode="auto">
              <a:xfrm>
                <a:off x="4046560" y="5157043"/>
                <a:ext cx="61686" cy="64604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4401" name="Flowchart: Connector 216"/>
              <p:cNvSpPr>
                <a:spLocks noChangeArrowheads="1"/>
              </p:cNvSpPr>
              <p:nvPr/>
            </p:nvSpPr>
            <p:spPr bwMode="auto">
              <a:xfrm>
                <a:off x="4169932" y="5157043"/>
                <a:ext cx="61686" cy="64604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pic>
            <p:nvPicPr>
              <p:cNvPr id="14402" name="Picture 22" descr="http://tbn0.google.com/images?q=tbn:dJD06ttqtf3v7M:http://www.katsueydesignworks.com/images/cylinder.jpg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122822" y="5486400"/>
                <a:ext cx="304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03" name="Picture 22" descr="http://tbn0.google.com/images?q=tbn:dJD06ttqtf3v7M:http://www.katsueydesignworks.com/images/cylinder.jpg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275222" y="5638800"/>
                <a:ext cx="304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04" name="Picture 22" descr="http://tbn0.google.com/images?q=tbn:dJD06ttqtf3v7M:http://www.katsueydesignworks.com/images/cylinder.jpg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427622" y="5791200"/>
                <a:ext cx="304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4405" name="Straight Connector 220"/>
              <p:cNvCxnSpPr>
                <a:cxnSpLocks noChangeShapeType="1"/>
                <a:stCxn id="14392" idx="4"/>
              </p:cNvCxnSpPr>
              <p:nvPr/>
            </p:nvCxnSpPr>
            <p:spPr bwMode="auto">
              <a:xfrm rot="5400000">
                <a:off x="3192530" y="5403440"/>
                <a:ext cx="165653" cy="26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4354" name="Group 15"/>
            <p:cNvGrpSpPr>
              <a:grpSpLocks/>
            </p:cNvGrpSpPr>
            <p:nvPr/>
          </p:nvGrpSpPr>
          <p:grpSpPr bwMode="auto">
            <a:xfrm>
              <a:off x="5479772" y="2159000"/>
              <a:ext cx="1643974" cy="1360055"/>
              <a:chOff x="2819400" y="3276600"/>
              <a:chExt cx="2971800" cy="2895600"/>
            </a:xfrm>
          </p:grpSpPr>
          <p:sp>
            <p:nvSpPr>
              <p:cNvPr id="14362" name="Flowchart: Alternate Process 177"/>
              <p:cNvSpPr>
                <a:spLocks noChangeArrowheads="1"/>
              </p:cNvSpPr>
              <p:nvPr/>
            </p:nvSpPr>
            <p:spPr bwMode="auto">
              <a:xfrm>
                <a:off x="2819400" y="3276600"/>
                <a:ext cx="2971800" cy="2895600"/>
              </a:xfrm>
              <a:prstGeom prst="flowChartAlternateProcess">
                <a:avLst/>
              </a:prstGeom>
              <a:gradFill rotWithShape="0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cxnSp>
            <p:nvCxnSpPr>
              <p:cNvPr id="14363" name="Straight Connector 178"/>
              <p:cNvCxnSpPr>
                <a:cxnSpLocks noChangeShapeType="1"/>
              </p:cNvCxnSpPr>
              <p:nvPr/>
            </p:nvCxnSpPr>
            <p:spPr bwMode="auto">
              <a:xfrm rot="5400000">
                <a:off x="3886308" y="4672810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364" name="Straight Connector 179"/>
              <p:cNvCxnSpPr>
                <a:cxnSpLocks noChangeShapeType="1"/>
              </p:cNvCxnSpPr>
              <p:nvPr/>
            </p:nvCxnSpPr>
            <p:spPr bwMode="auto">
              <a:xfrm>
                <a:off x="3273394" y="4800768"/>
                <a:ext cx="1451709" cy="31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365" name="Straight Connector 180"/>
              <p:cNvCxnSpPr>
                <a:cxnSpLocks noChangeShapeType="1"/>
              </p:cNvCxnSpPr>
              <p:nvPr/>
            </p:nvCxnSpPr>
            <p:spPr bwMode="auto">
              <a:xfrm rot="5400000">
                <a:off x="3146079" y="4928082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366" name="Straight Connector 181"/>
              <p:cNvCxnSpPr>
                <a:cxnSpLocks noChangeShapeType="1"/>
              </p:cNvCxnSpPr>
              <p:nvPr/>
            </p:nvCxnSpPr>
            <p:spPr bwMode="auto">
              <a:xfrm rot="5400000">
                <a:off x="4586411" y="4931228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367" name="Straight Connector 182"/>
              <p:cNvCxnSpPr>
                <a:cxnSpLocks noChangeShapeType="1"/>
              </p:cNvCxnSpPr>
              <p:nvPr/>
            </p:nvCxnSpPr>
            <p:spPr bwMode="auto">
              <a:xfrm rot="5400000">
                <a:off x="3610174" y="4928082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4368" name="Oval 183"/>
              <p:cNvSpPr>
                <a:spLocks noChangeArrowheads="1"/>
              </p:cNvSpPr>
              <p:nvPr/>
            </p:nvSpPr>
            <p:spPr bwMode="auto">
              <a:xfrm>
                <a:off x="3059589" y="5062330"/>
                <a:ext cx="431800" cy="258417"/>
              </a:xfrm>
              <a:prstGeom prst="ellipse">
                <a:avLst/>
              </a:prstGeom>
              <a:solidFill>
                <a:srgbClr val="A0CF4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 sz="1000"/>
              </a:p>
            </p:txBody>
          </p:sp>
          <p:sp>
            <p:nvSpPr>
              <p:cNvPr id="14369" name="Oval 184"/>
              <p:cNvSpPr>
                <a:spLocks noChangeArrowheads="1"/>
              </p:cNvSpPr>
              <p:nvPr/>
            </p:nvSpPr>
            <p:spPr bwMode="auto">
              <a:xfrm>
                <a:off x="3527324" y="5062330"/>
                <a:ext cx="431800" cy="258417"/>
              </a:xfrm>
              <a:prstGeom prst="ellipse">
                <a:avLst/>
              </a:prstGeom>
              <a:solidFill>
                <a:srgbClr val="A0CF4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 sz="1000"/>
              </a:p>
            </p:txBody>
          </p:sp>
          <p:sp>
            <p:nvSpPr>
              <p:cNvPr id="14370" name="Oval 185"/>
              <p:cNvSpPr>
                <a:spLocks noChangeArrowheads="1"/>
              </p:cNvSpPr>
              <p:nvPr/>
            </p:nvSpPr>
            <p:spPr bwMode="auto">
              <a:xfrm>
                <a:off x="4478360" y="5062330"/>
                <a:ext cx="431800" cy="258417"/>
              </a:xfrm>
              <a:prstGeom prst="ellipse">
                <a:avLst/>
              </a:prstGeom>
              <a:solidFill>
                <a:srgbClr val="A0CF4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 sz="1000"/>
              </a:p>
            </p:txBody>
          </p:sp>
          <p:grpSp>
            <p:nvGrpSpPr>
              <p:cNvPr id="14371" name="Group 122"/>
              <p:cNvGrpSpPr>
                <a:grpSpLocks/>
              </p:cNvGrpSpPr>
              <p:nvPr/>
            </p:nvGrpSpPr>
            <p:grpSpPr bwMode="auto">
              <a:xfrm>
                <a:off x="3730350" y="3379175"/>
                <a:ext cx="498557" cy="543469"/>
                <a:chOff x="4254671" y="1472952"/>
                <a:chExt cx="1231729" cy="1041648"/>
              </a:xfrm>
            </p:grpSpPr>
            <p:grpSp>
              <p:nvGrpSpPr>
                <p:cNvPr id="14382" name="Group 60"/>
                <p:cNvGrpSpPr>
                  <a:grpSpLocks/>
                </p:cNvGrpSpPr>
                <p:nvPr/>
              </p:nvGrpSpPr>
              <p:grpSpPr bwMode="auto">
                <a:xfrm>
                  <a:off x="4419600" y="1524000"/>
                  <a:ext cx="1066800" cy="990600"/>
                  <a:chOff x="7010400" y="2514600"/>
                  <a:chExt cx="923925" cy="771525"/>
                </a:xfrm>
              </p:grpSpPr>
              <p:pic>
                <p:nvPicPr>
                  <p:cNvPr id="14384" name="Picture 17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7010400" y="2667000"/>
                    <a:ext cx="923925" cy="61912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4385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7010400" y="2514600"/>
                    <a:ext cx="419100" cy="15240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4383" name="TextBox 198"/>
                <p:cNvSpPr txBox="1">
                  <a:spLocks noChangeArrowheads="1"/>
                </p:cNvSpPr>
                <p:nvPr/>
              </p:nvSpPr>
              <p:spPr bwMode="auto">
                <a:xfrm>
                  <a:off x="4254671" y="1472952"/>
                  <a:ext cx="893768" cy="8899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sz="1000"/>
                </a:p>
              </p:txBody>
            </p:sp>
          </p:grpSp>
          <p:cxnSp>
            <p:nvCxnSpPr>
              <p:cNvPr id="14372" name="Straight Connector 187"/>
              <p:cNvCxnSpPr>
                <a:cxnSpLocks noChangeShapeType="1"/>
              </p:cNvCxnSpPr>
              <p:nvPr/>
            </p:nvCxnSpPr>
            <p:spPr bwMode="auto">
              <a:xfrm rot="16200000" flipH="1">
                <a:off x="3884869" y="4050782"/>
                <a:ext cx="258417" cy="214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pic>
            <p:nvPicPr>
              <p:cNvPr id="14373" name="Picture 1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042034" y="4116457"/>
                <a:ext cx="315420" cy="37934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</p:pic>
          <p:pic>
            <p:nvPicPr>
              <p:cNvPr id="14374" name="Picture 1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857437" y="4181061"/>
                <a:ext cx="315420" cy="37934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</p:pic>
          <p:sp>
            <p:nvSpPr>
              <p:cNvPr id="14375" name="Flowchart: Connector 190"/>
              <p:cNvSpPr>
                <a:spLocks noChangeArrowheads="1"/>
              </p:cNvSpPr>
              <p:nvPr/>
            </p:nvSpPr>
            <p:spPr bwMode="auto">
              <a:xfrm>
                <a:off x="4297493" y="5157043"/>
                <a:ext cx="61686" cy="64604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4376" name="Flowchart: Connector 191"/>
              <p:cNvSpPr>
                <a:spLocks noChangeArrowheads="1"/>
              </p:cNvSpPr>
              <p:nvPr/>
            </p:nvSpPr>
            <p:spPr bwMode="auto">
              <a:xfrm>
                <a:off x="4046560" y="5157043"/>
                <a:ext cx="61686" cy="64604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4377" name="Flowchart: Connector 192"/>
              <p:cNvSpPr>
                <a:spLocks noChangeArrowheads="1"/>
              </p:cNvSpPr>
              <p:nvPr/>
            </p:nvSpPr>
            <p:spPr bwMode="auto">
              <a:xfrm>
                <a:off x="4169932" y="5157043"/>
                <a:ext cx="61686" cy="64604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pic>
            <p:nvPicPr>
              <p:cNvPr id="14378" name="Picture 22" descr="http://tbn0.google.com/images?q=tbn:dJD06ttqtf3v7M:http://www.katsueydesignworks.com/images/cylinder.jpg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122822" y="5486400"/>
                <a:ext cx="304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79" name="Picture 22" descr="http://tbn0.google.com/images?q=tbn:dJD06ttqtf3v7M:http://www.katsueydesignworks.com/images/cylinder.jpg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275222" y="5638800"/>
                <a:ext cx="304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80" name="Picture 22" descr="http://tbn0.google.com/images?q=tbn:dJD06ttqtf3v7M:http://www.katsueydesignworks.com/images/cylinder.jpg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427622" y="5791200"/>
                <a:ext cx="304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4381" name="Straight Connector 196"/>
              <p:cNvCxnSpPr>
                <a:cxnSpLocks noChangeShapeType="1"/>
                <a:stCxn id="14368" idx="4"/>
              </p:cNvCxnSpPr>
              <p:nvPr/>
            </p:nvCxnSpPr>
            <p:spPr bwMode="auto">
              <a:xfrm rot="5400000">
                <a:off x="3192530" y="5403440"/>
                <a:ext cx="165653" cy="26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73" name="Flowchart: Alternate Process 172"/>
            <p:cNvSpPr/>
            <p:nvPr/>
          </p:nvSpPr>
          <p:spPr bwMode="auto">
            <a:xfrm>
              <a:off x="5494506" y="1550555"/>
              <a:ext cx="1770435" cy="536864"/>
            </a:xfrm>
            <a:prstGeom prst="flowChartAlternateProcess">
              <a:avLst/>
            </a:prstGeom>
            <a:gradFill flip="none" rotWithShape="1">
              <a:gsLst>
                <a:gs pos="0">
                  <a:srgbClr val="FC9FCB"/>
                </a:gs>
                <a:gs pos="13000">
                  <a:srgbClr val="F8B049"/>
                </a:gs>
                <a:gs pos="21001">
                  <a:srgbClr val="F8B049"/>
                </a:gs>
                <a:gs pos="63000">
                  <a:srgbClr val="FEE7F2"/>
                </a:gs>
                <a:gs pos="67000">
                  <a:srgbClr val="F952A0"/>
                </a:gs>
                <a:gs pos="69000">
                  <a:srgbClr val="C50849"/>
                </a:gs>
                <a:gs pos="82001">
                  <a:srgbClr val="B43E85"/>
                </a:gs>
                <a:gs pos="100000">
                  <a:srgbClr val="F8B049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lowchart: Multidocument 173"/>
            <p:cNvSpPr/>
            <p:nvPr/>
          </p:nvSpPr>
          <p:spPr>
            <a:xfrm>
              <a:off x="6716352" y="1657233"/>
              <a:ext cx="253206" cy="179917"/>
            </a:xfrm>
            <a:prstGeom prst="flowChartMultidocumen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lowchart: Multidocument 174"/>
            <p:cNvSpPr/>
            <p:nvPr/>
          </p:nvSpPr>
          <p:spPr>
            <a:xfrm>
              <a:off x="6802149" y="1729200"/>
              <a:ext cx="251114" cy="179917"/>
            </a:xfrm>
            <a:prstGeom prst="flowChartMultidocumen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lowchart: Multidocument 175"/>
            <p:cNvSpPr/>
            <p:nvPr/>
          </p:nvSpPr>
          <p:spPr>
            <a:xfrm>
              <a:off x="6885853" y="1801166"/>
              <a:ext cx="253207" cy="177917"/>
            </a:xfrm>
            <a:prstGeom prst="flowChartMultidocumen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Rounded Rectangle 176"/>
            <p:cNvSpPr/>
            <p:nvPr/>
          </p:nvSpPr>
          <p:spPr bwMode="auto">
            <a:xfrm>
              <a:off x="5621915" y="1693216"/>
              <a:ext cx="968881" cy="2159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800" dirty="0"/>
                <a:t>Drop Directory</a:t>
              </a:r>
            </a:p>
          </p:txBody>
        </p:sp>
      </p:grpSp>
      <p:sp>
        <p:nvSpPr>
          <p:cNvPr id="14344" name="Flowchart: Connector 225"/>
          <p:cNvSpPr>
            <a:spLocks noChangeArrowheads="1"/>
          </p:cNvSpPr>
          <p:nvPr/>
        </p:nvSpPr>
        <p:spPr bwMode="auto">
          <a:xfrm>
            <a:off x="6727825" y="6629400"/>
            <a:ext cx="76200" cy="76200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345" name="Flowchart: Connector 226"/>
          <p:cNvSpPr>
            <a:spLocks noChangeArrowheads="1"/>
          </p:cNvSpPr>
          <p:nvPr/>
        </p:nvSpPr>
        <p:spPr bwMode="auto">
          <a:xfrm>
            <a:off x="6727825" y="6432550"/>
            <a:ext cx="76200" cy="76200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346" name="Flowchart: Connector 227"/>
          <p:cNvSpPr>
            <a:spLocks noChangeArrowheads="1"/>
          </p:cNvSpPr>
          <p:nvPr/>
        </p:nvSpPr>
        <p:spPr bwMode="auto">
          <a:xfrm>
            <a:off x="6723063" y="6248400"/>
            <a:ext cx="76200" cy="76200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347" name="Right Arrow 228"/>
          <p:cNvSpPr>
            <a:spLocks noChangeArrowheads="1"/>
          </p:cNvSpPr>
          <p:nvPr/>
        </p:nvSpPr>
        <p:spPr bwMode="auto">
          <a:xfrm rot="-2179167">
            <a:off x="3754438" y="2776538"/>
            <a:ext cx="2270125" cy="301625"/>
          </a:xfrm>
          <a:prstGeom prst="rightArrow">
            <a:avLst>
              <a:gd name="adj1" fmla="val 50000"/>
              <a:gd name="adj2" fmla="val 68016"/>
            </a:avLst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348" name="Right Arrow 229"/>
          <p:cNvSpPr>
            <a:spLocks noChangeArrowheads="1"/>
          </p:cNvSpPr>
          <p:nvPr/>
        </p:nvSpPr>
        <p:spPr bwMode="auto">
          <a:xfrm rot="649824">
            <a:off x="3975100" y="4124325"/>
            <a:ext cx="1751013" cy="300038"/>
          </a:xfrm>
          <a:prstGeom prst="rightArrow">
            <a:avLst>
              <a:gd name="adj1" fmla="val 50000"/>
              <a:gd name="adj2" fmla="val 50092"/>
            </a:avLst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32" name="Rounded Rectangle 231"/>
          <p:cNvSpPr/>
          <p:nvPr/>
        </p:nvSpPr>
        <p:spPr>
          <a:xfrm>
            <a:off x="762000" y="1524000"/>
            <a:ext cx="3200400" cy="1371600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algn="l">
              <a:defRPr/>
            </a:pPr>
            <a:r>
              <a:rPr lang="en-US" dirty="0" smtClean="0">
                <a:solidFill>
                  <a:schemeClr val="tx1"/>
                </a:solidFill>
              </a:rPr>
              <a:t>   Each </a:t>
            </a:r>
            <a:r>
              <a:rPr lang="en-US" dirty="0">
                <a:solidFill>
                  <a:schemeClr val="tx1"/>
                </a:solidFill>
              </a:rPr>
              <a:t>New Volume is assigned to next Index Area in the Index Pool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 Area DropDir Control Files</a:t>
            </a:r>
          </a:p>
        </p:txBody>
      </p:sp>
      <p:grpSp>
        <p:nvGrpSpPr>
          <p:cNvPr id="15363" name="Group 10"/>
          <p:cNvGrpSpPr>
            <a:grpSpLocks/>
          </p:cNvGrpSpPr>
          <p:nvPr/>
        </p:nvGrpSpPr>
        <p:grpSpPr bwMode="auto">
          <a:xfrm>
            <a:off x="4191000" y="1295400"/>
            <a:ext cx="3962400" cy="1905000"/>
            <a:chOff x="1981200" y="2667000"/>
            <a:chExt cx="3962400" cy="1905000"/>
          </a:xfrm>
        </p:grpSpPr>
        <p:sp>
          <p:nvSpPr>
            <p:cNvPr id="15429" name="Flowchart: Alternate Process 8"/>
            <p:cNvSpPr>
              <a:spLocks noChangeArrowheads="1"/>
            </p:cNvSpPr>
            <p:nvPr/>
          </p:nvSpPr>
          <p:spPr bwMode="auto">
            <a:xfrm>
              <a:off x="3048000" y="2667000"/>
              <a:ext cx="2667000" cy="457200"/>
            </a:xfrm>
            <a:prstGeom prst="flowChartAlternateProces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/>
                <a:t>DropDir Control Files</a:t>
              </a:r>
            </a:p>
          </p:txBody>
        </p:sp>
        <p:sp>
          <p:nvSpPr>
            <p:cNvPr id="15430" name="Flowchart: Alternate Process 6"/>
            <p:cNvSpPr>
              <a:spLocks noChangeArrowheads="1"/>
            </p:cNvSpPr>
            <p:nvPr/>
          </p:nvSpPr>
          <p:spPr bwMode="auto">
            <a:xfrm>
              <a:off x="2895600" y="3048000"/>
              <a:ext cx="3048000" cy="1524000"/>
            </a:xfrm>
            <a:prstGeom prst="flowChartAlternateProcess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5431" name="Rectangle 4"/>
            <p:cNvSpPr>
              <a:spLocks noChangeArrowheads="1"/>
            </p:cNvSpPr>
            <p:nvPr/>
          </p:nvSpPr>
          <p:spPr bwMode="auto">
            <a:xfrm>
              <a:off x="1981200" y="3124200"/>
              <a:ext cx="3962400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257300" lvl="2" indent="-342900" algn="l">
                <a:buFont typeface="Arial" charset="0"/>
                <a:buAutoNum type="arabicPeriod"/>
              </a:pPr>
              <a:r>
                <a:rPr lang="en-US" sz="1600"/>
                <a:t>Index runs (xvlts)</a:t>
              </a:r>
            </a:p>
            <a:p>
              <a:pPr marL="1257300" lvl="2" indent="-342900" algn="l">
                <a:buFont typeface="Arial" charset="0"/>
                <a:buAutoNum type="arabicPeriod"/>
              </a:pPr>
              <a:r>
                <a:rPr lang="en-US" sz="1600"/>
                <a:t>Index Update runs (upds)</a:t>
              </a:r>
            </a:p>
            <a:p>
              <a:pPr marL="1257300" lvl="2" indent="-342900" algn="l">
                <a:buFont typeface="Arial" charset="0"/>
                <a:buAutoNum type="arabicPeriod"/>
              </a:pPr>
              <a:r>
                <a:rPr lang="en-US" sz="1600"/>
                <a:t>Index Rebuild (rebuild)</a:t>
              </a:r>
            </a:p>
            <a:p>
              <a:pPr marL="1257300" lvl="2" indent="-342900" algn="l">
                <a:buFont typeface="Arial" charset="0"/>
                <a:buAutoNum type="arabicPeriod"/>
              </a:pPr>
              <a:r>
                <a:rPr lang="en-US" sz="1600"/>
                <a:t>Index Refresh (refresh)</a:t>
              </a:r>
            </a:p>
            <a:p>
              <a:pPr marL="1257300" lvl="2" indent="-342900" algn="l">
                <a:buFont typeface="Arial" charset="0"/>
                <a:buAutoNum type="arabicPeriod"/>
              </a:pPr>
              <a:r>
                <a:rPr lang="en-US" sz="1600"/>
                <a:t>Message Deletion (delmsg)</a:t>
              </a:r>
            </a:p>
          </p:txBody>
        </p:sp>
      </p:grpSp>
      <p:sp>
        <p:nvSpPr>
          <p:cNvPr id="15364" name="TextBox 11"/>
          <p:cNvSpPr txBox="1">
            <a:spLocks noChangeArrowheads="1"/>
          </p:cNvSpPr>
          <p:nvPr/>
        </p:nvSpPr>
        <p:spPr bwMode="auto">
          <a:xfrm>
            <a:off x="4640263" y="3581400"/>
            <a:ext cx="4275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Folder_Month_IndexNum.Extension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354138" y="3048000"/>
            <a:ext cx="1752600" cy="381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en-US" dirty="0"/>
              <a:t>Index Areas</a:t>
            </a:r>
          </a:p>
        </p:txBody>
      </p:sp>
      <p:grpSp>
        <p:nvGrpSpPr>
          <p:cNvPr id="15366" name="Group 13"/>
          <p:cNvGrpSpPr>
            <a:grpSpLocks/>
          </p:cNvGrpSpPr>
          <p:nvPr/>
        </p:nvGrpSpPr>
        <p:grpSpPr bwMode="auto">
          <a:xfrm>
            <a:off x="533400" y="3370263"/>
            <a:ext cx="3352800" cy="2725737"/>
            <a:chOff x="5257800" y="1295400"/>
            <a:chExt cx="2209800" cy="2590800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5257800" y="1295400"/>
              <a:ext cx="2209800" cy="2590800"/>
            </a:xfrm>
            <a:prstGeom prst="roundRect">
              <a:avLst>
                <a:gd name="adj" fmla="val 21605"/>
              </a:avLst>
            </a:prstGeom>
            <a:gradFill flip="none" rotWithShape="1">
              <a:gsLst>
                <a:gs pos="0">
                  <a:srgbClr val="94B1D4"/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2700000" scaled="1"/>
              <a:tileRect/>
            </a:gradFill>
            <a:ln>
              <a:solidFill>
                <a:srgbClr val="BCCDDC"/>
              </a:solidFill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grpSp>
          <p:nvGrpSpPr>
            <p:cNvPr id="15372" name="Group 85"/>
            <p:cNvGrpSpPr>
              <a:grpSpLocks/>
            </p:cNvGrpSpPr>
            <p:nvPr/>
          </p:nvGrpSpPr>
          <p:grpSpPr bwMode="auto">
            <a:xfrm>
              <a:off x="5632172" y="2311400"/>
              <a:ext cx="1643974" cy="1360055"/>
              <a:chOff x="2819400" y="3276600"/>
              <a:chExt cx="2971800" cy="2895600"/>
            </a:xfrm>
          </p:grpSpPr>
          <p:sp>
            <p:nvSpPr>
              <p:cNvPr id="15405" name="Flowchart: Alternate Process 46"/>
              <p:cNvSpPr>
                <a:spLocks noChangeArrowheads="1"/>
              </p:cNvSpPr>
              <p:nvPr/>
            </p:nvSpPr>
            <p:spPr bwMode="auto">
              <a:xfrm>
                <a:off x="2819400" y="3276600"/>
                <a:ext cx="2971800" cy="2895600"/>
              </a:xfrm>
              <a:prstGeom prst="flowChartAlternateProcess">
                <a:avLst/>
              </a:prstGeom>
              <a:gradFill rotWithShape="0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cxnSp>
            <p:nvCxnSpPr>
              <p:cNvPr id="15406" name="Straight Connector 47"/>
              <p:cNvCxnSpPr>
                <a:cxnSpLocks noChangeShapeType="1"/>
              </p:cNvCxnSpPr>
              <p:nvPr/>
            </p:nvCxnSpPr>
            <p:spPr bwMode="auto">
              <a:xfrm rot="5400000">
                <a:off x="3886308" y="4672810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5407" name="Straight Connector 48"/>
              <p:cNvCxnSpPr>
                <a:cxnSpLocks noChangeShapeType="1"/>
              </p:cNvCxnSpPr>
              <p:nvPr/>
            </p:nvCxnSpPr>
            <p:spPr bwMode="auto">
              <a:xfrm>
                <a:off x="3273394" y="4800768"/>
                <a:ext cx="1451709" cy="31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5408" name="Straight Connector 49"/>
              <p:cNvCxnSpPr>
                <a:cxnSpLocks noChangeShapeType="1"/>
              </p:cNvCxnSpPr>
              <p:nvPr/>
            </p:nvCxnSpPr>
            <p:spPr bwMode="auto">
              <a:xfrm rot="5400000">
                <a:off x="3146079" y="4928082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5409" name="Straight Connector 50"/>
              <p:cNvCxnSpPr>
                <a:cxnSpLocks noChangeShapeType="1"/>
              </p:cNvCxnSpPr>
              <p:nvPr/>
            </p:nvCxnSpPr>
            <p:spPr bwMode="auto">
              <a:xfrm rot="5400000">
                <a:off x="4586411" y="4931228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5410" name="Straight Connector 51"/>
              <p:cNvCxnSpPr>
                <a:cxnSpLocks noChangeShapeType="1"/>
              </p:cNvCxnSpPr>
              <p:nvPr/>
            </p:nvCxnSpPr>
            <p:spPr bwMode="auto">
              <a:xfrm rot="5400000">
                <a:off x="3610174" y="4928082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5411" name="Oval 52"/>
              <p:cNvSpPr>
                <a:spLocks noChangeArrowheads="1"/>
              </p:cNvSpPr>
              <p:nvPr/>
            </p:nvSpPr>
            <p:spPr bwMode="auto">
              <a:xfrm>
                <a:off x="3059589" y="5062330"/>
                <a:ext cx="431800" cy="258417"/>
              </a:xfrm>
              <a:prstGeom prst="ellipse">
                <a:avLst/>
              </a:prstGeom>
              <a:solidFill>
                <a:srgbClr val="A0CF4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 sz="1000"/>
              </a:p>
            </p:txBody>
          </p:sp>
          <p:sp>
            <p:nvSpPr>
              <p:cNvPr id="15412" name="Oval 53"/>
              <p:cNvSpPr>
                <a:spLocks noChangeArrowheads="1"/>
              </p:cNvSpPr>
              <p:nvPr/>
            </p:nvSpPr>
            <p:spPr bwMode="auto">
              <a:xfrm>
                <a:off x="3527324" y="5062330"/>
                <a:ext cx="431800" cy="258417"/>
              </a:xfrm>
              <a:prstGeom prst="ellipse">
                <a:avLst/>
              </a:prstGeom>
              <a:solidFill>
                <a:srgbClr val="A0CF4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 sz="1000"/>
              </a:p>
            </p:txBody>
          </p:sp>
          <p:sp>
            <p:nvSpPr>
              <p:cNvPr id="15413" name="Oval 54"/>
              <p:cNvSpPr>
                <a:spLocks noChangeArrowheads="1"/>
              </p:cNvSpPr>
              <p:nvPr/>
            </p:nvSpPr>
            <p:spPr bwMode="auto">
              <a:xfrm>
                <a:off x="4478360" y="5062330"/>
                <a:ext cx="431800" cy="258417"/>
              </a:xfrm>
              <a:prstGeom prst="ellipse">
                <a:avLst/>
              </a:prstGeom>
              <a:solidFill>
                <a:srgbClr val="A0CF4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 sz="1000"/>
              </a:p>
            </p:txBody>
          </p:sp>
          <p:grpSp>
            <p:nvGrpSpPr>
              <p:cNvPr id="15414" name="Group 122"/>
              <p:cNvGrpSpPr>
                <a:grpSpLocks/>
              </p:cNvGrpSpPr>
              <p:nvPr/>
            </p:nvGrpSpPr>
            <p:grpSpPr bwMode="auto">
              <a:xfrm>
                <a:off x="3730350" y="3379175"/>
                <a:ext cx="498557" cy="543469"/>
                <a:chOff x="4254671" y="1472952"/>
                <a:chExt cx="1231729" cy="1041648"/>
              </a:xfrm>
            </p:grpSpPr>
            <p:grpSp>
              <p:nvGrpSpPr>
                <p:cNvPr id="15425" name="Group 60"/>
                <p:cNvGrpSpPr>
                  <a:grpSpLocks/>
                </p:cNvGrpSpPr>
                <p:nvPr/>
              </p:nvGrpSpPr>
              <p:grpSpPr bwMode="auto">
                <a:xfrm>
                  <a:off x="4419600" y="1524000"/>
                  <a:ext cx="1066800" cy="990600"/>
                  <a:chOff x="7010400" y="2514600"/>
                  <a:chExt cx="923925" cy="771525"/>
                </a:xfrm>
              </p:grpSpPr>
              <p:pic>
                <p:nvPicPr>
                  <p:cNvPr id="15427" name="Picture 17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7010400" y="2667000"/>
                    <a:ext cx="923925" cy="61912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5428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7010400" y="2514600"/>
                    <a:ext cx="419100" cy="15240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5426" name="TextBox 67"/>
                <p:cNvSpPr txBox="1">
                  <a:spLocks noChangeArrowheads="1"/>
                </p:cNvSpPr>
                <p:nvPr/>
              </p:nvSpPr>
              <p:spPr bwMode="auto">
                <a:xfrm>
                  <a:off x="4254671" y="1472952"/>
                  <a:ext cx="893768" cy="8899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sz="1000"/>
                </a:p>
              </p:txBody>
            </p:sp>
          </p:grpSp>
          <p:cxnSp>
            <p:nvCxnSpPr>
              <p:cNvPr id="15415" name="Straight Connector 56"/>
              <p:cNvCxnSpPr>
                <a:cxnSpLocks noChangeShapeType="1"/>
              </p:cNvCxnSpPr>
              <p:nvPr/>
            </p:nvCxnSpPr>
            <p:spPr bwMode="auto">
              <a:xfrm rot="16200000" flipH="1">
                <a:off x="3884869" y="4050782"/>
                <a:ext cx="258417" cy="214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pic>
            <p:nvPicPr>
              <p:cNvPr id="15416" name="Picture 1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042034" y="4116457"/>
                <a:ext cx="315420" cy="37934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</p:pic>
          <p:pic>
            <p:nvPicPr>
              <p:cNvPr id="15417" name="Picture 1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857437" y="4181061"/>
                <a:ext cx="315420" cy="37934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</p:pic>
          <p:sp>
            <p:nvSpPr>
              <p:cNvPr id="15418" name="Flowchart: Connector 59"/>
              <p:cNvSpPr>
                <a:spLocks noChangeArrowheads="1"/>
              </p:cNvSpPr>
              <p:nvPr/>
            </p:nvSpPr>
            <p:spPr bwMode="auto">
              <a:xfrm>
                <a:off x="4297493" y="5157043"/>
                <a:ext cx="61686" cy="64604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5419" name="Flowchart: Connector 60"/>
              <p:cNvSpPr>
                <a:spLocks noChangeArrowheads="1"/>
              </p:cNvSpPr>
              <p:nvPr/>
            </p:nvSpPr>
            <p:spPr bwMode="auto">
              <a:xfrm>
                <a:off x="4046560" y="5157043"/>
                <a:ext cx="61686" cy="64604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5420" name="Flowchart: Connector 61"/>
              <p:cNvSpPr>
                <a:spLocks noChangeArrowheads="1"/>
              </p:cNvSpPr>
              <p:nvPr/>
            </p:nvSpPr>
            <p:spPr bwMode="auto">
              <a:xfrm>
                <a:off x="4169932" y="5157043"/>
                <a:ext cx="61686" cy="64604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pic>
            <p:nvPicPr>
              <p:cNvPr id="15421" name="Picture 22" descr="http://tbn0.google.com/images?q=tbn:dJD06ttqtf3v7M:http://www.katsueydesignworks.com/images/cylinder.jpg">
                <a:hlinkClick r:id="rId6"/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122822" y="5486400"/>
                <a:ext cx="304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422" name="Picture 22" descr="http://tbn0.google.com/images?q=tbn:dJD06ttqtf3v7M:http://www.katsueydesignworks.com/images/cylinder.jpg">
                <a:hlinkClick r:id="rId6"/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275222" y="5638800"/>
                <a:ext cx="304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423" name="Picture 22" descr="http://tbn0.google.com/images?q=tbn:dJD06ttqtf3v7M:http://www.katsueydesignworks.com/images/cylinder.jpg">
                <a:hlinkClick r:id="rId6"/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427622" y="5791200"/>
                <a:ext cx="304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424" name="Straight Connector 65"/>
              <p:cNvCxnSpPr>
                <a:cxnSpLocks noChangeShapeType="1"/>
                <a:stCxn id="15411" idx="4"/>
              </p:cNvCxnSpPr>
              <p:nvPr/>
            </p:nvCxnSpPr>
            <p:spPr bwMode="auto">
              <a:xfrm rot="5400000">
                <a:off x="3192530" y="5403440"/>
                <a:ext cx="165653" cy="26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5373" name="Group 15"/>
            <p:cNvGrpSpPr>
              <a:grpSpLocks/>
            </p:cNvGrpSpPr>
            <p:nvPr/>
          </p:nvGrpSpPr>
          <p:grpSpPr bwMode="auto">
            <a:xfrm>
              <a:off x="5479772" y="2159000"/>
              <a:ext cx="1643974" cy="1360055"/>
              <a:chOff x="2819400" y="3276600"/>
              <a:chExt cx="2971800" cy="2895600"/>
            </a:xfrm>
          </p:grpSpPr>
          <p:sp>
            <p:nvSpPr>
              <p:cNvPr id="15381" name="Flowchart: Alternate Process 22"/>
              <p:cNvSpPr>
                <a:spLocks noChangeArrowheads="1"/>
              </p:cNvSpPr>
              <p:nvPr/>
            </p:nvSpPr>
            <p:spPr bwMode="auto">
              <a:xfrm>
                <a:off x="2819400" y="3276600"/>
                <a:ext cx="2971800" cy="2895600"/>
              </a:xfrm>
              <a:prstGeom prst="flowChartAlternateProcess">
                <a:avLst/>
              </a:prstGeom>
              <a:gradFill rotWithShape="0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cxnSp>
            <p:nvCxnSpPr>
              <p:cNvPr id="15382" name="Straight Connector 23"/>
              <p:cNvCxnSpPr>
                <a:cxnSpLocks noChangeShapeType="1"/>
              </p:cNvCxnSpPr>
              <p:nvPr/>
            </p:nvCxnSpPr>
            <p:spPr bwMode="auto">
              <a:xfrm rot="5400000">
                <a:off x="3886308" y="4672810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5383" name="Straight Connector 24"/>
              <p:cNvCxnSpPr>
                <a:cxnSpLocks noChangeShapeType="1"/>
              </p:cNvCxnSpPr>
              <p:nvPr/>
            </p:nvCxnSpPr>
            <p:spPr bwMode="auto">
              <a:xfrm>
                <a:off x="3273394" y="4800768"/>
                <a:ext cx="1451709" cy="31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5384" name="Straight Connector 25"/>
              <p:cNvCxnSpPr>
                <a:cxnSpLocks noChangeShapeType="1"/>
              </p:cNvCxnSpPr>
              <p:nvPr/>
            </p:nvCxnSpPr>
            <p:spPr bwMode="auto">
              <a:xfrm rot="5400000">
                <a:off x="3146079" y="4928082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5385" name="Straight Connector 26"/>
              <p:cNvCxnSpPr>
                <a:cxnSpLocks noChangeShapeType="1"/>
              </p:cNvCxnSpPr>
              <p:nvPr/>
            </p:nvCxnSpPr>
            <p:spPr bwMode="auto">
              <a:xfrm rot="5400000">
                <a:off x="4586411" y="4931228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5386" name="Straight Connector 27"/>
              <p:cNvCxnSpPr>
                <a:cxnSpLocks noChangeShapeType="1"/>
              </p:cNvCxnSpPr>
              <p:nvPr/>
            </p:nvCxnSpPr>
            <p:spPr bwMode="auto">
              <a:xfrm rot="5400000">
                <a:off x="3610174" y="4928082"/>
                <a:ext cx="255272" cy="64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5387" name="Oval 28"/>
              <p:cNvSpPr>
                <a:spLocks noChangeArrowheads="1"/>
              </p:cNvSpPr>
              <p:nvPr/>
            </p:nvSpPr>
            <p:spPr bwMode="auto">
              <a:xfrm>
                <a:off x="3059589" y="5062330"/>
                <a:ext cx="431800" cy="258417"/>
              </a:xfrm>
              <a:prstGeom prst="ellipse">
                <a:avLst/>
              </a:prstGeom>
              <a:solidFill>
                <a:srgbClr val="A0CF4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 sz="1000"/>
              </a:p>
            </p:txBody>
          </p:sp>
          <p:sp>
            <p:nvSpPr>
              <p:cNvPr id="15388" name="Oval 29"/>
              <p:cNvSpPr>
                <a:spLocks noChangeArrowheads="1"/>
              </p:cNvSpPr>
              <p:nvPr/>
            </p:nvSpPr>
            <p:spPr bwMode="auto">
              <a:xfrm>
                <a:off x="3527324" y="5062330"/>
                <a:ext cx="431800" cy="258417"/>
              </a:xfrm>
              <a:prstGeom prst="ellipse">
                <a:avLst/>
              </a:prstGeom>
              <a:solidFill>
                <a:srgbClr val="A0CF4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 sz="1000"/>
              </a:p>
            </p:txBody>
          </p:sp>
          <p:sp>
            <p:nvSpPr>
              <p:cNvPr id="15389" name="Oval 30"/>
              <p:cNvSpPr>
                <a:spLocks noChangeArrowheads="1"/>
              </p:cNvSpPr>
              <p:nvPr/>
            </p:nvSpPr>
            <p:spPr bwMode="auto">
              <a:xfrm>
                <a:off x="4478360" y="5062330"/>
                <a:ext cx="431800" cy="258417"/>
              </a:xfrm>
              <a:prstGeom prst="ellipse">
                <a:avLst/>
              </a:prstGeom>
              <a:solidFill>
                <a:srgbClr val="A0CF4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 sz="1000"/>
              </a:p>
            </p:txBody>
          </p:sp>
          <p:grpSp>
            <p:nvGrpSpPr>
              <p:cNvPr id="15390" name="Group 122"/>
              <p:cNvGrpSpPr>
                <a:grpSpLocks/>
              </p:cNvGrpSpPr>
              <p:nvPr/>
            </p:nvGrpSpPr>
            <p:grpSpPr bwMode="auto">
              <a:xfrm>
                <a:off x="3730350" y="3379175"/>
                <a:ext cx="498557" cy="543469"/>
                <a:chOff x="4254671" y="1472952"/>
                <a:chExt cx="1231729" cy="1041648"/>
              </a:xfrm>
            </p:grpSpPr>
            <p:grpSp>
              <p:nvGrpSpPr>
                <p:cNvPr id="15401" name="Group 60"/>
                <p:cNvGrpSpPr>
                  <a:grpSpLocks/>
                </p:cNvGrpSpPr>
                <p:nvPr/>
              </p:nvGrpSpPr>
              <p:grpSpPr bwMode="auto">
                <a:xfrm>
                  <a:off x="4419600" y="1524000"/>
                  <a:ext cx="1066800" cy="990600"/>
                  <a:chOff x="7010400" y="2514600"/>
                  <a:chExt cx="923925" cy="771525"/>
                </a:xfrm>
              </p:grpSpPr>
              <p:pic>
                <p:nvPicPr>
                  <p:cNvPr id="15403" name="Picture 17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7010400" y="2667000"/>
                    <a:ext cx="923925" cy="61912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5404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7010400" y="2514600"/>
                    <a:ext cx="419100" cy="15240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5402" name="TextBox 43"/>
                <p:cNvSpPr txBox="1">
                  <a:spLocks noChangeArrowheads="1"/>
                </p:cNvSpPr>
                <p:nvPr/>
              </p:nvSpPr>
              <p:spPr bwMode="auto">
                <a:xfrm>
                  <a:off x="4254671" y="1472952"/>
                  <a:ext cx="893768" cy="8899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sz="1000"/>
                </a:p>
              </p:txBody>
            </p:sp>
          </p:grpSp>
          <p:cxnSp>
            <p:nvCxnSpPr>
              <p:cNvPr id="15391" name="Straight Connector 32"/>
              <p:cNvCxnSpPr>
                <a:cxnSpLocks noChangeShapeType="1"/>
              </p:cNvCxnSpPr>
              <p:nvPr/>
            </p:nvCxnSpPr>
            <p:spPr bwMode="auto">
              <a:xfrm rot="16200000" flipH="1">
                <a:off x="3884869" y="4050782"/>
                <a:ext cx="258417" cy="214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pic>
            <p:nvPicPr>
              <p:cNvPr id="15392" name="Picture 1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042034" y="4116457"/>
                <a:ext cx="315420" cy="37934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</p:pic>
          <p:pic>
            <p:nvPicPr>
              <p:cNvPr id="15393" name="Picture 1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857437" y="4181061"/>
                <a:ext cx="315420" cy="37934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</p:pic>
          <p:sp>
            <p:nvSpPr>
              <p:cNvPr id="15394" name="Flowchart: Connector 35"/>
              <p:cNvSpPr>
                <a:spLocks noChangeArrowheads="1"/>
              </p:cNvSpPr>
              <p:nvPr/>
            </p:nvSpPr>
            <p:spPr bwMode="auto">
              <a:xfrm>
                <a:off x="4297493" y="5157043"/>
                <a:ext cx="61686" cy="64604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5395" name="Flowchart: Connector 36"/>
              <p:cNvSpPr>
                <a:spLocks noChangeArrowheads="1"/>
              </p:cNvSpPr>
              <p:nvPr/>
            </p:nvSpPr>
            <p:spPr bwMode="auto">
              <a:xfrm>
                <a:off x="4046560" y="5157043"/>
                <a:ext cx="61686" cy="64604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5396" name="Flowchart: Connector 37"/>
              <p:cNvSpPr>
                <a:spLocks noChangeArrowheads="1"/>
              </p:cNvSpPr>
              <p:nvPr/>
            </p:nvSpPr>
            <p:spPr bwMode="auto">
              <a:xfrm>
                <a:off x="4169932" y="5157043"/>
                <a:ext cx="61686" cy="64604"/>
              </a:xfrm>
              <a:prstGeom prst="flowChartConnector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pic>
            <p:nvPicPr>
              <p:cNvPr id="15397" name="Picture 22" descr="http://tbn0.google.com/images?q=tbn:dJD06ttqtf3v7M:http://www.katsueydesignworks.com/images/cylinder.jpg">
                <a:hlinkClick r:id="rId6"/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122822" y="5486400"/>
                <a:ext cx="304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398" name="Picture 22" descr="http://tbn0.google.com/images?q=tbn:dJD06ttqtf3v7M:http://www.katsueydesignworks.com/images/cylinder.jpg">
                <a:hlinkClick r:id="rId6"/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275222" y="5638800"/>
                <a:ext cx="304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399" name="Picture 22" descr="http://tbn0.google.com/images?q=tbn:dJD06ttqtf3v7M:http://www.katsueydesignworks.com/images/cylinder.jpg">
                <a:hlinkClick r:id="rId6"/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427622" y="5791200"/>
                <a:ext cx="3048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400" name="Straight Connector 41"/>
              <p:cNvCxnSpPr>
                <a:cxnSpLocks noChangeShapeType="1"/>
                <a:stCxn id="15387" idx="4"/>
              </p:cNvCxnSpPr>
              <p:nvPr/>
            </p:nvCxnSpPr>
            <p:spPr bwMode="auto">
              <a:xfrm rot="5400000">
                <a:off x="3192530" y="5403440"/>
                <a:ext cx="165653" cy="26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8" name="Flowchart: Alternate Process 17"/>
            <p:cNvSpPr/>
            <p:nvPr/>
          </p:nvSpPr>
          <p:spPr bwMode="auto">
            <a:xfrm>
              <a:off x="5494506" y="1550555"/>
              <a:ext cx="1770435" cy="536864"/>
            </a:xfrm>
            <a:prstGeom prst="flowChartAlternateProcess">
              <a:avLst/>
            </a:prstGeom>
            <a:gradFill flip="none" rotWithShape="1">
              <a:gsLst>
                <a:gs pos="0">
                  <a:srgbClr val="FC9FCB"/>
                </a:gs>
                <a:gs pos="13000">
                  <a:srgbClr val="F8B049"/>
                </a:gs>
                <a:gs pos="21001">
                  <a:srgbClr val="F8B049"/>
                </a:gs>
                <a:gs pos="63000">
                  <a:srgbClr val="FEE7F2"/>
                </a:gs>
                <a:gs pos="67000">
                  <a:srgbClr val="F952A0"/>
                </a:gs>
                <a:gs pos="69000">
                  <a:srgbClr val="C50849"/>
                </a:gs>
                <a:gs pos="82001">
                  <a:srgbClr val="B43E85"/>
                </a:gs>
                <a:gs pos="100000">
                  <a:srgbClr val="F8B049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lowchart: Multidocument 18"/>
            <p:cNvSpPr/>
            <p:nvPr/>
          </p:nvSpPr>
          <p:spPr>
            <a:xfrm>
              <a:off x="6717398" y="1657539"/>
              <a:ext cx="252160" cy="179560"/>
            </a:xfrm>
            <a:prstGeom prst="flowChartMultidocumen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lowchart: Multidocument 19"/>
            <p:cNvSpPr/>
            <p:nvPr/>
          </p:nvSpPr>
          <p:spPr>
            <a:xfrm>
              <a:off x="6801103" y="1729966"/>
              <a:ext cx="253206" cy="178052"/>
            </a:xfrm>
            <a:prstGeom prst="flowChartMultidocumen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lowchart: Multidocument 20"/>
            <p:cNvSpPr/>
            <p:nvPr/>
          </p:nvSpPr>
          <p:spPr>
            <a:xfrm>
              <a:off x="6885853" y="1800885"/>
              <a:ext cx="252160" cy="179561"/>
            </a:xfrm>
            <a:prstGeom prst="flowChartMultidocumen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5620869" y="1693753"/>
              <a:ext cx="969926" cy="21426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800" dirty="0"/>
                <a:t>Drop Directory</a:t>
              </a:r>
            </a:p>
          </p:txBody>
        </p:sp>
      </p:grpSp>
      <p:sp>
        <p:nvSpPr>
          <p:cNvPr id="15367" name="TextBox 70"/>
          <p:cNvSpPr txBox="1">
            <a:spLocks noChangeArrowheads="1"/>
          </p:cNvSpPr>
          <p:nvPr/>
        </p:nvSpPr>
        <p:spPr bwMode="auto">
          <a:xfrm>
            <a:off x="5033963" y="4038600"/>
            <a:ext cx="34925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Folder1_200901_033.xvlts</a:t>
            </a:r>
          </a:p>
          <a:p>
            <a:pPr algn="l"/>
            <a:r>
              <a:rPr lang="en-US"/>
              <a:t>Folder1_200812_025.upds</a:t>
            </a:r>
          </a:p>
          <a:p>
            <a:pPr algn="l"/>
            <a:r>
              <a:rPr lang="en-US"/>
              <a:t>Folder3_200804_002.rebuild</a:t>
            </a:r>
          </a:p>
          <a:p>
            <a:pPr algn="l"/>
            <a:r>
              <a:rPr lang="en-US"/>
              <a:t>Folder2_200805_001.refresh</a:t>
            </a:r>
          </a:p>
        </p:txBody>
      </p:sp>
      <p:sp>
        <p:nvSpPr>
          <p:cNvPr id="72" name="Right Arrow 71"/>
          <p:cNvSpPr/>
          <p:nvPr/>
        </p:nvSpPr>
        <p:spPr bwMode="auto">
          <a:xfrm rot="1122478">
            <a:off x="3571875" y="3856038"/>
            <a:ext cx="1309688" cy="436562"/>
          </a:xfrm>
          <a:prstGeom prst="rightArrow">
            <a:avLst/>
          </a:prstGeom>
          <a:solidFill>
            <a:schemeClr val="tx2">
              <a:lumMod val="60000"/>
              <a:lumOff val="40000"/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Section 3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Launching </a:t>
            </a:r>
            <a:r>
              <a:rPr lang="en-US" dirty="0" err="1" smtClean="0"/>
              <a:t>ExAsIdxObj</a:t>
            </a:r>
            <a:r>
              <a:rPr lang="en-US" dirty="0" smtClean="0"/>
              <a:t> Components</a:t>
            </a:r>
          </a:p>
          <a:p>
            <a:pPr lvl="1" eaLnBrk="1" hangingPunct="1"/>
            <a:r>
              <a:rPr lang="en-US" dirty="0" smtClean="0"/>
              <a:t>Each Index Server polls Folder List in the SQL Folder Plan</a:t>
            </a:r>
          </a:p>
          <a:p>
            <a:pPr lvl="2" eaLnBrk="1" hangingPunct="1"/>
            <a:r>
              <a:rPr lang="en-US" dirty="0" smtClean="0"/>
              <a:t>For each folder traverse its index locations</a:t>
            </a:r>
          </a:p>
          <a:p>
            <a:pPr lvl="2" eaLnBrk="1" hangingPunct="1"/>
            <a:r>
              <a:rPr lang="en-US" dirty="0" smtClean="0"/>
              <a:t>For each index location check if this server is configured for it</a:t>
            </a:r>
          </a:p>
          <a:p>
            <a:pPr lvl="2" eaLnBrk="1" hangingPunct="1"/>
            <a:r>
              <a:rPr lang="en-US" dirty="0" smtClean="0"/>
              <a:t>Process index location </a:t>
            </a:r>
            <a:r>
              <a:rPr lang="en-US" dirty="0" err="1" smtClean="0"/>
              <a:t>DropDir</a:t>
            </a:r>
            <a:endParaRPr lang="en-US" dirty="0" smtClean="0"/>
          </a:p>
          <a:p>
            <a:pPr lvl="2" eaLnBrk="1" hangingPunct="1"/>
            <a:r>
              <a:rPr lang="en-US" dirty="0" smtClean="0"/>
              <a:t>Launch </a:t>
            </a:r>
            <a:r>
              <a:rPr lang="en-US" dirty="0" err="1" smtClean="0"/>
              <a:t>ExAsIdxObj</a:t>
            </a:r>
            <a:r>
              <a:rPr lang="en-US" dirty="0" smtClean="0"/>
              <a:t> components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ExAsIdxObj</a:t>
            </a:r>
            <a:r>
              <a:rPr lang="en-US" dirty="0" smtClean="0"/>
              <a:t> Operation</a:t>
            </a:r>
          </a:p>
          <a:p>
            <a:pPr lvl="1" eaLnBrk="1" hangingPunct="1"/>
            <a:r>
              <a:rPr lang="en-US" dirty="0" smtClean="0"/>
              <a:t>Each instance runs against a single full text index</a:t>
            </a:r>
          </a:p>
          <a:p>
            <a:pPr lvl="1" eaLnBrk="1" hangingPunct="1"/>
            <a:r>
              <a:rPr lang="en-US" dirty="0" smtClean="0"/>
              <a:t>Each instance runs until completion and then terminates</a:t>
            </a:r>
          </a:p>
          <a:p>
            <a:pPr lvl="1" eaLnBrk="1" hangingPunct="1"/>
            <a:r>
              <a:rPr lang="en-US" dirty="0" smtClean="0"/>
              <a:t>Performs a large, constant amount of I/O to the Index Temporary Directory</a:t>
            </a:r>
          </a:p>
          <a:p>
            <a:pPr lvl="2" eaLnBrk="1" hangingPunct="1"/>
            <a:r>
              <a:rPr lang="en-US" dirty="0" smtClean="0"/>
              <a:t>Make sure this directory is eliminated from Virus Scanning Configuration</a:t>
            </a:r>
          </a:p>
          <a:p>
            <a:pPr lvl="1" eaLnBrk="1" hangingPunct="1"/>
            <a:r>
              <a:rPr lang="en-US" dirty="0" smtClean="0"/>
              <a:t>Performs a large index copies to and from index area</a:t>
            </a:r>
          </a:p>
          <a:p>
            <a:pPr lvl="1" eaLnBrk="1" hangingPunct="1"/>
            <a:r>
              <a:rPr lang="en-US" dirty="0" smtClean="0"/>
              <a:t>Number of simultaneous copies to and from a single index share is throttled</a:t>
            </a:r>
          </a:p>
          <a:p>
            <a:pPr lvl="1" eaLnBrk="1" hangingPunct="1">
              <a:buFont typeface="Arial" charset="0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Topics and/or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371600"/>
            <a:ext cx="8410575" cy="5011737"/>
          </a:xfrm>
        </p:spPr>
        <p:txBody>
          <a:bodyPr/>
          <a:lstStyle/>
          <a:p>
            <a:r>
              <a:rPr lang="en-US" dirty="0" smtClean="0"/>
              <a:t>- ES1LogViewer Enhancements</a:t>
            </a:r>
          </a:p>
          <a:p>
            <a:r>
              <a:rPr lang="en-US" dirty="0" smtClean="0"/>
              <a:t>- ES1ObjectViewer</a:t>
            </a:r>
          </a:p>
          <a:p>
            <a:pPr lvl="1"/>
            <a:r>
              <a:rPr lang="en-US" dirty="0" smtClean="0"/>
              <a:t>Support for viewing all index transaction files</a:t>
            </a:r>
          </a:p>
          <a:p>
            <a:pPr lvl="1"/>
            <a:r>
              <a:rPr lang="en-US" dirty="0" smtClean="0"/>
              <a:t>Support for read Content Cache, Ancillary database and ISYS IXC files</a:t>
            </a:r>
          </a:p>
          <a:p>
            <a:r>
              <a:rPr lang="en-US" dirty="0" smtClean="0"/>
              <a:t>- Index Share I/O Performance</a:t>
            </a:r>
          </a:p>
          <a:p>
            <a:r>
              <a:rPr lang="en-US" dirty="0" smtClean="0"/>
              <a:t>- Virus Scan Directory Exclusions</a:t>
            </a:r>
          </a:p>
          <a:p>
            <a:r>
              <a:rPr lang="en-US" dirty="0" smtClean="0"/>
              <a:t>- I/O performance considerations</a:t>
            </a:r>
          </a:p>
          <a:p>
            <a:pPr lvl="1"/>
            <a:r>
              <a:rPr lang="en-US" dirty="0" smtClean="0"/>
              <a:t>Index share I/O footprint</a:t>
            </a:r>
          </a:p>
          <a:p>
            <a:pPr lvl="1"/>
            <a:r>
              <a:rPr lang="en-US" dirty="0" smtClean="0"/>
              <a:t>Local Index Temp Directory </a:t>
            </a:r>
          </a:p>
          <a:p>
            <a:pPr lvl="2"/>
            <a:r>
              <a:rPr lang="en-US" dirty="0" smtClean="0"/>
              <a:t>Inter-process local temporary directory throttling</a:t>
            </a:r>
          </a:p>
          <a:p>
            <a:pPr lvl="2"/>
            <a:r>
              <a:rPr lang="en-US" dirty="0" smtClean="0"/>
              <a:t>Increased size requirements</a:t>
            </a:r>
          </a:p>
          <a:p>
            <a:pPr lvl="2"/>
            <a:r>
              <a:rPr lang="en-US" dirty="0" smtClean="0"/>
              <a:t>Increased I/O requirements</a:t>
            </a:r>
          </a:p>
          <a:p>
            <a:pPr lvl="1"/>
            <a:r>
              <a:rPr lang="en-US" dirty="0" smtClean="0"/>
              <a:t>Unpack Area I/O footprint</a:t>
            </a:r>
          </a:p>
          <a:p>
            <a:r>
              <a:rPr lang="en-US" dirty="0" smtClean="0"/>
              <a:t>Questions?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0" descr="EMC end sli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66713" y="146050"/>
            <a:ext cx="6913562" cy="690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Agenda Section 1 - Current Status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19200"/>
            <a:ext cx="8534400" cy="51054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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are Customers Experiencing Index Corruptions?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Delayed Writes</a:t>
            </a:r>
          </a:p>
          <a:p>
            <a:pPr marL="1084263" marR="0" lvl="2" indent="-16986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Over-running network storage throughput due to buffered writes </a:t>
            </a:r>
          </a:p>
          <a:p>
            <a:pPr marL="1084263" marR="0" lvl="2" indent="-16986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SourceOne uses buffered writes in a variety of places</a:t>
            </a:r>
          </a:p>
          <a:p>
            <a:pPr marL="1371600" marR="0" lvl="3" indent="-109538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Index / message deletion transaction files</a:t>
            </a:r>
          </a:p>
          <a:p>
            <a:pPr marL="1371600" marR="0" lvl="3" indent="-109538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Content cache</a:t>
            </a:r>
          </a:p>
          <a:p>
            <a:pPr marL="1371600" marR="0" lvl="3" indent="-109538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Ancillary DB</a:t>
            </a:r>
          </a:p>
          <a:p>
            <a:pPr marL="1371600" marR="0" lvl="3" indent="-109538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Index creation / merge</a:t>
            </a:r>
          </a:p>
          <a:p>
            <a:pPr marL="1084263" marR="0" lvl="2" indent="-16986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Moving to non-buffered I/O will guarantee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network data write integrity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Under-sized configurations</a:t>
            </a:r>
          </a:p>
          <a:p>
            <a:pPr marL="1084263" marR="0" lvl="2" indent="-169863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Run out of I/O capability in the kernel</a:t>
            </a:r>
          </a:p>
          <a:p>
            <a:pPr marL="685800" lvl="1" indent="-228600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sz="2200" kern="0" dirty="0" smtClean="0"/>
              <a:t>Previously Recommended NAS to Solve Delayed Write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1800" kern="0" dirty="0" smtClean="0"/>
              <a:t>The potential for delayed writes still exists with NAS 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sz="1800" kern="0" dirty="0" smtClean="0"/>
              <a:t>We cannot </a:t>
            </a:r>
            <a:r>
              <a:rPr lang="en-US" sz="1800" i="1" kern="0" dirty="0" smtClean="0"/>
              <a:t>require</a:t>
            </a:r>
            <a:r>
              <a:rPr lang="en-US" sz="1800" kern="0" dirty="0" smtClean="0"/>
              <a:t> NAS as doing so puts us at a competitive disadvantage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66713" y="146050"/>
            <a:ext cx="6913562" cy="690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Status Continued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219200"/>
            <a:ext cx="8534400" cy="51054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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are Customers Experiencing Missing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Messages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Data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Driven Failures During Unpack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Unpack Crashes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ISYS Text Scrapping Hangs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latin typeface="+mn-lt"/>
              </a:rPr>
              <a:t>Text Scrapping Crashes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kern="0" noProof="0" dirty="0" smtClean="0">
                <a:latin typeface="+mn-lt"/>
              </a:rPr>
              <a:t>Missing Data From Unpack Area During Indexing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Disk Full condition in Unpack Area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Stopping and Restarting during an Index Run</a:t>
            </a:r>
          </a:p>
          <a:p>
            <a:pPr marL="685800" lvl="1" indent="-228600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kern="0" dirty="0" smtClean="0"/>
              <a:t>Incomplete Content Cache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Missing data during Unpack or Unpack Crashes</a:t>
            </a:r>
          </a:p>
          <a:p>
            <a:pPr marL="685800" lvl="1" indent="-228600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kern="0" dirty="0" smtClean="0"/>
              <a:t>Index </a:t>
            </a:r>
            <a:r>
              <a:rPr lang="en-US" kern="0" dirty="0" err="1" smtClean="0"/>
              <a:t>Mutex</a:t>
            </a:r>
            <a:r>
              <a:rPr lang="en-US" kern="0" dirty="0" smtClean="0"/>
              <a:t> Lock Failures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Results in more than one Index Component working on the same index at the same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66713" y="146050"/>
            <a:ext cx="6913562" cy="690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Status Continued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1219200"/>
            <a:ext cx="8534400" cy="51054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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Overall Index Performance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Issues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Attempts to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Reindex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Large Number of Indexes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Over taxes the system producing long delays and Delayed Writes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Backs up Journaling and the Unpack Area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Introduces long operational delays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kern="0" noProof="0" dirty="0" smtClean="0">
                <a:latin typeface="+mn-lt"/>
              </a:rPr>
              <a:t>Indexing takes longer and longer as Indexes get larger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kern="0" dirty="0" smtClean="0">
                <a:latin typeface="+mn-lt"/>
              </a:rPr>
              <a:t>Indexing Components spending too much time waiting for Merge Locks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kern="0" dirty="0" smtClean="0"/>
              <a:t>Large delays when attempting to shutdown indexing either for system reboot or suspension for backup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66713" y="146050"/>
            <a:ext cx="6913562" cy="690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6.6 SP1 Highlights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1219200"/>
            <a:ext cx="8534400" cy="51054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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Remove </a:t>
            </a:r>
            <a:r>
              <a:rPr lang="en-US" sz="2400" kern="0" dirty="0" smtClean="0">
                <a:latin typeface="+mn-lt"/>
              </a:rPr>
              <a:t>Indexing Over the Network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Copy Indexes to and from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Index Shares to Local temporary directory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Perform all indexing locally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Single index merge for entire index run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Rebuild and Refresh entire Index locally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228600" lvl="0" indent="-228600" algn="l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"/>
              <a:defRPr/>
            </a:pPr>
            <a:r>
              <a:rPr lang="en-US" sz="2400" kern="0" dirty="0" smtClean="0"/>
              <a:t>Eliminate Buffered I/O during Indexing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kern="0" dirty="0" smtClean="0">
                <a:latin typeface="+mn-lt"/>
              </a:rPr>
              <a:t>Buffered I/O has been removed from all these places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Index Merging which are now performed locally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Content Cache Updates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Ancillary Database Updates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Index Transaction Files Updates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66713" y="146050"/>
            <a:ext cx="6913562" cy="690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6.6 SP1 Highlights - Continued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1219200"/>
            <a:ext cx="8534400" cy="51054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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Throttle Number of Index Rebuilds/Refreshes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Don’t allow a single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Index Server to schedule all rebuilds/refreshes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This allows many index rebuilds to be submitted at once and the system will self throttle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228600" lvl="0" indent="-228600" algn="l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"/>
              <a:defRPr/>
            </a:pPr>
            <a:r>
              <a:rPr lang="en-US" sz="2400" kern="0" dirty="0" smtClean="0"/>
              <a:t>Change Index Run Submission Frequency from 10 </a:t>
            </a:r>
            <a:r>
              <a:rPr lang="en-US" sz="2400" kern="0" dirty="0" err="1" smtClean="0"/>
              <a:t>mins</a:t>
            </a:r>
            <a:r>
              <a:rPr lang="en-US" sz="2400" kern="0" dirty="0" smtClean="0"/>
              <a:t> to an Hour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kern="0" dirty="0" smtClean="0">
                <a:latin typeface="+mn-lt"/>
              </a:rPr>
              <a:t>In order to limit the number of index copies from the network as well as increase overall index performance, an hour worth of indexing is accumulated before indexing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Index Merging which are now performed locally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Content Cache Updates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Ancillary Database Updates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Index Transaction Files Updates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66713" y="146050"/>
            <a:ext cx="6913562" cy="690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6.6 SP1 Highlights - Continued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1219200"/>
            <a:ext cx="8534400" cy="51054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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Fault Tolerant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Missing Data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Missing data from the Unpack Area now fetches from container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kern="0" dirty="0" smtClean="0">
                <a:latin typeface="+mn-lt"/>
              </a:rPr>
              <a:t>Incomplete Content Cache no longer an error.  Content Cache is rectified when necessary.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Several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issues reworked to prevent missing data conditions</a:t>
            </a:r>
          </a:p>
          <a:p>
            <a:pPr marL="228600" lvl="0" indent="-228600" algn="l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"/>
              <a:defRPr/>
            </a:pPr>
            <a:r>
              <a:rPr lang="en-US" sz="2400" kern="0" dirty="0" smtClean="0"/>
              <a:t>Index Transaction File Error Handling Improved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kern="0" dirty="0" smtClean="0">
                <a:latin typeface="+mn-lt"/>
              </a:rPr>
              <a:t>Case for unpack crash, text scraping hangs, etc are now automatically retried.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kern="0" dirty="0" smtClean="0">
                <a:latin typeface="+mn-lt"/>
              </a:rPr>
              <a:t>Better handling of un-indexable content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kern="0" dirty="0" smtClean="0">
                <a:latin typeface="+mn-lt"/>
              </a:rPr>
              <a:t>Ability to identify missing messages and un-indexable content through queries</a:t>
            </a:r>
          </a:p>
          <a:p>
            <a:pPr marL="228600" lvl="0" indent="-228600" algn="l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"/>
              <a:defRPr/>
            </a:pPr>
            <a:r>
              <a:rPr lang="en-US" sz="2400" kern="0" dirty="0" smtClean="0"/>
              <a:t>Index Copies are Throttled on a per Index Share basis</a:t>
            </a:r>
          </a:p>
          <a:p>
            <a:pPr marL="228600" lvl="0" indent="-228600" algn="l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"/>
              <a:defRPr/>
            </a:pPr>
            <a:r>
              <a:rPr lang="en-US" sz="2400" kern="0" dirty="0" smtClean="0"/>
              <a:t>Index Service/Index Component Shutdown Enhanced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66713" y="146050"/>
            <a:ext cx="6913562" cy="690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6.6 SP1 Highlights - Continued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1219200"/>
            <a:ext cx="8534400" cy="5410200"/>
          </a:xfrm>
          <a:prstGeom prst="rect">
            <a:avLst/>
          </a:prstGeom>
        </p:spPr>
        <p:txBody>
          <a:bodyPr/>
          <a:lstStyle/>
          <a:p>
            <a:pPr marL="228600" lvl="0" indent="-228600" algn="l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"/>
              <a:defRPr/>
            </a:pPr>
            <a:r>
              <a:rPr lang="en-US" sz="2400" kern="0" dirty="0" smtClean="0"/>
              <a:t>Indexing Performance Enhanced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kern="0" dirty="0" smtClean="0">
                <a:latin typeface="+mn-lt"/>
              </a:rPr>
              <a:t>Items are no longer decompressed over the network from the unpack area during indexing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This eliminates many small reads from the network.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Items are unpacked from memory objects as well.  Failing over for items above 4MB in size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kern="0" dirty="0" smtClean="0">
                <a:latin typeface="+mn-lt"/>
              </a:rPr>
              <a:t>Index Merging Totally Reworked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Prior to 6.6SP1 an index merge took place every 3,000 document.  Now only one merge per index run is performed.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Before Index merges took place over the network resulting in slower and slower merges as the index grew in size.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No more contention between Native Index Servers during merging.</a:t>
            </a:r>
          </a:p>
          <a:p>
            <a:pPr marL="685800" lvl="1" indent="-228600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Ø"/>
              <a:defRPr/>
            </a:pPr>
            <a:r>
              <a:rPr lang="en-US" kern="0" dirty="0" smtClean="0"/>
              <a:t>As Indexing backs up the Actual Index Time per document goes down. </a:t>
            </a:r>
          </a:p>
          <a:p>
            <a:pPr marL="1084263" lvl="2" indent="-169863" algn="l">
              <a:lnSpc>
                <a:spcPct val="90000"/>
              </a:lnSpc>
              <a:spcBef>
                <a:spcPct val="25000"/>
              </a:spcBef>
              <a:buClr>
                <a:schemeClr val="folHlink"/>
              </a:buClr>
              <a:buFont typeface="Wingdings" pitchFamily="2" charset="2"/>
              <a:buChar char="§"/>
              <a:defRPr/>
            </a:pPr>
            <a:r>
              <a:rPr lang="en-US" kern="0" dirty="0" smtClean="0"/>
              <a:t>Index transaction files process up to 4 times faster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SourceOne Archiving 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5400"/>
            <a:ext cx="8410575" cy="4953000"/>
          </a:xfrm>
        </p:spPr>
        <p:txBody>
          <a:bodyPr/>
          <a:lstStyle/>
          <a:p>
            <a:pPr eaLnBrk="1" hangingPunct="1"/>
            <a:r>
              <a:rPr lang="en-US" dirty="0" smtClean="0"/>
              <a:t>Message Center Discussion</a:t>
            </a:r>
          </a:p>
          <a:p>
            <a:pPr lvl="1" eaLnBrk="1" hangingPunct="1"/>
            <a:r>
              <a:rPr lang="en-US" dirty="0" smtClean="0"/>
              <a:t>Comprised of two Major Components</a:t>
            </a:r>
          </a:p>
          <a:p>
            <a:pPr lvl="2" eaLnBrk="1" hangingPunct="1"/>
            <a:r>
              <a:rPr lang="en-US" dirty="0" smtClean="0"/>
              <a:t>Temporary Open Volume Storage</a:t>
            </a:r>
          </a:p>
          <a:p>
            <a:pPr lvl="3" eaLnBrk="1" hangingPunct="1"/>
            <a:r>
              <a:rPr lang="en-US" dirty="0" smtClean="0"/>
              <a:t>Separate Open Volumes for Each Month For Each Archive Folder</a:t>
            </a:r>
          </a:p>
          <a:p>
            <a:pPr lvl="3" eaLnBrk="1" hangingPunct="1"/>
            <a:r>
              <a:rPr lang="en-US" dirty="0" smtClean="0"/>
              <a:t>Control Files Transitioning Open Volumes Out to Permanent Storage</a:t>
            </a:r>
          </a:p>
          <a:p>
            <a:pPr lvl="2" eaLnBrk="1" hangingPunct="1"/>
            <a:r>
              <a:rPr lang="en-US" dirty="0" smtClean="0"/>
              <a:t>Unpack Area For Storing </a:t>
            </a:r>
            <a:r>
              <a:rPr lang="en-US" dirty="0" err="1" smtClean="0"/>
              <a:t>Msgs</a:t>
            </a:r>
            <a:r>
              <a:rPr lang="en-US" dirty="0" smtClean="0"/>
              <a:t> to Index</a:t>
            </a:r>
          </a:p>
          <a:p>
            <a:pPr lvl="3" eaLnBrk="1" hangingPunct="1"/>
            <a:r>
              <a:rPr lang="en-US" dirty="0" smtClean="0"/>
              <a:t>Compressed </a:t>
            </a:r>
            <a:r>
              <a:rPr lang="en-US" dirty="0" err="1" smtClean="0"/>
              <a:t>msgs</a:t>
            </a:r>
            <a:r>
              <a:rPr lang="en-US" dirty="0" smtClean="0"/>
              <a:t> for full text indexing</a:t>
            </a:r>
          </a:p>
          <a:p>
            <a:pPr lvl="3" eaLnBrk="1" hangingPunct="1"/>
            <a:r>
              <a:rPr lang="en-US" dirty="0" smtClean="0"/>
              <a:t>Full Text Index Transaction Files</a:t>
            </a:r>
          </a:p>
          <a:p>
            <a:pPr lvl="3" eaLnBrk="1" hangingPunct="1"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Single or Multiple Message Centers</a:t>
            </a:r>
          </a:p>
          <a:p>
            <a:pPr eaLnBrk="1" hangingPunct="1"/>
            <a:r>
              <a:rPr lang="en-US" dirty="0" smtClean="0"/>
              <a:t>Archive Service Functions</a:t>
            </a:r>
          </a:p>
          <a:p>
            <a:pPr lvl="1" eaLnBrk="1" hangingPunct="1"/>
            <a:r>
              <a:rPr lang="en-US" dirty="0" smtClean="0"/>
              <a:t>Hosting Multiple RPC Connections</a:t>
            </a:r>
          </a:p>
          <a:p>
            <a:pPr lvl="1" eaLnBrk="1" hangingPunct="1"/>
            <a:r>
              <a:rPr lang="en-US" dirty="0" smtClean="0"/>
              <a:t>Writing Messages to MsgCenter</a:t>
            </a:r>
          </a:p>
          <a:p>
            <a:pPr lvl="1" eaLnBrk="1" hangingPunct="1"/>
            <a:r>
              <a:rPr lang="en-US" dirty="0" smtClean="0"/>
              <a:t>Writing Messages to UnpackArea and Updating Transaction Files</a:t>
            </a:r>
          </a:p>
          <a:p>
            <a:pPr lvl="1" eaLnBrk="1" hangingPunct="1"/>
            <a:r>
              <a:rPr lang="en-US" dirty="0" smtClean="0"/>
              <a:t>Renaming Full Text Index Transaction Files</a:t>
            </a:r>
          </a:p>
          <a:p>
            <a:pPr lvl="1" eaLnBrk="1" hangingPunct="1"/>
            <a:r>
              <a:rPr lang="en-US" dirty="0" smtClean="0"/>
              <a:t>Writing Containers Out to Permanent Storage</a:t>
            </a:r>
          </a:p>
          <a:p>
            <a:pPr lvl="1" eaLnBrk="1" hangingPunct="1"/>
            <a:r>
              <a:rPr lang="en-US" dirty="0" smtClean="0"/>
              <a:t>Retrieving Messages from MsgCenter and/or Container Files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3"/>
  <p:tag name="ARTICULATE_PLAYLIST_ID" val="-1"/>
</p:tagLst>
</file>

<file path=ppt/theme/theme1.xml><?xml version="1.0" encoding="utf-8"?>
<a:theme xmlns:a="http://schemas.openxmlformats.org/drawingml/2006/main" name="2008-emc-template-white-internal">
  <a:themeElements>
    <a:clrScheme name="">
      <a:dk1>
        <a:srgbClr val="020102"/>
      </a:dk1>
      <a:lt1>
        <a:srgbClr val="FFFFFF"/>
      </a:lt1>
      <a:dk2>
        <a:srgbClr val="0858AF"/>
      </a:dk2>
      <a:lt2>
        <a:srgbClr val="CFCFCF"/>
      </a:lt2>
      <a:accent1>
        <a:srgbClr val="6FA1D5"/>
      </a:accent1>
      <a:accent2>
        <a:srgbClr val="C37304"/>
      </a:accent2>
      <a:accent3>
        <a:srgbClr val="FFFFFF"/>
      </a:accent3>
      <a:accent4>
        <a:srgbClr val="010101"/>
      </a:accent4>
      <a:accent5>
        <a:srgbClr val="BBCDE7"/>
      </a:accent5>
      <a:accent6>
        <a:srgbClr val="B06803"/>
      </a:accent6>
      <a:hlink>
        <a:srgbClr val="8F1925"/>
      </a:hlink>
      <a:folHlink>
        <a:srgbClr val="5FB10D"/>
      </a:folHlink>
    </a:clrScheme>
    <a:fontScheme name="2008-emc-template-white-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8-emc-template-white-inter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-emc-template-white-inter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-emc-template-white-inter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-emc-template-white-inter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-emc-template-white-inter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-emc-template-white-inter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-emc-template-white-inter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-emc-template-white-inter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-emc-template-white-inter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-emc-template-white-inter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-emc-template-white-inter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-emc-template-white-inter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-emc-template-white-internal 13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5274A6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-emc-template-white-internal 14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00DAF8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-emc-template-white-internal 15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0073A8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-emc-template-white-internal 16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00A2EA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20102"/>
      </a:dk1>
      <a:lt1>
        <a:srgbClr val="FFFFFF"/>
      </a:lt1>
      <a:dk2>
        <a:srgbClr val="0858AF"/>
      </a:dk2>
      <a:lt2>
        <a:srgbClr val="CFCFCF"/>
      </a:lt2>
      <a:accent1>
        <a:srgbClr val="6FA1D5"/>
      </a:accent1>
      <a:accent2>
        <a:srgbClr val="C37304"/>
      </a:accent2>
      <a:accent3>
        <a:srgbClr val="FFFFFF"/>
      </a:accent3>
      <a:accent4>
        <a:srgbClr val="010101"/>
      </a:accent4>
      <a:accent5>
        <a:srgbClr val="BBCDE7"/>
      </a:accent5>
      <a:accent6>
        <a:srgbClr val="B06803"/>
      </a:accent6>
      <a:hlink>
        <a:srgbClr val="8F1925"/>
      </a:hlink>
      <a:folHlink>
        <a:srgbClr val="94BF3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20102"/>
      </a:dk1>
      <a:lt1>
        <a:srgbClr val="FFFFFF"/>
      </a:lt1>
      <a:dk2>
        <a:srgbClr val="0858AF"/>
      </a:dk2>
      <a:lt2>
        <a:srgbClr val="CFCFCF"/>
      </a:lt2>
      <a:accent1>
        <a:srgbClr val="6FA1D5"/>
      </a:accent1>
      <a:accent2>
        <a:srgbClr val="C37304"/>
      </a:accent2>
      <a:accent3>
        <a:srgbClr val="FFFFFF"/>
      </a:accent3>
      <a:accent4>
        <a:srgbClr val="010101"/>
      </a:accent4>
      <a:accent5>
        <a:srgbClr val="BBCDE7"/>
      </a:accent5>
      <a:accent6>
        <a:srgbClr val="B06803"/>
      </a:accent6>
      <a:hlink>
        <a:srgbClr val="8F1925"/>
      </a:hlink>
      <a:folHlink>
        <a:srgbClr val="8FBF3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9211</TotalTime>
  <Words>1318</Words>
  <Application>Microsoft Office PowerPoint</Application>
  <PresentationFormat>On-screen Show (4:3)</PresentationFormat>
  <Paragraphs>299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2008-emc-template-white-internal</vt:lpstr>
      <vt:lpstr>EMC SourceOne Knowledge Transfer  Version 6.6 SP1 Full Text Indexing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SourceOne Archiving Overview</vt:lpstr>
      <vt:lpstr>Message Center</vt:lpstr>
      <vt:lpstr>Archive Service RPC Archival Thread</vt:lpstr>
      <vt:lpstr>SourceOne Index Process Overview</vt:lpstr>
      <vt:lpstr>Index Transaction File</vt:lpstr>
      <vt:lpstr>Unpack Area Transaction File Processing</vt:lpstr>
      <vt:lpstr>Assigning Volumes to Index Pool</vt:lpstr>
      <vt:lpstr>Index Area DropDir Control Files</vt:lpstr>
      <vt:lpstr>Agenda Section 3</vt:lpstr>
      <vt:lpstr>Discussion Topics and/or Questions?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2008 EMC Template White Internal Use Title 24 Point Arial Regular</dc:title>
  <dc:creator>leblad</dc:creator>
  <cp:lastModifiedBy>Tony Tang</cp:lastModifiedBy>
  <cp:revision>445</cp:revision>
  <dcterms:created xsi:type="dcterms:W3CDTF">2007-12-21T20:45:42Z</dcterms:created>
  <dcterms:modified xsi:type="dcterms:W3CDTF">2013-01-09T15:19:20Z</dcterms:modified>
</cp:coreProperties>
</file>