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05" r:id="rId5"/>
    <p:sldId id="306" r:id="rId6"/>
    <p:sldId id="307" r:id="rId7"/>
    <p:sldId id="308" r:id="rId8"/>
    <p:sldId id="309" r:id="rId9"/>
    <p:sldId id="319" r:id="rId10"/>
    <p:sldId id="320" r:id="rId11"/>
    <p:sldId id="310" r:id="rId12"/>
    <p:sldId id="321" r:id="rId13"/>
    <p:sldId id="322" r:id="rId14"/>
    <p:sldId id="323" r:id="rId15"/>
    <p:sldId id="325" r:id="rId16"/>
    <p:sldId id="326" r:id="rId17"/>
    <p:sldId id="327" r:id="rId18"/>
    <p:sldId id="328" r:id="rId19"/>
    <p:sldId id="329" r:id="rId20"/>
    <p:sldId id="330" r:id="rId21"/>
    <p:sldId id="33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792" userDrawn="1">
          <p15:clr>
            <a:srgbClr val="A4A3A4"/>
          </p15:clr>
        </p15:guide>
        <p15:guide id="3" pos="528" userDrawn="1">
          <p15:clr>
            <a:srgbClr val="A4A3A4"/>
          </p15:clr>
        </p15:guide>
        <p15:guide id="4" pos="7128" userDrawn="1">
          <p15:clr>
            <a:srgbClr val="A4A3A4"/>
          </p15:clr>
        </p15:guide>
        <p15:guide id="5" orient="horz" pos="2808" userDrawn="1">
          <p15:clr>
            <a:srgbClr val="A4A3A4"/>
          </p15:clr>
        </p15:guide>
        <p15:guide id="6" pos="2976" userDrawn="1">
          <p15:clr>
            <a:srgbClr val="A4A3A4"/>
          </p15:clr>
        </p15:guide>
        <p15:guide id="7"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E2DF3B-F92D-0E10-3F7B-B4AAD06AE8DE}" v="645" dt="2024-11-29T10:42:51.971"/>
    <p1510:client id="{D18F10DE-E1C5-5747-4B05-78E9817AC00F}" v="338" dt="2024-11-29T09:19:27.699"/>
  </p1510:revLst>
</p1510:revInfo>
</file>

<file path=ppt/tableStyles.xml><?xml version="1.0" encoding="utf-8"?>
<a:tblStyleLst xmlns:a="http://schemas.openxmlformats.org/drawingml/2006/main" def="{68D230F3-CF80-4859-8CE7-A43EE81993B5}">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77"/>
    <p:restoredTop sz="94682"/>
  </p:normalViewPr>
  <p:slideViewPr>
    <p:cSldViewPr snapToGrid="0">
      <p:cViewPr>
        <p:scale>
          <a:sx n="100" d="100"/>
          <a:sy n="100" d="100"/>
        </p:scale>
        <p:origin x="-312" y="-768"/>
      </p:cViewPr>
      <p:guideLst>
        <p:guide orient="horz" pos="3792"/>
        <p:guide pos="528"/>
        <p:guide pos="7128"/>
        <p:guide orient="horz" pos="2808"/>
        <p:guide pos="2976"/>
        <p:guide orient="horz" pos="9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11/29/2024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11/29/2024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215" cy="4480560"/>
          </a:xfrm>
        </p:spPr>
        <p:txBody>
          <a:bodyPr/>
          <a:lstStyle>
            <a:lvl1pPr marL="0" indent="0">
              <a:lnSpc>
                <a:spcPct val="75000"/>
              </a:lnSpc>
              <a:buNone/>
              <a:defRPr sz="8000">
                <a:solidFill>
                  <a:schemeClr val="bg1">
                    <a:lumMod val="95000"/>
                  </a:schemeClr>
                </a:solidFill>
              </a:defRPr>
            </a:lvl1pPr>
          </a:lstStyle>
          <a:p>
            <a:pPr lvl="0"/>
            <a:r>
              <a:rPr lang="en-US" dirty="0"/>
              <a:t>Click to edit Master text styles</a:t>
            </a:r>
          </a:p>
        </p:txBody>
      </p:sp>
    </p:spTree>
    <p:extLst>
      <p:ext uri="{BB962C8B-B14F-4D97-AF65-F5344CB8AC3E}">
        <p14:creationId xmlns:p14="http://schemas.microsoft.com/office/powerpoint/2010/main" val="335880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C5788EE-4EDA-20FA-8EB9-2F0639E8A2B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8" name="Graphic 7">
            <a:extLst>
              <a:ext uri="{FF2B5EF4-FFF2-40B4-BE49-F238E27FC236}">
                <a16:creationId xmlns:a16="http://schemas.microsoft.com/office/drawing/2014/main" id="{9D053CA0-7A9F-FC49-AD3F-F3280344D7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767F6939-7B7E-F49F-8219-DC8CDAC85D5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1" name="Graphic 10">
            <a:extLst>
              <a:ext uri="{FF2B5EF4-FFF2-40B4-BE49-F238E27FC236}">
                <a16:creationId xmlns:a16="http://schemas.microsoft.com/office/drawing/2014/main" id="{FACCA700-291A-CD50-0CF3-749300C8D7A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2" name="Graphic 11">
            <a:extLst>
              <a:ext uri="{FF2B5EF4-FFF2-40B4-BE49-F238E27FC236}">
                <a16:creationId xmlns:a16="http://schemas.microsoft.com/office/drawing/2014/main" id="{0EFADD4D-8EF2-3DF8-F5F4-9459752D546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3" name="Graphic 12">
            <a:extLst>
              <a:ext uri="{FF2B5EF4-FFF2-40B4-BE49-F238E27FC236}">
                <a16:creationId xmlns:a16="http://schemas.microsoft.com/office/drawing/2014/main" id="{B5B36F67-81DA-36AC-5D17-0172FF5A70C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841248" y="1527048"/>
            <a:ext cx="10479024" cy="4498848"/>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316346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with image 03">
    <p:bg>
      <p:bgPr>
        <a:solidFill>
          <a:schemeClr val="accent6">
            <a:lumMod val="5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092952" y="0"/>
            <a:ext cx="6099048" cy="6876288"/>
          </a:xfrm>
          <a:solidFill>
            <a:schemeClr val="accent6">
              <a:lumMod val="75000"/>
            </a:schemeClr>
          </a:solidFill>
        </p:spPr>
        <p:txBody>
          <a:bodyPr/>
          <a:lstStyle>
            <a:lvl1pPr marL="0" indent="0" algn="l">
              <a:buNone/>
              <a:defRPr>
                <a:solidFill>
                  <a:schemeClr val="bg1"/>
                </a:solidFill>
              </a:defRPr>
            </a:lvl1pPr>
          </a:lstStyle>
          <a:p>
            <a:endParaRPr lang="en-US" dirty="0"/>
          </a:p>
        </p:txBody>
      </p:sp>
      <p:sp>
        <p:nvSpPr>
          <p:cNvPr id="124" name="Title 123">
            <a:extLst>
              <a:ext uri="{FF2B5EF4-FFF2-40B4-BE49-F238E27FC236}">
                <a16:creationId xmlns:a16="http://schemas.microsoft.com/office/drawing/2014/main" id="{5EF8E4BF-2FB4-FFDD-E565-805C476240FE}"/>
              </a:ext>
            </a:extLst>
          </p:cNvPr>
          <p:cNvSpPr>
            <a:spLocks noGrp="1"/>
          </p:cNvSpPr>
          <p:nvPr>
            <p:ph type="title"/>
          </p:nvPr>
        </p:nvSpPr>
        <p:spPr>
          <a:xfrm>
            <a:off x="841244" y="832104"/>
            <a:ext cx="6099048" cy="5219236"/>
          </a:xfrm>
        </p:spPr>
        <p:txBody>
          <a:bodyPr anchor="t"/>
          <a:lstStyle>
            <a:lvl1pPr>
              <a:lnSpc>
                <a:spcPct val="75000"/>
              </a:lnSpc>
              <a:defRPr sz="8000" b="0" spc="0" baseline="0">
                <a:solidFill>
                  <a:schemeClr val="bg1"/>
                </a:solidFill>
                <a:latin typeface="+mn-lt"/>
              </a:defRPr>
            </a:lvl1pPr>
          </a:lstStyle>
          <a:p>
            <a:r>
              <a:rPr lang="en-US" dirty="0"/>
              <a:t>Click to edit Master title style</a:t>
            </a:r>
          </a:p>
        </p:txBody>
      </p:sp>
      <p:sp>
        <p:nvSpPr>
          <p:cNvPr id="123" name="Text Placeholder 122">
            <a:extLst>
              <a:ext uri="{FF2B5EF4-FFF2-40B4-BE49-F238E27FC236}">
                <a16:creationId xmlns:a16="http://schemas.microsoft.com/office/drawing/2014/main" id="{25C59923-6546-AB3B-534C-22113CD9D671}"/>
              </a:ext>
            </a:extLst>
          </p:cNvPr>
          <p:cNvSpPr>
            <a:spLocks noGrp="1"/>
          </p:cNvSpPr>
          <p:nvPr>
            <p:ph type="body" sz="quarter" idx="15"/>
          </p:nvPr>
        </p:nvSpPr>
        <p:spPr>
          <a:xfrm>
            <a:off x="8401353" y="-1"/>
            <a:ext cx="3790650" cy="1155691"/>
          </a:xfrm>
          <a:custGeom>
            <a:avLst/>
            <a:gdLst>
              <a:gd name="connsiteX0" fmla="*/ 2293575 w 3790650"/>
              <a:gd name="connsiteY0" fmla="*/ 0 h 1155691"/>
              <a:gd name="connsiteX1" fmla="*/ 3790650 w 3790650"/>
              <a:gd name="connsiteY1" fmla="*/ 0 h 1155691"/>
              <a:gd name="connsiteX2" fmla="*/ 3790650 w 3790650"/>
              <a:gd name="connsiteY2" fmla="*/ 1098632 h 1155691"/>
              <a:gd name="connsiteX3" fmla="*/ 3775153 w 3790650"/>
              <a:gd name="connsiteY3" fmla="*/ 1104304 h 1155691"/>
              <a:gd name="connsiteX4" fmla="*/ 3435268 w 3790650"/>
              <a:gd name="connsiteY4" fmla="*/ 1155691 h 1155691"/>
              <a:gd name="connsiteX5" fmla="*/ 2292295 w 3790650"/>
              <a:gd name="connsiteY5" fmla="*/ 12701 h 1155691"/>
              <a:gd name="connsiteX6" fmla="*/ 1280 w 3790650"/>
              <a:gd name="connsiteY6" fmla="*/ 0 h 1155691"/>
              <a:gd name="connsiteX7" fmla="*/ 2284665 w 3790650"/>
              <a:gd name="connsiteY7" fmla="*/ 0 h 1155691"/>
              <a:gd name="connsiteX8" fmla="*/ 2285945 w 3790650"/>
              <a:gd name="connsiteY8" fmla="*/ 12701 h 1155691"/>
              <a:gd name="connsiteX9" fmla="*/ 1142973 w 3790650"/>
              <a:gd name="connsiteY9" fmla="*/ 1155691 h 1155691"/>
              <a:gd name="connsiteX10" fmla="*/ 0 w 3790650"/>
              <a:gd name="connsiteY10" fmla="*/ 12701 h 115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0650" h="1155691">
                <a:moveTo>
                  <a:pt x="2293575" y="0"/>
                </a:moveTo>
                <a:lnTo>
                  <a:pt x="3790650" y="0"/>
                </a:lnTo>
                <a:lnTo>
                  <a:pt x="3790650" y="1098632"/>
                </a:lnTo>
                <a:lnTo>
                  <a:pt x="3775153" y="1104304"/>
                </a:lnTo>
                <a:cubicBezTo>
                  <a:pt x="3667783" y="1137700"/>
                  <a:pt x="3553627" y="1155691"/>
                  <a:pt x="3435268" y="1155691"/>
                </a:cubicBezTo>
                <a:cubicBezTo>
                  <a:pt x="2804021" y="1155691"/>
                  <a:pt x="2292295" y="643957"/>
                  <a:pt x="2292295" y="12701"/>
                </a:cubicBezTo>
                <a:close/>
                <a:moveTo>
                  <a:pt x="1280" y="0"/>
                </a:moveTo>
                <a:lnTo>
                  <a:pt x="2284665" y="0"/>
                </a:lnTo>
                <a:lnTo>
                  <a:pt x="2285945" y="12701"/>
                </a:lnTo>
                <a:cubicBezTo>
                  <a:pt x="2285945" y="643957"/>
                  <a:pt x="1774219" y="1155691"/>
                  <a:pt x="1142973" y="1155691"/>
                </a:cubicBezTo>
                <a:cubicBezTo>
                  <a:pt x="511726" y="1155691"/>
                  <a:pt x="0" y="643957"/>
                  <a:pt x="0" y="12701"/>
                </a:cubicBezTo>
                <a:close/>
              </a:path>
            </a:pathLst>
          </a:custGeom>
          <a:solidFill>
            <a:schemeClr val="accent6">
              <a:lumMod val="75000"/>
              <a:alpha val="25000"/>
            </a:schemeClr>
          </a:solidFill>
        </p:spPr>
        <p:txBody>
          <a:bodyPr wrap="square">
            <a:noAutofit/>
          </a:bodyPr>
          <a:lstStyle>
            <a:lvl1pPr>
              <a:defRPr>
                <a:noFill/>
              </a:defRPr>
            </a:lvl1pPr>
          </a:lstStyle>
          <a:p>
            <a:pPr lvl="0"/>
            <a:endParaRPr lang="en-US" dirty="0"/>
          </a:p>
        </p:txBody>
      </p:sp>
      <p:sp>
        <p:nvSpPr>
          <p:cNvPr id="48" name="Text Placeholder 47">
            <a:extLst>
              <a:ext uri="{FF2B5EF4-FFF2-40B4-BE49-F238E27FC236}">
                <a16:creationId xmlns:a16="http://schemas.microsoft.com/office/drawing/2014/main" id="{880C9A0C-95B8-C535-9B78-63FDB782BE10}"/>
              </a:ext>
            </a:extLst>
          </p:cNvPr>
          <p:cNvSpPr>
            <a:spLocks noGrp="1"/>
          </p:cNvSpPr>
          <p:nvPr>
            <p:ph type="body" sz="quarter" idx="12"/>
          </p:nvPr>
        </p:nvSpPr>
        <p:spPr>
          <a:xfrm>
            <a:off x="-3" y="5727700"/>
            <a:ext cx="12192003" cy="1130300"/>
          </a:xfrm>
          <a:custGeom>
            <a:avLst/>
            <a:gdLst>
              <a:gd name="connsiteX0" fmla="*/ 11823828 w 12192003"/>
              <a:gd name="connsiteY0" fmla="*/ 0 h 1130300"/>
              <a:gd name="connsiteX1" fmla="*/ 12163721 w 12192003"/>
              <a:gd name="connsiteY1" fmla="*/ 51387 h 1130300"/>
              <a:gd name="connsiteX2" fmla="*/ 12192003 w 12192003"/>
              <a:gd name="connsiteY2" fmla="*/ 61738 h 1130300"/>
              <a:gd name="connsiteX3" fmla="*/ 12192003 w 12192003"/>
              <a:gd name="connsiteY3" fmla="*/ 1130300 h 1130300"/>
              <a:gd name="connsiteX4" fmla="*/ 10681469 w 12192003"/>
              <a:gd name="connsiteY4" fmla="*/ 1130300 h 1130300"/>
              <a:gd name="connsiteX5" fmla="*/ 10686729 w 12192003"/>
              <a:gd name="connsiteY5" fmla="*/ 1026126 h 1130300"/>
              <a:gd name="connsiteX6" fmla="*/ 11823828 w 12192003"/>
              <a:gd name="connsiteY6" fmla="*/ 0 h 1130300"/>
              <a:gd name="connsiteX7" fmla="*/ 9531478 w 12192003"/>
              <a:gd name="connsiteY7" fmla="*/ 0 h 1130300"/>
              <a:gd name="connsiteX8" fmla="*/ 10668577 w 12192003"/>
              <a:gd name="connsiteY8" fmla="*/ 1026126 h 1130300"/>
              <a:gd name="connsiteX9" fmla="*/ 10673837 w 12192003"/>
              <a:gd name="connsiteY9" fmla="*/ 1130300 h 1130300"/>
              <a:gd name="connsiteX10" fmla="*/ 8389119 w 12192003"/>
              <a:gd name="connsiteY10" fmla="*/ 1130300 h 1130300"/>
              <a:gd name="connsiteX11" fmla="*/ 8394379 w 12192003"/>
              <a:gd name="connsiteY11" fmla="*/ 1026126 h 1130300"/>
              <a:gd name="connsiteX12" fmla="*/ 9531478 w 12192003"/>
              <a:gd name="connsiteY12" fmla="*/ 0 h 1130300"/>
              <a:gd name="connsiteX13" fmla="*/ 7239129 w 12192003"/>
              <a:gd name="connsiteY13" fmla="*/ 0 h 1130300"/>
              <a:gd name="connsiteX14" fmla="*/ 8376227 w 12192003"/>
              <a:gd name="connsiteY14" fmla="*/ 1026126 h 1130300"/>
              <a:gd name="connsiteX15" fmla="*/ 8381487 w 12192003"/>
              <a:gd name="connsiteY15" fmla="*/ 1130300 h 1130300"/>
              <a:gd name="connsiteX16" fmla="*/ 6096769 w 12192003"/>
              <a:gd name="connsiteY16" fmla="*/ 1130300 h 1130300"/>
              <a:gd name="connsiteX17" fmla="*/ 6102029 w 12192003"/>
              <a:gd name="connsiteY17" fmla="*/ 1026126 h 1130300"/>
              <a:gd name="connsiteX18" fmla="*/ 7239129 w 12192003"/>
              <a:gd name="connsiteY18" fmla="*/ 0 h 1130300"/>
              <a:gd name="connsiteX19" fmla="*/ 4946780 w 12192003"/>
              <a:gd name="connsiteY19" fmla="*/ 0 h 1130300"/>
              <a:gd name="connsiteX20" fmla="*/ 6083878 w 12192003"/>
              <a:gd name="connsiteY20" fmla="*/ 1026126 h 1130300"/>
              <a:gd name="connsiteX21" fmla="*/ 6089139 w 12192003"/>
              <a:gd name="connsiteY21" fmla="*/ 1130300 h 1130300"/>
              <a:gd name="connsiteX22" fmla="*/ 3804423 w 12192003"/>
              <a:gd name="connsiteY22" fmla="*/ 1130300 h 1130300"/>
              <a:gd name="connsiteX23" fmla="*/ 3809684 w 12192003"/>
              <a:gd name="connsiteY23" fmla="*/ 1026126 h 1130300"/>
              <a:gd name="connsiteX24" fmla="*/ 4946780 w 12192003"/>
              <a:gd name="connsiteY24" fmla="*/ 0 h 1130300"/>
              <a:gd name="connsiteX25" fmla="*/ 2654431 w 12192003"/>
              <a:gd name="connsiteY25" fmla="*/ 0 h 1130300"/>
              <a:gd name="connsiteX26" fmla="*/ 3791530 w 12192003"/>
              <a:gd name="connsiteY26" fmla="*/ 1026126 h 1130300"/>
              <a:gd name="connsiteX27" fmla="*/ 3796791 w 12192003"/>
              <a:gd name="connsiteY27" fmla="*/ 1130300 h 1130300"/>
              <a:gd name="connsiteX28" fmla="*/ 1512072 w 12192003"/>
              <a:gd name="connsiteY28" fmla="*/ 1130300 h 1130300"/>
              <a:gd name="connsiteX29" fmla="*/ 1517332 w 12192003"/>
              <a:gd name="connsiteY29" fmla="*/ 1026126 h 1130300"/>
              <a:gd name="connsiteX30" fmla="*/ 2654431 w 12192003"/>
              <a:gd name="connsiteY30" fmla="*/ 0 h 1130300"/>
              <a:gd name="connsiteX31" fmla="*/ 362080 w 12192003"/>
              <a:gd name="connsiteY31" fmla="*/ 0 h 1130300"/>
              <a:gd name="connsiteX32" fmla="*/ 1499179 w 12192003"/>
              <a:gd name="connsiteY32" fmla="*/ 1026126 h 1130300"/>
              <a:gd name="connsiteX33" fmla="*/ 1504439 w 12192003"/>
              <a:gd name="connsiteY33" fmla="*/ 1130300 h 1130300"/>
              <a:gd name="connsiteX34" fmla="*/ 0 w 12192003"/>
              <a:gd name="connsiteY34" fmla="*/ 1130300 h 1130300"/>
              <a:gd name="connsiteX35" fmla="*/ 0 w 12192003"/>
              <a:gd name="connsiteY35" fmla="*/ 59507 h 1130300"/>
              <a:gd name="connsiteX36" fmla="*/ 22187 w 12192003"/>
              <a:gd name="connsiteY36" fmla="*/ 51387 h 1130300"/>
              <a:gd name="connsiteX37" fmla="*/ 362080 w 12192003"/>
              <a:gd name="connsiteY37"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3" h="1130300">
                <a:moveTo>
                  <a:pt x="11823828" y="0"/>
                </a:moveTo>
                <a:cubicBezTo>
                  <a:pt x="11942189" y="0"/>
                  <a:pt x="12056349" y="17991"/>
                  <a:pt x="12163721" y="51387"/>
                </a:cubicBezTo>
                <a:lnTo>
                  <a:pt x="12192003" y="61738"/>
                </a:lnTo>
                <a:lnTo>
                  <a:pt x="12192003" y="1130300"/>
                </a:lnTo>
                <a:lnTo>
                  <a:pt x="10681469" y="1130300"/>
                </a:lnTo>
                <a:lnTo>
                  <a:pt x="10686729" y="1026126"/>
                </a:lnTo>
                <a:cubicBezTo>
                  <a:pt x="10745262" y="449767"/>
                  <a:pt x="11232021" y="0"/>
                  <a:pt x="11823828" y="0"/>
                </a:cubicBezTo>
                <a:close/>
                <a:moveTo>
                  <a:pt x="9531478" y="0"/>
                </a:moveTo>
                <a:cubicBezTo>
                  <a:pt x="10123285" y="0"/>
                  <a:pt x="10610044" y="449767"/>
                  <a:pt x="10668577" y="1026126"/>
                </a:cubicBezTo>
                <a:lnTo>
                  <a:pt x="10673837" y="1130300"/>
                </a:lnTo>
                <a:lnTo>
                  <a:pt x="8389119" y="1130300"/>
                </a:lnTo>
                <a:lnTo>
                  <a:pt x="8394379" y="1026126"/>
                </a:lnTo>
                <a:cubicBezTo>
                  <a:pt x="8452912" y="449767"/>
                  <a:pt x="8939671" y="0"/>
                  <a:pt x="9531478" y="0"/>
                </a:cubicBezTo>
                <a:close/>
                <a:moveTo>
                  <a:pt x="7239129" y="0"/>
                </a:moveTo>
                <a:cubicBezTo>
                  <a:pt x="7830936" y="0"/>
                  <a:pt x="8317694" y="449767"/>
                  <a:pt x="8376227" y="1026126"/>
                </a:cubicBezTo>
                <a:lnTo>
                  <a:pt x="8381487" y="1130300"/>
                </a:lnTo>
                <a:lnTo>
                  <a:pt x="6096769" y="1130300"/>
                </a:lnTo>
                <a:lnTo>
                  <a:pt x="6102029" y="1026126"/>
                </a:lnTo>
                <a:cubicBezTo>
                  <a:pt x="6160563" y="449767"/>
                  <a:pt x="6647322" y="0"/>
                  <a:pt x="7239129" y="0"/>
                </a:cubicBezTo>
                <a:close/>
                <a:moveTo>
                  <a:pt x="4946780" y="0"/>
                </a:moveTo>
                <a:cubicBezTo>
                  <a:pt x="5538587" y="0"/>
                  <a:pt x="6025345" y="449767"/>
                  <a:pt x="6083878" y="1026126"/>
                </a:cubicBezTo>
                <a:lnTo>
                  <a:pt x="6089139" y="1130300"/>
                </a:lnTo>
                <a:lnTo>
                  <a:pt x="3804423" y="1130300"/>
                </a:lnTo>
                <a:lnTo>
                  <a:pt x="3809684" y="1026126"/>
                </a:lnTo>
                <a:cubicBezTo>
                  <a:pt x="3868216" y="449767"/>
                  <a:pt x="4354972" y="0"/>
                  <a:pt x="4946780" y="0"/>
                </a:cubicBezTo>
                <a:close/>
                <a:moveTo>
                  <a:pt x="2654431" y="0"/>
                </a:moveTo>
                <a:cubicBezTo>
                  <a:pt x="3246238" y="0"/>
                  <a:pt x="3732997" y="449767"/>
                  <a:pt x="3791530" y="1026126"/>
                </a:cubicBezTo>
                <a:lnTo>
                  <a:pt x="3796791" y="1130300"/>
                </a:lnTo>
                <a:lnTo>
                  <a:pt x="1512072" y="1130300"/>
                </a:lnTo>
                <a:lnTo>
                  <a:pt x="1517332" y="1026126"/>
                </a:lnTo>
                <a:cubicBezTo>
                  <a:pt x="1575865" y="449767"/>
                  <a:pt x="2062624" y="0"/>
                  <a:pt x="2654431" y="0"/>
                </a:cubicBezTo>
                <a:close/>
                <a:moveTo>
                  <a:pt x="362080" y="0"/>
                </a:moveTo>
                <a:cubicBezTo>
                  <a:pt x="953887" y="0"/>
                  <a:pt x="1440646" y="449767"/>
                  <a:pt x="1499179" y="1026126"/>
                </a:cubicBezTo>
                <a:lnTo>
                  <a:pt x="1504439" y="1130300"/>
                </a:lnTo>
                <a:lnTo>
                  <a:pt x="0" y="1130300"/>
                </a:lnTo>
                <a:lnTo>
                  <a:pt x="0" y="59507"/>
                </a:lnTo>
                <a:lnTo>
                  <a:pt x="22187" y="51387"/>
                </a:lnTo>
                <a:cubicBezTo>
                  <a:pt x="129559" y="17991"/>
                  <a:pt x="243719" y="0"/>
                  <a:pt x="362080" y="0"/>
                </a:cubicBezTo>
                <a:close/>
              </a:path>
            </a:pathLst>
          </a:custGeom>
          <a:solidFill>
            <a:schemeClr val="accent6">
              <a:lumMod val="75000"/>
              <a:alpha val="25000"/>
            </a:schemeClr>
          </a:solidFill>
        </p:spPr>
        <p:txBody>
          <a:bodyPr wrap="square">
            <a:noAutofit/>
          </a:bodyPr>
          <a:lstStyle>
            <a:lvl1pPr>
              <a:defRPr>
                <a:noFill/>
              </a:defRPr>
            </a:lvl1pPr>
          </a:lstStyle>
          <a:p>
            <a:pPr lvl="0"/>
            <a:endParaRPr lang="en-US" dirty="0"/>
          </a:p>
        </p:txBody>
      </p:sp>
      <p:sp>
        <p:nvSpPr>
          <p:cNvPr id="62" name="Text Placeholder 61">
            <a:extLst>
              <a:ext uri="{FF2B5EF4-FFF2-40B4-BE49-F238E27FC236}">
                <a16:creationId xmlns:a16="http://schemas.microsoft.com/office/drawing/2014/main" id="{70972619-C968-1257-58C9-0DC661642915}"/>
              </a:ext>
            </a:extLst>
          </p:cNvPr>
          <p:cNvSpPr>
            <a:spLocks noGrp="1"/>
          </p:cNvSpPr>
          <p:nvPr>
            <p:ph type="body" sz="quarter" idx="13"/>
          </p:nvPr>
        </p:nvSpPr>
        <p:spPr>
          <a:xfrm>
            <a:off x="0" y="5724189"/>
            <a:ext cx="1503729" cy="1133811"/>
          </a:xfrm>
          <a:custGeom>
            <a:avLst/>
            <a:gdLst>
              <a:gd name="connsiteX0" fmla="*/ 367995 w 1503729"/>
              <a:gd name="connsiteY0" fmla="*/ 19 h 1133811"/>
              <a:gd name="connsiteX1" fmla="*/ 1481576 w 1503729"/>
              <a:gd name="connsiteY1" fmla="*/ 913359 h 1133811"/>
              <a:gd name="connsiteX2" fmla="*/ 1503729 w 1503729"/>
              <a:gd name="connsiteY2" fmla="*/ 1133811 h 1133811"/>
              <a:gd name="connsiteX3" fmla="*/ 1371482 w 1503729"/>
              <a:gd name="connsiteY3" fmla="*/ 1133811 h 1133811"/>
              <a:gd name="connsiteX4" fmla="*/ 1275407 w 1503729"/>
              <a:gd name="connsiteY4" fmla="*/ 1118667 h 1133811"/>
              <a:gd name="connsiteX5" fmla="*/ 367995 w 1503729"/>
              <a:gd name="connsiteY5" fmla="*/ 19 h 1133811"/>
              <a:gd name="connsiteX6" fmla="*/ 367996 w 1503729"/>
              <a:gd name="connsiteY6" fmla="*/ 0 h 1133811"/>
              <a:gd name="connsiteX7" fmla="*/ 33218 w 1503729"/>
              <a:gd name="connsiteY7" fmla="*/ 808204 h 1133811"/>
              <a:gd name="connsiteX8" fmla="*/ 0 w 1503729"/>
              <a:gd name="connsiteY8" fmla="*/ 838393 h 1133811"/>
              <a:gd name="connsiteX9" fmla="*/ 0 w 1503729"/>
              <a:gd name="connsiteY9" fmla="*/ 61671 h 1133811"/>
              <a:gd name="connsiteX10" fmla="*/ 28102 w 1503729"/>
              <a:gd name="connsiteY10" fmla="*/ 51386 h 1133811"/>
              <a:gd name="connsiteX11" fmla="*/ 367996 w 1503729"/>
              <a:gd name="connsiteY11" fmla="*/ 0 h 113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3729" h="1133811">
                <a:moveTo>
                  <a:pt x="367995" y="19"/>
                </a:moveTo>
                <a:cubicBezTo>
                  <a:pt x="917788" y="3008"/>
                  <a:pt x="1375686" y="394157"/>
                  <a:pt x="1481576" y="913359"/>
                </a:cubicBezTo>
                <a:lnTo>
                  <a:pt x="1503729" y="1133811"/>
                </a:lnTo>
                <a:lnTo>
                  <a:pt x="1371482" y="1133811"/>
                </a:lnTo>
                <a:lnTo>
                  <a:pt x="1275407" y="1118667"/>
                </a:lnTo>
                <a:cubicBezTo>
                  <a:pt x="757177" y="1010082"/>
                  <a:pt x="368000" y="550498"/>
                  <a:pt x="367995" y="19"/>
                </a:cubicBezTo>
                <a:close/>
                <a:moveTo>
                  <a:pt x="367996" y="0"/>
                </a:moveTo>
                <a:cubicBezTo>
                  <a:pt x="367996" y="315623"/>
                  <a:pt x="240061" y="601366"/>
                  <a:pt x="33218" y="808204"/>
                </a:cubicBezTo>
                <a:lnTo>
                  <a:pt x="0" y="838393"/>
                </a:lnTo>
                <a:lnTo>
                  <a:pt x="0" y="61671"/>
                </a:lnTo>
                <a:lnTo>
                  <a:pt x="28102" y="51386"/>
                </a:lnTo>
                <a:cubicBezTo>
                  <a:pt x="135475" y="17991"/>
                  <a:pt x="249634" y="0"/>
                  <a:pt x="367996"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endParaRPr lang="en-US" dirty="0"/>
          </a:p>
        </p:txBody>
      </p:sp>
      <p:sp>
        <p:nvSpPr>
          <p:cNvPr id="93" name="Text Placeholder 92">
            <a:extLst>
              <a:ext uri="{FF2B5EF4-FFF2-40B4-BE49-F238E27FC236}">
                <a16:creationId xmlns:a16="http://schemas.microsoft.com/office/drawing/2014/main" id="{0A4A3873-48BC-94DF-6006-FC7F81660A5D}"/>
              </a:ext>
            </a:extLst>
          </p:cNvPr>
          <p:cNvSpPr>
            <a:spLocks noGrp="1"/>
          </p:cNvSpPr>
          <p:nvPr>
            <p:ph type="body" sz="quarter" idx="14"/>
          </p:nvPr>
        </p:nvSpPr>
        <p:spPr>
          <a:xfrm>
            <a:off x="8401353" y="0"/>
            <a:ext cx="3790647" cy="1143002"/>
          </a:xfrm>
          <a:custGeom>
            <a:avLst/>
            <a:gdLst>
              <a:gd name="connsiteX0" fmla="*/ 3790647 w 3790647"/>
              <a:gd name="connsiteY0" fmla="*/ 304585 h 1143002"/>
              <a:gd name="connsiteX1" fmla="*/ 3790647 w 3790647"/>
              <a:gd name="connsiteY1" fmla="*/ 1081329 h 1143002"/>
              <a:gd name="connsiteX2" fmla="*/ 3762543 w 3790647"/>
              <a:gd name="connsiteY2" fmla="*/ 1091615 h 1143002"/>
              <a:gd name="connsiteX3" fmla="*/ 3422649 w 3790647"/>
              <a:gd name="connsiteY3" fmla="*/ 1143002 h 1143002"/>
              <a:gd name="connsiteX4" fmla="*/ 3757427 w 3790647"/>
              <a:gd name="connsiteY4" fmla="*/ 334777 h 1143002"/>
              <a:gd name="connsiteX5" fmla="*/ 2285997 w 3790647"/>
              <a:gd name="connsiteY5" fmla="*/ 17 h 1143002"/>
              <a:gd name="connsiteX6" fmla="*/ 3422650 w 3790647"/>
              <a:gd name="connsiteY6" fmla="*/ 1142983 h 1143002"/>
              <a:gd name="connsiteX7" fmla="*/ 2285997 w 3790647"/>
              <a:gd name="connsiteY7" fmla="*/ 17 h 1143002"/>
              <a:gd name="connsiteX8" fmla="*/ 0 w 3790647"/>
              <a:gd name="connsiteY8" fmla="*/ 17 h 1143002"/>
              <a:gd name="connsiteX9" fmla="*/ 1136650 w 3790647"/>
              <a:gd name="connsiteY9" fmla="*/ 1142983 h 1143002"/>
              <a:gd name="connsiteX10" fmla="*/ 0 w 3790647"/>
              <a:gd name="connsiteY10" fmla="*/ 17 h 1143002"/>
              <a:gd name="connsiteX11" fmla="*/ 2279650 w 3790647"/>
              <a:gd name="connsiteY11" fmla="*/ 0 h 1143002"/>
              <a:gd name="connsiteX12" fmla="*/ 1136650 w 3790647"/>
              <a:gd name="connsiteY12" fmla="*/ 1143002 h 1143002"/>
              <a:gd name="connsiteX13" fmla="*/ 2279650 w 3790647"/>
              <a:gd name="connsiteY13" fmla="*/ 0 h 114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0647" h="1143002">
                <a:moveTo>
                  <a:pt x="3790647" y="304585"/>
                </a:moveTo>
                <a:lnTo>
                  <a:pt x="3790647" y="1081329"/>
                </a:lnTo>
                <a:lnTo>
                  <a:pt x="3762543" y="1091615"/>
                </a:lnTo>
                <a:cubicBezTo>
                  <a:pt x="3655170" y="1125011"/>
                  <a:pt x="3541011" y="1143002"/>
                  <a:pt x="3422649" y="1143002"/>
                </a:cubicBezTo>
                <a:cubicBezTo>
                  <a:pt x="3422649" y="827371"/>
                  <a:pt x="3550584" y="541620"/>
                  <a:pt x="3757427" y="334777"/>
                </a:cubicBezTo>
                <a:close/>
                <a:moveTo>
                  <a:pt x="2285997" y="17"/>
                </a:moveTo>
                <a:cubicBezTo>
                  <a:pt x="2914332" y="3435"/>
                  <a:pt x="3422644" y="513848"/>
                  <a:pt x="3422650" y="1142983"/>
                </a:cubicBezTo>
                <a:cubicBezTo>
                  <a:pt x="2794315" y="1139567"/>
                  <a:pt x="2286006" y="629153"/>
                  <a:pt x="2285997" y="17"/>
                </a:cubicBezTo>
                <a:close/>
                <a:moveTo>
                  <a:pt x="0" y="17"/>
                </a:moveTo>
                <a:cubicBezTo>
                  <a:pt x="628334" y="3435"/>
                  <a:pt x="1136644" y="513848"/>
                  <a:pt x="1136650" y="1142983"/>
                </a:cubicBezTo>
                <a:cubicBezTo>
                  <a:pt x="508316" y="1139567"/>
                  <a:pt x="9" y="629153"/>
                  <a:pt x="0" y="17"/>
                </a:cubicBezTo>
                <a:close/>
                <a:moveTo>
                  <a:pt x="2279650" y="0"/>
                </a:moveTo>
                <a:cubicBezTo>
                  <a:pt x="2279650" y="631263"/>
                  <a:pt x="1767910" y="1143002"/>
                  <a:pt x="1136650" y="1143002"/>
                </a:cubicBezTo>
                <a:cubicBezTo>
                  <a:pt x="1136650" y="511739"/>
                  <a:pt x="1648390" y="0"/>
                  <a:pt x="2279650"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endParaRPr lang="en-US" dirty="0"/>
          </a:p>
        </p:txBody>
      </p:sp>
      <p:pic>
        <p:nvPicPr>
          <p:cNvPr id="120" name="Graphic 119">
            <a:extLst>
              <a:ext uri="{FF2B5EF4-FFF2-40B4-BE49-F238E27FC236}">
                <a16:creationId xmlns:a16="http://schemas.microsoft.com/office/drawing/2014/main" id="{9C01A786-0C1A-6C4A-1466-1AE233D142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8908" b="83148"/>
          <a:stretch/>
        </p:blipFill>
        <p:spPr>
          <a:xfrm>
            <a:off x="8401354" y="12700"/>
            <a:ext cx="3790646" cy="1155700"/>
          </a:xfrm>
          <a:prstGeom prst="rect">
            <a:avLst/>
          </a:prstGeom>
        </p:spPr>
      </p:pic>
    </p:spTree>
    <p:extLst>
      <p:ext uri="{BB962C8B-B14F-4D97-AF65-F5344CB8AC3E}">
        <p14:creationId xmlns:p14="http://schemas.microsoft.com/office/powerpoint/2010/main" val="3740971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b="1"/>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457200" indent="-457200">
              <a:lnSpc>
                <a:spcPct val="90000"/>
              </a:lnSpc>
              <a:spcBef>
                <a:spcPts val="1000"/>
              </a:spcBef>
              <a:spcAft>
                <a:spcPts val="0"/>
              </a:spcAft>
              <a:buSzPct val="100000"/>
              <a:buFont typeface="+mj-lt"/>
              <a:buAutoNum type="arabicPeriod"/>
              <a:defRPr sz="2000"/>
            </a:lvl1pPr>
            <a:lvl2pPr marL="914400" indent="-457200">
              <a:buSzPct val="100000"/>
              <a:buFont typeface="+mj-lt"/>
              <a:buAutoNum type="alphaLcPeriod"/>
              <a:defRPr sz="2000"/>
            </a:lvl2pPr>
            <a:lvl3pPr marL="1371600" indent="-457200">
              <a:buSzPct val="100000"/>
              <a:buFont typeface="+mj-lt"/>
              <a:buAutoNum type="romanLcPeriod"/>
              <a:defRPr sz="1800"/>
            </a:lvl3pPr>
            <a:lvl4pPr marL="1828800" indent="-457200">
              <a:buSzPct val="100000"/>
              <a:buFont typeface="+mj-lt"/>
              <a:buAutoNum type="arabicParenR"/>
              <a:defRPr sz="1800"/>
            </a:lvl4pPr>
            <a:lvl5pPr marL="2286000" indent="-457200">
              <a:buSzPct val="100000"/>
              <a:buFont typeface="+mj-lt"/>
              <a:buAutoNum type="alphaLcParen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28460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3" name="Title 123">
            <a:extLst>
              <a:ext uri="{FF2B5EF4-FFF2-40B4-BE49-F238E27FC236}">
                <a16:creationId xmlns:a16="http://schemas.microsoft.com/office/drawing/2014/main" id="{0B9C7C4B-FC2C-5D51-5679-3D5ED85185DA}"/>
              </a:ext>
            </a:extLst>
          </p:cNvPr>
          <p:cNvSpPr>
            <a:spLocks noGrp="1"/>
          </p:cNvSpPr>
          <p:nvPr>
            <p:ph type="title"/>
          </p:nvPr>
        </p:nvSpPr>
        <p:spPr>
          <a:xfrm>
            <a:off x="841243" y="832104"/>
            <a:ext cx="10479088" cy="2587625"/>
          </a:xfrm>
        </p:spPr>
        <p:txBody>
          <a:bodyPr anchor="t"/>
          <a:lstStyle>
            <a:lvl1pPr>
              <a:lnSpc>
                <a:spcPct val="75000"/>
              </a:lnSpc>
              <a:defRPr sz="8000" b="0" spc="0" baseline="0">
                <a:solidFill>
                  <a:schemeClr val="bg1"/>
                </a:solidFill>
                <a:latin typeface="+mn-lt"/>
              </a:defRPr>
            </a:lvl1pPr>
          </a:lstStyle>
          <a:p>
            <a:r>
              <a:rPr lang="en-US" dirty="0"/>
              <a:t>Click to edit Master title style</a:t>
            </a:r>
          </a:p>
        </p:txBody>
      </p:sp>
      <p:sp>
        <p:nvSpPr>
          <p:cNvPr id="10" name="Text Placeholder 9">
            <a:extLst>
              <a:ext uri="{FF2B5EF4-FFF2-40B4-BE49-F238E27FC236}">
                <a16:creationId xmlns:a16="http://schemas.microsoft.com/office/drawing/2014/main" id="{C79F5B69-7199-E3E6-5554-6CC2207D48E4}"/>
              </a:ext>
            </a:extLst>
          </p:cNvPr>
          <p:cNvSpPr>
            <a:spLocks noGrp="1"/>
          </p:cNvSpPr>
          <p:nvPr>
            <p:ph type="body" sz="quarter" idx="11"/>
          </p:nvPr>
        </p:nvSpPr>
        <p:spPr>
          <a:xfrm>
            <a:off x="841375" y="3705309"/>
            <a:ext cx="10479088" cy="2587625"/>
          </a:xfrm>
        </p:spPr>
        <p:txBody>
          <a:bodyPr/>
          <a:lstStyle>
            <a:lvl1pPr marL="0" indent="0">
              <a:lnSpc>
                <a:spcPct val="130000"/>
              </a:lnSpc>
              <a:spcAft>
                <a:spcPts val="1000"/>
              </a:spcAft>
              <a:buNone/>
              <a:defRPr b="1" i="0" cap="all" spc="3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4309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1EF8CAB-74EE-F5E0-2A98-D49729C5739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6" name="Graphic 5">
            <a:extLst>
              <a:ext uri="{FF2B5EF4-FFF2-40B4-BE49-F238E27FC236}">
                <a16:creationId xmlns:a16="http://schemas.microsoft.com/office/drawing/2014/main" id="{8783521D-ED5D-D5DB-16FA-CD1B1203DF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87659"/>
          <a:stretch/>
        </p:blipFill>
        <p:spPr>
          <a:xfrm>
            <a:off x="0" y="5731979"/>
            <a:ext cx="1504645" cy="1146408"/>
          </a:xfrm>
          <a:prstGeom prst="rect">
            <a:avLst/>
          </a:prstGeom>
        </p:spPr>
      </p:pic>
      <p:pic>
        <p:nvPicPr>
          <p:cNvPr id="7" name="Graphic 6">
            <a:extLst>
              <a:ext uri="{FF2B5EF4-FFF2-40B4-BE49-F238E27FC236}">
                <a16:creationId xmlns:a16="http://schemas.microsoft.com/office/drawing/2014/main" id="{9381EED1-F8B1-76DD-2AF9-959C65437FF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8" name="Graphic 7">
            <a:extLst>
              <a:ext uri="{FF2B5EF4-FFF2-40B4-BE49-F238E27FC236}">
                <a16:creationId xmlns:a16="http://schemas.microsoft.com/office/drawing/2014/main" id="{1D23ADF4-87AF-5693-9986-341478D502B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9" name="Graphic 8">
            <a:extLst>
              <a:ext uri="{FF2B5EF4-FFF2-40B4-BE49-F238E27FC236}">
                <a16:creationId xmlns:a16="http://schemas.microsoft.com/office/drawing/2014/main" id="{2E5EE104-2241-C262-895C-BCA76913401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4" name="Content Placeholder 12">
            <a:extLst>
              <a:ext uri="{FF2B5EF4-FFF2-40B4-BE49-F238E27FC236}">
                <a16:creationId xmlns:a16="http://schemas.microsoft.com/office/drawing/2014/main" id="{19B7E7AC-A0E6-BE9A-4728-8FE036CF3538}"/>
              </a:ext>
            </a:extLst>
          </p:cNvPr>
          <p:cNvSpPr>
            <a:spLocks noGrp="1"/>
          </p:cNvSpPr>
          <p:nvPr>
            <p:ph sz="quarter" idx="13"/>
          </p:nvPr>
        </p:nvSpPr>
        <p:spPr>
          <a:xfrm>
            <a:off x="841248" y="1536827"/>
            <a:ext cx="6556375" cy="4479925"/>
          </a:xfrm>
        </p:spPr>
        <p:txBody>
          <a:bodyPr>
            <a:normAutofit/>
          </a:bodyPr>
          <a:lstStyle>
            <a:lvl1pPr>
              <a:lnSpc>
                <a:spcPct val="140000"/>
              </a:lnSpc>
              <a:spcAft>
                <a:spcPts val="0"/>
              </a:spcAft>
              <a:defRPr sz="2800"/>
            </a:lvl1pPr>
            <a:lvl2pPr>
              <a:defRPr sz="2800"/>
            </a:lvl2pPr>
            <a:lvl3pPr>
              <a:defRPr sz="2400"/>
            </a:lvl3pPr>
            <a:lvl4pPr>
              <a:defRPr sz="24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189564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with image 01">
    <p:bg>
      <p:bgPr>
        <a:solidFill>
          <a:schemeClr val="accent6">
            <a:lumMod val="5000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F0337A6-0579-B5BC-C526-F7EBDDB8E84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4" name="Graphic 3">
            <a:extLst>
              <a:ext uri="{FF2B5EF4-FFF2-40B4-BE49-F238E27FC236}">
                <a16:creationId xmlns:a16="http://schemas.microsoft.com/office/drawing/2014/main" id="{4166F179-9203-AC2D-A267-E25FA28E978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4BFC5468-5E1B-2FE4-DA95-D0CCC383D3E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2" name="Graphic 11">
            <a:extLst>
              <a:ext uri="{FF2B5EF4-FFF2-40B4-BE49-F238E27FC236}">
                <a16:creationId xmlns:a16="http://schemas.microsoft.com/office/drawing/2014/main" id="{617493C4-12E7-500C-5FD5-68370B57A20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3" name="Graphic 12">
            <a:extLst>
              <a:ext uri="{FF2B5EF4-FFF2-40B4-BE49-F238E27FC236}">
                <a16:creationId xmlns:a16="http://schemas.microsoft.com/office/drawing/2014/main" id="{149B5038-6091-D5DF-F2DA-3900885F498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4" name="Graphic 13">
            <a:extLst>
              <a:ext uri="{FF2B5EF4-FFF2-40B4-BE49-F238E27FC236}">
                <a16:creationId xmlns:a16="http://schemas.microsoft.com/office/drawing/2014/main" id="{9442ADAB-F6BA-A55C-036E-C837F95C8F8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111240" y="2231136"/>
            <a:ext cx="6080760" cy="4626864"/>
          </a:xfrm>
          <a:solidFill>
            <a:schemeClr val="accent6">
              <a:lumMod val="50000"/>
            </a:schemeClr>
          </a:solidFill>
        </p:spPr>
        <p:txBody>
          <a:bodyPr/>
          <a:lstStyle>
            <a:lvl1pPr marL="0" indent="0" algn="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6931152" cy="557784"/>
          </a:xfrm>
        </p:spPr>
        <p:txBody>
          <a:bodyPr anchor="t"/>
          <a:lstStyle>
            <a:lvl1pPr>
              <a:defRPr sz="2000" b="1" cap="all" spc="300" baseline="0">
                <a:solidFill>
                  <a:schemeClr val="bg1">
                    <a:lumMod val="95000"/>
                  </a:schemeClr>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6931152" cy="4480560"/>
          </a:xfrm>
        </p:spPr>
        <p:txBody>
          <a:bodyPr/>
          <a:lstStyle>
            <a:lvl1pPr marL="0" indent="0">
              <a:lnSpc>
                <a:spcPct val="75000"/>
              </a:lnSpc>
              <a:buNone/>
              <a:defRPr sz="8000">
                <a:solidFill>
                  <a:schemeClr val="bg1">
                    <a:lumMod val="95000"/>
                  </a:schemeClr>
                </a:solidFill>
              </a:defRPr>
            </a:lvl1pPr>
          </a:lstStyle>
          <a:p>
            <a:pPr lvl="0"/>
            <a:r>
              <a:rPr lang="en-US" dirty="0"/>
              <a:t>Click to edit Master text styles</a:t>
            </a:r>
          </a:p>
        </p:txBody>
      </p:sp>
    </p:spTree>
    <p:extLst>
      <p:ext uri="{BB962C8B-B14F-4D97-AF65-F5344CB8AC3E}">
        <p14:creationId xmlns:p14="http://schemas.microsoft.com/office/powerpoint/2010/main" val="78945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18B122A-848F-E50E-C503-3930933A5C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8908"/>
          <a:stretch/>
        </p:blipFill>
        <p:spPr>
          <a:xfrm>
            <a:off x="8401354" y="0"/>
            <a:ext cx="3790646" cy="6857999"/>
          </a:xfrm>
          <a:prstGeom prst="rect">
            <a:avLst/>
          </a:prstGeom>
        </p:spPr>
      </p:pic>
      <p:pic>
        <p:nvPicPr>
          <p:cNvPr id="12" name="Graphic 11">
            <a:extLst>
              <a:ext uri="{FF2B5EF4-FFF2-40B4-BE49-F238E27FC236}">
                <a16:creationId xmlns:a16="http://schemas.microsoft.com/office/drawing/2014/main" id="{08CD9875-E4AF-D7EA-9F8B-D27F2C3104A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13" name="Graphic 12">
            <a:extLst>
              <a:ext uri="{FF2B5EF4-FFF2-40B4-BE49-F238E27FC236}">
                <a16:creationId xmlns:a16="http://schemas.microsoft.com/office/drawing/2014/main" id="{8513E8A3-5E78-5821-6B7B-AF6343ACA73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E256415C-5388-7D35-1C15-8DA4ACDCA1F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5" name="Graphic 14">
            <a:extLst>
              <a:ext uri="{FF2B5EF4-FFF2-40B4-BE49-F238E27FC236}">
                <a16:creationId xmlns:a16="http://schemas.microsoft.com/office/drawing/2014/main" id="{8B78E2E7-B83A-F17C-9869-FED59DD512E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6556375"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75861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02">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321C850-160D-5CD7-B829-ADE752EA7A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a:stretch/>
        </p:blipFill>
        <p:spPr>
          <a:xfrm>
            <a:off x="6096000" y="0"/>
            <a:ext cx="6096000" cy="6857999"/>
          </a:xfrm>
          <a:prstGeom prst="rect">
            <a:avLst/>
          </a:prstGeom>
        </p:spPr>
      </p:pic>
      <p:pic>
        <p:nvPicPr>
          <p:cNvPr id="6" name="Graphic 5">
            <a:extLst>
              <a:ext uri="{FF2B5EF4-FFF2-40B4-BE49-F238E27FC236}">
                <a16:creationId xmlns:a16="http://schemas.microsoft.com/office/drawing/2014/main" id="{33105707-8D59-D00C-596A-380479D0E0D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7" name="Graphic 6">
            <a:extLst>
              <a:ext uri="{FF2B5EF4-FFF2-40B4-BE49-F238E27FC236}">
                <a16:creationId xmlns:a16="http://schemas.microsoft.com/office/drawing/2014/main" id="{3DC4FC4F-BE00-1554-FEBD-DE21F3AB35B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0A310F08-0B34-7E1C-7605-4F81502355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9" name="Graphic 8">
            <a:extLst>
              <a:ext uri="{FF2B5EF4-FFF2-40B4-BE49-F238E27FC236}">
                <a16:creationId xmlns:a16="http://schemas.microsoft.com/office/drawing/2014/main" id="{63371AFC-6FAC-3C10-CCC0-ECE8DB9E997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024" cy="2679192"/>
          </a:xfrm>
        </p:spPr>
        <p:txBody>
          <a:bodyPr/>
          <a:lstStyle>
            <a:lvl1pPr marL="0" indent="0">
              <a:lnSpc>
                <a:spcPct val="75000"/>
              </a:lnSpc>
              <a:buNone/>
              <a:defRPr sz="8000">
                <a:solidFill>
                  <a:schemeClr val="bg1">
                    <a:lumMod val="95000"/>
                  </a:schemeClr>
                </a:solidFill>
              </a:defRPr>
            </a:lvl1pPr>
          </a:lstStyle>
          <a:p>
            <a:pPr lvl="0"/>
            <a:r>
              <a:rPr lang="en-US" dirty="0"/>
              <a:t>Click to edit Master text styles</a:t>
            </a:r>
          </a:p>
        </p:txBody>
      </p:sp>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0" y="4462272"/>
            <a:ext cx="12188952" cy="2395728"/>
          </a:xfrm>
          <a:solidFill>
            <a:schemeClr val="accent6">
              <a:lumMod val="75000"/>
            </a:schemeClr>
          </a:solidFill>
        </p:spPr>
        <p:txBody>
          <a:bodyPr/>
          <a:lstStyle>
            <a:lvl1pPr marL="0" indent="0" algn="ctr">
              <a:buNone/>
              <a:defRPr>
                <a:solidFill>
                  <a:sysClr val="windowText" lastClr="000000"/>
                </a:solidFill>
              </a:defRPr>
            </a:lvl1pPr>
          </a:lstStyle>
          <a:p>
            <a:endParaRPr lang="en-US" dirty="0"/>
          </a:p>
        </p:txBody>
      </p:sp>
    </p:spTree>
    <p:extLst>
      <p:ext uri="{BB962C8B-B14F-4D97-AF65-F5344CB8AC3E}">
        <p14:creationId xmlns:p14="http://schemas.microsoft.com/office/powerpoint/2010/main" val="2039803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0F0E0D3-11E9-A85D-821D-49C27B06B0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6" name="Graphic 5">
            <a:extLst>
              <a:ext uri="{FF2B5EF4-FFF2-40B4-BE49-F238E27FC236}">
                <a16:creationId xmlns:a16="http://schemas.microsoft.com/office/drawing/2014/main" id="{7433D848-BBB0-8852-CBA7-96FB04BFAD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556"/>
          <a:stretch/>
        </p:blipFill>
        <p:spPr>
          <a:xfrm>
            <a:off x="10687351" y="4584700"/>
            <a:ext cx="1504649" cy="1130300"/>
          </a:xfrm>
          <a:prstGeom prst="rect">
            <a:avLst/>
          </a:prstGeom>
        </p:spPr>
      </p:pic>
      <p:pic>
        <p:nvPicPr>
          <p:cNvPr id="7" name="Graphic 6">
            <a:extLst>
              <a:ext uri="{FF2B5EF4-FFF2-40B4-BE49-F238E27FC236}">
                <a16:creationId xmlns:a16="http://schemas.microsoft.com/office/drawing/2014/main" id="{3A0A5B28-1267-FF8C-DD34-4AE0CE17FD9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72FE7896-D379-408C-54BB-757C71F0DEF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9515" r="34180"/>
          <a:stretch/>
        </p:blipFill>
        <p:spPr>
          <a:xfrm>
            <a:off x="10687351" y="1141376"/>
            <a:ext cx="1504649" cy="1154076"/>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37E02B10-F9DF-509C-64D5-91DEB6988175}"/>
              </a:ext>
            </a:extLst>
          </p:cNvPr>
          <p:cNvSpPr>
            <a:spLocks noGrp="1"/>
          </p:cNvSpPr>
          <p:nvPr>
            <p:ph type="body" sz="quarter" idx="15"/>
          </p:nvPr>
        </p:nvSpPr>
        <p:spPr>
          <a:xfrm>
            <a:off x="4791455" y="1536826"/>
            <a:ext cx="5650992" cy="557784"/>
          </a:xfrm>
        </p:spPr>
        <p:txBody>
          <a:bodyPr/>
          <a:lstStyle>
            <a:lvl1pPr marL="0" indent="0">
              <a:lnSpc>
                <a:spcPct val="90000"/>
              </a:lnSpc>
              <a:spcBef>
                <a:spcPts val="1000"/>
              </a:spcBef>
              <a:spcAft>
                <a:spcPts val="0"/>
              </a:spcAft>
              <a:buNone/>
              <a:defRPr sz="2000" b="1" baseline="0">
                <a:solidFill>
                  <a:schemeClr val="tx1"/>
                </a:solidFill>
                <a:latin typeface="+mj-lt"/>
              </a:defRPr>
            </a:lvl1pPr>
          </a:lstStyle>
          <a:p>
            <a:pPr lvl="0"/>
            <a:r>
              <a:rPr lang="en-US" dirty="0"/>
              <a:t>Click to edit Master text styles</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2267712"/>
            <a:ext cx="5650992" cy="3767328"/>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5837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DCE1CF12-4201-C23B-7B9A-02EB4F8A79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396"/>
          <a:stretch/>
        </p:blipFill>
        <p:spPr>
          <a:xfrm>
            <a:off x="0" y="5731980"/>
            <a:ext cx="12192000" cy="1138720"/>
          </a:xfrm>
          <a:prstGeom prst="rect">
            <a:avLst/>
          </a:prstGeom>
        </p:spPr>
      </p:pic>
      <p:pic>
        <p:nvPicPr>
          <p:cNvPr id="12" name="Graphic 11">
            <a:extLst>
              <a:ext uri="{FF2B5EF4-FFF2-40B4-BE49-F238E27FC236}">
                <a16:creationId xmlns:a16="http://schemas.microsoft.com/office/drawing/2014/main" id="{513CE0C7-867A-80BB-9E96-3008375B7E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8854" b="83396"/>
          <a:stretch/>
        </p:blipFill>
        <p:spPr>
          <a:xfrm>
            <a:off x="0" y="12700"/>
            <a:ext cx="3797300" cy="1138720"/>
          </a:xfrm>
          <a:prstGeom prst="rect">
            <a:avLst/>
          </a:prstGeom>
        </p:spPr>
      </p:pic>
      <p:pic>
        <p:nvPicPr>
          <p:cNvPr id="13" name="Graphic 12">
            <a:extLst>
              <a:ext uri="{FF2B5EF4-FFF2-40B4-BE49-F238E27FC236}">
                <a16:creationId xmlns:a16="http://schemas.microsoft.com/office/drawing/2014/main" id="{736CB758-B1DB-F2E0-00E7-BF5660C5F25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3598" b="49858"/>
          <a:stretch/>
        </p:blipFill>
        <p:spPr>
          <a:xfrm>
            <a:off x="0" y="9452"/>
            <a:ext cx="1517954" cy="1146248"/>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4764024" y="841248"/>
            <a:ext cx="6556248" cy="557784"/>
          </a:xfrm>
        </p:spPr>
        <p:txBody>
          <a:bodyPr anchor="t"/>
          <a:lstStyle>
            <a:lvl1pPr>
              <a:defRPr sz="2000" cap="all" spc="300" baseline="0"/>
            </a:lvl1pPr>
          </a:lstStyle>
          <a:p>
            <a:r>
              <a:rPr lang="en-US" dirty="0"/>
              <a:t>Click to edit Master title style</a:t>
            </a:r>
          </a:p>
        </p:txBody>
      </p:sp>
      <p:sp>
        <p:nvSpPr>
          <p:cNvPr id="14" name="Picture Placeholder 15">
            <a:extLst>
              <a:ext uri="{FF2B5EF4-FFF2-40B4-BE49-F238E27FC236}">
                <a16:creationId xmlns:a16="http://schemas.microsoft.com/office/drawing/2014/main" id="{A780F1E2-F795-D408-7361-9B32EA12F8E7}"/>
              </a:ext>
            </a:extLst>
          </p:cNvPr>
          <p:cNvSpPr>
            <a:spLocks noGrp="1"/>
          </p:cNvSpPr>
          <p:nvPr>
            <p:ph type="pic" sz="quarter" idx="14"/>
          </p:nvPr>
        </p:nvSpPr>
        <p:spPr>
          <a:xfrm>
            <a:off x="0" y="836676"/>
            <a:ext cx="3785616" cy="5184648"/>
          </a:xfrm>
          <a:solidFill>
            <a:schemeClr val="accent6">
              <a:lumMod val="75000"/>
            </a:schemeClr>
          </a:solidFill>
        </p:spPr>
        <p:txBody>
          <a:bodyPr/>
          <a:lstStyle>
            <a:lvl1pPr marL="0" indent="0" algn="ctr">
              <a:buNone/>
              <a:defRPr>
                <a:solidFill>
                  <a:sysClr val="windowText" lastClr="000000"/>
                </a:solidFill>
              </a:defRPr>
            </a:lvl1pPr>
          </a:lstStyle>
          <a:p>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4764023" y="1536827"/>
            <a:ext cx="6556247"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4088055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532740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342900" indent="-342900">
              <a:lnSpc>
                <a:spcPct val="90000"/>
              </a:lnSpc>
              <a:spcAft>
                <a:spcPts val="1800"/>
              </a:spcAft>
              <a:buSzPct val="100000"/>
              <a:buFont typeface="Arial" panose="020B0604020202020204" pitchFamily="34" charset="0"/>
              <a:buChar char="•"/>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27448" y="1536827"/>
            <a:ext cx="6592824"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pic>
        <p:nvPicPr>
          <p:cNvPr id="5" name="Graphic 4">
            <a:extLst>
              <a:ext uri="{FF2B5EF4-FFF2-40B4-BE49-F238E27FC236}">
                <a16:creationId xmlns:a16="http://schemas.microsoft.com/office/drawing/2014/main" id="{3FD831DA-EDBD-A492-3E6D-6ABBF4438F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b="83148"/>
          <a:stretch/>
        </p:blipFill>
        <p:spPr>
          <a:xfrm>
            <a:off x="10687350" y="12700"/>
            <a:ext cx="1504649" cy="1155700"/>
          </a:xfrm>
          <a:prstGeom prst="rect">
            <a:avLst/>
          </a:prstGeom>
        </p:spPr>
      </p:pic>
      <p:pic>
        <p:nvPicPr>
          <p:cNvPr id="6" name="Graphic 5">
            <a:extLst>
              <a:ext uri="{FF2B5EF4-FFF2-40B4-BE49-F238E27FC236}">
                <a16:creationId xmlns:a16="http://schemas.microsoft.com/office/drawing/2014/main" id="{00071AEB-E268-A464-7197-69FA762C3C5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444"/>
          <a:stretch/>
        </p:blipFill>
        <p:spPr>
          <a:xfrm>
            <a:off x="10687351" y="9452"/>
            <a:ext cx="1504649" cy="1155700"/>
          </a:xfrm>
          <a:prstGeom prst="rect">
            <a:avLst/>
          </a:prstGeom>
        </p:spPr>
      </p:pic>
    </p:spTree>
    <p:extLst>
      <p:ext uri="{BB962C8B-B14F-4D97-AF65-F5344CB8AC3E}">
        <p14:creationId xmlns:p14="http://schemas.microsoft.com/office/powerpoint/2010/main" val="296928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FOOTER TITLE</a:t>
            </a:r>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0917936" y="6385422"/>
            <a:ext cx="843264" cy="288000"/>
          </a:xfrm>
          <a:prstGeom prst="rect">
            <a:avLst/>
          </a:prstGeom>
          <a:noFill/>
        </p:spPr>
        <p:txBody>
          <a:bodyPr lIns="0" tIns="0" rIns="0" bIns="0" anchor="ctr"/>
          <a:lstStyle>
            <a:lvl1pPr algn="r">
              <a:defRPr lang="en-ZA" sz="1000" b="0" smtClean="0">
                <a:solidFill>
                  <a:sysClr val="windowText" lastClr="000000"/>
                </a:solidFill>
              </a:defRPr>
            </a:lvl1p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347472" indent="-347472" algn="l" defTabSz="914400" rtl="0" eaLnBrk="1" latinLnBrk="0" hangingPunct="1">
        <a:lnSpc>
          <a:spcPct val="90000"/>
        </a:lnSpc>
        <a:spcBef>
          <a:spcPts val="0"/>
        </a:spcBef>
        <a:spcAft>
          <a:spcPts val="1800"/>
        </a:spcAft>
        <a:buSzPct val="75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75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75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3D50B0-02F8-A1E6-8A67-C0B7034A4743}"/>
              </a:ext>
            </a:extLst>
          </p:cNvPr>
          <p:cNvSpPr>
            <a:spLocks noGrp="1"/>
          </p:cNvSpPr>
          <p:nvPr>
            <p:ph type="body" sz="quarter" idx="10"/>
          </p:nvPr>
        </p:nvSpPr>
        <p:spPr>
          <a:xfrm>
            <a:off x="841247" y="1536192"/>
            <a:ext cx="10479215" cy="4480560"/>
          </a:xfrm>
        </p:spPr>
        <p:txBody>
          <a:bodyPr vert="horz" lIns="0" tIns="0" rIns="0" bIns="0" rtlCol="0" anchor="t">
            <a:noAutofit/>
          </a:bodyPr>
          <a:lstStyle/>
          <a:p>
            <a:r>
              <a:rPr lang="en-US" dirty="0">
                <a:solidFill>
                  <a:srgbClr val="F2F2F2"/>
                </a:solidFill>
              </a:rPr>
              <a:t>Instagram User Analytics</a:t>
            </a:r>
          </a:p>
          <a:p>
            <a:endParaRPr lang="en-US" dirty="0"/>
          </a:p>
          <a:p>
            <a:endParaRPr lang="en-US" dirty="0"/>
          </a:p>
        </p:txBody>
      </p:sp>
    </p:spTree>
    <p:extLst>
      <p:ext uri="{BB962C8B-B14F-4D97-AF65-F5344CB8AC3E}">
        <p14:creationId xmlns:p14="http://schemas.microsoft.com/office/powerpoint/2010/main" val="151699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888221" y="1093198"/>
            <a:ext cx="4683564" cy="2220023"/>
          </a:xfrm>
        </p:spPr>
        <p:txBody>
          <a:bodyPr vert="horz" lIns="0" tIns="0" rIns="0" bIns="0" rtlCol="0" anchor="t">
            <a:noAutofit/>
          </a:bodyPr>
          <a:lstStyle/>
          <a:p>
            <a:pPr marL="347345" indent="-347345">
              <a:buNone/>
            </a:pPr>
            <a:r>
              <a:rPr lang="en-US" sz="1600" b="1" dirty="0">
                <a:ea typeface="+mn-lt"/>
                <a:cs typeface="+mn-lt"/>
              </a:rPr>
              <a:t>-- 1. LOYAL USER REWARD </a:t>
            </a:r>
            <a:endParaRPr lang="en-US" sz="1600" b="1" dirty="0"/>
          </a:p>
          <a:p>
            <a:pPr marL="347345" indent="-347345">
              <a:buNone/>
            </a:pPr>
            <a:r>
              <a:rPr lang="en-US" sz="1600" b="1" dirty="0">
                <a:ea typeface="+mn-lt"/>
                <a:cs typeface="+mn-lt"/>
              </a:rPr>
              <a:t>SELECT *   </a:t>
            </a:r>
            <a:r>
              <a:rPr lang="en-US" sz="1600" b="1" dirty="0">
                <a:solidFill>
                  <a:schemeClr val="accent6"/>
                </a:solidFill>
                <a:ea typeface="+mn-lt"/>
                <a:cs typeface="+mn-lt"/>
              </a:rPr>
              <a:t>-- selects all column in users</a:t>
            </a:r>
            <a:endParaRPr lang="en-US" sz="1600" b="1">
              <a:solidFill>
                <a:schemeClr val="accent6"/>
              </a:solidFill>
            </a:endParaRPr>
          </a:p>
          <a:p>
            <a:pPr marL="347345" indent="-347345">
              <a:buNone/>
            </a:pPr>
            <a:r>
              <a:rPr lang="en-US" sz="1600" b="1" dirty="0">
                <a:ea typeface="+mn-lt"/>
                <a:cs typeface="+mn-lt"/>
              </a:rPr>
              <a:t>FROM users</a:t>
            </a:r>
            <a:endParaRPr lang="en-US" sz="1600" b="1"/>
          </a:p>
          <a:p>
            <a:pPr marL="347345" indent="-347345">
              <a:buNone/>
            </a:pPr>
            <a:r>
              <a:rPr lang="en-US" sz="1600" b="1" dirty="0">
                <a:ea typeface="+mn-lt"/>
                <a:cs typeface="+mn-lt"/>
              </a:rPr>
              <a:t>ORDER BY </a:t>
            </a:r>
            <a:r>
              <a:rPr lang="en-US" sz="1600" b="1" err="1">
                <a:ea typeface="+mn-lt"/>
                <a:cs typeface="+mn-lt"/>
              </a:rPr>
              <a:t>created_at</a:t>
            </a:r>
            <a:r>
              <a:rPr lang="en-US" sz="1600" b="1" dirty="0">
                <a:ea typeface="+mn-lt"/>
                <a:cs typeface="+mn-lt"/>
              </a:rPr>
              <a:t> ASC   </a:t>
            </a:r>
            <a:r>
              <a:rPr lang="en-US" sz="1600" b="1" dirty="0">
                <a:solidFill>
                  <a:schemeClr val="accent6"/>
                </a:solidFill>
                <a:ea typeface="+mn-lt"/>
                <a:cs typeface="+mn-lt"/>
              </a:rPr>
              <a:t>-- By default it sort in ASC </a:t>
            </a:r>
            <a:endParaRPr lang="en-US" sz="1600" b="1">
              <a:solidFill>
                <a:schemeClr val="accent6"/>
              </a:solidFill>
            </a:endParaRPr>
          </a:p>
          <a:p>
            <a:pPr marL="0" indent="0">
              <a:buNone/>
            </a:pPr>
            <a:r>
              <a:rPr lang="en-US" sz="1600" b="1" dirty="0">
                <a:ea typeface="+mn-lt"/>
                <a:cs typeface="+mn-lt"/>
              </a:rPr>
              <a:t>LIMIT 5;</a:t>
            </a:r>
            <a:r>
              <a:rPr lang="en-US" sz="1600" b="1" dirty="0">
                <a:solidFill>
                  <a:schemeClr val="accent6"/>
                </a:solidFill>
                <a:ea typeface="+mn-lt"/>
                <a:cs typeface="+mn-lt"/>
              </a:rPr>
              <a:t> -- display 5 users using longest</a:t>
            </a:r>
            <a:endParaRPr lang="en-US" sz="1400">
              <a:solidFill>
                <a:schemeClr val="accent6"/>
              </a:solidFill>
            </a:endParaRPr>
          </a:p>
          <a:p>
            <a:pPr marL="0" indent="0">
              <a:buNone/>
            </a:pPr>
            <a:endParaRPr lang="en-US" dirty="0"/>
          </a:p>
          <a:p>
            <a:pPr marL="0" indent="0">
              <a:buNone/>
            </a:pP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10</a:t>
            </a:fld>
            <a:endParaRPr lang="en-US" dirty="0"/>
          </a:p>
        </p:txBody>
      </p:sp>
      <p:pic>
        <p:nvPicPr>
          <p:cNvPr id="6" name="Picture 5" descr="A black and white screen with white text&#10;&#10;Description automatically generated">
            <a:extLst>
              <a:ext uri="{FF2B5EF4-FFF2-40B4-BE49-F238E27FC236}">
                <a16:creationId xmlns:a16="http://schemas.microsoft.com/office/drawing/2014/main" id="{A7A20D23-8465-B787-9874-9B8791F37E64}"/>
              </a:ext>
            </a:extLst>
          </p:cNvPr>
          <p:cNvPicPr>
            <a:picLocks noChangeAspect="1"/>
          </p:cNvPicPr>
          <p:nvPr/>
        </p:nvPicPr>
        <p:blipFill>
          <a:blip r:embed="rId2"/>
          <a:stretch>
            <a:fillRect/>
          </a:stretch>
        </p:blipFill>
        <p:spPr>
          <a:xfrm>
            <a:off x="2801860" y="3554720"/>
            <a:ext cx="6029325" cy="2343150"/>
          </a:xfrm>
          <a:prstGeom prst="rect">
            <a:avLst/>
          </a:prstGeom>
        </p:spPr>
      </p:pic>
      <p:sp>
        <p:nvSpPr>
          <p:cNvPr id="7" name="TextBox 6">
            <a:extLst>
              <a:ext uri="{FF2B5EF4-FFF2-40B4-BE49-F238E27FC236}">
                <a16:creationId xmlns:a16="http://schemas.microsoft.com/office/drawing/2014/main" id="{431EC5D6-C7DE-D970-6F37-A4A1F58E7F3F}"/>
              </a:ext>
            </a:extLst>
          </p:cNvPr>
          <p:cNvSpPr txBox="1"/>
          <p:nvPr/>
        </p:nvSpPr>
        <p:spPr>
          <a:xfrm>
            <a:off x="970844" y="406399"/>
            <a:ext cx="60508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dirty="0">
                <a:solidFill>
                  <a:srgbClr val="000000"/>
                </a:solidFill>
                <a:latin typeface="Times New Roman"/>
                <a:ea typeface="+mn-lt"/>
                <a:cs typeface="+mn-lt"/>
              </a:rPr>
              <a:t>A) Marketing Analysis:</a:t>
            </a:r>
            <a:endParaRPr lang="en-US" b="1" i="1">
              <a:solidFill>
                <a:srgbClr val="000000"/>
              </a:solidFill>
              <a:latin typeface="Times New Roman"/>
              <a:cs typeface="Times New Roman"/>
            </a:endParaRPr>
          </a:p>
        </p:txBody>
      </p:sp>
    </p:spTree>
    <p:extLst>
      <p:ext uri="{BB962C8B-B14F-4D97-AF65-F5344CB8AC3E}">
        <p14:creationId xmlns:p14="http://schemas.microsoft.com/office/powerpoint/2010/main" val="2711433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1551057" y="4913636"/>
            <a:ext cx="8796276" cy="993515"/>
          </a:xfrm>
        </p:spPr>
        <p:txBody>
          <a:bodyPr vert="horz" lIns="0" tIns="0" rIns="0" bIns="0" rtlCol="0" anchor="t">
            <a:normAutofit/>
          </a:bodyPr>
          <a:lstStyle/>
          <a:p>
            <a:pPr marL="0" indent="0">
              <a:buNone/>
            </a:pPr>
            <a:r>
              <a:rPr lang="en-US" dirty="0"/>
              <a:t>Insights -</a:t>
            </a:r>
            <a:r>
              <a:rPr lang="en-US" dirty="0">
                <a:ea typeface="+mn-lt"/>
                <a:cs typeface="+mn-lt"/>
              </a:rPr>
              <a:t> These are the five oldest users on Instagram. They can be targeted for Loyalty program and can be rewarded.</a:t>
            </a:r>
            <a:endParaRPr lang="en-US" dirty="0"/>
          </a:p>
          <a:p>
            <a:pPr marL="0" indent="0">
              <a:buNone/>
            </a:pPr>
            <a:endParaRPr lang="en-US" dirty="0"/>
          </a:p>
          <a:p>
            <a:pPr marL="0" indent="0">
              <a:buNone/>
            </a:pP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11</a:t>
            </a:fld>
            <a:endParaRPr lang="en-US" dirty="0"/>
          </a:p>
        </p:txBody>
      </p:sp>
      <p:pic>
        <p:nvPicPr>
          <p:cNvPr id="2" name="Picture 1">
            <a:extLst>
              <a:ext uri="{FF2B5EF4-FFF2-40B4-BE49-F238E27FC236}">
                <a16:creationId xmlns:a16="http://schemas.microsoft.com/office/drawing/2014/main" id="{05397CC9-057E-AD1D-06C8-EB052B77623D}"/>
              </a:ext>
            </a:extLst>
          </p:cNvPr>
          <p:cNvPicPr>
            <a:picLocks noChangeAspect="1"/>
          </p:cNvPicPr>
          <p:nvPr/>
        </p:nvPicPr>
        <p:blipFill>
          <a:blip r:embed="rId2"/>
          <a:stretch>
            <a:fillRect/>
          </a:stretch>
        </p:blipFill>
        <p:spPr>
          <a:xfrm>
            <a:off x="2901825" y="700693"/>
            <a:ext cx="6096000" cy="3654334"/>
          </a:xfrm>
          <a:prstGeom prst="rect">
            <a:avLst/>
          </a:prstGeom>
        </p:spPr>
      </p:pic>
    </p:spTree>
    <p:extLst>
      <p:ext uri="{BB962C8B-B14F-4D97-AF65-F5344CB8AC3E}">
        <p14:creationId xmlns:p14="http://schemas.microsoft.com/office/powerpoint/2010/main" val="47163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580289" y="513868"/>
            <a:ext cx="9720069" cy="2047789"/>
          </a:xfrm>
        </p:spPr>
        <p:txBody>
          <a:bodyPr vert="horz" lIns="0" tIns="0" rIns="0" bIns="0" rtlCol="0" anchor="t">
            <a:normAutofit/>
          </a:bodyPr>
          <a:lstStyle/>
          <a:p>
            <a:pPr marL="347345" indent="-347345">
              <a:buNone/>
            </a:pPr>
            <a:r>
              <a:rPr lang="en-US" b="1" dirty="0">
                <a:ea typeface="+mn-lt"/>
                <a:cs typeface="+mn-lt"/>
              </a:rPr>
              <a:t>-- 2. INACTIVE USER ENGAGEMENT</a:t>
            </a:r>
            <a:endParaRPr lang="en-US" b="1"/>
          </a:p>
          <a:p>
            <a:pPr marL="347345" indent="-347345">
              <a:buNone/>
            </a:pPr>
            <a:r>
              <a:rPr lang="en-US" sz="1600" b="1" dirty="0">
                <a:ea typeface="+mn-lt"/>
                <a:cs typeface="+mn-lt"/>
              </a:rPr>
              <a:t>SELECT u.id, </a:t>
            </a:r>
            <a:r>
              <a:rPr lang="en-US" sz="1600" b="1" err="1">
                <a:ea typeface="+mn-lt"/>
                <a:cs typeface="+mn-lt"/>
              </a:rPr>
              <a:t>u.username</a:t>
            </a:r>
            <a:r>
              <a:rPr lang="en-US" sz="1600" b="1" dirty="0">
                <a:ea typeface="+mn-lt"/>
                <a:cs typeface="+mn-lt"/>
              </a:rPr>
              <a:t> </a:t>
            </a:r>
            <a:r>
              <a:rPr lang="en-US" sz="1600" b="1" dirty="0">
                <a:solidFill>
                  <a:srgbClr val="404040"/>
                </a:solidFill>
                <a:ea typeface="+mn-lt"/>
                <a:cs typeface="+mn-lt"/>
              </a:rPr>
              <a:t>   </a:t>
            </a:r>
            <a:r>
              <a:rPr lang="en-US" sz="1600" b="1" dirty="0">
                <a:solidFill>
                  <a:schemeClr val="accent6"/>
                </a:solidFill>
                <a:ea typeface="+mn-lt"/>
                <a:cs typeface="+mn-lt"/>
              </a:rPr>
              <a:t>-- retrieve id and name from user table (we can also use *)</a:t>
            </a:r>
            <a:endParaRPr lang="en-US" sz="1600" b="1">
              <a:solidFill>
                <a:schemeClr val="accent6"/>
              </a:solidFill>
            </a:endParaRPr>
          </a:p>
          <a:p>
            <a:pPr marL="347345" indent="-347345">
              <a:buNone/>
            </a:pPr>
            <a:r>
              <a:rPr lang="en-US" sz="1600" b="1" dirty="0">
                <a:ea typeface="+mn-lt"/>
                <a:cs typeface="+mn-lt"/>
              </a:rPr>
              <a:t>FROM users u </a:t>
            </a:r>
            <a:endParaRPr lang="en-US" sz="1600" b="1"/>
          </a:p>
          <a:p>
            <a:pPr marL="0" indent="0">
              <a:buNone/>
            </a:pPr>
            <a:r>
              <a:rPr lang="en-US" sz="1600" b="1" dirty="0">
                <a:ea typeface="+mn-lt"/>
                <a:cs typeface="+mn-lt"/>
              </a:rPr>
              <a:t>WHERE (SELECT COUNT(*) FROM photos p WHERE </a:t>
            </a:r>
            <a:r>
              <a:rPr lang="en-US" sz="1600" b="1" err="1">
                <a:ea typeface="+mn-lt"/>
                <a:cs typeface="+mn-lt"/>
              </a:rPr>
              <a:t>p.user_id</a:t>
            </a:r>
            <a:r>
              <a:rPr lang="en-US" sz="1600" b="1" dirty="0">
                <a:ea typeface="+mn-lt"/>
                <a:cs typeface="+mn-lt"/>
              </a:rPr>
              <a:t> = u.id) = 0; </a:t>
            </a:r>
            <a:r>
              <a:rPr lang="en-US" sz="1600" b="1" dirty="0">
                <a:solidFill>
                  <a:schemeClr val="accent6"/>
                </a:solidFill>
                <a:ea typeface="+mn-lt"/>
                <a:cs typeface="+mn-lt"/>
              </a:rPr>
              <a:t>-- subquery starts execute for each user</a:t>
            </a:r>
            <a:endParaRPr lang="en-US" sz="1600" b="1">
              <a:solidFill>
                <a:schemeClr val="accent6"/>
              </a:solidFill>
            </a:endParaRPr>
          </a:p>
          <a:p>
            <a:pPr marL="0" indent="0">
              <a:buNone/>
            </a:pPr>
            <a:endParaRPr lang="en-US" dirty="0"/>
          </a:p>
          <a:p>
            <a:pPr marL="0" indent="0">
              <a:buNone/>
            </a:pP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12</a:t>
            </a:fld>
            <a:endParaRPr lang="en-US" dirty="0"/>
          </a:p>
        </p:txBody>
      </p:sp>
      <p:pic>
        <p:nvPicPr>
          <p:cNvPr id="2" name="Picture 1" descr="A screenshot of a black and white screen&#10;&#10;Description automatically generated">
            <a:extLst>
              <a:ext uri="{FF2B5EF4-FFF2-40B4-BE49-F238E27FC236}">
                <a16:creationId xmlns:a16="http://schemas.microsoft.com/office/drawing/2014/main" id="{7C1B9E9C-4E43-7685-9827-314768D6C6CC}"/>
              </a:ext>
            </a:extLst>
          </p:cNvPr>
          <p:cNvPicPr>
            <a:picLocks noChangeAspect="1"/>
          </p:cNvPicPr>
          <p:nvPr/>
        </p:nvPicPr>
        <p:blipFill>
          <a:blip r:embed="rId2"/>
          <a:stretch>
            <a:fillRect/>
          </a:stretch>
        </p:blipFill>
        <p:spPr>
          <a:xfrm>
            <a:off x="4566478" y="2419340"/>
            <a:ext cx="1756261" cy="4114800"/>
          </a:xfrm>
          <a:prstGeom prst="rect">
            <a:avLst/>
          </a:prstGeom>
        </p:spPr>
      </p:pic>
    </p:spTree>
    <p:extLst>
      <p:ext uri="{BB962C8B-B14F-4D97-AF65-F5344CB8AC3E}">
        <p14:creationId xmlns:p14="http://schemas.microsoft.com/office/powerpoint/2010/main" val="2835593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956070" y="4892759"/>
            <a:ext cx="9349508" cy="993515"/>
          </a:xfrm>
        </p:spPr>
        <p:txBody>
          <a:bodyPr vert="horz" lIns="0" tIns="0" rIns="0" bIns="0" rtlCol="0" anchor="t">
            <a:normAutofit/>
          </a:bodyPr>
          <a:lstStyle/>
          <a:p>
            <a:pPr marL="0" indent="0">
              <a:buNone/>
            </a:pPr>
            <a:r>
              <a:rPr lang="en-US" dirty="0"/>
              <a:t>Insights –</a:t>
            </a:r>
            <a:r>
              <a:rPr lang="en-US" dirty="0">
                <a:ea typeface="+mn-lt"/>
                <a:cs typeface="+mn-lt"/>
              </a:rPr>
              <a:t> These are the users who never posted. Marketing Team can engage them with personalized email promotions to increase their activity.</a:t>
            </a:r>
            <a:endParaRPr lang="en-US"/>
          </a:p>
          <a:p>
            <a:pPr marL="0" indent="0">
              <a:buNone/>
            </a:pPr>
            <a:endParaRPr lang="en-US" dirty="0"/>
          </a:p>
          <a:p>
            <a:pPr marL="0" indent="0">
              <a:buNone/>
            </a:pP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13</a:t>
            </a:fld>
            <a:endParaRPr lang="en-US" dirty="0"/>
          </a:p>
        </p:txBody>
      </p:sp>
      <p:pic>
        <p:nvPicPr>
          <p:cNvPr id="2" name="Picture 1" descr="A graph of a user&#10;&#10;Description automatically generated">
            <a:extLst>
              <a:ext uri="{FF2B5EF4-FFF2-40B4-BE49-F238E27FC236}">
                <a16:creationId xmlns:a16="http://schemas.microsoft.com/office/drawing/2014/main" id="{44F37F66-52B9-7DF8-B386-AAE374D5E014}"/>
              </a:ext>
            </a:extLst>
          </p:cNvPr>
          <p:cNvPicPr>
            <a:picLocks noChangeAspect="1"/>
          </p:cNvPicPr>
          <p:nvPr/>
        </p:nvPicPr>
        <p:blipFill>
          <a:blip r:embed="rId2"/>
          <a:stretch>
            <a:fillRect/>
          </a:stretch>
        </p:blipFill>
        <p:spPr>
          <a:xfrm>
            <a:off x="2043134" y="715967"/>
            <a:ext cx="7181589" cy="3527524"/>
          </a:xfrm>
          <a:prstGeom prst="rect">
            <a:avLst/>
          </a:prstGeom>
        </p:spPr>
      </p:pic>
    </p:spTree>
    <p:extLst>
      <p:ext uri="{BB962C8B-B14F-4D97-AF65-F5344CB8AC3E}">
        <p14:creationId xmlns:p14="http://schemas.microsoft.com/office/powerpoint/2010/main" val="998073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502001" y="712197"/>
            <a:ext cx="8796276" cy="2627118"/>
          </a:xfrm>
        </p:spPr>
        <p:txBody>
          <a:bodyPr vert="horz" lIns="0" tIns="0" rIns="0" bIns="0" rtlCol="0" anchor="t">
            <a:normAutofit/>
          </a:bodyPr>
          <a:lstStyle/>
          <a:p>
            <a:pPr marL="347345" indent="-347345">
              <a:buNone/>
            </a:pPr>
            <a:r>
              <a:rPr lang="en-US" b="1" dirty="0">
                <a:ea typeface="+mn-lt"/>
                <a:cs typeface="+mn-lt"/>
              </a:rPr>
              <a:t>-- 3. Contest Winner Declaration</a:t>
            </a:r>
            <a:endParaRPr lang="en-US" b="1"/>
          </a:p>
          <a:p>
            <a:pPr marL="347345" indent="-347345">
              <a:buNone/>
            </a:pPr>
            <a:r>
              <a:rPr lang="en-US" sz="1400" b="1" dirty="0">
                <a:ea typeface="+mn-lt"/>
                <a:cs typeface="+mn-lt"/>
              </a:rPr>
              <a:t>SELECT p.id AS photo_id, u.username, COUNT(l.user_id) AS like_count</a:t>
            </a:r>
            <a:r>
              <a:rPr lang="en-US" sz="1400" b="1" dirty="0">
                <a:solidFill>
                  <a:schemeClr val="accent6"/>
                </a:solidFill>
                <a:ea typeface="+mn-lt"/>
                <a:cs typeface="+mn-lt"/>
              </a:rPr>
              <a:t> -- selects unique id from pics</a:t>
            </a:r>
          </a:p>
          <a:p>
            <a:pPr marL="347345" indent="-347345">
              <a:buNone/>
            </a:pPr>
            <a:r>
              <a:rPr lang="en-US" sz="1400" b="1" dirty="0">
                <a:ea typeface="+mn-lt"/>
                <a:cs typeface="+mn-lt"/>
              </a:rPr>
              <a:t>FROM photos p</a:t>
            </a:r>
          </a:p>
          <a:p>
            <a:pPr marL="347345" indent="-347345">
              <a:buNone/>
            </a:pPr>
            <a:r>
              <a:rPr lang="en-US" sz="1400" b="1" dirty="0">
                <a:ea typeface="+mn-lt"/>
                <a:cs typeface="+mn-lt"/>
              </a:rPr>
              <a:t>JOIN likes l ON p.id = </a:t>
            </a:r>
            <a:r>
              <a:rPr lang="en-US" sz="1400" b="1" err="1">
                <a:ea typeface="+mn-lt"/>
                <a:cs typeface="+mn-lt"/>
              </a:rPr>
              <a:t>l.photo_id</a:t>
            </a:r>
            <a:r>
              <a:rPr lang="en-US" sz="1400" b="1" dirty="0">
                <a:ea typeface="+mn-lt"/>
                <a:cs typeface="+mn-lt"/>
              </a:rPr>
              <a:t> JOIN users u ON </a:t>
            </a:r>
            <a:r>
              <a:rPr lang="en-US" sz="1400" b="1" err="1">
                <a:ea typeface="+mn-lt"/>
                <a:cs typeface="+mn-lt"/>
              </a:rPr>
              <a:t>p.user_id</a:t>
            </a:r>
            <a:r>
              <a:rPr lang="en-US" sz="1400" b="1" dirty="0">
                <a:ea typeface="+mn-lt"/>
                <a:cs typeface="+mn-lt"/>
              </a:rPr>
              <a:t> = u.id </a:t>
            </a:r>
            <a:r>
              <a:rPr lang="en-US" sz="1400" b="1" dirty="0">
                <a:solidFill>
                  <a:schemeClr val="accent6"/>
                </a:solidFill>
                <a:ea typeface="+mn-lt"/>
                <a:cs typeface="+mn-lt"/>
              </a:rPr>
              <a:t>-- joins </a:t>
            </a:r>
            <a:r>
              <a:rPr lang="en-US" sz="1400" b="1" err="1">
                <a:solidFill>
                  <a:schemeClr val="accent6"/>
                </a:solidFill>
                <a:ea typeface="+mn-lt"/>
                <a:cs typeface="+mn-lt"/>
              </a:rPr>
              <a:t>phto</a:t>
            </a:r>
            <a:r>
              <a:rPr lang="en-US" sz="1400" b="1" dirty="0">
                <a:solidFill>
                  <a:schemeClr val="accent6"/>
                </a:solidFill>
                <a:ea typeface="+mn-lt"/>
                <a:cs typeface="+mn-lt"/>
              </a:rPr>
              <a:t> with likes tables using p.id</a:t>
            </a:r>
            <a:endParaRPr lang="en-US" sz="1400" b="1">
              <a:solidFill>
                <a:schemeClr val="accent6"/>
              </a:solidFill>
            </a:endParaRPr>
          </a:p>
          <a:p>
            <a:pPr marL="347345" indent="-347345">
              <a:buNone/>
            </a:pPr>
            <a:r>
              <a:rPr lang="en-US" sz="1400" b="1" dirty="0">
                <a:ea typeface="+mn-lt"/>
                <a:cs typeface="+mn-lt"/>
              </a:rPr>
              <a:t>GROUP BY p.id ORDER BY </a:t>
            </a:r>
            <a:r>
              <a:rPr lang="en-US" sz="1400" b="1" err="1">
                <a:ea typeface="+mn-lt"/>
                <a:cs typeface="+mn-lt"/>
              </a:rPr>
              <a:t>like_count</a:t>
            </a:r>
            <a:r>
              <a:rPr lang="en-US" sz="1400" b="1" dirty="0">
                <a:ea typeface="+mn-lt"/>
                <a:cs typeface="+mn-lt"/>
              </a:rPr>
              <a:t> DESC </a:t>
            </a:r>
            <a:r>
              <a:rPr lang="en-US" sz="1400" b="1" dirty="0">
                <a:solidFill>
                  <a:schemeClr val="accent6"/>
                </a:solidFill>
                <a:ea typeface="+mn-lt"/>
                <a:cs typeface="+mn-lt"/>
              </a:rPr>
              <a:t>-- groups result and performs count in </a:t>
            </a:r>
            <a:r>
              <a:rPr lang="en-US" sz="1400" b="1" err="1">
                <a:solidFill>
                  <a:schemeClr val="accent6"/>
                </a:solidFill>
                <a:ea typeface="+mn-lt"/>
                <a:cs typeface="+mn-lt"/>
              </a:rPr>
              <a:t>decending</a:t>
            </a:r>
            <a:r>
              <a:rPr lang="en-US" sz="1400" b="1" dirty="0">
                <a:solidFill>
                  <a:schemeClr val="accent6"/>
                </a:solidFill>
                <a:ea typeface="+mn-lt"/>
                <a:cs typeface="+mn-lt"/>
              </a:rPr>
              <a:t> order</a:t>
            </a:r>
            <a:endParaRPr lang="en-US" sz="1400" b="1">
              <a:solidFill>
                <a:schemeClr val="accent6"/>
              </a:solidFill>
            </a:endParaRPr>
          </a:p>
          <a:p>
            <a:pPr marL="0" indent="0">
              <a:buNone/>
            </a:pPr>
            <a:r>
              <a:rPr lang="en-US" sz="1400" b="1" dirty="0">
                <a:ea typeface="+mn-lt"/>
                <a:cs typeface="+mn-lt"/>
              </a:rPr>
              <a:t>LIMIT 1;</a:t>
            </a:r>
            <a:r>
              <a:rPr lang="en-US" sz="1400" b="1" dirty="0">
                <a:solidFill>
                  <a:schemeClr val="accent6"/>
                </a:solidFill>
                <a:ea typeface="+mn-lt"/>
                <a:cs typeface="+mn-lt"/>
              </a:rPr>
              <a:t> -- the result limit is set to 1 </a:t>
            </a:r>
            <a:endParaRPr lang="en-US" sz="1400" b="1">
              <a:solidFill>
                <a:schemeClr val="accent6"/>
              </a:solidFill>
            </a:endParaRPr>
          </a:p>
          <a:p>
            <a:pPr marL="0" indent="0">
              <a:buNone/>
            </a:pPr>
            <a:endParaRPr lang="en-US" dirty="0"/>
          </a:p>
          <a:p>
            <a:pPr marL="0" indent="0">
              <a:buNone/>
            </a:pP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14</a:t>
            </a:fld>
            <a:endParaRPr lang="en-US" dirty="0"/>
          </a:p>
        </p:txBody>
      </p:sp>
      <p:pic>
        <p:nvPicPr>
          <p:cNvPr id="2" name="Picture 1" descr="A screenshot of a phone&#10;&#10;Description automatically generated">
            <a:extLst>
              <a:ext uri="{FF2B5EF4-FFF2-40B4-BE49-F238E27FC236}">
                <a16:creationId xmlns:a16="http://schemas.microsoft.com/office/drawing/2014/main" id="{837B2F14-BDDA-E936-E898-F075A6196128}"/>
              </a:ext>
            </a:extLst>
          </p:cNvPr>
          <p:cNvPicPr>
            <a:picLocks noChangeAspect="1"/>
          </p:cNvPicPr>
          <p:nvPr/>
        </p:nvPicPr>
        <p:blipFill>
          <a:blip r:embed="rId2"/>
          <a:stretch>
            <a:fillRect/>
          </a:stretch>
        </p:blipFill>
        <p:spPr>
          <a:xfrm>
            <a:off x="3027142" y="3430619"/>
            <a:ext cx="4495800" cy="1276350"/>
          </a:xfrm>
          <a:prstGeom prst="rect">
            <a:avLst/>
          </a:prstGeom>
        </p:spPr>
      </p:pic>
      <p:sp>
        <p:nvSpPr>
          <p:cNvPr id="6" name="Content Placeholder 4">
            <a:extLst>
              <a:ext uri="{FF2B5EF4-FFF2-40B4-BE49-F238E27FC236}">
                <a16:creationId xmlns:a16="http://schemas.microsoft.com/office/drawing/2014/main" id="{170AF8E9-4946-8B7E-0C0A-B0629D9C6AC4}"/>
              </a:ext>
            </a:extLst>
          </p:cNvPr>
          <p:cNvSpPr txBox="1">
            <a:spLocks/>
          </p:cNvSpPr>
          <p:nvPr/>
        </p:nvSpPr>
        <p:spPr>
          <a:xfrm>
            <a:off x="695111" y="5059772"/>
            <a:ext cx="9156399" cy="993515"/>
          </a:xfrm>
          <a:prstGeom prst="rect">
            <a:avLst/>
          </a:prstGeom>
        </p:spPr>
        <p:txBody>
          <a:bodyPr vert="horz" lIns="0" tIns="0" rIns="0" bIns="0" rtlCol="0" anchor="t">
            <a:normAutofit/>
          </a:bodyPr>
          <a:lstStyle>
            <a:lvl1pPr marL="347472" indent="-347472" algn="l" defTabSz="914400" rtl="0" eaLnBrk="1" latinLnBrk="0" hangingPunct="1">
              <a:lnSpc>
                <a:spcPct val="90000"/>
              </a:lnSpc>
              <a:spcBef>
                <a:spcPts val="0"/>
              </a:spcBef>
              <a:spcAft>
                <a:spcPts val="1800"/>
              </a:spcAft>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Insights – </a:t>
            </a:r>
            <a:r>
              <a:rPr lang="en-US" dirty="0">
                <a:ea typeface="+mn-lt"/>
                <a:cs typeface="+mn-lt"/>
              </a:rPr>
              <a:t> Zack_Kemmer93 is the contest winner because he is the most-liked photo 48 likes.</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347345" indent="-347345"/>
            <a:endParaRPr lang="en-US" dirty="0"/>
          </a:p>
        </p:txBody>
      </p:sp>
    </p:spTree>
    <p:extLst>
      <p:ext uri="{BB962C8B-B14F-4D97-AF65-F5344CB8AC3E}">
        <p14:creationId xmlns:p14="http://schemas.microsoft.com/office/powerpoint/2010/main" val="2248826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548974" y="435580"/>
            <a:ext cx="9156399" cy="2992460"/>
          </a:xfrm>
        </p:spPr>
        <p:txBody>
          <a:bodyPr vert="horz" lIns="0" tIns="0" rIns="0" bIns="0" rtlCol="0" anchor="t">
            <a:normAutofit lnSpcReduction="10000"/>
          </a:bodyPr>
          <a:lstStyle/>
          <a:p>
            <a:pPr marL="347345" indent="-347345">
              <a:buNone/>
            </a:pPr>
            <a:r>
              <a:rPr lang="en-US" b="1" dirty="0">
                <a:ea typeface="+mn-lt"/>
                <a:cs typeface="+mn-lt"/>
              </a:rPr>
              <a:t>-- 4. Hashtag Research</a:t>
            </a:r>
            <a:endParaRPr lang="en-US" b="1" dirty="0"/>
          </a:p>
          <a:p>
            <a:pPr marL="347345" indent="-347345">
              <a:buNone/>
            </a:pPr>
            <a:r>
              <a:rPr lang="en-US" sz="1400" b="1" dirty="0">
                <a:ea typeface="+mn-lt"/>
                <a:cs typeface="+mn-lt"/>
              </a:rPr>
              <a:t>SELECT </a:t>
            </a:r>
            <a:r>
              <a:rPr lang="en-US" sz="1400" b="1" err="1">
                <a:ea typeface="+mn-lt"/>
                <a:cs typeface="+mn-lt"/>
              </a:rPr>
              <a:t>t.tag_name</a:t>
            </a:r>
            <a:r>
              <a:rPr lang="en-US" sz="1400" b="1" dirty="0">
                <a:ea typeface="+mn-lt"/>
                <a:cs typeface="+mn-lt"/>
              </a:rPr>
              <a:t>, COUNT(</a:t>
            </a:r>
            <a:r>
              <a:rPr lang="en-US" sz="1400" b="1" err="1">
                <a:ea typeface="+mn-lt"/>
                <a:cs typeface="+mn-lt"/>
              </a:rPr>
              <a:t>pt.photo_id</a:t>
            </a:r>
            <a:r>
              <a:rPr lang="en-US" sz="1400" b="1" dirty="0">
                <a:ea typeface="+mn-lt"/>
                <a:cs typeface="+mn-lt"/>
              </a:rPr>
              <a:t>) AS </a:t>
            </a:r>
            <a:r>
              <a:rPr lang="en-US" sz="1400" b="1" err="1">
                <a:ea typeface="+mn-lt"/>
                <a:cs typeface="+mn-lt"/>
              </a:rPr>
              <a:t>usage_count</a:t>
            </a:r>
            <a:r>
              <a:rPr lang="en-US" sz="1400" b="1" dirty="0">
                <a:ea typeface="+mn-lt"/>
                <a:cs typeface="+mn-lt"/>
              </a:rPr>
              <a:t> </a:t>
            </a:r>
            <a:r>
              <a:rPr lang="en-US" sz="1400" b="1" dirty="0">
                <a:solidFill>
                  <a:schemeClr val="accent6"/>
                </a:solidFill>
                <a:ea typeface="+mn-lt"/>
                <a:cs typeface="+mn-lt"/>
              </a:rPr>
              <a:t>-- pt </a:t>
            </a:r>
            <a:r>
              <a:rPr lang="en-US" sz="1400" b="1" err="1">
                <a:solidFill>
                  <a:schemeClr val="accent6"/>
                </a:solidFill>
                <a:ea typeface="+mn-lt"/>
                <a:cs typeface="+mn-lt"/>
              </a:rPr>
              <a:t>phototags</a:t>
            </a:r>
            <a:endParaRPr lang="en-US" sz="1400" b="1" err="1">
              <a:solidFill>
                <a:schemeClr val="accent6"/>
              </a:solidFill>
            </a:endParaRPr>
          </a:p>
          <a:p>
            <a:pPr marL="347345" indent="-347345">
              <a:buNone/>
            </a:pPr>
            <a:r>
              <a:rPr lang="en-US" sz="1400" b="1" dirty="0">
                <a:ea typeface="+mn-lt"/>
                <a:cs typeface="+mn-lt"/>
              </a:rPr>
              <a:t>FROM tags t</a:t>
            </a:r>
            <a:endParaRPr lang="en-US" sz="1400" b="1" dirty="0"/>
          </a:p>
          <a:p>
            <a:pPr marL="347345" indent="-347345">
              <a:buNone/>
            </a:pPr>
            <a:r>
              <a:rPr lang="en-US" sz="1400" b="1" dirty="0">
                <a:ea typeface="+mn-lt"/>
                <a:cs typeface="+mn-lt"/>
              </a:rPr>
              <a:t>JOIN </a:t>
            </a:r>
            <a:r>
              <a:rPr lang="en-US" sz="1400" b="1" dirty="0" err="1">
                <a:ea typeface="+mn-lt"/>
                <a:cs typeface="+mn-lt"/>
              </a:rPr>
              <a:t>photo_tags</a:t>
            </a:r>
            <a:r>
              <a:rPr lang="en-US" sz="1400" b="1" dirty="0">
                <a:ea typeface="+mn-lt"/>
                <a:cs typeface="+mn-lt"/>
              </a:rPr>
              <a:t> pt ON t.id = </a:t>
            </a:r>
            <a:r>
              <a:rPr lang="en-US" sz="1400" b="1" dirty="0" err="1">
                <a:ea typeface="+mn-lt"/>
                <a:cs typeface="+mn-lt"/>
              </a:rPr>
              <a:t>pt.tag_id</a:t>
            </a:r>
            <a:r>
              <a:rPr lang="en-US" sz="1400" b="1" dirty="0">
                <a:ea typeface="+mn-lt"/>
                <a:cs typeface="+mn-lt"/>
              </a:rPr>
              <a:t>  </a:t>
            </a:r>
            <a:endParaRPr lang="en-US" sz="1400" b="1" dirty="0"/>
          </a:p>
          <a:p>
            <a:pPr marL="347345" indent="-347345">
              <a:buNone/>
            </a:pPr>
            <a:r>
              <a:rPr lang="en-US" sz="1400" b="1" dirty="0">
                <a:ea typeface="+mn-lt"/>
                <a:cs typeface="+mn-lt"/>
              </a:rPr>
              <a:t>GROUP BY </a:t>
            </a:r>
            <a:r>
              <a:rPr lang="en-US" sz="1400" b="1" err="1">
                <a:ea typeface="+mn-lt"/>
                <a:cs typeface="+mn-lt"/>
              </a:rPr>
              <a:t>t.tag_name</a:t>
            </a:r>
            <a:r>
              <a:rPr lang="en-US" sz="1400" b="1" dirty="0">
                <a:ea typeface="+mn-lt"/>
                <a:cs typeface="+mn-lt"/>
              </a:rPr>
              <a:t> </a:t>
            </a:r>
            <a:r>
              <a:rPr lang="en-US" sz="1400" b="1" dirty="0">
                <a:solidFill>
                  <a:schemeClr val="accent6"/>
                </a:solidFill>
                <a:ea typeface="+mn-lt"/>
                <a:cs typeface="+mn-lt"/>
              </a:rPr>
              <a:t>-- grouping using tag name and counts no of tags used</a:t>
            </a:r>
            <a:endParaRPr lang="en-US" sz="1400" b="1" dirty="0">
              <a:solidFill>
                <a:schemeClr val="accent6"/>
              </a:solidFill>
            </a:endParaRPr>
          </a:p>
          <a:p>
            <a:pPr marL="347345" indent="-347345">
              <a:buNone/>
            </a:pPr>
            <a:r>
              <a:rPr lang="en-US" sz="1400" b="1" dirty="0">
                <a:ea typeface="+mn-lt"/>
                <a:cs typeface="+mn-lt"/>
              </a:rPr>
              <a:t>ORDER BY </a:t>
            </a:r>
            <a:r>
              <a:rPr lang="en-US" sz="1400" b="1" err="1">
                <a:ea typeface="+mn-lt"/>
                <a:cs typeface="+mn-lt"/>
              </a:rPr>
              <a:t>usage_count</a:t>
            </a:r>
            <a:r>
              <a:rPr lang="en-US" sz="1400" b="1" dirty="0">
                <a:ea typeface="+mn-lt"/>
                <a:cs typeface="+mn-lt"/>
              </a:rPr>
              <a:t> DESC </a:t>
            </a:r>
            <a:r>
              <a:rPr lang="en-US" sz="1400" b="1" dirty="0">
                <a:solidFill>
                  <a:schemeClr val="accent6"/>
                </a:solidFill>
                <a:ea typeface="+mn-lt"/>
                <a:cs typeface="+mn-lt"/>
              </a:rPr>
              <a:t>-- orders with allocated limit of 5 </a:t>
            </a:r>
            <a:endParaRPr lang="en-US" sz="1400" b="1" dirty="0">
              <a:solidFill>
                <a:schemeClr val="accent6"/>
              </a:solidFill>
            </a:endParaRPr>
          </a:p>
          <a:p>
            <a:pPr marL="0" indent="0">
              <a:buNone/>
            </a:pPr>
            <a:r>
              <a:rPr lang="en-US" sz="1400" b="1" dirty="0">
                <a:ea typeface="+mn-lt"/>
                <a:cs typeface="+mn-lt"/>
              </a:rPr>
              <a:t>LIMIT 5;</a:t>
            </a:r>
            <a:endParaRPr lang="en-US" sz="1400" b="1" dirty="0"/>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15</a:t>
            </a:fld>
            <a:endParaRPr lang="en-US" dirty="0"/>
          </a:p>
        </p:txBody>
      </p:sp>
      <p:pic>
        <p:nvPicPr>
          <p:cNvPr id="2" name="Picture 1" descr="A black and white screen with white text&#10;&#10;Description automatically generated">
            <a:extLst>
              <a:ext uri="{FF2B5EF4-FFF2-40B4-BE49-F238E27FC236}">
                <a16:creationId xmlns:a16="http://schemas.microsoft.com/office/drawing/2014/main" id="{53620DDA-0806-D126-12A4-5C29871CC0B4}"/>
              </a:ext>
            </a:extLst>
          </p:cNvPr>
          <p:cNvPicPr>
            <a:picLocks noChangeAspect="1"/>
          </p:cNvPicPr>
          <p:nvPr/>
        </p:nvPicPr>
        <p:blipFill>
          <a:blip r:embed="rId2"/>
          <a:stretch>
            <a:fillRect/>
          </a:stretch>
        </p:blipFill>
        <p:spPr>
          <a:xfrm>
            <a:off x="3050530" y="3060468"/>
            <a:ext cx="2924175" cy="2057400"/>
          </a:xfrm>
          <a:prstGeom prst="rect">
            <a:avLst/>
          </a:prstGeom>
        </p:spPr>
      </p:pic>
      <p:sp>
        <p:nvSpPr>
          <p:cNvPr id="6" name="Content Placeholder 4">
            <a:extLst>
              <a:ext uri="{FF2B5EF4-FFF2-40B4-BE49-F238E27FC236}">
                <a16:creationId xmlns:a16="http://schemas.microsoft.com/office/drawing/2014/main" id="{72504B9A-D48B-80C8-2217-A9533E03D677}"/>
              </a:ext>
            </a:extLst>
          </p:cNvPr>
          <p:cNvSpPr txBox="1">
            <a:spLocks/>
          </p:cNvSpPr>
          <p:nvPr/>
        </p:nvSpPr>
        <p:spPr>
          <a:xfrm>
            <a:off x="909097" y="5534718"/>
            <a:ext cx="8796276" cy="993515"/>
          </a:xfrm>
          <a:prstGeom prst="rect">
            <a:avLst/>
          </a:prstGeom>
        </p:spPr>
        <p:txBody>
          <a:bodyPr vert="horz" lIns="0" tIns="0" rIns="0" bIns="0" rtlCol="0" anchor="t">
            <a:normAutofit/>
          </a:bodyPr>
          <a:lstStyle>
            <a:lvl1pPr marL="347472" indent="-347472" algn="l" defTabSz="914400" rtl="0" eaLnBrk="1" latinLnBrk="0" hangingPunct="1">
              <a:lnSpc>
                <a:spcPct val="90000"/>
              </a:lnSpc>
              <a:spcBef>
                <a:spcPts val="0"/>
              </a:spcBef>
              <a:spcAft>
                <a:spcPts val="1800"/>
              </a:spcAft>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Insights – The above five popular hashtags are listed . Where #smile and #beach are top used ones.</a:t>
            </a:r>
            <a:endParaRPr lang="en-US" dirty="0">
              <a:ea typeface="+mn-lt"/>
              <a:cs typeface="+mn-lt"/>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347345" indent="-347345"/>
            <a:endParaRPr lang="en-US" dirty="0"/>
          </a:p>
        </p:txBody>
      </p:sp>
    </p:spTree>
    <p:extLst>
      <p:ext uri="{BB962C8B-B14F-4D97-AF65-F5344CB8AC3E}">
        <p14:creationId xmlns:p14="http://schemas.microsoft.com/office/powerpoint/2010/main" val="320628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627262" y="492992"/>
            <a:ext cx="9448673" cy="2439227"/>
          </a:xfrm>
        </p:spPr>
        <p:txBody>
          <a:bodyPr vert="horz" lIns="0" tIns="0" rIns="0" bIns="0" rtlCol="0" anchor="t">
            <a:normAutofit fontScale="92500" lnSpcReduction="10000"/>
          </a:bodyPr>
          <a:lstStyle/>
          <a:p>
            <a:pPr marL="347345" indent="-347345">
              <a:buNone/>
            </a:pPr>
            <a:r>
              <a:rPr lang="en-US" b="1" dirty="0">
                <a:ea typeface="+mn-lt"/>
                <a:cs typeface="+mn-lt"/>
              </a:rPr>
              <a:t>-- 5. Ad Campaign Launch</a:t>
            </a:r>
            <a:endParaRPr lang="en-US" b="1"/>
          </a:p>
          <a:p>
            <a:pPr marL="347345" indent="-347345">
              <a:buNone/>
            </a:pPr>
            <a:r>
              <a:rPr lang="en-US" sz="1400" b="1" dirty="0">
                <a:ea typeface="+mn-lt"/>
                <a:cs typeface="+mn-lt"/>
              </a:rPr>
              <a:t>SELECT DAYNAME(</a:t>
            </a:r>
            <a:r>
              <a:rPr lang="en-US" sz="1400" b="1" err="1">
                <a:ea typeface="+mn-lt"/>
                <a:cs typeface="+mn-lt"/>
              </a:rPr>
              <a:t>created_at</a:t>
            </a:r>
            <a:r>
              <a:rPr lang="en-US" sz="1400" b="1" dirty="0">
                <a:ea typeface="+mn-lt"/>
                <a:cs typeface="+mn-lt"/>
              </a:rPr>
              <a:t>) AS </a:t>
            </a:r>
            <a:r>
              <a:rPr lang="en-US" sz="1400" b="1" err="1">
                <a:ea typeface="+mn-lt"/>
                <a:cs typeface="+mn-lt"/>
              </a:rPr>
              <a:t>Day_of_campaign</a:t>
            </a:r>
            <a:r>
              <a:rPr lang="en-US" sz="1400" b="1" dirty="0">
                <a:ea typeface="+mn-lt"/>
                <a:cs typeface="+mn-lt"/>
              </a:rPr>
              <a:t>, COUNT(id) AS </a:t>
            </a:r>
            <a:r>
              <a:rPr lang="en-US" sz="1400" b="1" err="1">
                <a:ea typeface="+mn-lt"/>
                <a:cs typeface="+mn-lt"/>
              </a:rPr>
              <a:t>Reg_Users</a:t>
            </a:r>
            <a:r>
              <a:rPr lang="en-US" sz="1400" b="1" dirty="0">
                <a:ea typeface="+mn-lt"/>
                <a:cs typeface="+mn-lt"/>
              </a:rPr>
              <a:t> </a:t>
            </a:r>
            <a:r>
              <a:rPr lang="en-US" sz="1400" b="1" dirty="0">
                <a:solidFill>
                  <a:schemeClr val="accent6"/>
                </a:solidFill>
                <a:ea typeface="+mn-lt"/>
                <a:cs typeface="+mn-lt"/>
              </a:rPr>
              <a:t>-- DAYNAME query extracts 'name of the day'</a:t>
            </a:r>
            <a:endParaRPr lang="en-US" sz="1400" b="1">
              <a:solidFill>
                <a:schemeClr val="accent6"/>
              </a:solidFill>
            </a:endParaRPr>
          </a:p>
          <a:p>
            <a:pPr marL="347345" indent="-347345">
              <a:buNone/>
            </a:pPr>
            <a:r>
              <a:rPr lang="en-US" sz="1400" b="1" dirty="0">
                <a:ea typeface="+mn-lt"/>
                <a:cs typeface="+mn-lt"/>
              </a:rPr>
              <a:t>FROM users</a:t>
            </a:r>
            <a:endParaRPr lang="en-US" sz="1400" b="1"/>
          </a:p>
          <a:p>
            <a:pPr marL="347345" indent="-347345">
              <a:buNone/>
            </a:pPr>
            <a:r>
              <a:rPr lang="en-US" sz="1400" b="1" dirty="0">
                <a:ea typeface="+mn-lt"/>
                <a:cs typeface="+mn-lt"/>
              </a:rPr>
              <a:t>GROUP BY </a:t>
            </a:r>
            <a:r>
              <a:rPr lang="en-US" sz="1400" b="1" err="1">
                <a:ea typeface="+mn-lt"/>
                <a:cs typeface="+mn-lt"/>
              </a:rPr>
              <a:t>Day_of_campaign</a:t>
            </a:r>
            <a:r>
              <a:rPr lang="en-US" sz="1400" b="1" dirty="0">
                <a:ea typeface="+mn-lt"/>
                <a:cs typeface="+mn-lt"/>
              </a:rPr>
              <a:t> </a:t>
            </a:r>
            <a:r>
              <a:rPr lang="en-US" sz="1400" b="1" dirty="0">
                <a:solidFill>
                  <a:schemeClr val="accent6"/>
                </a:solidFill>
                <a:ea typeface="+mn-lt"/>
                <a:cs typeface="+mn-lt"/>
              </a:rPr>
              <a:t>-- groups row by day in the week</a:t>
            </a:r>
            <a:endParaRPr lang="en-US" sz="1400" b="1">
              <a:solidFill>
                <a:schemeClr val="accent6"/>
              </a:solidFill>
            </a:endParaRPr>
          </a:p>
          <a:p>
            <a:pPr marL="347345" indent="-347345">
              <a:buNone/>
            </a:pPr>
            <a:r>
              <a:rPr lang="en-US" sz="1400" b="1" dirty="0">
                <a:ea typeface="+mn-lt"/>
                <a:cs typeface="+mn-lt"/>
              </a:rPr>
              <a:t>ORDER BY </a:t>
            </a:r>
            <a:r>
              <a:rPr lang="en-US" sz="1400" b="1" err="1">
                <a:ea typeface="+mn-lt"/>
                <a:cs typeface="+mn-lt"/>
              </a:rPr>
              <a:t>Reg_Users</a:t>
            </a:r>
            <a:r>
              <a:rPr lang="en-US" sz="1400" b="1" dirty="0">
                <a:ea typeface="+mn-lt"/>
                <a:cs typeface="+mn-lt"/>
              </a:rPr>
              <a:t> DESC </a:t>
            </a:r>
            <a:r>
              <a:rPr lang="en-US" sz="1400" b="1" dirty="0">
                <a:solidFill>
                  <a:schemeClr val="accent6"/>
                </a:solidFill>
                <a:ea typeface="+mn-lt"/>
                <a:cs typeface="+mn-lt"/>
              </a:rPr>
              <a:t>-- </a:t>
            </a:r>
            <a:r>
              <a:rPr lang="en-US" sz="1400" b="1" err="1">
                <a:solidFill>
                  <a:schemeClr val="accent6"/>
                </a:solidFill>
                <a:ea typeface="+mn-lt"/>
                <a:cs typeface="+mn-lt"/>
              </a:rPr>
              <a:t>odered</a:t>
            </a:r>
            <a:r>
              <a:rPr lang="en-US" sz="1400" b="1" dirty="0">
                <a:solidFill>
                  <a:schemeClr val="accent6"/>
                </a:solidFill>
                <a:ea typeface="+mn-lt"/>
                <a:cs typeface="+mn-lt"/>
              </a:rPr>
              <a:t> in </a:t>
            </a:r>
            <a:r>
              <a:rPr lang="en-US" sz="1400" b="1" err="1">
                <a:solidFill>
                  <a:schemeClr val="accent6"/>
                </a:solidFill>
                <a:ea typeface="+mn-lt"/>
                <a:cs typeface="+mn-lt"/>
              </a:rPr>
              <a:t>desending</a:t>
            </a:r>
            <a:r>
              <a:rPr lang="en-US" sz="1400" b="1" dirty="0">
                <a:solidFill>
                  <a:schemeClr val="accent6"/>
                </a:solidFill>
                <a:ea typeface="+mn-lt"/>
                <a:cs typeface="+mn-lt"/>
              </a:rPr>
              <a:t> </a:t>
            </a:r>
            <a:endParaRPr lang="en-US" sz="1400" b="1">
              <a:solidFill>
                <a:schemeClr val="accent6"/>
              </a:solidFill>
            </a:endParaRPr>
          </a:p>
          <a:p>
            <a:pPr marL="0" indent="0">
              <a:buNone/>
            </a:pPr>
            <a:r>
              <a:rPr lang="en-US" sz="1400" b="1" dirty="0">
                <a:ea typeface="+mn-lt"/>
                <a:cs typeface="+mn-lt"/>
              </a:rPr>
              <a:t>LIMIT 1; </a:t>
            </a:r>
            <a:r>
              <a:rPr lang="en-US" sz="1400" b="1" dirty="0">
                <a:solidFill>
                  <a:schemeClr val="accent6"/>
                </a:solidFill>
                <a:ea typeface="+mn-lt"/>
                <a:cs typeface="+mn-lt"/>
              </a:rPr>
              <a:t>-- shows only one bottom result</a:t>
            </a:r>
            <a:endParaRPr lang="en-US" sz="1400" b="1">
              <a:solidFill>
                <a:schemeClr val="accent6"/>
              </a:solidFill>
            </a:endParaRPr>
          </a:p>
          <a:p>
            <a:pPr marL="0" indent="0">
              <a:buNone/>
            </a:pPr>
            <a:endParaRPr lang="en-US" dirty="0"/>
          </a:p>
          <a:p>
            <a:pPr marL="0" indent="0">
              <a:buNone/>
            </a:pP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16</a:t>
            </a:fld>
            <a:endParaRPr lang="en-US" dirty="0"/>
          </a:p>
        </p:txBody>
      </p:sp>
      <p:pic>
        <p:nvPicPr>
          <p:cNvPr id="2" name="Picture 1" descr="A screenshot of a video game&#10;&#10;Description automatically generated">
            <a:extLst>
              <a:ext uri="{FF2B5EF4-FFF2-40B4-BE49-F238E27FC236}">
                <a16:creationId xmlns:a16="http://schemas.microsoft.com/office/drawing/2014/main" id="{3D67EEE1-AD18-C835-8222-313FE7D7E0D7}"/>
              </a:ext>
            </a:extLst>
          </p:cNvPr>
          <p:cNvPicPr>
            <a:picLocks noChangeAspect="1"/>
          </p:cNvPicPr>
          <p:nvPr/>
        </p:nvPicPr>
        <p:blipFill>
          <a:blip r:embed="rId2"/>
          <a:stretch>
            <a:fillRect/>
          </a:stretch>
        </p:blipFill>
        <p:spPr>
          <a:xfrm>
            <a:off x="3375025" y="3488972"/>
            <a:ext cx="3409950" cy="1104900"/>
          </a:xfrm>
          <a:prstGeom prst="rect">
            <a:avLst/>
          </a:prstGeom>
        </p:spPr>
      </p:pic>
      <p:sp>
        <p:nvSpPr>
          <p:cNvPr id="6" name="Content Placeholder 4">
            <a:extLst>
              <a:ext uri="{FF2B5EF4-FFF2-40B4-BE49-F238E27FC236}">
                <a16:creationId xmlns:a16="http://schemas.microsoft.com/office/drawing/2014/main" id="{BC27CED9-2076-904F-7CF2-FF135CB7824C}"/>
              </a:ext>
            </a:extLst>
          </p:cNvPr>
          <p:cNvSpPr txBox="1">
            <a:spLocks/>
          </p:cNvSpPr>
          <p:nvPr/>
        </p:nvSpPr>
        <p:spPr>
          <a:xfrm>
            <a:off x="627262" y="5138060"/>
            <a:ext cx="8796276" cy="993515"/>
          </a:xfrm>
          <a:prstGeom prst="rect">
            <a:avLst/>
          </a:prstGeom>
        </p:spPr>
        <p:txBody>
          <a:bodyPr vert="horz" lIns="0" tIns="0" rIns="0" bIns="0" rtlCol="0" anchor="t">
            <a:normAutofit/>
          </a:bodyPr>
          <a:lstStyle>
            <a:lvl1pPr marL="347472" indent="-347472" algn="l" defTabSz="914400" rtl="0" eaLnBrk="1" latinLnBrk="0" hangingPunct="1">
              <a:lnSpc>
                <a:spcPct val="90000"/>
              </a:lnSpc>
              <a:spcBef>
                <a:spcPts val="0"/>
              </a:spcBef>
              <a:spcAft>
                <a:spcPts val="1800"/>
              </a:spcAft>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Insights – We Observed on Thursday there is highest users registered so this would be perfect for Ad campaign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347345" indent="-347345"/>
            <a:endParaRPr lang="en-US" dirty="0"/>
          </a:p>
        </p:txBody>
      </p:sp>
    </p:spTree>
    <p:extLst>
      <p:ext uri="{BB962C8B-B14F-4D97-AF65-F5344CB8AC3E}">
        <p14:creationId xmlns:p14="http://schemas.microsoft.com/office/powerpoint/2010/main" val="1833583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303672" y="1067102"/>
            <a:ext cx="11030083" cy="2120858"/>
          </a:xfrm>
        </p:spPr>
        <p:txBody>
          <a:bodyPr vert="horz" lIns="0" tIns="0" rIns="0" bIns="0" rtlCol="0" anchor="t">
            <a:normAutofit lnSpcReduction="10000"/>
          </a:bodyPr>
          <a:lstStyle/>
          <a:p>
            <a:pPr marL="347345" indent="-347345">
              <a:buNone/>
            </a:pPr>
            <a:r>
              <a:rPr lang="en-US" b="1" dirty="0">
                <a:ea typeface="+mn-lt"/>
                <a:cs typeface="+mn-lt"/>
              </a:rPr>
              <a:t>-- 1. User Engagement</a:t>
            </a:r>
            <a:endParaRPr lang="en-US" b="1" dirty="0"/>
          </a:p>
          <a:p>
            <a:pPr marL="347345" indent="-347345">
              <a:buNone/>
            </a:pPr>
            <a:r>
              <a:rPr lang="en-US" sz="1400" b="1" dirty="0">
                <a:ea typeface="+mn-lt"/>
                <a:cs typeface="+mn-lt"/>
              </a:rPr>
              <a:t>SELECT COUNT(p.id) / COUNT(DISTINCT u.id) AS Avg_posts, </a:t>
            </a:r>
            <a:endParaRPr lang="en-US" sz="1400" b="1">
              <a:ea typeface="+mn-lt"/>
              <a:cs typeface="+mn-lt"/>
            </a:endParaRPr>
          </a:p>
          <a:p>
            <a:pPr marL="347345" indent="-347345">
              <a:buNone/>
            </a:pPr>
            <a:r>
              <a:rPr lang="en-US" sz="1400" b="1" dirty="0">
                <a:ea typeface="+mn-lt"/>
                <a:cs typeface="+mn-lt"/>
              </a:rPr>
              <a:t>COUNT(p.id) / COUNT(u.id) AS </a:t>
            </a:r>
            <a:r>
              <a:rPr lang="en-US" sz="1400" b="1" err="1">
                <a:ea typeface="+mn-lt"/>
                <a:cs typeface="+mn-lt"/>
              </a:rPr>
              <a:t>Total_photos</a:t>
            </a:r>
            <a:r>
              <a:rPr lang="en-US" sz="1400" b="1" dirty="0">
                <a:ea typeface="+mn-lt"/>
                <a:cs typeface="+mn-lt"/>
              </a:rPr>
              <a:t> </a:t>
            </a:r>
            <a:r>
              <a:rPr lang="en-US" sz="1400" b="1" dirty="0">
                <a:solidFill>
                  <a:schemeClr val="accent6"/>
                </a:solidFill>
                <a:ea typeface="+mn-lt"/>
                <a:cs typeface="+mn-lt"/>
              </a:rPr>
              <a:t>-- counts total </a:t>
            </a:r>
            <a:r>
              <a:rPr lang="en-US" sz="1400" b="1" err="1">
                <a:solidFill>
                  <a:schemeClr val="accent6"/>
                </a:solidFill>
                <a:ea typeface="+mn-lt"/>
                <a:cs typeface="+mn-lt"/>
              </a:rPr>
              <a:t>nmber</a:t>
            </a:r>
            <a:r>
              <a:rPr lang="en-US" sz="1400" b="1" dirty="0">
                <a:solidFill>
                  <a:schemeClr val="accent6"/>
                </a:solidFill>
                <a:ea typeface="+mn-lt"/>
                <a:cs typeface="+mn-lt"/>
              </a:rPr>
              <a:t> of photos and users and takes the average</a:t>
            </a:r>
            <a:endParaRPr lang="en-US" sz="1400" b="1">
              <a:solidFill>
                <a:schemeClr val="accent6"/>
              </a:solidFill>
            </a:endParaRPr>
          </a:p>
          <a:p>
            <a:pPr marL="347345" indent="-347345">
              <a:buNone/>
            </a:pPr>
            <a:r>
              <a:rPr lang="en-US" sz="1400" b="1" dirty="0">
                <a:ea typeface="+mn-lt"/>
                <a:cs typeface="+mn-lt"/>
              </a:rPr>
              <a:t>FROM users u</a:t>
            </a:r>
            <a:endParaRPr lang="en-US" sz="1400" b="1"/>
          </a:p>
          <a:p>
            <a:pPr marL="0" indent="0">
              <a:buNone/>
            </a:pPr>
            <a:r>
              <a:rPr lang="en-US" sz="1400" b="1" dirty="0">
                <a:ea typeface="+mn-lt"/>
                <a:cs typeface="+mn-lt"/>
              </a:rPr>
              <a:t>LEFT JOIN photos p ON u.id = </a:t>
            </a:r>
            <a:r>
              <a:rPr lang="en-US" sz="1400" b="1" err="1">
                <a:ea typeface="+mn-lt"/>
                <a:cs typeface="+mn-lt"/>
              </a:rPr>
              <a:t>p.user_id</a:t>
            </a:r>
            <a:r>
              <a:rPr lang="en-US" sz="1400" b="1" dirty="0">
                <a:ea typeface="+mn-lt"/>
                <a:cs typeface="+mn-lt"/>
              </a:rPr>
              <a:t>; </a:t>
            </a:r>
            <a:r>
              <a:rPr lang="en-US" sz="1400" b="1" dirty="0">
                <a:solidFill>
                  <a:schemeClr val="accent6"/>
                </a:solidFill>
                <a:ea typeface="+mn-lt"/>
                <a:cs typeface="+mn-lt"/>
              </a:rPr>
              <a:t>-- joins user table with photos (to see each user is matched with posts)</a:t>
            </a:r>
            <a:endParaRPr lang="en-US" sz="1400" b="1">
              <a:solidFill>
                <a:schemeClr val="accent6"/>
              </a:solidFill>
            </a:endParaRPr>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17</a:t>
            </a:fld>
            <a:endParaRPr lang="en-US" dirty="0"/>
          </a:p>
        </p:txBody>
      </p:sp>
      <p:sp>
        <p:nvSpPr>
          <p:cNvPr id="7" name="Content Placeholder 4">
            <a:extLst>
              <a:ext uri="{FF2B5EF4-FFF2-40B4-BE49-F238E27FC236}">
                <a16:creationId xmlns:a16="http://schemas.microsoft.com/office/drawing/2014/main" id="{A96FEE14-9293-5C61-FAB6-4AB5F7607CAD}"/>
              </a:ext>
            </a:extLst>
          </p:cNvPr>
          <p:cNvSpPr txBox="1">
            <a:spLocks/>
          </p:cNvSpPr>
          <p:nvPr/>
        </p:nvSpPr>
        <p:spPr>
          <a:xfrm>
            <a:off x="482168" y="373994"/>
            <a:ext cx="8796276" cy="696022"/>
          </a:xfrm>
          <a:prstGeom prst="rect">
            <a:avLst/>
          </a:prstGeom>
        </p:spPr>
        <p:txBody>
          <a:bodyPr vert="horz" lIns="0" tIns="0" rIns="0" bIns="0" rtlCol="0" anchor="t">
            <a:normAutofit/>
          </a:bodyPr>
          <a:lstStyle>
            <a:lvl1pPr marL="347472" indent="-347472" algn="l" defTabSz="914400" rtl="0" eaLnBrk="1" latinLnBrk="0" hangingPunct="1">
              <a:lnSpc>
                <a:spcPct val="90000"/>
              </a:lnSpc>
              <a:spcBef>
                <a:spcPts val="0"/>
              </a:spcBef>
              <a:spcAft>
                <a:spcPts val="1800"/>
              </a:spcAft>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solidFill>
                  <a:srgbClr val="404040"/>
                </a:solidFill>
                <a:latin typeface="Times New Roman"/>
                <a:ea typeface="+mn-lt"/>
                <a:cs typeface="+mn-lt"/>
              </a:rPr>
              <a:t>B) Investor Metrics:</a:t>
            </a:r>
            <a:endParaRPr lang="en-US" b="1" i="1">
              <a:latin typeface="Times New Roman"/>
              <a:cs typeface="Times New Roman"/>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347345" indent="-347345"/>
            <a:endParaRPr lang="en-US" dirty="0"/>
          </a:p>
        </p:txBody>
      </p:sp>
      <p:pic>
        <p:nvPicPr>
          <p:cNvPr id="8" name="Picture 7" descr="A screenshot of a phone&#10;&#10;Description automatically generated">
            <a:extLst>
              <a:ext uri="{FF2B5EF4-FFF2-40B4-BE49-F238E27FC236}">
                <a16:creationId xmlns:a16="http://schemas.microsoft.com/office/drawing/2014/main" id="{8A775809-A690-E52D-83C8-BCF27DEADAEB}"/>
              </a:ext>
            </a:extLst>
          </p:cNvPr>
          <p:cNvPicPr>
            <a:picLocks noChangeAspect="1"/>
          </p:cNvPicPr>
          <p:nvPr/>
        </p:nvPicPr>
        <p:blipFill>
          <a:blip r:embed="rId2"/>
          <a:stretch>
            <a:fillRect/>
          </a:stretch>
        </p:blipFill>
        <p:spPr>
          <a:xfrm>
            <a:off x="3568234" y="3552721"/>
            <a:ext cx="3990975" cy="904875"/>
          </a:xfrm>
          <a:prstGeom prst="rect">
            <a:avLst/>
          </a:prstGeom>
        </p:spPr>
      </p:pic>
      <p:sp>
        <p:nvSpPr>
          <p:cNvPr id="10" name="Content Placeholder 4">
            <a:extLst>
              <a:ext uri="{FF2B5EF4-FFF2-40B4-BE49-F238E27FC236}">
                <a16:creationId xmlns:a16="http://schemas.microsoft.com/office/drawing/2014/main" id="{72205BB8-CD33-C847-7E1C-C527BF369941}"/>
              </a:ext>
            </a:extLst>
          </p:cNvPr>
          <p:cNvSpPr txBox="1">
            <a:spLocks/>
          </p:cNvSpPr>
          <p:nvPr/>
        </p:nvSpPr>
        <p:spPr>
          <a:xfrm>
            <a:off x="830810" y="5388581"/>
            <a:ext cx="8796276" cy="993515"/>
          </a:xfrm>
          <a:prstGeom prst="rect">
            <a:avLst/>
          </a:prstGeom>
        </p:spPr>
        <p:txBody>
          <a:bodyPr vert="horz" lIns="0" tIns="0" rIns="0" bIns="0" rtlCol="0" anchor="t">
            <a:normAutofit/>
          </a:bodyPr>
          <a:lstStyle>
            <a:lvl1pPr marL="347472" indent="-347472" algn="l" defTabSz="914400" rtl="0" eaLnBrk="1" latinLnBrk="0" hangingPunct="1">
              <a:lnSpc>
                <a:spcPct val="90000"/>
              </a:lnSpc>
              <a:spcBef>
                <a:spcPts val="0"/>
              </a:spcBef>
              <a:spcAft>
                <a:spcPts val="1800"/>
              </a:spcAft>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Insights – Users post an average of 2.5 photos , The total photos is roughly 0.90</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347345" indent="-347345"/>
            <a:endParaRPr lang="en-US" dirty="0"/>
          </a:p>
        </p:txBody>
      </p:sp>
    </p:spTree>
    <p:extLst>
      <p:ext uri="{BB962C8B-B14F-4D97-AF65-F5344CB8AC3E}">
        <p14:creationId xmlns:p14="http://schemas.microsoft.com/office/powerpoint/2010/main" val="3788280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616823" y="331197"/>
            <a:ext cx="9495645" cy="2079104"/>
          </a:xfrm>
        </p:spPr>
        <p:txBody>
          <a:bodyPr vert="horz" lIns="0" tIns="0" rIns="0" bIns="0" rtlCol="0" anchor="t">
            <a:normAutofit lnSpcReduction="10000"/>
          </a:bodyPr>
          <a:lstStyle/>
          <a:p>
            <a:pPr marL="347345" indent="-347345">
              <a:buNone/>
            </a:pPr>
            <a:r>
              <a:rPr lang="en-US" b="1" dirty="0">
                <a:ea typeface="+mn-lt"/>
                <a:cs typeface="+mn-lt"/>
              </a:rPr>
              <a:t>-- 2. BOTS &amp; FAKE ACCOUNTS</a:t>
            </a:r>
            <a:endParaRPr lang="en-US" b="1" dirty="0"/>
          </a:p>
          <a:p>
            <a:pPr marL="347345" indent="-347345">
              <a:buNone/>
            </a:pPr>
            <a:r>
              <a:rPr lang="en-US" sz="1400" b="1" dirty="0">
                <a:ea typeface="+mn-lt"/>
                <a:cs typeface="+mn-lt"/>
              </a:rPr>
              <a:t>SELECT </a:t>
            </a:r>
            <a:r>
              <a:rPr lang="en-US" sz="1400" b="1" err="1">
                <a:ea typeface="+mn-lt"/>
                <a:cs typeface="+mn-lt"/>
              </a:rPr>
              <a:t>l.user_id</a:t>
            </a:r>
            <a:r>
              <a:rPr lang="en-US" sz="1400" b="1" dirty="0">
                <a:ea typeface="+mn-lt"/>
                <a:cs typeface="+mn-lt"/>
              </a:rPr>
              <a:t>, </a:t>
            </a:r>
            <a:r>
              <a:rPr lang="en-US" sz="1400" b="1" err="1">
                <a:ea typeface="+mn-lt"/>
                <a:cs typeface="+mn-lt"/>
              </a:rPr>
              <a:t>u.username</a:t>
            </a:r>
            <a:r>
              <a:rPr lang="en-US" sz="1400" b="1" dirty="0">
                <a:ea typeface="+mn-lt"/>
                <a:cs typeface="+mn-lt"/>
              </a:rPr>
              <a:t>, COUNT(</a:t>
            </a:r>
            <a:r>
              <a:rPr lang="en-US" sz="1400" b="1" err="1">
                <a:ea typeface="+mn-lt"/>
                <a:cs typeface="+mn-lt"/>
              </a:rPr>
              <a:t>l.photo_id</a:t>
            </a:r>
            <a:r>
              <a:rPr lang="en-US" sz="1400" b="1" dirty="0">
                <a:ea typeface="+mn-lt"/>
                <a:cs typeface="+mn-lt"/>
              </a:rPr>
              <a:t>) AS </a:t>
            </a:r>
            <a:r>
              <a:rPr lang="en-US" sz="1400" b="1" err="1">
                <a:ea typeface="+mn-lt"/>
                <a:cs typeface="+mn-lt"/>
              </a:rPr>
              <a:t>Fake_likes</a:t>
            </a:r>
            <a:r>
              <a:rPr lang="en-US" sz="1400" b="1" dirty="0">
                <a:ea typeface="+mn-lt"/>
                <a:cs typeface="+mn-lt"/>
              </a:rPr>
              <a:t> FROM likes l </a:t>
            </a:r>
            <a:r>
              <a:rPr lang="en-US" sz="1400" b="1" dirty="0">
                <a:solidFill>
                  <a:schemeClr val="accent6"/>
                </a:solidFill>
                <a:ea typeface="+mn-lt"/>
                <a:cs typeface="+mn-lt"/>
              </a:rPr>
              <a:t> -- count calculates total number of likes</a:t>
            </a:r>
            <a:endParaRPr lang="en-US" sz="1400" b="1" dirty="0">
              <a:solidFill>
                <a:schemeClr val="accent6"/>
              </a:solidFill>
            </a:endParaRPr>
          </a:p>
          <a:p>
            <a:pPr marL="347345" indent="-347345">
              <a:buNone/>
            </a:pPr>
            <a:r>
              <a:rPr lang="en-US" sz="1400" b="1" dirty="0">
                <a:ea typeface="+mn-lt"/>
                <a:cs typeface="+mn-lt"/>
              </a:rPr>
              <a:t>JOIN users u ON </a:t>
            </a:r>
            <a:r>
              <a:rPr lang="en-US" sz="1400" b="1" err="1">
                <a:ea typeface="+mn-lt"/>
                <a:cs typeface="+mn-lt"/>
              </a:rPr>
              <a:t>l.user_id</a:t>
            </a:r>
            <a:r>
              <a:rPr lang="en-US" sz="1400" b="1" dirty="0">
                <a:ea typeface="+mn-lt"/>
                <a:cs typeface="+mn-lt"/>
              </a:rPr>
              <a:t> = u.id </a:t>
            </a:r>
            <a:r>
              <a:rPr lang="en-US" sz="1400" b="1" dirty="0">
                <a:solidFill>
                  <a:schemeClr val="accent6"/>
                </a:solidFill>
                <a:ea typeface="+mn-lt"/>
                <a:cs typeface="+mn-lt"/>
              </a:rPr>
              <a:t>-- joins likes wit users to </a:t>
            </a:r>
            <a:r>
              <a:rPr lang="en-US" sz="1400" b="1" err="1">
                <a:solidFill>
                  <a:schemeClr val="accent6"/>
                </a:solidFill>
                <a:ea typeface="+mn-lt"/>
                <a:cs typeface="+mn-lt"/>
              </a:rPr>
              <a:t>retrive</a:t>
            </a:r>
            <a:r>
              <a:rPr lang="en-US" sz="1400" b="1" dirty="0">
                <a:solidFill>
                  <a:schemeClr val="accent6"/>
                </a:solidFill>
                <a:ea typeface="+mn-lt"/>
                <a:cs typeface="+mn-lt"/>
              </a:rPr>
              <a:t> username</a:t>
            </a:r>
            <a:endParaRPr lang="en-US" sz="1400" b="1" dirty="0">
              <a:solidFill>
                <a:schemeClr val="accent6"/>
              </a:solidFill>
            </a:endParaRPr>
          </a:p>
          <a:p>
            <a:pPr marL="347345" indent="-347345">
              <a:buNone/>
            </a:pPr>
            <a:r>
              <a:rPr lang="en-US" sz="1400" b="1" dirty="0">
                <a:ea typeface="+mn-lt"/>
                <a:cs typeface="+mn-lt"/>
              </a:rPr>
              <a:t>GROUP BY </a:t>
            </a:r>
            <a:r>
              <a:rPr lang="en-US" sz="1400" b="1" dirty="0" err="1">
                <a:ea typeface="+mn-lt"/>
                <a:cs typeface="+mn-lt"/>
              </a:rPr>
              <a:t>l.user_id</a:t>
            </a:r>
            <a:r>
              <a:rPr lang="en-US" sz="1400" b="1" dirty="0">
                <a:ea typeface="+mn-lt"/>
                <a:cs typeface="+mn-lt"/>
              </a:rPr>
              <a:t>, </a:t>
            </a:r>
            <a:r>
              <a:rPr lang="en-US" sz="1400" b="1" dirty="0" err="1">
                <a:ea typeface="+mn-lt"/>
                <a:cs typeface="+mn-lt"/>
              </a:rPr>
              <a:t>u.username</a:t>
            </a:r>
            <a:endParaRPr lang="en-US" sz="1400" b="1" dirty="0" err="1"/>
          </a:p>
          <a:p>
            <a:pPr marL="0" indent="0">
              <a:buNone/>
            </a:pPr>
            <a:r>
              <a:rPr lang="en-US" sz="1400" b="1" dirty="0">
                <a:ea typeface="+mn-lt"/>
                <a:cs typeface="+mn-lt"/>
              </a:rPr>
              <a:t>HAVING COUNT(</a:t>
            </a:r>
            <a:r>
              <a:rPr lang="en-US" sz="1400" b="1" err="1">
                <a:ea typeface="+mn-lt"/>
                <a:cs typeface="+mn-lt"/>
              </a:rPr>
              <a:t>l.photo_id</a:t>
            </a:r>
            <a:r>
              <a:rPr lang="en-US" sz="1400" b="1" dirty="0">
                <a:ea typeface="+mn-lt"/>
                <a:cs typeface="+mn-lt"/>
              </a:rPr>
              <a:t>) = (SELECT COUNT(id) FROM photos); </a:t>
            </a:r>
            <a:r>
              <a:rPr lang="en-US" sz="1400" b="1" dirty="0">
                <a:solidFill>
                  <a:schemeClr val="accent6"/>
                </a:solidFill>
                <a:ea typeface="+mn-lt"/>
                <a:cs typeface="+mn-lt"/>
              </a:rPr>
              <a:t>-- uses subquery to compare</a:t>
            </a:r>
            <a:endParaRPr lang="en-US" sz="1400" b="1">
              <a:solidFill>
                <a:schemeClr val="accent6"/>
              </a:solidFill>
            </a:endParaRPr>
          </a:p>
          <a:p>
            <a:pPr marL="0" indent="0">
              <a:buNone/>
            </a:pPr>
            <a:endParaRPr lang="en-US" dirty="0"/>
          </a:p>
          <a:p>
            <a:pPr marL="0" indent="0">
              <a:buNone/>
            </a:pP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18</a:t>
            </a:fld>
            <a:endParaRPr lang="en-US" dirty="0"/>
          </a:p>
        </p:txBody>
      </p:sp>
      <p:pic>
        <p:nvPicPr>
          <p:cNvPr id="2" name="Picture 1" descr="A screenshot of a computer&#10;&#10;Description automatically generated">
            <a:extLst>
              <a:ext uri="{FF2B5EF4-FFF2-40B4-BE49-F238E27FC236}">
                <a16:creationId xmlns:a16="http://schemas.microsoft.com/office/drawing/2014/main" id="{A6B14565-FB9D-EA41-84F4-D142E926817B}"/>
              </a:ext>
            </a:extLst>
          </p:cNvPr>
          <p:cNvPicPr>
            <a:picLocks noChangeAspect="1"/>
          </p:cNvPicPr>
          <p:nvPr/>
        </p:nvPicPr>
        <p:blipFill>
          <a:blip r:embed="rId2"/>
          <a:stretch>
            <a:fillRect/>
          </a:stretch>
        </p:blipFill>
        <p:spPr>
          <a:xfrm>
            <a:off x="3770789" y="2721512"/>
            <a:ext cx="3897858" cy="3806868"/>
          </a:xfrm>
          <a:prstGeom prst="rect">
            <a:avLst/>
          </a:prstGeom>
        </p:spPr>
      </p:pic>
    </p:spTree>
    <p:extLst>
      <p:ext uri="{BB962C8B-B14F-4D97-AF65-F5344CB8AC3E}">
        <p14:creationId xmlns:p14="http://schemas.microsoft.com/office/powerpoint/2010/main" val="199543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923F-2B95-8D5A-8578-DBC0FC0DCEA8}"/>
              </a:ext>
            </a:extLst>
          </p:cNvPr>
          <p:cNvSpPr>
            <a:spLocks noGrp="1"/>
          </p:cNvSpPr>
          <p:nvPr>
            <p:ph type="title"/>
          </p:nvPr>
        </p:nvSpPr>
        <p:spPr>
          <a:xfrm>
            <a:off x="841248" y="841248"/>
            <a:ext cx="10479024" cy="557784"/>
          </a:xfrm>
        </p:spPr>
        <p:txBody>
          <a:bodyPr/>
          <a:lstStyle/>
          <a:p>
            <a:r>
              <a:rPr lang="en-US" dirty="0"/>
              <a:t>Agenda</a:t>
            </a:r>
          </a:p>
        </p:txBody>
      </p:sp>
      <p:sp>
        <p:nvSpPr>
          <p:cNvPr id="5" name="Text Placeholder 4">
            <a:extLst>
              <a:ext uri="{FF2B5EF4-FFF2-40B4-BE49-F238E27FC236}">
                <a16:creationId xmlns:a16="http://schemas.microsoft.com/office/drawing/2014/main" id="{DFFF7AA9-7C16-A939-67C8-DF700FEF7D83}"/>
              </a:ext>
            </a:extLst>
          </p:cNvPr>
          <p:cNvSpPr>
            <a:spLocks noGrp="1"/>
          </p:cNvSpPr>
          <p:nvPr>
            <p:ph sz="quarter" idx="13"/>
          </p:nvPr>
        </p:nvSpPr>
        <p:spPr>
          <a:xfrm>
            <a:off x="841248" y="1536827"/>
            <a:ext cx="6556375" cy="4479925"/>
          </a:xfrm>
        </p:spPr>
        <p:txBody>
          <a:bodyPr vert="horz" lIns="0" tIns="0" rIns="0" bIns="0" rtlCol="0" anchor="t">
            <a:normAutofit/>
          </a:bodyPr>
          <a:lstStyle/>
          <a:p>
            <a:pPr marL="347345" indent="-347345"/>
            <a:r>
              <a:rPr lang="en-US" dirty="0"/>
              <a:t>Project Description</a:t>
            </a:r>
          </a:p>
          <a:p>
            <a:pPr marL="347345" indent="-347345"/>
            <a:r>
              <a:rPr lang="en-US" dirty="0"/>
              <a:t>Approach</a:t>
            </a:r>
          </a:p>
          <a:p>
            <a:pPr marL="347345" indent="-347345"/>
            <a:r>
              <a:rPr lang="en-US" dirty="0"/>
              <a:t>Tech Stack Used</a:t>
            </a:r>
          </a:p>
          <a:p>
            <a:pPr marL="347345" indent="-347345"/>
            <a:r>
              <a:rPr lang="en-US"/>
              <a:t>Solutions &amp; Insights </a:t>
            </a:r>
          </a:p>
          <a:p>
            <a:pPr marL="0" indent="0">
              <a:buNone/>
            </a:pP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58FEA6BC-F3A8-6DDC-F1F8-6348F54E8BE2}"/>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2</a:t>
            </a:fld>
            <a:endParaRPr lang="en-US" dirty="0"/>
          </a:p>
        </p:txBody>
      </p:sp>
    </p:spTree>
    <p:extLst>
      <p:ext uri="{BB962C8B-B14F-4D97-AF65-F5344CB8AC3E}">
        <p14:creationId xmlns:p14="http://schemas.microsoft.com/office/powerpoint/2010/main" val="413263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A1E0E93-C6B0-0C8B-16D2-354982229DB1}"/>
              </a:ext>
            </a:extLst>
          </p:cNvPr>
          <p:cNvSpPr>
            <a:spLocks noGrp="1"/>
          </p:cNvSpPr>
          <p:nvPr>
            <p:ph type="body" sz="quarter" idx="10"/>
          </p:nvPr>
        </p:nvSpPr>
        <p:spPr>
          <a:xfrm>
            <a:off x="841247" y="1536192"/>
            <a:ext cx="6931152" cy="4480560"/>
          </a:xfrm>
        </p:spPr>
        <p:txBody>
          <a:bodyPr vert="horz" lIns="0" tIns="0" rIns="0" bIns="0" rtlCol="0" anchor="t">
            <a:noAutofit/>
          </a:bodyPr>
          <a:lstStyle/>
          <a:p>
            <a:r>
              <a:rPr lang="en-US" dirty="0"/>
              <a:t>Project Description</a:t>
            </a:r>
          </a:p>
          <a:p>
            <a:endParaRPr lang="en-US" dirty="0"/>
          </a:p>
        </p:txBody>
      </p:sp>
    </p:spTree>
    <p:extLst>
      <p:ext uri="{BB962C8B-B14F-4D97-AF65-F5344CB8AC3E}">
        <p14:creationId xmlns:p14="http://schemas.microsoft.com/office/powerpoint/2010/main" val="174652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A94AC61-4F6E-98E2-D42B-F2114BBA120D}"/>
              </a:ext>
            </a:extLst>
          </p:cNvPr>
          <p:cNvSpPr>
            <a:spLocks noGrp="1"/>
          </p:cNvSpPr>
          <p:nvPr>
            <p:ph sz="quarter" idx="13"/>
          </p:nvPr>
        </p:nvSpPr>
        <p:spPr>
          <a:xfrm>
            <a:off x="815152" y="1724717"/>
            <a:ext cx="6556375" cy="4803514"/>
          </a:xfrm>
        </p:spPr>
        <p:txBody>
          <a:bodyPr vert="horz" lIns="0" tIns="0" rIns="0" bIns="0" rtlCol="0" anchor="t">
            <a:normAutofit/>
          </a:bodyPr>
          <a:lstStyle/>
          <a:p>
            <a:pPr marL="0" indent="0">
              <a:buNone/>
            </a:pPr>
            <a:r>
              <a:rPr lang="en-US" dirty="0">
                <a:ea typeface="+mn-lt"/>
                <a:cs typeface="+mn-lt"/>
              </a:rPr>
              <a:t>This project will analyze Instagram user data by using SQL to find insights on how users engage and the patterns they represent. These insights will help the marketing team, product team, and investors make decisions based on data to improve user experience, start targeted campaigns, and keep the platform trustworthy.</a:t>
            </a: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D04F9477-0E09-541A-1BEE-18EAF43FE06E}"/>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4</a:t>
            </a:fld>
            <a:endParaRPr lang="en-US" dirty="0"/>
          </a:p>
        </p:txBody>
      </p:sp>
    </p:spTree>
    <p:extLst>
      <p:ext uri="{BB962C8B-B14F-4D97-AF65-F5344CB8AC3E}">
        <p14:creationId xmlns:p14="http://schemas.microsoft.com/office/powerpoint/2010/main" val="368847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26DA25-1172-208C-2C26-5E3AF67E11D5}"/>
              </a:ext>
            </a:extLst>
          </p:cNvPr>
          <p:cNvSpPr>
            <a:spLocks noGrp="1"/>
          </p:cNvSpPr>
          <p:nvPr>
            <p:ph type="body" sz="quarter" idx="10"/>
          </p:nvPr>
        </p:nvSpPr>
        <p:spPr>
          <a:xfrm>
            <a:off x="841247" y="1536192"/>
            <a:ext cx="10479024" cy="2679192"/>
          </a:xfrm>
        </p:spPr>
        <p:txBody>
          <a:bodyPr vert="horz" lIns="0" tIns="0" rIns="0" bIns="0" rtlCol="0" anchor="t">
            <a:noAutofit/>
          </a:bodyPr>
          <a:lstStyle/>
          <a:p>
            <a:r>
              <a:rPr lang="en-US" dirty="0"/>
              <a:t>Approach</a:t>
            </a:r>
          </a:p>
          <a:p>
            <a:endParaRPr lang="en-US" dirty="0"/>
          </a:p>
        </p:txBody>
      </p:sp>
    </p:spTree>
    <p:extLst>
      <p:ext uri="{BB962C8B-B14F-4D97-AF65-F5344CB8AC3E}">
        <p14:creationId xmlns:p14="http://schemas.microsoft.com/office/powerpoint/2010/main" val="170918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A94AC61-4F6E-98E2-D42B-F2114BBA120D}"/>
              </a:ext>
            </a:extLst>
          </p:cNvPr>
          <p:cNvSpPr>
            <a:spLocks noGrp="1"/>
          </p:cNvSpPr>
          <p:nvPr>
            <p:ph sz="quarter" idx="13"/>
          </p:nvPr>
        </p:nvSpPr>
        <p:spPr>
          <a:xfrm>
            <a:off x="841248" y="1536827"/>
            <a:ext cx="7255744" cy="4479925"/>
          </a:xfrm>
        </p:spPr>
        <p:txBody>
          <a:bodyPr vert="horz" lIns="0" tIns="0" rIns="0" bIns="0" rtlCol="0" anchor="t">
            <a:normAutofit/>
          </a:bodyPr>
          <a:lstStyle/>
          <a:p>
            <a:pPr marL="0" indent="0">
              <a:buNone/>
            </a:pPr>
            <a:r>
              <a:rPr lang="en-US" dirty="0">
                <a:solidFill>
                  <a:srgbClr val="404040"/>
                </a:solidFill>
                <a:latin typeface="Aptos Light"/>
                <a:ea typeface="Open Sans"/>
                <a:cs typeface="Open Sans"/>
              </a:rPr>
              <a:t>We analyze information retrieved from tables users, photos, tags, likes, etc., of the Instagram database by using MySQL queries. </a:t>
            </a:r>
          </a:p>
          <a:p>
            <a:pPr marL="0" indent="0">
              <a:buNone/>
            </a:pPr>
            <a:r>
              <a:rPr lang="en-US" dirty="0">
                <a:solidFill>
                  <a:srgbClr val="404040"/>
                </a:solidFill>
                <a:latin typeface="Aptos Light"/>
                <a:ea typeface="Open Sans"/>
                <a:cs typeface="Open Sans"/>
              </a:rPr>
              <a:t>Major tasks include the search for loyal users, research on hashtags, calculation of user engagement metrics, and suspicious activity detection</a:t>
            </a:r>
            <a:r>
              <a:rPr lang="en-US" dirty="0">
                <a:ea typeface="Open Sans"/>
                <a:cs typeface="Open Sans"/>
              </a:rPr>
              <a:t>. Also </a:t>
            </a:r>
            <a:r>
              <a:rPr lang="en-US" dirty="0">
                <a:ea typeface="+mn-lt"/>
                <a:cs typeface="+mn-lt"/>
              </a:rPr>
              <a:t>Provide insights and trends where appropriate</a:t>
            </a:r>
            <a:r>
              <a:rPr lang="en-US" dirty="0">
                <a:ea typeface="Open Sans"/>
                <a:cs typeface="Open Sans"/>
              </a:rPr>
              <a:t>. </a:t>
            </a:r>
          </a:p>
          <a:p>
            <a:pPr marL="0" indent="0">
              <a:buNone/>
            </a:pPr>
            <a:r>
              <a:rPr lang="en-US" dirty="0">
                <a:ea typeface="Open Sans"/>
                <a:cs typeface="Open Sans"/>
              </a:rPr>
              <a:t>All this process will be executed and done in SQL workbench.</a:t>
            </a:r>
            <a:endParaRPr lang="en-US"/>
          </a:p>
          <a:p>
            <a:pPr marL="347345" indent="-347345"/>
            <a:endParaRPr lang="en-US" dirty="0"/>
          </a:p>
        </p:txBody>
      </p:sp>
      <p:sp>
        <p:nvSpPr>
          <p:cNvPr id="4" name="Slide Number Placeholder 3">
            <a:extLst>
              <a:ext uri="{FF2B5EF4-FFF2-40B4-BE49-F238E27FC236}">
                <a16:creationId xmlns:a16="http://schemas.microsoft.com/office/drawing/2014/main" id="{D04F9477-0E09-541A-1BEE-18EAF43FE06E}"/>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6</a:t>
            </a:fld>
            <a:endParaRPr lang="en-US" dirty="0"/>
          </a:p>
        </p:txBody>
      </p:sp>
    </p:spTree>
    <p:extLst>
      <p:ext uri="{BB962C8B-B14F-4D97-AF65-F5344CB8AC3E}">
        <p14:creationId xmlns:p14="http://schemas.microsoft.com/office/powerpoint/2010/main" val="208882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26DA25-1172-208C-2C26-5E3AF67E11D5}"/>
              </a:ext>
            </a:extLst>
          </p:cNvPr>
          <p:cNvSpPr>
            <a:spLocks noGrp="1"/>
          </p:cNvSpPr>
          <p:nvPr>
            <p:ph type="body" sz="quarter" idx="10"/>
          </p:nvPr>
        </p:nvSpPr>
        <p:spPr>
          <a:xfrm>
            <a:off x="841247" y="1536192"/>
            <a:ext cx="6893449" cy="2679192"/>
          </a:xfrm>
        </p:spPr>
        <p:txBody>
          <a:bodyPr vert="horz" lIns="0" tIns="0" rIns="0" bIns="0" rtlCol="0" anchor="t">
            <a:noAutofit/>
          </a:bodyPr>
          <a:lstStyle/>
          <a:p>
            <a:r>
              <a:rPr lang="en-US" dirty="0"/>
              <a:t>Tech Stack Used</a:t>
            </a:r>
          </a:p>
          <a:p>
            <a:endParaRPr lang="en-US" dirty="0"/>
          </a:p>
        </p:txBody>
      </p:sp>
    </p:spTree>
    <p:extLst>
      <p:ext uri="{BB962C8B-B14F-4D97-AF65-F5344CB8AC3E}">
        <p14:creationId xmlns:p14="http://schemas.microsoft.com/office/powerpoint/2010/main" val="185361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CAD0987-D595-9D33-A24C-ED016A62A8BD}"/>
              </a:ext>
            </a:extLst>
          </p:cNvPr>
          <p:cNvSpPr>
            <a:spLocks noGrp="1"/>
          </p:cNvSpPr>
          <p:nvPr>
            <p:ph sz="quarter" idx="13"/>
          </p:nvPr>
        </p:nvSpPr>
        <p:spPr>
          <a:xfrm>
            <a:off x="841248" y="1536827"/>
            <a:ext cx="5873537" cy="4479925"/>
          </a:xfrm>
        </p:spPr>
        <p:txBody>
          <a:bodyPr vert="horz" lIns="0" tIns="0" rIns="0" bIns="0" rtlCol="0" anchor="t">
            <a:normAutofit/>
          </a:bodyPr>
          <a:lstStyle/>
          <a:p>
            <a:pPr marL="342900" indent="-342900"/>
            <a:r>
              <a:rPr lang="en-US" dirty="0"/>
              <a:t>IDE used is MySQL Workbench </a:t>
            </a:r>
          </a:p>
          <a:p>
            <a:pPr marL="342900" indent="-342900"/>
            <a:r>
              <a:rPr lang="en-US" dirty="0"/>
              <a:t>Version – MySQL 8.0</a:t>
            </a:r>
          </a:p>
          <a:p>
            <a:pPr marL="342900" indent="-342900"/>
            <a:r>
              <a:rPr lang="en-US" dirty="0"/>
              <a:t>Using MySQL because it is well suited for analysis of large datasets effectively and workbench provides an user interface in achieving query writing and debug them.</a:t>
            </a:r>
          </a:p>
          <a:p>
            <a:pPr marL="0" indent="0">
              <a:buNone/>
            </a:pPr>
            <a:endParaRPr lang="en-US" dirty="0"/>
          </a:p>
          <a:p>
            <a:pPr marL="0" indent="0">
              <a:buNone/>
            </a:pPr>
            <a:endParaRPr lang="en-US" dirty="0"/>
          </a:p>
          <a:p>
            <a:pPr marL="347345" indent="-347345"/>
            <a:endParaRPr lang="en-US" dirty="0"/>
          </a:p>
        </p:txBody>
      </p:sp>
      <p:sp>
        <p:nvSpPr>
          <p:cNvPr id="4" name="Slide Number Placeholder 3">
            <a:extLst>
              <a:ext uri="{FF2B5EF4-FFF2-40B4-BE49-F238E27FC236}">
                <a16:creationId xmlns:a16="http://schemas.microsoft.com/office/drawing/2014/main" id="{FE7814C5-5D60-0866-7B45-798BC7C8D1CB}"/>
              </a:ext>
            </a:extLst>
          </p:cNvPr>
          <p:cNvSpPr>
            <a:spLocks noGrp="1"/>
          </p:cNvSpPr>
          <p:nvPr>
            <p:ph type="sldNum" sz="quarter" idx="11"/>
          </p:nvPr>
        </p:nvSpPr>
        <p:spPr>
          <a:xfrm>
            <a:off x="10917936" y="6385422"/>
            <a:ext cx="843264" cy="288000"/>
          </a:xfrm>
        </p:spPr>
        <p:txBody>
          <a:bodyPr/>
          <a:lstStyle/>
          <a:p>
            <a:fld id="{B67B645E-C5E5-4727-B977-D372A0AA71D9}" type="slidenum">
              <a:rPr lang="en-US" smtClean="0"/>
              <a:pPr/>
              <a:t>8</a:t>
            </a:fld>
            <a:endParaRPr lang="en-US" dirty="0"/>
          </a:p>
        </p:txBody>
      </p:sp>
    </p:spTree>
    <p:extLst>
      <p:ext uri="{BB962C8B-B14F-4D97-AF65-F5344CB8AC3E}">
        <p14:creationId xmlns:p14="http://schemas.microsoft.com/office/powerpoint/2010/main" val="8977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26DA25-1172-208C-2C26-5E3AF67E11D5}"/>
              </a:ext>
            </a:extLst>
          </p:cNvPr>
          <p:cNvSpPr>
            <a:spLocks noGrp="1"/>
          </p:cNvSpPr>
          <p:nvPr>
            <p:ph type="body" sz="quarter" idx="10"/>
          </p:nvPr>
        </p:nvSpPr>
        <p:spPr>
          <a:xfrm>
            <a:off x="841247" y="1536192"/>
            <a:ext cx="6893449" cy="2679192"/>
          </a:xfrm>
        </p:spPr>
        <p:txBody>
          <a:bodyPr vert="horz" lIns="0" tIns="0" rIns="0" bIns="0" rtlCol="0" anchor="t">
            <a:noAutofit/>
          </a:bodyPr>
          <a:lstStyle/>
          <a:p>
            <a:r>
              <a:rPr lang="en-US"/>
              <a:t>Solutions </a:t>
            </a:r>
            <a:r>
              <a:rPr lang="en-US">
                <a:solidFill>
                  <a:srgbClr val="F2F2F2"/>
                </a:solidFill>
              </a:rPr>
              <a:t>&amp; Insights </a:t>
            </a:r>
            <a:endParaRPr lang="en-US" dirty="0">
              <a:solidFill>
                <a:srgbClr val="F2F2F2"/>
              </a:solidFill>
            </a:endParaRPr>
          </a:p>
          <a:p>
            <a:endParaRPr lang="en-US" dirty="0"/>
          </a:p>
          <a:p>
            <a:endParaRPr lang="en-US" dirty="0"/>
          </a:p>
        </p:txBody>
      </p:sp>
    </p:spTree>
    <p:extLst>
      <p:ext uri="{BB962C8B-B14F-4D97-AF65-F5344CB8AC3E}">
        <p14:creationId xmlns:p14="http://schemas.microsoft.com/office/powerpoint/2010/main" val="770232456"/>
      </p:ext>
    </p:extLst>
  </p:cSld>
  <p:clrMapOvr>
    <a:masterClrMapping/>
  </p:clrMapOvr>
</p:sld>
</file>

<file path=ppt/theme/theme1.xml><?xml version="1.0" encoding="utf-8"?>
<a:theme xmlns:a="http://schemas.openxmlformats.org/drawingml/2006/main" name="Custom">
  <a:themeElements>
    <a:clrScheme name="TM66835393">
      <a:dk1>
        <a:srgbClr val="000000"/>
      </a:dk1>
      <a:lt1>
        <a:srgbClr val="FFFFFF"/>
      </a:lt1>
      <a:dk2>
        <a:srgbClr val="44546A"/>
      </a:dk2>
      <a:lt2>
        <a:srgbClr val="E7E6E6"/>
      </a:lt2>
      <a:accent1>
        <a:srgbClr val="55BC7E"/>
      </a:accent1>
      <a:accent2>
        <a:srgbClr val="FFC330"/>
      </a:accent2>
      <a:accent3>
        <a:srgbClr val="BE80FF"/>
      </a:accent3>
      <a:accent4>
        <a:srgbClr val="FF8345"/>
      </a:accent4>
      <a:accent5>
        <a:srgbClr val="FF70BF"/>
      </a:accent5>
      <a:accent6>
        <a:srgbClr val="60A2F5"/>
      </a:accent6>
      <a:hlink>
        <a:srgbClr val="5C4EDC"/>
      </a:hlink>
      <a:folHlink>
        <a:srgbClr val="7FC5FF"/>
      </a:folHlink>
    </a:clrScheme>
    <a:fontScheme name="Custom 32">
      <a:majorFont>
        <a:latin typeface="Aptos"/>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66835393_win32_SD_v3" id="{4170EB69-3ACE-4C18-BE4C-C6CBD8BF8A79}" vid="{8A480AB3-AE5D-4813-AA67-ADACC5EA6C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247F30-5811-40C0-99EC-CF53200590BE}">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55E72E99-0076-433E-AD3A-575A11FAB73D}">
  <ds:schemaRefs>
    <ds:schemaRef ds:uri="http://schemas.microsoft.com/sharepoint/v3/contenttype/forms"/>
  </ds:schemaRefs>
</ds:datastoreItem>
</file>

<file path=customXml/itemProps3.xml><?xml version="1.0" encoding="utf-8"?>
<ds:datastoreItem xmlns:ds="http://schemas.openxmlformats.org/officeDocument/2006/customXml" ds:itemID="{146EB691-4DD5-4558-B7D1-3EA8CC81E2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2573</TotalTime>
  <Words>417</Words>
  <Application>Microsoft Office PowerPoint</Application>
  <PresentationFormat>Widescreen</PresentationFormat>
  <Paragraphs>108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374</cp:revision>
  <dcterms:created xsi:type="dcterms:W3CDTF">2023-08-29T05:36:21Z</dcterms:created>
  <dcterms:modified xsi:type="dcterms:W3CDTF">2024-11-29T10:43:23Z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