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2CB77-CC9C-964C-967A-4424BCB65D89}" v="5" dt="2024-11-21T07:33:30.812"/>
    <p1510:client id="{81794CEB-1823-4A5E-9DAB-7FB6396321F8}" v="999" dt="2024-11-21T07:34:14.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37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81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4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6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233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004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64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7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05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47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11/20/2024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45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11/20/2024</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7480461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t>DATA ANALYTICS PROCESS</a:t>
            </a:r>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US" sz="2000" b="1">
                <a:solidFill>
                  <a:srgbClr val="3C4858"/>
                </a:solidFill>
                <a:ea typeface="+mn-lt"/>
                <a:cs typeface="+mn-lt"/>
              </a:rPr>
              <a:t>Application in Real Life Scenario</a:t>
            </a:r>
            <a:endParaRPr lang="en-US" sz="2000"/>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AD8D-65A8-AA87-82D4-E0A5EBB10B61}"/>
              </a:ext>
            </a:extLst>
          </p:cNvPr>
          <p:cNvSpPr>
            <a:spLocks noGrp="1"/>
          </p:cNvSpPr>
          <p:nvPr>
            <p:ph type="title"/>
          </p:nvPr>
        </p:nvSpPr>
        <p:spPr/>
        <p:txBody>
          <a:bodyPr>
            <a:normAutofit/>
          </a:bodyPr>
          <a:lstStyle/>
          <a:p>
            <a:r>
              <a:rPr lang="en-US" sz="2400">
                <a:solidFill>
                  <a:srgbClr val="8492A6"/>
                </a:solidFill>
                <a:ea typeface="+mj-lt"/>
                <a:cs typeface="+mj-lt"/>
              </a:rPr>
              <a:t>Real-life situation where we use Data Analytics </a:t>
            </a:r>
            <a:endParaRPr lang="en-US" sz="2400"/>
          </a:p>
        </p:txBody>
      </p:sp>
      <p:sp>
        <p:nvSpPr>
          <p:cNvPr id="3" name="Content Placeholder 2">
            <a:extLst>
              <a:ext uri="{FF2B5EF4-FFF2-40B4-BE49-F238E27FC236}">
                <a16:creationId xmlns:a16="http://schemas.microsoft.com/office/drawing/2014/main" id="{D88606DD-FA66-6A93-18CF-83A300CE2AAC}"/>
              </a:ext>
            </a:extLst>
          </p:cNvPr>
          <p:cNvSpPr>
            <a:spLocks noGrp="1"/>
          </p:cNvSpPr>
          <p:nvPr>
            <p:ph idx="1"/>
          </p:nvPr>
        </p:nvSpPr>
        <p:spPr>
          <a:xfrm>
            <a:off x="748200" y="1465625"/>
            <a:ext cx="10695600" cy="4255742"/>
          </a:xfrm>
        </p:spPr>
        <p:txBody>
          <a:bodyPr vert="horz" lIns="91440" tIns="45720" rIns="91440" bIns="45720" rtlCol="0" anchor="t">
            <a:normAutofit/>
          </a:bodyPr>
          <a:lstStyle/>
          <a:p>
            <a:pPr marL="0" indent="0">
              <a:buNone/>
            </a:pPr>
            <a:r>
              <a:rPr lang="en-US" sz="2400" b="1">
                <a:latin typeface="Times"/>
                <a:ea typeface="+mn-lt"/>
                <a:cs typeface="+mn-lt"/>
              </a:rPr>
              <a:t>1. Starting a Gym Routine</a:t>
            </a:r>
            <a:endParaRPr lang="en-US" sz="2400"/>
          </a:p>
          <a:p>
            <a:pPr marL="0" indent="0">
              <a:buNone/>
            </a:pPr>
            <a:endParaRPr lang="en-US" sz="2000" b="1">
              <a:latin typeface="Times New Roman"/>
              <a:cs typeface="Times New Roman"/>
            </a:endParaRPr>
          </a:p>
          <a:p>
            <a:pPr marL="0" indent="0">
              <a:buNone/>
            </a:pPr>
            <a:r>
              <a:rPr lang="en-US" sz="2000" b="1">
                <a:latin typeface="Times New Roman"/>
                <a:cs typeface="Times New Roman"/>
              </a:rPr>
              <a:t>Description -</a:t>
            </a:r>
            <a:endParaRPr lang="en-US"/>
          </a:p>
          <a:p>
            <a:pPr marL="0" indent="0">
              <a:buNone/>
            </a:pPr>
            <a:r>
              <a:rPr lang="en-US" sz="1800">
                <a:solidFill>
                  <a:srgbClr val="000000"/>
                </a:solidFill>
                <a:latin typeface="Times New Roman"/>
                <a:ea typeface="Open Sans"/>
                <a:cs typeface="Times New Roman"/>
              </a:rPr>
              <a:t>After knowing that the </a:t>
            </a:r>
            <a:r>
              <a:rPr lang="en-US" sz="1800">
                <a:latin typeface="Times New Roman"/>
                <a:ea typeface="Open Sans"/>
                <a:cs typeface="Times New Roman"/>
              </a:rPr>
              <a:t>starting </a:t>
            </a:r>
            <a:r>
              <a:rPr lang="en-US" sz="1800">
                <a:solidFill>
                  <a:srgbClr val="000000"/>
                </a:solidFill>
                <a:latin typeface="Times New Roman"/>
                <a:ea typeface="Open Sans"/>
                <a:cs typeface="Times New Roman"/>
              </a:rPr>
              <a:t>point of </a:t>
            </a:r>
            <a:r>
              <a:rPr lang="en-US" sz="1800">
                <a:latin typeface="Times New Roman"/>
                <a:ea typeface="Open Sans"/>
                <a:cs typeface="Times New Roman"/>
              </a:rPr>
              <a:t>a Gym </a:t>
            </a:r>
            <a:r>
              <a:rPr lang="en-US" sz="1800">
                <a:solidFill>
                  <a:srgbClr val="000000"/>
                </a:solidFill>
                <a:latin typeface="Times New Roman"/>
                <a:ea typeface="Open Sans"/>
                <a:cs typeface="Times New Roman"/>
              </a:rPr>
              <a:t>requires analyzing our goals, available resources, and physical condition</a:t>
            </a:r>
            <a:r>
              <a:rPr lang="en-US" sz="1800">
                <a:latin typeface="Times New Roman"/>
                <a:ea typeface="Open Sans"/>
                <a:cs typeface="Times New Roman"/>
              </a:rPr>
              <a:t>, we </a:t>
            </a:r>
            <a:r>
              <a:rPr lang="en-US" sz="1800">
                <a:solidFill>
                  <a:srgbClr val="000000"/>
                </a:solidFill>
                <a:latin typeface="Times New Roman"/>
                <a:ea typeface="Open Sans"/>
                <a:cs typeface="Times New Roman"/>
              </a:rPr>
              <a:t>now decide whether to aim for weight loss, gain</a:t>
            </a:r>
            <a:r>
              <a:rPr lang="en-US" sz="1800">
                <a:latin typeface="Times New Roman"/>
                <a:ea typeface="Open Sans"/>
                <a:cs typeface="Times New Roman"/>
              </a:rPr>
              <a:t> </a:t>
            </a:r>
            <a:r>
              <a:rPr lang="en-US" sz="1800">
                <a:solidFill>
                  <a:srgbClr val="000000"/>
                </a:solidFill>
                <a:latin typeface="Times New Roman"/>
                <a:ea typeface="Open Sans"/>
                <a:cs typeface="Times New Roman"/>
              </a:rPr>
              <a:t>muscles</a:t>
            </a:r>
            <a:r>
              <a:rPr lang="en-US" sz="1800">
                <a:latin typeface="Times New Roman"/>
                <a:ea typeface="Open Sans"/>
                <a:cs typeface="Times New Roman"/>
              </a:rPr>
              <a:t>, or </a:t>
            </a:r>
            <a:r>
              <a:rPr lang="en-US" sz="1800">
                <a:solidFill>
                  <a:srgbClr val="000000"/>
                </a:solidFill>
                <a:latin typeface="Times New Roman"/>
                <a:ea typeface="Open Sans"/>
                <a:cs typeface="Times New Roman"/>
              </a:rPr>
              <a:t>simply for </a:t>
            </a:r>
            <a:r>
              <a:rPr lang="en-US" sz="1800">
                <a:latin typeface="Times New Roman"/>
                <a:ea typeface="Open Sans"/>
                <a:cs typeface="Times New Roman"/>
              </a:rPr>
              <a:t>general health. We </a:t>
            </a:r>
            <a:r>
              <a:rPr lang="en-US" sz="1800">
                <a:solidFill>
                  <a:srgbClr val="000000"/>
                </a:solidFill>
                <a:latin typeface="Times New Roman"/>
                <a:ea typeface="Open Sans"/>
                <a:cs typeface="Times New Roman"/>
              </a:rPr>
              <a:t>then</a:t>
            </a:r>
            <a:r>
              <a:rPr lang="en-US" sz="1800">
                <a:latin typeface="Times New Roman"/>
                <a:ea typeface="Open Sans"/>
                <a:cs typeface="Times New Roman"/>
              </a:rPr>
              <a:t> </a:t>
            </a:r>
            <a:r>
              <a:rPr lang="en-US" sz="1800">
                <a:solidFill>
                  <a:srgbClr val="000000"/>
                </a:solidFill>
                <a:latin typeface="Times New Roman"/>
                <a:ea typeface="Open Sans"/>
                <a:cs typeface="Times New Roman"/>
              </a:rPr>
              <a:t>judge our fitness level through a physical check-up</a:t>
            </a:r>
            <a:r>
              <a:rPr lang="en-US" sz="1800">
                <a:latin typeface="Times New Roman"/>
                <a:ea typeface="Open Sans"/>
                <a:cs typeface="Times New Roman"/>
              </a:rPr>
              <a:t> .</a:t>
            </a:r>
            <a:r>
              <a:rPr lang="en-US" sz="1800">
                <a:solidFill>
                  <a:srgbClr val="000000"/>
                </a:solidFill>
                <a:latin typeface="Times New Roman"/>
                <a:ea typeface="Open Sans"/>
                <a:cs typeface="Times New Roman"/>
              </a:rPr>
              <a:t>Then </a:t>
            </a:r>
            <a:r>
              <a:rPr lang="en-US" sz="1800">
                <a:latin typeface="Times New Roman"/>
                <a:ea typeface="Open Sans"/>
                <a:cs typeface="Times New Roman"/>
              </a:rPr>
              <a:t>we </a:t>
            </a:r>
            <a:r>
              <a:rPr lang="en-US" sz="1800">
                <a:solidFill>
                  <a:srgbClr val="000000"/>
                </a:solidFill>
                <a:latin typeface="Times New Roman"/>
                <a:ea typeface="Open Sans"/>
                <a:cs typeface="Times New Roman"/>
              </a:rPr>
              <a:t>gather information on routines and equipment by comparing gym memberships or home workout routine. </a:t>
            </a:r>
            <a:r>
              <a:rPr lang="en-US" sz="1800">
                <a:latin typeface="Times New Roman"/>
                <a:ea typeface="Open Sans"/>
                <a:cs typeface="Times New Roman"/>
              </a:rPr>
              <a:t>Analyzing the options</a:t>
            </a:r>
            <a:r>
              <a:rPr lang="en-US" sz="1800">
                <a:solidFill>
                  <a:srgbClr val="000000"/>
                </a:solidFill>
                <a:latin typeface="Times New Roman"/>
                <a:ea typeface="Open Sans"/>
                <a:cs typeface="Times New Roman"/>
              </a:rPr>
              <a:t> at hand</a:t>
            </a:r>
            <a:r>
              <a:rPr lang="en-US" sz="1800">
                <a:latin typeface="Times New Roman"/>
                <a:ea typeface="Open Sans"/>
                <a:cs typeface="Times New Roman"/>
              </a:rPr>
              <a:t>, we consider cost, time, and personal </a:t>
            </a:r>
            <a:r>
              <a:rPr lang="en-US" sz="1800">
                <a:solidFill>
                  <a:srgbClr val="000000"/>
                </a:solidFill>
                <a:latin typeface="Times New Roman"/>
                <a:ea typeface="Open Sans"/>
                <a:cs typeface="Times New Roman"/>
              </a:rPr>
              <a:t>preference before starting this routine. Progress is tracked and adjusted using apps or watch.</a:t>
            </a:r>
          </a:p>
          <a:p>
            <a:pPr marL="0" indent="0">
              <a:buNone/>
            </a:pPr>
            <a:endParaRPr lang="en-US" sz="1800">
              <a:solidFill>
                <a:srgbClr val="000000"/>
              </a:solidFill>
              <a:latin typeface="Times New Roman"/>
              <a:ea typeface="Open Sans"/>
              <a:cs typeface="Times New Roman"/>
            </a:endParaRPr>
          </a:p>
          <a:p>
            <a:pPr marL="0" indent="0">
              <a:buNone/>
            </a:pPr>
            <a:r>
              <a:rPr lang="en-US" sz="1800" b="1">
                <a:latin typeface="Times New Roman"/>
                <a:ea typeface="+mn-lt"/>
                <a:cs typeface="+mn-lt"/>
              </a:rPr>
              <a:t>Real-Life Insight</a:t>
            </a:r>
            <a:r>
              <a:rPr lang="en-US" sz="1800">
                <a:latin typeface="Times New Roman"/>
                <a:ea typeface="+mn-lt"/>
                <a:cs typeface="+mn-lt"/>
              </a:rPr>
              <a:t>:</a:t>
            </a:r>
            <a:r>
              <a:rPr lang="en-US" sz="1800">
                <a:ea typeface="+mn-lt"/>
                <a:cs typeface="+mn-lt"/>
              </a:rPr>
              <a:t> </a:t>
            </a:r>
            <a:r>
              <a:rPr lang="en-US" sz="1800">
                <a:latin typeface="Times New Roman"/>
                <a:ea typeface="+mn-lt"/>
                <a:cs typeface="+mn-lt"/>
              </a:rPr>
              <a:t>By applying data driven methods, We can select routine accordingly that ensures good results and adjusts to our lifestyle.</a:t>
            </a:r>
          </a:p>
        </p:txBody>
      </p:sp>
    </p:spTree>
    <p:extLst>
      <p:ext uri="{BB962C8B-B14F-4D97-AF65-F5344CB8AC3E}">
        <p14:creationId xmlns:p14="http://schemas.microsoft.com/office/powerpoint/2010/main" val="349010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535D0-9AF5-ABC6-5D96-FDF1026B1811}"/>
              </a:ext>
            </a:extLst>
          </p:cNvPr>
          <p:cNvSpPr>
            <a:spLocks noGrp="1"/>
          </p:cNvSpPr>
          <p:nvPr>
            <p:ph idx="1"/>
          </p:nvPr>
        </p:nvSpPr>
        <p:spPr>
          <a:xfrm>
            <a:off x="838200" y="313625"/>
            <a:ext cx="10515600" cy="5275742"/>
          </a:xfrm>
        </p:spPr>
        <p:txBody>
          <a:bodyPr vert="horz" lIns="91440" tIns="45720" rIns="91440" bIns="45720" rtlCol="0" anchor="t">
            <a:noAutofit/>
          </a:bodyPr>
          <a:lstStyle/>
          <a:p>
            <a:pPr marL="0" indent="0">
              <a:buNone/>
            </a:pPr>
            <a:r>
              <a:rPr lang="en-US" sz="1500" b="1">
                <a:latin typeface="Times New Roman"/>
                <a:ea typeface="Open Sans"/>
                <a:cs typeface="Open Sans"/>
              </a:rPr>
              <a:t>Plan</a:t>
            </a:r>
            <a:br>
              <a:rPr lang="en-US" sz="1500">
                <a:latin typeface="Times New Roman"/>
                <a:ea typeface="Open Sans"/>
                <a:cs typeface="Open Sans"/>
              </a:rPr>
            </a:br>
            <a:r>
              <a:rPr lang="en-US" sz="1500">
                <a:latin typeface="Times New Roman"/>
                <a:ea typeface="Open Sans"/>
                <a:cs typeface="Open Sans"/>
              </a:rPr>
              <a:t>Clearly, state our aim that is weight loss, gain in muscles, or feeling healthy. Also, monitor our health status and preferred activities, so that which suits us best such as gym workout, yoga, or walking.</a:t>
            </a:r>
            <a:br>
              <a:rPr lang="en-US" sz="1500">
                <a:latin typeface="Times New Roman"/>
                <a:ea typeface="Open Sans"/>
                <a:cs typeface="Open Sans"/>
              </a:rPr>
            </a:br>
            <a:endParaRPr lang="en-US" sz="1500">
              <a:latin typeface="Times New Roman"/>
              <a:ea typeface="Open Sans"/>
              <a:cs typeface="Open Sans"/>
            </a:endParaRPr>
          </a:p>
          <a:p>
            <a:pPr marL="0" indent="0">
              <a:buNone/>
            </a:pPr>
            <a:r>
              <a:rPr lang="en-US" sz="1500" b="1">
                <a:latin typeface="Times New Roman"/>
                <a:ea typeface="Open Sans"/>
                <a:cs typeface="Open Sans"/>
              </a:rPr>
              <a:t>Prepare</a:t>
            </a:r>
            <a:br>
              <a:rPr lang="en-US" sz="1500">
                <a:latin typeface="Times New Roman"/>
                <a:ea typeface="Open Sans"/>
                <a:cs typeface="Open Sans"/>
              </a:rPr>
            </a:br>
            <a:r>
              <a:rPr lang="en-US" sz="1500">
                <a:latin typeface="Times New Roman"/>
                <a:ea typeface="Open Sans"/>
                <a:cs typeface="Open Sans"/>
              </a:rPr>
              <a:t>Integrate our current fitness level with basic tests, like, BMI, Flexibility of full body, and Total stamina.</a:t>
            </a:r>
            <a:br>
              <a:rPr lang="en-US" sz="1500">
                <a:latin typeface="Times New Roman"/>
                <a:ea typeface="Open Sans"/>
                <a:cs typeface="Open Sans"/>
              </a:rPr>
            </a:br>
            <a:r>
              <a:rPr lang="en-US" sz="1500">
                <a:latin typeface="Times New Roman"/>
                <a:ea typeface="Open Sans"/>
                <a:cs typeface="Open Sans"/>
              </a:rPr>
              <a:t>Create a budget range for gym memberships, trainers if required, or Home workout routine .Specifying a time duration for achieving our goals.</a:t>
            </a:r>
            <a:br>
              <a:rPr lang="en-US" sz="1500">
                <a:latin typeface="Times New Roman"/>
                <a:ea typeface="Open Sans"/>
                <a:cs typeface="Open Sans"/>
              </a:rPr>
            </a:br>
            <a:endParaRPr lang="en-US" sz="1500">
              <a:latin typeface="Times New Roman"/>
              <a:ea typeface="Open Sans"/>
              <a:cs typeface="Open Sans"/>
            </a:endParaRPr>
          </a:p>
          <a:p>
            <a:pPr marL="0" indent="0">
              <a:buNone/>
            </a:pPr>
            <a:r>
              <a:rPr lang="en-US" sz="1500" b="1">
                <a:latin typeface="Times New Roman"/>
                <a:ea typeface="Open Sans"/>
                <a:cs typeface="Open Sans"/>
              </a:rPr>
              <a:t>Process</a:t>
            </a:r>
            <a:br>
              <a:rPr lang="en-US" sz="1500">
                <a:latin typeface="Times New Roman"/>
                <a:ea typeface="Open Sans"/>
                <a:cs typeface="Open Sans"/>
              </a:rPr>
            </a:br>
            <a:r>
              <a:rPr lang="en-US" sz="1500">
                <a:latin typeface="Times New Roman"/>
                <a:ea typeface="Open Sans"/>
                <a:cs typeface="Open Sans"/>
              </a:rPr>
              <a:t>Research different fitness routines, trainers, and apps. Compare several options like suiting our needs, cost and </a:t>
            </a:r>
            <a:r>
              <a:rPr lang="en-US" sz="1500">
                <a:latin typeface="Times New Roman"/>
                <a:ea typeface="Open Sans"/>
                <a:cs typeface="Times New Roman"/>
              </a:rPr>
              <a:t>popularity</a:t>
            </a:r>
            <a:r>
              <a:rPr lang="en-US" sz="1500">
                <a:latin typeface="Times New Roman"/>
                <a:ea typeface="Open Sans"/>
                <a:cs typeface="Open Sans"/>
              </a:rPr>
              <a:t>.</a:t>
            </a:r>
            <a:br>
              <a:rPr lang="en-US" sz="1500">
                <a:latin typeface="Times New Roman"/>
                <a:ea typeface="Open Sans"/>
                <a:cs typeface="Open Sans"/>
              </a:rPr>
            </a:br>
            <a:r>
              <a:rPr lang="en-US" sz="1500">
                <a:latin typeface="Times New Roman"/>
                <a:ea typeface="Open Sans"/>
                <a:cs typeface="Open Sans"/>
              </a:rPr>
              <a:t>Research previous results of others who trained and achieved.</a:t>
            </a:r>
            <a:br>
              <a:rPr lang="en-US" sz="1500">
                <a:latin typeface="Times New Roman"/>
                <a:ea typeface="Open Sans"/>
                <a:cs typeface="Open Sans"/>
              </a:rPr>
            </a:br>
            <a:br>
              <a:rPr lang="en-US" sz="1500">
                <a:latin typeface="Times New Roman"/>
                <a:ea typeface="Open Sans"/>
                <a:cs typeface="Open Sans"/>
              </a:rPr>
            </a:br>
            <a:r>
              <a:rPr lang="en-US" sz="1500" b="1">
                <a:latin typeface="Times New Roman"/>
                <a:ea typeface="Open Sans"/>
                <a:cs typeface="Open Sans"/>
              </a:rPr>
              <a:t>Analyze</a:t>
            </a:r>
            <a:br>
              <a:rPr lang="en-US" sz="1500">
                <a:latin typeface="Times New Roman"/>
                <a:ea typeface="Open Sans"/>
                <a:cs typeface="Open Sans"/>
              </a:rPr>
            </a:br>
            <a:r>
              <a:rPr lang="en-US" sz="1500">
                <a:latin typeface="Times New Roman"/>
                <a:ea typeface="Open Sans"/>
                <a:cs typeface="Open Sans"/>
              </a:rPr>
              <a:t>Read consumer reviews for trainers or programs to determine quality. Combine practices into our availability and select what feels good.</a:t>
            </a:r>
            <a:br>
              <a:rPr lang="en-US" sz="1500">
                <a:latin typeface="Times New Roman"/>
                <a:ea typeface="Open Sans"/>
                <a:cs typeface="Open Sans"/>
              </a:rPr>
            </a:br>
            <a:r>
              <a:rPr lang="en-US" sz="1500">
                <a:latin typeface="Times New Roman"/>
                <a:ea typeface="Open Sans"/>
                <a:cs typeface="Open Sans"/>
              </a:rPr>
              <a:t>Apply wearable (like watches, fitness tracker) to maximize gains with data collected where it measures calories burned, heart rate, etc.</a:t>
            </a:r>
            <a:br>
              <a:rPr lang="en-US" sz="1500">
                <a:latin typeface="Times New Roman"/>
                <a:ea typeface="Open Sans"/>
                <a:cs typeface="Open Sans"/>
              </a:rPr>
            </a:br>
            <a:br>
              <a:rPr lang="en-US" sz="1500">
                <a:latin typeface="Times New Roman"/>
                <a:ea typeface="Open Sans"/>
                <a:cs typeface="Open Sans"/>
              </a:rPr>
            </a:br>
            <a:r>
              <a:rPr lang="en-US" sz="1500" b="1">
                <a:latin typeface="Times New Roman"/>
                <a:ea typeface="Open Sans"/>
                <a:cs typeface="Open Sans"/>
              </a:rPr>
              <a:t>Share</a:t>
            </a:r>
            <a:br>
              <a:rPr lang="en-US" sz="1500">
                <a:latin typeface="Times New Roman"/>
                <a:ea typeface="Open Sans"/>
                <a:cs typeface="Open Sans"/>
              </a:rPr>
            </a:br>
            <a:r>
              <a:rPr lang="en-US" sz="1500">
                <a:latin typeface="Times New Roman"/>
                <a:ea typeface="Open Sans"/>
                <a:cs typeface="Open Sans"/>
              </a:rPr>
              <a:t>Seek recommendations from a trainer or friends with shared goals. Use available online tools (workout websites or YT videos) to progress routine and learn how workout are done in visualized manner.</a:t>
            </a:r>
            <a:br>
              <a:rPr lang="en-US" sz="1500">
                <a:latin typeface="Times New Roman"/>
                <a:ea typeface="Open Sans"/>
                <a:cs typeface="Open Sans"/>
              </a:rPr>
            </a:br>
            <a:br>
              <a:rPr lang="en-US" sz="1500">
                <a:latin typeface="Times New Roman"/>
                <a:ea typeface="Open Sans"/>
                <a:cs typeface="Open Sans"/>
              </a:rPr>
            </a:br>
            <a:r>
              <a:rPr lang="en-US" sz="1500" b="1">
                <a:latin typeface="Times New Roman"/>
                <a:ea typeface="Open Sans"/>
                <a:cs typeface="Open Sans"/>
              </a:rPr>
              <a:t>Act</a:t>
            </a:r>
            <a:br>
              <a:rPr lang="en-US" sz="1500">
                <a:latin typeface="Times New Roman"/>
                <a:ea typeface="Open Sans"/>
                <a:cs typeface="Open Sans"/>
              </a:rPr>
            </a:br>
            <a:r>
              <a:rPr lang="en-US" sz="1500">
                <a:latin typeface="Times New Roman"/>
                <a:ea typeface="Open Sans"/>
                <a:cs typeface="Open Sans"/>
              </a:rPr>
              <a:t>Initiate the practice, monitor results using fitness apps, and modify based on results.</a:t>
            </a:r>
            <a:endParaRPr lang="en-US" sz="1500">
              <a:latin typeface="Times New Roman"/>
            </a:endParaRPr>
          </a:p>
        </p:txBody>
      </p:sp>
    </p:spTree>
    <p:extLst>
      <p:ext uri="{BB962C8B-B14F-4D97-AF65-F5344CB8AC3E}">
        <p14:creationId xmlns:p14="http://schemas.microsoft.com/office/powerpoint/2010/main" val="73819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48F3-C921-A9A4-B455-51D9BC496D05}"/>
              </a:ext>
            </a:extLst>
          </p:cNvPr>
          <p:cNvSpPr>
            <a:spLocks noGrp="1"/>
          </p:cNvSpPr>
          <p:nvPr>
            <p:ph type="title"/>
          </p:nvPr>
        </p:nvSpPr>
        <p:spPr>
          <a:xfrm>
            <a:off x="838200" y="365125"/>
            <a:ext cx="10515600" cy="1013355"/>
          </a:xfrm>
        </p:spPr>
        <p:txBody>
          <a:bodyPr>
            <a:normAutofit fontScale="90000"/>
          </a:bodyPr>
          <a:lstStyle/>
          <a:p>
            <a:br>
              <a:rPr lang="en-US" sz="2400">
                <a:solidFill>
                  <a:srgbClr val="8492A6"/>
                </a:solidFill>
                <a:ea typeface="+mj-lt"/>
                <a:cs typeface="+mj-lt"/>
              </a:rPr>
            </a:br>
            <a:br>
              <a:rPr lang="en-US" sz="2400">
                <a:ea typeface="+mj-lt"/>
                <a:cs typeface="+mj-lt"/>
              </a:rPr>
            </a:br>
            <a:r>
              <a:rPr lang="en-US" sz="2400">
                <a:solidFill>
                  <a:srgbClr val="8492A6"/>
                </a:solidFill>
                <a:ea typeface="+mj-lt"/>
                <a:cs typeface="+mj-lt"/>
              </a:rPr>
              <a:t>Real-life situation where we use Data Analytics </a:t>
            </a:r>
            <a:endParaRPr lang="en-US" sz="2400">
              <a:ea typeface="+mj-lt"/>
              <a:cs typeface="+mj-lt"/>
            </a:endParaRPr>
          </a:p>
          <a:p>
            <a:endParaRPr lang="en-US"/>
          </a:p>
        </p:txBody>
      </p:sp>
      <p:sp>
        <p:nvSpPr>
          <p:cNvPr id="3" name="Content Placeholder 2">
            <a:extLst>
              <a:ext uri="{FF2B5EF4-FFF2-40B4-BE49-F238E27FC236}">
                <a16:creationId xmlns:a16="http://schemas.microsoft.com/office/drawing/2014/main" id="{83DC30F7-22A4-70BB-B85C-7E3F50069E77}"/>
              </a:ext>
            </a:extLst>
          </p:cNvPr>
          <p:cNvSpPr>
            <a:spLocks noGrp="1"/>
          </p:cNvSpPr>
          <p:nvPr>
            <p:ph idx="1"/>
          </p:nvPr>
        </p:nvSpPr>
        <p:spPr>
          <a:xfrm>
            <a:off x="838200" y="1402292"/>
            <a:ext cx="10515600" cy="4283075"/>
          </a:xfrm>
        </p:spPr>
        <p:txBody>
          <a:bodyPr vert="horz" lIns="91440" tIns="45720" rIns="91440" bIns="45720" rtlCol="0" anchor="t">
            <a:normAutofit/>
          </a:bodyPr>
          <a:lstStyle/>
          <a:p>
            <a:pPr>
              <a:buNone/>
            </a:pPr>
            <a:r>
              <a:rPr lang="en-US" sz="2400">
                <a:latin typeface="Times New Roman"/>
                <a:cs typeface="Times New Roman"/>
              </a:rPr>
              <a:t>2. </a:t>
            </a:r>
            <a:r>
              <a:rPr lang="en-US" sz="2400" b="1">
                <a:latin typeface="Times New Roman"/>
                <a:cs typeface="Times New Roman"/>
              </a:rPr>
              <a:t>Buying a new device (Mobile Phone or Laptop)</a:t>
            </a:r>
            <a:endParaRPr lang="en-US" sz="2400">
              <a:latin typeface="Times New Roman"/>
              <a:cs typeface="Times New Roman"/>
            </a:endParaRPr>
          </a:p>
          <a:p>
            <a:pPr>
              <a:buNone/>
            </a:pPr>
            <a:endParaRPr lang="en-US" sz="2400" b="1">
              <a:latin typeface="Times New Roman"/>
              <a:cs typeface="Times New Roman"/>
            </a:endParaRPr>
          </a:p>
          <a:p>
            <a:pPr marL="0" indent="0">
              <a:buNone/>
            </a:pPr>
            <a:r>
              <a:rPr lang="en-US" sz="2000" b="1">
                <a:latin typeface="Times New Roman"/>
                <a:cs typeface="Times New Roman"/>
              </a:rPr>
              <a:t>Description -</a:t>
            </a:r>
            <a:endParaRPr lang="en-US" sz="2000">
              <a:latin typeface="Times New Roman"/>
              <a:cs typeface="Times New Roman"/>
            </a:endParaRPr>
          </a:p>
          <a:p>
            <a:pPr marL="0" indent="0">
              <a:buNone/>
            </a:pPr>
            <a:r>
              <a:rPr lang="en-US" sz="1700">
                <a:latin typeface="Times New Roman"/>
                <a:cs typeface="Times New Roman"/>
              </a:rPr>
              <a:t>Buying a new device (Mobile or Laptop) involves defining our needs, such as performance for gaming / normal day today use , good camera for photography, or productivity tools for work. we research specifications, pricing, and brand reliability. By comparing devices, we analyze reviews, benchmark scores, and warranties to shortlist options. Discussing preferences with friends or experts who can provide additional insights on products. Once a choice is made, we complete the purchase and set up the device with necessary applications, ensuring maximum utility.</a:t>
            </a:r>
          </a:p>
          <a:p>
            <a:pPr marL="0" indent="0">
              <a:buNone/>
            </a:pPr>
            <a:endParaRPr lang="en-US" sz="2000">
              <a:latin typeface="Times New Roman"/>
              <a:cs typeface="Times New Roman"/>
            </a:endParaRPr>
          </a:p>
          <a:p>
            <a:pPr marL="0" indent="0">
              <a:buNone/>
            </a:pPr>
            <a:r>
              <a:rPr lang="en-US" sz="1800" b="1">
                <a:latin typeface="Times New Roman"/>
                <a:cs typeface="Times New Roman"/>
              </a:rPr>
              <a:t>Real-Life Insight: </a:t>
            </a:r>
            <a:r>
              <a:rPr lang="en-US" sz="1800">
                <a:latin typeface="Times New Roman"/>
                <a:cs typeface="Times New Roman"/>
              </a:rPr>
              <a:t>This analysis ensures we get good value for the money we give and an device which fits our specific goals and needs.</a:t>
            </a:r>
          </a:p>
        </p:txBody>
      </p:sp>
    </p:spTree>
    <p:extLst>
      <p:ext uri="{BB962C8B-B14F-4D97-AF65-F5344CB8AC3E}">
        <p14:creationId xmlns:p14="http://schemas.microsoft.com/office/powerpoint/2010/main" val="191209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8FA86-286B-971E-36AE-2CAB55F3CE65}"/>
              </a:ext>
            </a:extLst>
          </p:cNvPr>
          <p:cNvSpPr>
            <a:spLocks noGrp="1"/>
          </p:cNvSpPr>
          <p:nvPr>
            <p:ph idx="1"/>
          </p:nvPr>
        </p:nvSpPr>
        <p:spPr>
          <a:xfrm>
            <a:off x="838200" y="418042"/>
            <a:ext cx="10695516" cy="5314949"/>
          </a:xfrm>
        </p:spPr>
        <p:txBody>
          <a:bodyPr vert="horz" lIns="91440" tIns="45720" rIns="91440" bIns="45720" rtlCol="0" anchor="t">
            <a:normAutofit/>
          </a:bodyPr>
          <a:lstStyle/>
          <a:p>
            <a:pPr marL="0" indent="0">
              <a:buNone/>
            </a:pPr>
            <a:r>
              <a:rPr lang="en-US" sz="1600" b="1">
                <a:latin typeface="Times New Roman"/>
                <a:ea typeface="Open Sans"/>
                <a:cs typeface="Open Sans"/>
              </a:rPr>
              <a:t>Plan</a:t>
            </a:r>
            <a:br>
              <a:rPr lang="en-US" sz="1600">
                <a:latin typeface="Times New Roman"/>
                <a:ea typeface="Open Sans"/>
                <a:cs typeface="Open Sans"/>
              </a:rPr>
            </a:br>
            <a:r>
              <a:rPr lang="en-US" sz="1600">
                <a:latin typeface="Times New Roman"/>
                <a:ea typeface="Open Sans"/>
                <a:cs typeface="Open Sans"/>
              </a:rPr>
              <a:t>Specify purpose of buying - likely for gaming ,photography or productivity and featuring good battery life to last probably a day, storage needed accordingly , etc. Budget is necessary and set before.</a:t>
            </a:r>
            <a:br>
              <a:rPr lang="en-US" sz="1600">
                <a:latin typeface="Times New Roman"/>
                <a:ea typeface="Open Sans"/>
                <a:cs typeface="Open Sans"/>
              </a:rPr>
            </a:br>
            <a:br>
              <a:rPr lang="en-US" sz="1600">
                <a:latin typeface="Times New Roman"/>
                <a:ea typeface="Open Sans"/>
                <a:cs typeface="Open Sans"/>
              </a:rPr>
            </a:br>
            <a:r>
              <a:rPr lang="en-US" sz="1600" b="1">
                <a:latin typeface="Times New Roman"/>
                <a:ea typeface="Open Sans"/>
                <a:cs typeface="Open Sans"/>
              </a:rPr>
              <a:t>Prepare</a:t>
            </a:r>
            <a:br>
              <a:rPr lang="en-US" sz="1600">
                <a:latin typeface="Times New Roman"/>
                <a:ea typeface="Open Sans"/>
                <a:cs typeface="Open Sans"/>
              </a:rPr>
            </a:br>
            <a:r>
              <a:rPr lang="en-US" sz="1600">
                <a:latin typeface="Times New Roman"/>
                <a:ea typeface="Open Sans"/>
                <a:cs typeface="Open Sans"/>
              </a:rPr>
              <a:t>While purchasing new device determine whether devices can be traded in or acquiring it by loan/ EMI.</a:t>
            </a:r>
            <a:br>
              <a:rPr lang="en-US" sz="1600">
                <a:latin typeface="Times New Roman"/>
                <a:ea typeface="Open Sans"/>
                <a:cs typeface="Open Sans"/>
              </a:rPr>
            </a:br>
            <a:r>
              <a:rPr lang="en-US" sz="1600">
                <a:latin typeface="Times New Roman"/>
                <a:ea typeface="Open Sans"/>
                <a:cs typeface="Open Sans"/>
              </a:rPr>
              <a:t>Research brands and specifications that fits our requirements.</a:t>
            </a:r>
            <a:br>
              <a:rPr lang="en-US" sz="1600">
                <a:latin typeface="Times New Roman"/>
                <a:ea typeface="Open Sans"/>
                <a:cs typeface="Open Sans"/>
              </a:rPr>
            </a:br>
            <a:br>
              <a:rPr lang="en-US" sz="1600">
                <a:latin typeface="Times New Roman"/>
                <a:ea typeface="Open Sans"/>
                <a:cs typeface="Open Sans"/>
              </a:rPr>
            </a:br>
            <a:r>
              <a:rPr lang="en-US" sz="1600" b="1">
                <a:latin typeface="Times New Roman"/>
                <a:ea typeface="Open Sans"/>
                <a:cs typeface="Open Sans"/>
              </a:rPr>
              <a:t>Process</a:t>
            </a:r>
            <a:br>
              <a:rPr lang="en-US" sz="1600">
                <a:latin typeface="Times New Roman"/>
                <a:ea typeface="Open Sans"/>
                <a:cs typeface="Open Sans"/>
              </a:rPr>
            </a:br>
            <a:r>
              <a:rPr lang="en-US" sz="1600">
                <a:latin typeface="Times New Roman"/>
                <a:ea typeface="Open Sans"/>
                <a:cs typeface="Open Sans"/>
              </a:rPr>
              <a:t>Compare similar devices across features, prices, and warranties. benchmark scores for the laptops or the cameras for phone.</a:t>
            </a:r>
            <a:br>
              <a:rPr lang="en-US" sz="1600">
                <a:latin typeface="Times New Roman"/>
                <a:ea typeface="Open Sans"/>
                <a:cs typeface="Open Sans"/>
              </a:rPr>
            </a:br>
            <a:br>
              <a:rPr lang="en-US" sz="1600">
                <a:latin typeface="Times New Roman"/>
                <a:ea typeface="Open Sans"/>
                <a:cs typeface="Open Sans"/>
              </a:rPr>
            </a:br>
            <a:r>
              <a:rPr lang="en-US" sz="1600" b="1">
                <a:latin typeface="Times New Roman"/>
                <a:ea typeface="Open Sans"/>
                <a:cs typeface="Open Sans"/>
              </a:rPr>
              <a:t>Analyze</a:t>
            </a:r>
            <a:br>
              <a:rPr lang="en-US" sz="1600">
                <a:latin typeface="Times New Roman"/>
                <a:ea typeface="Open Sans"/>
                <a:cs typeface="Open Sans"/>
              </a:rPr>
            </a:br>
            <a:r>
              <a:rPr lang="en-US" sz="1600">
                <a:latin typeface="Times New Roman"/>
                <a:ea typeface="Open Sans"/>
                <a:cs typeface="Open Sans"/>
              </a:rPr>
              <a:t>Read the user reviews and feedback on the shortlisted models. Watch video reviews to know more of real world performance.</a:t>
            </a:r>
            <a:br>
              <a:rPr lang="en-US" sz="1600">
                <a:latin typeface="Times New Roman"/>
                <a:ea typeface="Open Sans"/>
                <a:cs typeface="Open Sans"/>
              </a:rPr>
            </a:br>
            <a:br>
              <a:rPr lang="en-US" sz="1600">
                <a:latin typeface="Times New Roman"/>
                <a:ea typeface="Open Sans"/>
                <a:cs typeface="Open Sans"/>
              </a:rPr>
            </a:br>
            <a:r>
              <a:rPr lang="en-US" sz="1600" b="1">
                <a:latin typeface="Times New Roman"/>
                <a:ea typeface="Open Sans"/>
                <a:cs typeface="Open Sans"/>
              </a:rPr>
              <a:t>Share</a:t>
            </a:r>
            <a:br>
              <a:rPr lang="en-US" sz="1600">
                <a:latin typeface="Times New Roman"/>
                <a:ea typeface="Open Sans"/>
                <a:cs typeface="Open Sans"/>
              </a:rPr>
            </a:br>
            <a:r>
              <a:rPr lang="en-US" sz="1600">
                <a:latin typeface="Times New Roman"/>
                <a:ea typeface="Open Sans"/>
                <a:cs typeface="Open Sans"/>
              </a:rPr>
              <a:t>Discuss options with friends or sales representatives for insight.</a:t>
            </a:r>
            <a:br>
              <a:rPr lang="en-US" sz="1600">
                <a:latin typeface="Times New Roman"/>
                <a:ea typeface="Open Sans"/>
                <a:cs typeface="Open Sans"/>
              </a:rPr>
            </a:br>
            <a:br>
              <a:rPr lang="en-US" sz="1600">
                <a:latin typeface="Times New Roman"/>
                <a:ea typeface="Open Sans"/>
                <a:cs typeface="Open Sans"/>
              </a:rPr>
            </a:br>
            <a:r>
              <a:rPr lang="en-US" sz="1600" b="1">
                <a:latin typeface="Times New Roman"/>
                <a:ea typeface="Open Sans"/>
                <a:cs typeface="Open Sans"/>
              </a:rPr>
              <a:t>Act</a:t>
            </a:r>
            <a:br>
              <a:rPr lang="en-US" sz="1600">
                <a:latin typeface="Times New Roman"/>
                <a:ea typeface="Open Sans"/>
                <a:cs typeface="Open Sans"/>
              </a:rPr>
            </a:br>
            <a:r>
              <a:rPr lang="en-US" sz="1600">
                <a:latin typeface="Times New Roman"/>
                <a:ea typeface="Open Sans"/>
                <a:cs typeface="Open Sans"/>
              </a:rPr>
              <a:t>Buy the chosen device and set it up with all the accessories.</a:t>
            </a:r>
            <a:endParaRPr lang="en-US" sz="1600">
              <a:latin typeface="Times New Roman"/>
              <a:cs typeface="Times New Roman"/>
            </a:endParaRPr>
          </a:p>
        </p:txBody>
      </p:sp>
    </p:spTree>
    <p:extLst>
      <p:ext uri="{BB962C8B-B14F-4D97-AF65-F5344CB8AC3E}">
        <p14:creationId xmlns:p14="http://schemas.microsoft.com/office/powerpoint/2010/main" val="39557843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ShapesVTI</vt:lpstr>
      <vt:lpstr>DATA ANALYTICS PROCESS</vt:lpstr>
      <vt:lpstr>Real-life situation where we use Data Analytics </vt:lpstr>
      <vt:lpstr>PowerPoint Presentation</vt:lpstr>
      <vt:lpstr>  Real-life situation where we use Data Analytics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dc:title>
  <dc:creator/>
  <cp:revision>2</cp:revision>
  <dcterms:created xsi:type="dcterms:W3CDTF">2024-11-21T05:58:20Z</dcterms:created>
  <dcterms:modified xsi:type="dcterms:W3CDTF">2024-11-21T07:40:14Z</dcterms:modified>
</cp:coreProperties>
</file>