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8" r:id="rId6"/>
    <p:sldId id="261" r:id="rId7"/>
    <p:sldId id="259" r:id="rId8"/>
    <p:sldId id="264" r:id="rId9"/>
    <p:sldId id="265" r:id="rId10"/>
    <p:sldId id="276" r:id="rId11"/>
    <p:sldId id="269" r:id="rId12"/>
    <p:sldId id="283" r:id="rId13"/>
    <p:sldId id="275" r:id="rId14"/>
    <p:sldId id="286" r:id="rId15"/>
    <p:sldId id="287" r:id="rId16"/>
    <p:sldId id="272" r:id="rId17"/>
    <p:sldId id="277" r:id="rId18"/>
    <p:sldId id="273" r:id="rId19"/>
    <p:sldId id="278" r:id="rId20"/>
    <p:sldId id="270" r:id="rId21"/>
    <p:sldId id="279" r:id="rId22"/>
    <p:sldId id="288" r:id="rId23"/>
    <p:sldId id="289" r:id="rId24"/>
    <p:sldId id="284" r:id="rId25"/>
    <p:sldId id="285" r:id="rId26"/>
    <p:sldId id="271" r:id="rId27"/>
    <p:sldId id="280" r:id="rId28"/>
    <p:sldId id="290" r:id="rId29"/>
    <p:sldId id="291" r:id="rId30"/>
    <p:sldId id="267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Picture 15" descr="Innovative_Logo_3inch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828800"/>
            <a:ext cx="3581400" cy="596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19800" y="5410201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2400" dirty="0" smtClean="0">
                <a:solidFill>
                  <a:schemeClr val="bg1">
                    <a:alpha val="20000"/>
                  </a:schemeClr>
                </a:solidFill>
                <a:latin typeface="Open Sans"/>
                <a:cs typeface="Open Sans"/>
              </a:rPr>
              <a:t>the library is </a:t>
            </a:r>
            <a:r>
              <a:rPr lang="en-US" sz="3600" dirty="0" smtClean="0">
                <a:solidFill>
                  <a:schemeClr val="bg1">
                    <a:alpha val="20000"/>
                  </a:schemeClr>
                </a:solidFill>
                <a:latin typeface="Open Sans"/>
                <a:cs typeface="Open Sans"/>
              </a:rPr>
              <a:t>open</a:t>
            </a:r>
            <a:endParaRPr lang="en-US" sz="3600" dirty="0">
              <a:solidFill>
                <a:schemeClr val="bg1">
                  <a:alpha val="2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1" y="2857392"/>
            <a:ext cx="3874814" cy="1470025"/>
          </a:xfrm>
        </p:spPr>
        <p:txBody>
          <a:bodyPr lIns="0" tIns="0" rIns="0" bIns="0" anchor="t" anchorCtr="0">
            <a:noAutofit/>
          </a:bodyPr>
          <a:lstStyle>
            <a:lvl1pPr algn="l">
              <a:defRPr sz="2100">
                <a:solidFill>
                  <a:srgbClr val="3D3D3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3874814" cy="17526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rgbClr val="3D3D3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8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/>
        </p:nvSpPr>
        <p:spPr>
          <a:xfrm>
            <a:off x="1" y="6324600"/>
            <a:ext cx="6867525" cy="533400"/>
          </a:xfrm>
          <a:custGeom>
            <a:avLst/>
            <a:gdLst>
              <a:gd name="connsiteX0" fmla="*/ 0 w 6248400"/>
              <a:gd name="connsiteY0" fmla="*/ 0 h 533400"/>
              <a:gd name="connsiteX1" fmla="*/ 6248400 w 6248400"/>
              <a:gd name="connsiteY1" fmla="*/ 0 h 533400"/>
              <a:gd name="connsiteX2" fmla="*/ 6248400 w 6248400"/>
              <a:gd name="connsiteY2" fmla="*/ 533400 h 533400"/>
              <a:gd name="connsiteX3" fmla="*/ 0 w 6248400"/>
              <a:gd name="connsiteY3" fmla="*/ 533400 h 533400"/>
              <a:gd name="connsiteX4" fmla="*/ 0 w 6248400"/>
              <a:gd name="connsiteY4" fmla="*/ 0 h 533400"/>
              <a:gd name="connsiteX0" fmla="*/ 0 w 6867525"/>
              <a:gd name="connsiteY0" fmla="*/ 0 h 533400"/>
              <a:gd name="connsiteX1" fmla="*/ 6248400 w 6867525"/>
              <a:gd name="connsiteY1" fmla="*/ 0 h 533400"/>
              <a:gd name="connsiteX2" fmla="*/ 6867525 w 6867525"/>
              <a:gd name="connsiteY2" fmla="*/ 533400 h 533400"/>
              <a:gd name="connsiteX3" fmla="*/ 0 w 6867525"/>
              <a:gd name="connsiteY3" fmla="*/ 533400 h 533400"/>
              <a:gd name="connsiteX4" fmla="*/ 0 w 6867525"/>
              <a:gd name="connsiteY4" fmla="*/ 0 h 533400"/>
              <a:gd name="connsiteX0" fmla="*/ 0 w 6867525"/>
              <a:gd name="connsiteY0" fmla="*/ 0 h 533400"/>
              <a:gd name="connsiteX1" fmla="*/ 6296025 w 6867525"/>
              <a:gd name="connsiteY1" fmla="*/ 0 h 533400"/>
              <a:gd name="connsiteX2" fmla="*/ 6867525 w 6867525"/>
              <a:gd name="connsiteY2" fmla="*/ 533400 h 533400"/>
              <a:gd name="connsiteX3" fmla="*/ 0 w 6867525"/>
              <a:gd name="connsiteY3" fmla="*/ 533400 h 533400"/>
              <a:gd name="connsiteX4" fmla="*/ 0 w 6867525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7525" h="533400">
                <a:moveTo>
                  <a:pt x="0" y="0"/>
                </a:moveTo>
                <a:lnTo>
                  <a:pt x="6296025" y="0"/>
                </a:lnTo>
                <a:lnTo>
                  <a:pt x="6867525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05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 descr="Innovative_Logo_3inch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6400800"/>
            <a:ext cx="1828800" cy="3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523220"/>
          </a:xfrm>
        </p:spPr>
        <p:txBody>
          <a:bodyPr lIns="0" tIns="0" rIns="0" bIns="0" anchor="t" anchorCtr="0">
            <a:noAutofit/>
          </a:bodyPr>
          <a:lstStyle>
            <a:lvl1pPr algn="l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123"/>
            <a:ext cx="8229600" cy="47920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2076" y="6413339"/>
            <a:ext cx="2133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8E52AD9A-7F09-4A2B-B16B-32958AAB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5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903" y="5611446"/>
            <a:ext cx="7772400" cy="574846"/>
          </a:xfrm>
        </p:spPr>
        <p:txBody>
          <a:bodyPr anchor="t"/>
          <a:lstStyle>
            <a:lvl1pPr algn="l">
              <a:defRPr sz="21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903" y="4062415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3D3D3D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19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1" y="6324600"/>
            <a:ext cx="6867525" cy="533400"/>
          </a:xfrm>
          <a:custGeom>
            <a:avLst/>
            <a:gdLst>
              <a:gd name="connsiteX0" fmla="*/ 0 w 6248400"/>
              <a:gd name="connsiteY0" fmla="*/ 0 h 533400"/>
              <a:gd name="connsiteX1" fmla="*/ 6248400 w 6248400"/>
              <a:gd name="connsiteY1" fmla="*/ 0 h 533400"/>
              <a:gd name="connsiteX2" fmla="*/ 6248400 w 6248400"/>
              <a:gd name="connsiteY2" fmla="*/ 533400 h 533400"/>
              <a:gd name="connsiteX3" fmla="*/ 0 w 6248400"/>
              <a:gd name="connsiteY3" fmla="*/ 533400 h 533400"/>
              <a:gd name="connsiteX4" fmla="*/ 0 w 6248400"/>
              <a:gd name="connsiteY4" fmla="*/ 0 h 533400"/>
              <a:gd name="connsiteX0" fmla="*/ 0 w 6867525"/>
              <a:gd name="connsiteY0" fmla="*/ 0 h 533400"/>
              <a:gd name="connsiteX1" fmla="*/ 6248400 w 6867525"/>
              <a:gd name="connsiteY1" fmla="*/ 0 h 533400"/>
              <a:gd name="connsiteX2" fmla="*/ 6867525 w 6867525"/>
              <a:gd name="connsiteY2" fmla="*/ 533400 h 533400"/>
              <a:gd name="connsiteX3" fmla="*/ 0 w 6867525"/>
              <a:gd name="connsiteY3" fmla="*/ 533400 h 533400"/>
              <a:gd name="connsiteX4" fmla="*/ 0 w 6867525"/>
              <a:gd name="connsiteY4" fmla="*/ 0 h 533400"/>
              <a:gd name="connsiteX0" fmla="*/ 0 w 6867525"/>
              <a:gd name="connsiteY0" fmla="*/ 0 h 533400"/>
              <a:gd name="connsiteX1" fmla="*/ 6296025 w 6867525"/>
              <a:gd name="connsiteY1" fmla="*/ 0 h 533400"/>
              <a:gd name="connsiteX2" fmla="*/ 6867525 w 6867525"/>
              <a:gd name="connsiteY2" fmla="*/ 533400 h 533400"/>
              <a:gd name="connsiteX3" fmla="*/ 0 w 6867525"/>
              <a:gd name="connsiteY3" fmla="*/ 533400 h 533400"/>
              <a:gd name="connsiteX4" fmla="*/ 0 w 6867525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7525" h="533400">
                <a:moveTo>
                  <a:pt x="0" y="0"/>
                </a:moveTo>
                <a:lnTo>
                  <a:pt x="6296025" y="0"/>
                </a:lnTo>
                <a:lnTo>
                  <a:pt x="6867525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05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 descr="Innovative_Logo_3inch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6400800"/>
            <a:ext cx="1828800" cy="3048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523220"/>
          </a:xfrm>
        </p:spPr>
        <p:txBody>
          <a:bodyPr lIns="0" tIns="0" rIns="0" bIns="0" anchor="t" anchorCtr="0">
            <a:noAutofit/>
          </a:bodyPr>
          <a:lstStyle>
            <a:lvl1pPr algn="l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2076" y="6413339"/>
            <a:ext cx="2133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8E52AD9A-7F09-4A2B-B16B-32958AAB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1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/>
          <p:nvPr/>
        </p:nvSpPr>
        <p:spPr>
          <a:xfrm>
            <a:off x="1" y="6324600"/>
            <a:ext cx="6867525" cy="533400"/>
          </a:xfrm>
          <a:custGeom>
            <a:avLst/>
            <a:gdLst>
              <a:gd name="connsiteX0" fmla="*/ 0 w 6248400"/>
              <a:gd name="connsiteY0" fmla="*/ 0 h 533400"/>
              <a:gd name="connsiteX1" fmla="*/ 6248400 w 6248400"/>
              <a:gd name="connsiteY1" fmla="*/ 0 h 533400"/>
              <a:gd name="connsiteX2" fmla="*/ 6248400 w 6248400"/>
              <a:gd name="connsiteY2" fmla="*/ 533400 h 533400"/>
              <a:gd name="connsiteX3" fmla="*/ 0 w 6248400"/>
              <a:gd name="connsiteY3" fmla="*/ 533400 h 533400"/>
              <a:gd name="connsiteX4" fmla="*/ 0 w 6248400"/>
              <a:gd name="connsiteY4" fmla="*/ 0 h 533400"/>
              <a:gd name="connsiteX0" fmla="*/ 0 w 6867525"/>
              <a:gd name="connsiteY0" fmla="*/ 0 h 533400"/>
              <a:gd name="connsiteX1" fmla="*/ 6248400 w 6867525"/>
              <a:gd name="connsiteY1" fmla="*/ 0 h 533400"/>
              <a:gd name="connsiteX2" fmla="*/ 6867525 w 6867525"/>
              <a:gd name="connsiteY2" fmla="*/ 533400 h 533400"/>
              <a:gd name="connsiteX3" fmla="*/ 0 w 6867525"/>
              <a:gd name="connsiteY3" fmla="*/ 533400 h 533400"/>
              <a:gd name="connsiteX4" fmla="*/ 0 w 6867525"/>
              <a:gd name="connsiteY4" fmla="*/ 0 h 533400"/>
              <a:gd name="connsiteX0" fmla="*/ 0 w 6867525"/>
              <a:gd name="connsiteY0" fmla="*/ 0 h 533400"/>
              <a:gd name="connsiteX1" fmla="*/ 6296025 w 6867525"/>
              <a:gd name="connsiteY1" fmla="*/ 0 h 533400"/>
              <a:gd name="connsiteX2" fmla="*/ 6867525 w 6867525"/>
              <a:gd name="connsiteY2" fmla="*/ 533400 h 533400"/>
              <a:gd name="connsiteX3" fmla="*/ 0 w 6867525"/>
              <a:gd name="connsiteY3" fmla="*/ 533400 h 533400"/>
              <a:gd name="connsiteX4" fmla="*/ 0 w 6867525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7525" h="533400">
                <a:moveTo>
                  <a:pt x="0" y="0"/>
                </a:moveTo>
                <a:lnTo>
                  <a:pt x="6296025" y="0"/>
                </a:lnTo>
                <a:lnTo>
                  <a:pt x="6867525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05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Innovative_Logo_3inch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6400800"/>
            <a:ext cx="1828800" cy="304800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2076" y="6413339"/>
            <a:ext cx="2133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8E52AD9A-7F09-4A2B-B16B-32958AAB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4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/>
          <p:nvPr/>
        </p:nvSpPr>
        <p:spPr>
          <a:xfrm>
            <a:off x="1" y="6324600"/>
            <a:ext cx="6867525" cy="533400"/>
          </a:xfrm>
          <a:custGeom>
            <a:avLst/>
            <a:gdLst>
              <a:gd name="connsiteX0" fmla="*/ 0 w 6248400"/>
              <a:gd name="connsiteY0" fmla="*/ 0 h 533400"/>
              <a:gd name="connsiteX1" fmla="*/ 6248400 w 6248400"/>
              <a:gd name="connsiteY1" fmla="*/ 0 h 533400"/>
              <a:gd name="connsiteX2" fmla="*/ 6248400 w 6248400"/>
              <a:gd name="connsiteY2" fmla="*/ 533400 h 533400"/>
              <a:gd name="connsiteX3" fmla="*/ 0 w 6248400"/>
              <a:gd name="connsiteY3" fmla="*/ 533400 h 533400"/>
              <a:gd name="connsiteX4" fmla="*/ 0 w 6248400"/>
              <a:gd name="connsiteY4" fmla="*/ 0 h 533400"/>
              <a:gd name="connsiteX0" fmla="*/ 0 w 6867525"/>
              <a:gd name="connsiteY0" fmla="*/ 0 h 533400"/>
              <a:gd name="connsiteX1" fmla="*/ 6248400 w 6867525"/>
              <a:gd name="connsiteY1" fmla="*/ 0 h 533400"/>
              <a:gd name="connsiteX2" fmla="*/ 6867525 w 6867525"/>
              <a:gd name="connsiteY2" fmla="*/ 533400 h 533400"/>
              <a:gd name="connsiteX3" fmla="*/ 0 w 6867525"/>
              <a:gd name="connsiteY3" fmla="*/ 533400 h 533400"/>
              <a:gd name="connsiteX4" fmla="*/ 0 w 6867525"/>
              <a:gd name="connsiteY4" fmla="*/ 0 h 533400"/>
              <a:gd name="connsiteX0" fmla="*/ 0 w 6867525"/>
              <a:gd name="connsiteY0" fmla="*/ 0 h 533400"/>
              <a:gd name="connsiteX1" fmla="*/ 6296025 w 6867525"/>
              <a:gd name="connsiteY1" fmla="*/ 0 h 533400"/>
              <a:gd name="connsiteX2" fmla="*/ 6867525 w 6867525"/>
              <a:gd name="connsiteY2" fmla="*/ 533400 h 533400"/>
              <a:gd name="connsiteX3" fmla="*/ 0 w 6867525"/>
              <a:gd name="connsiteY3" fmla="*/ 533400 h 533400"/>
              <a:gd name="connsiteX4" fmla="*/ 0 w 6867525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7525" h="533400">
                <a:moveTo>
                  <a:pt x="0" y="0"/>
                </a:moveTo>
                <a:lnTo>
                  <a:pt x="6296025" y="0"/>
                </a:lnTo>
                <a:lnTo>
                  <a:pt x="6867525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05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 descr="Innovative_Logo_3inch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6400800"/>
            <a:ext cx="1828800" cy="304800"/>
          </a:xfrm>
          <a:prstGeom prst="rect">
            <a:avLst/>
          </a:prstGeom>
        </p:spPr>
      </p:pic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2076" y="6413339"/>
            <a:ext cx="2133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8E52AD9A-7F09-4A2B-B16B-32958AABA54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1164" y="1027980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600" y="228600"/>
            <a:ext cx="8458200" cy="5232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smtClean="0"/>
              <a:t>Click to edit Master title style</a:t>
            </a:r>
            <a:endParaRPr lang="en-US" sz="21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5950824" y="1027980"/>
            <a:ext cx="2888376" cy="4994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AAB2-9D9B-4D45-AFE9-E4B790275324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AD9A-7F09-4A2B-B16B-32958AAB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8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800" kern="1200">
          <a:solidFill>
            <a:srgbClr val="3D3D3D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rgbClr val="3D3D3D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500" kern="1200">
          <a:solidFill>
            <a:srgbClr val="3D3D3D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350" kern="1200">
          <a:solidFill>
            <a:srgbClr val="3D3D3D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1200" kern="1200">
          <a:solidFill>
            <a:srgbClr val="3D3D3D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927" y="3310547"/>
            <a:ext cx="4461488" cy="444157"/>
          </a:xfrm>
        </p:spPr>
        <p:txBody>
          <a:bodyPr/>
          <a:lstStyle/>
          <a:p>
            <a:r>
              <a:rPr lang="en-US" sz="2800" b="1" dirty="0" smtClean="0"/>
              <a:t>Find Tool SQL Queries 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4053" y="4005558"/>
            <a:ext cx="1683143" cy="163324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Samantha Quell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smtClean="0"/>
              <a:t>Workstations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I’m planning to do some workstation cleanup. Is there an easy way to see which workstations have not been used in a while?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Table:</a:t>
            </a:r>
          </a:p>
          <a:p>
            <a:pPr lvl="1"/>
            <a:r>
              <a:rPr lang="en-US" dirty="0" smtClean="0"/>
              <a:t>Workstations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smtClean="0"/>
              <a:t>Workstations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I’m planning to do some workstation cleanup. Is there an easy way to see which workstations have not been used in a while?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Table:</a:t>
            </a:r>
          </a:p>
          <a:p>
            <a:pPr lvl="1"/>
            <a:r>
              <a:rPr lang="en-US" dirty="0" smtClean="0"/>
              <a:t>Workstations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prstClr val="black"/>
                </a:solidFill>
              </a:rPr>
              <a:t>WorkstationID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smtClean="0">
                <a:solidFill>
                  <a:prstClr val="black"/>
                </a:solidFill>
              </a:rPr>
              <a:t>Workstations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smtClean="0">
                <a:solidFill>
                  <a:schemeClr val="accent5"/>
                </a:solidFill>
              </a:rPr>
              <a:t>Enabled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StatusDate</a:t>
            </a:r>
            <a:r>
              <a:rPr lang="en-US" dirty="0" smtClean="0">
                <a:solidFill>
                  <a:prstClr val="black"/>
                </a:solidFill>
              </a:rPr>
              <a:t> &lt; </a:t>
            </a:r>
            <a:r>
              <a:rPr lang="en-US" dirty="0">
                <a:solidFill>
                  <a:srgbClr val="FF0000"/>
                </a:solidFill>
              </a:rPr>
              <a:t>'2014-01-01'</a:t>
            </a:r>
            <a:endParaRPr lang="en-US" b="1" dirty="0"/>
          </a:p>
          <a:p>
            <a:pPr marL="600075" lvl="2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Patrons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How can I find patrons with “None” as their notification option?</a:t>
            </a:r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Table:</a:t>
            </a:r>
          </a:p>
          <a:p>
            <a:pPr lvl="1"/>
            <a:r>
              <a:rPr lang="en-US" dirty="0" err="1" smtClean="0"/>
              <a:t>PatronRegistration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40431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Patrons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How can I find patrons with “None” as their notification option?</a:t>
            </a:r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Table:</a:t>
            </a:r>
          </a:p>
          <a:p>
            <a:pPr lvl="1"/>
            <a:r>
              <a:rPr lang="en-US" dirty="0" err="1" smtClean="0"/>
              <a:t>PatronRegistration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prstClr val="black"/>
                </a:solidFill>
              </a:rPr>
              <a:t>PatronID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PatronRegistration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DeliveryOptionID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is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null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687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Patrons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I need to </a:t>
            </a:r>
            <a:r>
              <a:rPr lang="en-US" i="1" dirty="0"/>
              <a:t>generate a list of all patrons who have </a:t>
            </a:r>
            <a:r>
              <a:rPr lang="en-US" i="1" dirty="0" smtClean="0"/>
              <a:t>15 or </a:t>
            </a:r>
            <a:r>
              <a:rPr lang="en-US" i="1" dirty="0"/>
              <a:t>more fiction </a:t>
            </a:r>
            <a:r>
              <a:rPr lang="en-US" i="1" dirty="0" smtClean="0"/>
              <a:t>items </a:t>
            </a:r>
            <a:r>
              <a:rPr lang="en-US" i="1" dirty="0"/>
              <a:t>out. </a:t>
            </a:r>
            <a:endParaRPr lang="en-US" i="1" dirty="0" smtClean="0"/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ItemCheckouts</a:t>
            </a:r>
            <a:r>
              <a:rPr lang="en-US" dirty="0" smtClean="0"/>
              <a:t>, </a:t>
            </a:r>
            <a:r>
              <a:rPr lang="en-US" dirty="0" err="1" smtClean="0"/>
              <a:t>CircItemRecords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7581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Patrons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I need to </a:t>
            </a:r>
            <a:r>
              <a:rPr lang="en-US" i="1" dirty="0"/>
              <a:t>generate a list of all patrons who have </a:t>
            </a:r>
            <a:r>
              <a:rPr lang="en-US" i="1" dirty="0" smtClean="0"/>
              <a:t>15 or </a:t>
            </a:r>
            <a:r>
              <a:rPr lang="en-US" i="1" dirty="0"/>
              <a:t>more fiction </a:t>
            </a:r>
            <a:r>
              <a:rPr lang="en-US" i="1" dirty="0" smtClean="0"/>
              <a:t>items </a:t>
            </a:r>
            <a:r>
              <a:rPr lang="en-US" i="1" dirty="0"/>
              <a:t>out. </a:t>
            </a:r>
            <a:endParaRPr lang="en-US" i="1" dirty="0" smtClean="0"/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ItemCheckouts</a:t>
            </a:r>
            <a:r>
              <a:rPr lang="en-US" dirty="0" smtClean="0"/>
              <a:t>, </a:t>
            </a:r>
            <a:r>
              <a:rPr lang="en-US" dirty="0" err="1" smtClean="0"/>
              <a:t>CircItemRecords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prstClr val="black"/>
                </a:solidFill>
              </a:rPr>
              <a:t>PatronID</a:t>
            </a:r>
            <a:endParaRPr lang="en-US" dirty="0" smtClean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ItemCheckouts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ico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INNER JOIN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CircItemRecords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ON </a:t>
            </a:r>
            <a:r>
              <a:rPr lang="en-US" dirty="0" err="1" smtClean="0">
                <a:solidFill>
                  <a:prstClr val="black"/>
                </a:solidFill>
              </a:rPr>
              <a:t>cir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ItemRecordID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ico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ItemRecordID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cir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AssignedCollectionID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335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337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338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339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342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354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369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370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414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GROUP BY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PatronID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HAVING </a:t>
            </a:r>
            <a:r>
              <a:rPr lang="en-US" dirty="0" smtClean="0">
                <a:solidFill>
                  <a:srgbClr val="FF00FF"/>
                </a:solidFill>
              </a:rPr>
              <a:t>COUNT</a:t>
            </a:r>
            <a:r>
              <a:rPr lang="en-US" dirty="0" smtClean="0">
                <a:solidFill>
                  <a:srgbClr val="808080"/>
                </a:solidFill>
              </a:rPr>
              <a:t>(</a:t>
            </a:r>
            <a:r>
              <a:rPr lang="en-US" dirty="0" err="1" smtClean="0"/>
              <a:t>ico.ItemRecordID</a:t>
            </a:r>
            <a:r>
              <a:rPr lang="en-US" dirty="0" smtClean="0">
                <a:solidFill>
                  <a:srgbClr val="808080"/>
                </a:solidFill>
              </a:rPr>
              <a:t>)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&gt;=</a:t>
            </a:r>
            <a:r>
              <a:rPr lang="en-US" dirty="0">
                <a:solidFill>
                  <a:prstClr val="black"/>
                </a:solidFill>
              </a:rPr>
              <a:t> 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17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Bibliographic Records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Is there a way to easily locate all of our Overdrive bibliographic records?</a:t>
            </a:r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smtClean="0"/>
              <a:t>Bibliographic Tags, Bibliographic Subfields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12821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Bibliographic Records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Is there a way to easily locate all of our Overdrive bibliographic records?</a:t>
            </a:r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smtClean="0"/>
              <a:t>Bibliographic Tags, Bibliographic Subfields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BibliographicTags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INNER JOIN </a:t>
            </a:r>
            <a:r>
              <a:rPr lang="en-US" dirty="0" err="1" smtClean="0">
                <a:solidFill>
                  <a:prstClr val="black"/>
                </a:solidFill>
              </a:rPr>
              <a:t>BibliographicSubfields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BS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 smtClean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ON </a:t>
            </a:r>
            <a:r>
              <a:rPr lang="en-US" dirty="0" smtClean="0">
                <a:solidFill>
                  <a:srgbClr val="808080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bt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BibliographicTagID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bs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BibliographicTagID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TagNumber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856 </a:t>
            </a:r>
            <a:endParaRPr lang="en-US" dirty="0" smtClean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bs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Subfield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LIKE </a:t>
            </a:r>
            <a:r>
              <a:rPr lang="en-US" dirty="0" smtClean="0">
                <a:solidFill>
                  <a:srgbClr val="FF0000"/>
                </a:solidFill>
              </a:rPr>
              <a:t>'u</a:t>
            </a:r>
            <a:r>
              <a:rPr lang="en-US" dirty="0">
                <a:solidFill>
                  <a:srgbClr val="FF0000"/>
                </a:solidFill>
              </a:rPr>
              <a:t>'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bs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Data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LIKE </a:t>
            </a:r>
            <a:r>
              <a:rPr lang="en-US" dirty="0" smtClean="0">
                <a:solidFill>
                  <a:srgbClr val="FF0000"/>
                </a:solidFill>
              </a:rPr>
              <a:t>'%</a:t>
            </a:r>
            <a:r>
              <a:rPr lang="en-US" dirty="0">
                <a:solidFill>
                  <a:srgbClr val="FF0000"/>
                </a:solidFill>
              </a:rPr>
              <a:t>overdrive%'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44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Bibliographic Records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Now that we have all the Overdrive records, is there a way to view just a subset of records? Specifically those with a 300 $b?  </a:t>
            </a:r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smtClean="0"/>
              <a:t>Bibliographic Tags, Bibliographic Subfields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29082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Bibliographic Records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2862" indent="0">
              <a:buNone/>
            </a:pPr>
            <a:r>
              <a:rPr lang="en-US" i="1" dirty="0" smtClean="0"/>
              <a:t>Now that we have all the Overdrive records, is there a way to view just a subset of records? Specifically those with a 300 $b?  </a:t>
            </a:r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smtClean="0"/>
              <a:t>Bibliographic Tags, Bibliographic Subfields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BibliographicTags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INNER JOIN </a:t>
            </a:r>
            <a:r>
              <a:rPr lang="en-US" dirty="0" err="1" smtClean="0">
                <a:solidFill>
                  <a:prstClr val="black"/>
                </a:solidFill>
              </a:rPr>
              <a:t>BibliographicSubfields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BS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 smtClean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ON </a:t>
            </a:r>
            <a:r>
              <a:rPr lang="en-US" dirty="0" smtClean="0">
                <a:solidFill>
                  <a:srgbClr val="808080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bt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BibliographicTagID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bs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BibliographicTagID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TagNumber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300 </a:t>
            </a: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bs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Subfield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LIKE (</a:t>
            </a:r>
            <a:r>
              <a:rPr lang="en-US" dirty="0">
                <a:solidFill>
                  <a:srgbClr val="FF0000"/>
                </a:solidFill>
              </a:rPr>
              <a:t>'b'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in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BibliographicTags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INNER JOIN </a:t>
            </a:r>
            <a:r>
              <a:rPr lang="en-US" dirty="0" err="1" smtClean="0">
                <a:solidFill>
                  <a:prstClr val="black"/>
                </a:solidFill>
              </a:rPr>
              <a:t>BibliographicSubfields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BS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 smtClean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ON </a:t>
            </a:r>
            <a:r>
              <a:rPr lang="en-US" dirty="0" smtClean="0">
                <a:solidFill>
                  <a:srgbClr val="808080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bt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BibliographicTagID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bs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BibliographicTagID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TagNumber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856 </a:t>
            </a:r>
            <a:endParaRPr lang="en-US" dirty="0" smtClean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bs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Subfield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LIKE </a:t>
            </a:r>
            <a:r>
              <a:rPr lang="en-US" dirty="0" smtClean="0">
                <a:solidFill>
                  <a:srgbClr val="FF0000"/>
                </a:solidFill>
              </a:rPr>
              <a:t>'u</a:t>
            </a:r>
            <a:r>
              <a:rPr lang="en-US" dirty="0">
                <a:solidFill>
                  <a:srgbClr val="FF0000"/>
                </a:solidFill>
              </a:rPr>
              <a:t>'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bs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Data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LIKE </a:t>
            </a:r>
            <a:r>
              <a:rPr lang="en-US" dirty="0" smtClean="0">
                <a:solidFill>
                  <a:srgbClr val="FF0000"/>
                </a:solidFill>
              </a:rPr>
              <a:t>'%</a:t>
            </a:r>
            <a:r>
              <a:rPr lang="en-US" dirty="0">
                <a:solidFill>
                  <a:srgbClr val="FF0000"/>
                </a:solidFill>
              </a:rPr>
              <a:t>overdrive%'</a:t>
            </a:r>
            <a:r>
              <a:rPr lang="en-US" dirty="0">
                <a:solidFill>
                  <a:srgbClr val="808080"/>
                </a:solidFill>
              </a:rPr>
              <a:t>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92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Find Tools </a:t>
            </a:r>
          </a:p>
          <a:p>
            <a:r>
              <a:rPr lang="en-US" dirty="0" smtClean="0"/>
              <a:t>SQL Find Tool Rules</a:t>
            </a:r>
          </a:p>
          <a:p>
            <a:r>
              <a:rPr lang="en-US" dirty="0" smtClean="0"/>
              <a:t>SQL Find Tool Tips</a:t>
            </a:r>
          </a:p>
          <a:p>
            <a:r>
              <a:rPr lang="en-US" dirty="0" smtClean="0"/>
              <a:t>Examples Find Tool Queries </a:t>
            </a:r>
          </a:p>
          <a:p>
            <a:r>
              <a:rPr lang="en-US" smtClean="0"/>
              <a:t>Q&amp;A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36" y="3280973"/>
            <a:ext cx="6696328" cy="25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Bibliographic Records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I need a way to monitor all </a:t>
            </a:r>
            <a:r>
              <a:rPr lang="en-US" i="1" dirty="0"/>
              <a:t>of the items appearing in the catalog with a 0 of 0 availability. Sometimes there are </a:t>
            </a:r>
            <a:r>
              <a:rPr lang="en-US" i="1" dirty="0" smtClean="0"/>
              <a:t>materials that </a:t>
            </a:r>
            <a:r>
              <a:rPr lang="en-US" i="1" dirty="0"/>
              <a:t>go </a:t>
            </a:r>
            <a:r>
              <a:rPr lang="en-US" i="1" dirty="0" smtClean="0"/>
              <a:t>lost </a:t>
            </a:r>
            <a:r>
              <a:rPr lang="en-US" i="1" dirty="0"/>
              <a:t>that I am not aware </a:t>
            </a:r>
            <a:r>
              <a:rPr lang="en-US" i="1" dirty="0" smtClean="0"/>
              <a:t>of, </a:t>
            </a:r>
            <a:r>
              <a:rPr lang="en-US" i="1" dirty="0"/>
              <a:t>but I want to know about them so that I can choose to reorder before a </a:t>
            </a:r>
            <a:r>
              <a:rPr lang="en-US" i="1" dirty="0" smtClean="0"/>
              <a:t>hold </a:t>
            </a:r>
            <a:r>
              <a:rPr lang="en-US" i="1" dirty="0"/>
              <a:t>is placed. </a:t>
            </a:r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BibliographicRecords</a:t>
            </a:r>
            <a:r>
              <a:rPr lang="en-US" dirty="0" smtClean="0"/>
              <a:t>, </a:t>
            </a:r>
            <a:r>
              <a:rPr lang="en-US" dirty="0" err="1" smtClean="0"/>
              <a:t>CircItemRecords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29448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Bibliographic Records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862" indent="0">
              <a:buNone/>
            </a:pPr>
            <a:r>
              <a:rPr lang="en-US" i="1" dirty="0" smtClean="0"/>
              <a:t>I need a way to monitor all </a:t>
            </a:r>
            <a:r>
              <a:rPr lang="en-US" i="1" dirty="0"/>
              <a:t>of the items appearing in the catalog with a 0 of 0 availability. Sometimes there are </a:t>
            </a:r>
            <a:r>
              <a:rPr lang="en-US" i="1" dirty="0" smtClean="0"/>
              <a:t>materials that </a:t>
            </a:r>
            <a:r>
              <a:rPr lang="en-US" i="1" dirty="0"/>
              <a:t>go </a:t>
            </a:r>
            <a:r>
              <a:rPr lang="en-US" i="1" dirty="0" smtClean="0"/>
              <a:t>lost </a:t>
            </a:r>
            <a:r>
              <a:rPr lang="en-US" i="1" dirty="0"/>
              <a:t>that I am not aware </a:t>
            </a:r>
            <a:r>
              <a:rPr lang="en-US" i="1" dirty="0" smtClean="0"/>
              <a:t>of, </a:t>
            </a:r>
            <a:r>
              <a:rPr lang="en-US" i="1" dirty="0"/>
              <a:t>but I want to know about them so that I can choose to reorder before a </a:t>
            </a:r>
            <a:r>
              <a:rPr lang="en-US" i="1" dirty="0" smtClean="0"/>
              <a:t>hold </a:t>
            </a:r>
            <a:r>
              <a:rPr lang="en-US" i="1" dirty="0"/>
              <a:t>is placed. </a:t>
            </a:r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BibliographicRecords</a:t>
            </a:r>
            <a:r>
              <a:rPr lang="en-US" dirty="0" smtClean="0"/>
              <a:t>, </a:t>
            </a:r>
            <a:r>
              <a:rPr lang="en-US" dirty="0" err="1" smtClean="0"/>
              <a:t>CircItemRecords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prstClr val="black"/>
                </a:solidFill>
              </a:rPr>
              <a:t>br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BibliographicRecords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LEFT JOIN </a:t>
            </a:r>
            <a:r>
              <a:rPr lang="en-US" dirty="0" err="1" smtClean="0">
                <a:solidFill>
                  <a:prstClr val="black"/>
                </a:solidFill>
              </a:rPr>
              <a:t>CircItemRecords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ON </a:t>
            </a:r>
            <a:r>
              <a:rPr lang="en-US" dirty="0" err="1" smtClean="0">
                <a:solidFill>
                  <a:prstClr val="black"/>
                </a:solidFill>
              </a:rPr>
              <a:t>br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cir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AssociatedBibRecordID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br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not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DISTINCT </a:t>
            </a:r>
            <a:r>
              <a:rPr lang="en-US" dirty="0" err="1" smtClean="0">
                <a:solidFill>
                  <a:prstClr val="black"/>
                </a:solidFill>
              </a:rPr>
              <a:t>AssociatedBibRecordID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CircItemRecords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cir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ItemStatusID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5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6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13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14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15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17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18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19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20</a:t>
            </a:r>
            <a:r>
              <a:rPr lang="en-US" dirty="0">
                <a:solidFill>
                  <a:srgbClr val="808080"/>
                </a:solidFill>
              </a:rPr>
              <a:t>))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br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RecordStatusID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1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PrimaryMARCTOMID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not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6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36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41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>
                <a:solidFill>
                  <a:srgbClr val="008000"/>
                </a:solidFill>
              </a:rPr>
              <a:t>-- exclude </a:t>
            </a:r>
            <a:r>
              <a:rPr lang="en-US" dirty="0" err="1">
                <a:solidFill>
                  <a:srgbClr val="008000"/>
                </a:solidFill>
              </a:rPr>
              <a:t>eContent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940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I’m trying to locate all of our withdrawn fiction titles. Is there a way to do this by call number?</a:t>
            </a:r>
            <a:endParaRPr lang="en-US" i="1" dirty="0"/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CircItemRecords</a:t>
            </a:r>
            <a:r>
              <a:rPr lang="en-US" dirty="0" smtClean="0"/>
              <a:t>, </a:t>
            </a:r>
            <a:r>
              <a:rPr lang="en-US" dirty="0" err="1" smtClean="0"/>
              <a:t>ItemRecordDetails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9378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I’m trying to locate all of our withdrawn fiction titles. Is there a way to do this by call number?</a:t>
            </a:r>
            <a:endParaRPr lang="en-US" i="1" dirty="0"/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CircItemRecords</a:t>
            </a:r>
            <a:r>
              <a:rPr lang="en-US" dirty="0" smtClean="0"/>
              <a:t>, </a:t>
            </a:r>
            <a:r>
              <a:rPr lang="en-US" dirty="0" err="1" smtClean="0"/>
              <a:t>ItemRecordDetails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ItemRecordID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ItemRecordDetails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nolock</a:t>
            </a:r>
            <a:r>
              <a:rPr lang="en-US" dirty="0" smtClean="0">
                <a:solidFill>
                  <a:srgbClr val="808080"/>
                </a:solidFill>
              </a:rPr>
              <a:t>)</a:t>
            </a:r>
            <a:endParaRPr lang="en-US" dirty="0">
              <a:solidFill>
                <a:srgbClr val="808080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INNER JOIN </a:t>
            </a:r>
            <a:r>
              <a:rPr lang="en-US" dirty="0" err="1" smtClean="0">
                <a:solidFill>
                  <a:prstClr val="black"/>
                </a:solidFill>
              </a:rPr>
              <a:t>CircItemRecords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c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ON 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ItemRecordID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= </a:t>
            </a:r>
            <a:r>
              <a:rPr lang="en-US" dirty="0" err="1" smtClean="0">
                <a:solidFill>
                  <a:prstClr val="black"/>
                </a:solidFill>
              </a:rPr>
              <a:t>c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ItemRecordID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CallNumber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LIKE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'%FIC%'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c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ItemStatusID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= </a:t>
            </a:r>
            <a:r>
              <a:rPr lang="en-US" dirty="0" smtClean="0">
                <a:solidFill>
                  <a:prstClr val="black"/>
                </a:solidFill>
              </a:rPr>
              <a:t>11</a:t>
            </a:r>
            <a:endParaRPr lang="en-US" dirty="0">
              <a:solidFill>
                <a:prstClr val="black"/>
              </a:solidFill>
            </a:endParaRP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653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I’m </a:t>
            </a:r>
            <a:r>
              <a:rPr lang="en-US" i="1" dirty="0"/>
              <a:t>in High School and have a book report due on Friday.  I need an available book with fewer than 100 pages</a:t>
            </a:r>
            <a:r>
              <a:rPr lang="en-US" i="1" dirty="0" smtClean="0"/>
              <a:t>!</a:t>
            </a:r>
            <a:endParaRPr lang="en-US" i="1" dirty="0"/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CircItemRecords</a:t>
            </a:r>
            <a:r>
              <a:rPr lang="en-US" dirty="0" smtClean="0"/>
              <a:t>, </a:t>
            </a:r>
            <a:r>
              <a:rPr lang="en-US" dirty="0" err="1"/>
              <a:t>BibliographicTags</a:t>
            </a:r>
            <a:r>
              <a:rPr lang="en-US" dirty="0"/>
              <a:t>, </a:t>
            </a:r>
            <a:r>
              <a:rPr lang="en-US" dirty="0" err="1"/>
              <a:t>BibliographicSubfields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37552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I’m </a:t>
            </a:r>
            <a:r>
              <a:rPr lang="en-US" i="1" dirty="0"/>
              <a:t>in High School and have a book report due on Friday.  I need an available book with fewer than 100 pages</a:t>
            </a:r>
            <a:r>
              <a:rPr lang="en-US" i="1" dirty="0" smtClean="0"/>
              <a:t>!</a:t>
            </a:r>
            <a:endParaRPr lang="en-US" i="1" dirty="0"/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CircItemRecords</a:t>
            </a:r>
            <a:r>
              <a:rPr lang="en-US" dirty="0" smtClean="0"/>
              <a:t>, </a:t>
            </a:r>
            <a:r>
              <a:rPr lang="en-US" dirty="0" err="1" smtClean="0"/>
              <a:t>BibliographicTags</a:t>
            </a:r>
            <a:r>
              <a:rPr lang="en-US" dirty="0" smtClean="0"/>
              <a:t>, </a:t>
            </a:r>
            <a:r>
              <a:rPr lang="en-US" dirty="0" err="1" smtClean="0"/>
              <a:t>BibliographicSubfields</a:t>
            </a:r>
            <a:r>
              <a:rPr lang="en-US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prstClr val="black"/>
                </a:solidFill>
              </a:rPr>
              <a:t>cir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ItemRecordID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CircItemRecords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INNER JOIN </a:t>
            </a:r>
            <a:r>
              <a:rPr lang="en-US" dirty="0" err="1" smtClean="0">
                <a:solidFill>
                  <a:prstClr val="black"/>
                </a:solidFill>
              </a:rPr>
              <a:t>BibliographicTags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ON </a:t>
            </a:r>
            <a:r>
              <a:rPr lang="en-US" dirty="0" err="1" smtClean="0">
                <a:solidFill>
                  <a:prstClr val="black"/>
                </a:solidFill>
              </a:rPr>
              <a:t>cir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AssociatedBibRecordID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bt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BibliographicRecordID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INNER JOIN </a:t>
            </a:r>
            <a:r>
              <a:rPr lang="en-US" dirty="0" err="1" smtClean="0">
                <a:solidFill>
                  <a:prstClr val="black"/>
                </a:solidFill>
              </a:rPr>
              <a:t>BibliographicSubfields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ON </a:t>
            </a:r>
            <a:r>
              <a:rPr lang="en-US" dirty="0" err="1" smtClean="0">
                <a:solidFill>
                  <a:prstClr val="black"/>
                </a:solidFill>
              </a:rPr>
              <a:t>bs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BibliographicTagID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bt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BibliographicTagID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ItemStatusID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1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bt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TagNumber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300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bs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Subfield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'a'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bs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Data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LIKE </a:t>
            </a:r>
            <a:r>
              <a:rPr lang="en-US" dirty="0" smtClean="0">
                <a:solidFill>
                  <a:srgbClr val="FF0000"/>
                </a:solidFill>
              </a:rPr>
              <a:t>'[</a:t>
            </a:r>
            <a:r>
              <a:rPr lang="en-US" dirty="0">
                <a:solidFill>
                  <a:srgbClr val="FF0000"/>
                </a:solidFill>
              </a:rPr>
              <a:t>0-9][0-9] p%'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77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Holds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/>
              <a:t>I need a list of all the highly requested adult fiction so I can put them in a record set and order more copies</a:t>
            </a:r>
            <a:r>
              <a:rPr lang="en-US" i="1" dirty="0" smtClean="0"/>
              <a:t>.</a:t>
            </a:r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CircItemRecords</a:t>
            </a:r>
            <a:r>
              <a:rPr lang="en-US" dirty="0" smtClean="0"/>
              <a:t>, </a:t>
            </a:r>
            <a:r>
              <a:rPr lang="en-US" dirty="0" err="1" smtClean="0"/>
              <a:t>SysHoldRequests</a:t>
            </a:r>
            <a:r>
              <a:rPr lang="en-US" dirty="0" smtClean="0"/>
              <a:t> 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29570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Holds Queue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/>
              <a:t>I need a list of all the highly requested adult fiction so I can put them in a record set and order more copies</a:t>
            </a:r>
            <a:r>
              <a:rPr lang="en-US" i="1" dirty="0" smtClean="0"/>
              <a:t>.</a:t>
            </a:r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CircItemRecords</a:t>
            </a:r>
            <a:r>
              <a:rPr lang="en-US" dirty="0" smtClean="0"/>
              <a:t>, </a:t>
            </a:r>
            <a:r>
              <a:rPr lang="en-US" dirty="0" err="1" smtClean="0"/>
              <a:t>SysHoldRequests</a:t>
            </a:r>
            <a:r>
              <a:rPr lang="en-US" dirty="0" smtClean="0"/>
              <a:t> 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DISTINCT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BibliographicRecordID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CircItemRecords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INNER JOIN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SysHoldRequests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shr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ON </a:t>
            </a:r>
            <a:r>
              <a:rPr lang="en-US" dirty="0" err="1" smtClean="0">
                <a:solidFill>
                  <a:prstClr val="black"/>
                </a:solidFill>
              </a:rPr>
              <a:t>shr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cir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AssociatedBibRecordID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cir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AssignedCollectionID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1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GROUP BY </a:t>
            </a:r>
            <a:r>
              <a:rPr lang="en-US" dirty="0" err="1" smtClean="0">
                <a:solidFill>
                  <a:prstClr val="black"/>
                </a:solidFill>
              </a:rPr>
              <a:t>Shr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HAVING </a:t>
            </a:r>
            <a:r>
              <a:rPr lang="en-US" dirty="0" smtClean="0">
                <a:solidFill>
                  <a:srgbClr val="FF00FF"/>
                </a:solidFill>
              </a:rPr>
              <a:t>COUNT</a:t>
            </a:r>
            <a:r>
              <a:rPr lang="en-US" dirty="0" smtClean="0">
                <a:solidFill>
                  <a:srgbClr val="808080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SysHoldRequestID</a:t>
            </a:r>
            <a:r>
              <a:rPr lang="en-US" dirty="0">
                <a:solidFill>
                  <a:srgbClr val="808080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&gt;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Hold Requests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/>
              <a:t>Is there a way to identify every </a:t>
            </a:r>
            <a:r>
              <a:rPr lang="en-US" i="1" dirty="0" smtClean="0"/>
              <a:t>the bibliographic records with holds that do not have any "actually </a:t>
            </a:r>
            <a:r>
              <a:rPr lang="en-US" i="1" dirty="0"/>
              <a:t>existing" items attached? By "actually existing" I mean that every attached item is lost, missing, withdrawn, or otherwise physically gone from the library.</a:t>
            </a:r>
            <a:endParaRPr lang="en-US" i="1" dirty="0" smtClean="0"/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CircItemRecords</a:t>
            </a:r>
            <a:r>
              <a:rPr lang="en-US" dirty="0" smtClean="0"/>
              <a:t>, </a:t>
            </a:r>
            <a:r>
              <a:rPr lang="en-US" dirty="0" err="1" smtClean="0"/>
              <a:t>SysHoldRequests</a:t>
            </a:r>
            <a:r>
              <a:rPr lang="en-US" dirty="0" smtClean="0"/>
              <a:t>  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12053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/>
              <a:t>Hold Requests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/>
              <a:t>Is there a way to identify every </a:t>
            </a:r>
            <a:r>
              <a:rPr lang="en-US" i="1" dirty="0" smtClean="0"/>
              <a:t>the bibliographic records with holds that do not have any "actually </a:t>
            </a:r>
            <a:r>
              <a:rPr lang="en-US" i="1" dirty="0"/>
              <a:t>existing" items attached? By "actually existing" I mean that every attached item is lost, missing, withdrawn, or otherwise physically gone from the library.</a:t>
            </a:r>
            <a:endParaRPr lang="en-US" i="1" dirty="0" smtClean="0"/>
          </a:p>
          <a:p>
            <a:pPr marL="42862" indent="0">
              <a:buNone/>
            </a:pPr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SysHoldRequests</a:t>
            </a:r>
            <a:r>
              <a:rPr lang="en-US" dirty="0" smtClean="0"/>
              <a:t>, </a:t>
            </a:r>
            <a:r>
              <a:rPr lang="en-US" dirty="0" err="1" smtClean="0"/>
              <a:t>CircItemRecords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prstClr val="black"/>
                </a:solidFill>
              </a:rPr>
              <a:t>shr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sysholdrequests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shr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shr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BibliographicRecordID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not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DISTINCT </a:t>
            </a:r>
            <a:r>
              <a:rPr lang="en-US" dirty="0" err="1" smtClean="0">
                <a:solidFill>
                  <a:prstClr val="black"/>
                </a:solidFill>
              </a:rPr>
              <a:t>AssociatedBibRecordID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CircItemRecords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cir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ItemStatusID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2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3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4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5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6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13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15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17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18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19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20</a:t>
            </a:r>
            <a:r>
              <a:rPr lang="en-US" dirty="0">
                <a:solidFill>
                  <a:srgbClr val="808080"/>
                </a:solidFill>
              </a:rPr>
              <a:t>))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049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2 5"/>
          <p:cNvSpPr/>
          <p:nvPr/>
        </p:nvSpPr>
        <p:spPr>
          <a:xfrm>
            <a:off x="1100517" y="1069852"/>
            <a:ext cx="7355660" cy="4750025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Find Tools Does Polaris Have?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4040" y="1373615"/>
            <a:ext cx="5259823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 Demi" panose="020E0802020502020306" pitchFamily="34" charset="0"/>
              </a:rPr>
              <a:t>5</a:t>
            </a:r>
            <a:r>
              <a:rPr lang="en-US" sz="239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 Demi" panose="020E0802020502020306" pitchFamily="34" charset="0"/>
              </a:rPr>
              <a:t>2</a:t>
            </a:r>
            <a:endParaRPr lang="en-US" sz="239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0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Transactions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123"/>
            <a:ext cx="8023253" cy="4792048"/>
          </a:xfrm>
        </p:spPr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How many distinct patrons have checked-out materials at my branch in the last month?</a:t>
            </a:r>
          </a:p>
          <a:p>
            <a:pPr lvl="1"/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TransactionHeaders</a:t>
            </a:r>
            <a:r>
              <a:rPr lang="en-US" dirty="0" smtClean="0"/>
              <a:t>, </a:t>
            </a:r>
            <a:r>
              <a:rPr lang="en-US" dirty="0" err="1" smtClean="0"/>
              <a:t>TransactionDetails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b="1" dirty="0" smtClean="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22023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Transactions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123"/>
            <a:ext cx="8023253" cy="4792048"/>
          </a:xfrm>
        </p:spPr>
        <p:txBody>
          <a:bodyPr>
            <a:normAutofit/>
          </a:bodyPr>
          <a:lstStyle/>
          <a:p>
            <a:pPr marL="42862" indent="0">
              <a:buNone/>
            </a:pPr>
            <a:r>
              <a:rPr lang="en-US" i="1" dirty="0" smtClean="0"/>
              <a:t>How many distinct patrons have checked-out materials at my branch in the last month?</a:t>
            </a:r>
          </a:p>
          <a:p>
            <a:pPr lvl="1"/>
            <a:endParaRPr lang="en-US" dirty="0"/>
          </a:p>
          <a:p>
            <a:r>
              <a:rPr lang="en-US" b="1" dirty="0" smtClean="0"/>
              <a:t>Tables:</a:t>
            </a:r>
          </a:p>
          <a:p>
            <a:pPr lvl="1"/>
            <a:r>
              <a:rPr lang="en-US" dirty="0" err="1" smtClean="0"/>
              <a:t>TransactionHeaders</a:t>
            </a:r>
            <a:r>
              <a:rPr lang="en-US" dirty="0" smtClean="0"/>
              <a:t>, </a:t>
            </a:r>
            <a:r>
              <a:rPr lang="en-US" dirty="0" err="1" smtClean="0"/>
              <a:t>TransactionDetails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b="1" dirty="0" smtClean="0"/>
              <a:t>Query: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SELECT DISTINCT </a:t>
            </a:r>
            <a:r>
              <a:rPr lang="en-US" dirty="0" err="1" smtClean="0">
                <a:solidFill>
                  <a:prstClr val="black"/>
                </a:solidFill>
              </a:rPr>
              <a:t>td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numvalue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 smtClean="0">
                <a:solidFill>
                  <a:prstClr val="black"/>
                </a:solidFill>
              </a:rPr>
              <a:t>PolarisTransactions</a:t>
            </a:r>
            <a:r>
              <a:rPr lang="en-US" dirty="0">
                <a:solidFill>
                  <a:srgbClr val="808080"/>
                </a:solidFill>
              </a:rPr>
              <a:t>..</a:t>
            </a:r>
            <a:r>
              <a:rPr lang="en-US" dirty="0" err="1">
                <a:solidFill>
                  <a:prstClr val="black"/>
                </a:solidFill>
              </a:rPr>
              <a:t>TransactionHeaders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INNER JOIN </a:t>
            </a:r>
            <a:r>
              <a:rPr lang="en-US" dirty="0" err="1" smtClean="0">
                <a:solidFill>
                  <a:prstClr val="black"/>
                </a:solidFill>
              </a:rPr>
              <a:t>PolarisTransactions</a:t>
            </a:r>
            <a:r>
              <a:rPr lang="en-US" dirty="0">
                <a:solidFill>
                  <a:srgbClr val="808080"/>
                </a:solidFill>
              </a:rPr>
              <a:t>..</a:t>
            </a:r>
            <a:r>
              <a:rPr lang="en-US" dirty="0" err="1">
                <a:solidFill>
                  <a:prstClr val="black"/>
                </a:solidFill>
              </a:rPr>
              <a:t>TransactionDetails</a:t>
            </a:r>
            <a:r>
              <a:rPr lang="en-US" dirty="0">
                <a:solidFill>
                  <a:prstClr val="black"/>
                </a:solidFill>
              </a:rPr>
              <a:t> td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nolock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ON </a:t>
            </a:r>
            <a:r>
              <a:rPr lang="en-US" dirty="0" err="1" smtClean="0">
                <a:solidFill>
                  <a:prstClr val="black"/>
                </a:solidFill>
              </a:rPr>
              <a:t>th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TransactionID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td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TransactionID</a:t>
            </a:r>
            <a:endParaRPr lang="en-US" dirty="0">
              <a:solidFill>
                <a:prstClr val="black"/>
              </a:solidFill>
            </a:endParaRPr>
          </a:p>
          <a:p>
            <a:pPr marL="600075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 smtClean="0">
                <a:solidFill>
                  <a:prstClr val="black"/>
                </a:solidFill>
              </a:rPr>
              <a:t>TransactionTypeID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6001</a:t>
            </a:r>
          </a:p>
          <a:p>
            <a:pPr marL="600075" lvl="2" indent="0">
              <a:buNone/>
            </a:pPr>
            <a:r>
              <a:rPr lang="en-US" dirty="0" smtClean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TransactionSubTypeID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6</a:t>
            </a:r>
          </a:p>
          <a:p>
            <a:pPr marL="600075" lvl="2" indent="0">
              <a:buNone/>
            </a:pPr>
            <a:r>
              <a:rPr lang="en-US" dirty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th</a:t>
            </a:r>
            <a:r>
              <a:rPr lang="en-US" dirty="0" err="1" smtClean="0">
                <a:solidFill>
                  <a:srgbClr val="808080"/>
                </a:solidFill>
              </a:rPr>
              <a:t>.</a:t>
            </a:r>
            <a:r>
              <a:rPr lang="en-US" dirty="0" err="1" smtClean="0">
                <a:solidFill>
                  <a:prstClr val="black"/>
                </a:solidFill>
              </a:rPr>
              <a:t>OrganizationID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3</a:t>
            </a:r>
          </a:p>
          <a:p>
            <a:pPr marL="600075" lvl="2" indent="0">
              <a:buNone/>
            </a:pPr>
            <a:r>
              <a:rPr lang="en-US" dirty="0">
                <a:solidFill>
                  <a:srgbClr val="808080"/>
                </a:solidFill>
              </a:rPr>
              <a:t>AND </a:t>
            </a:r>
            <a:r>
              <a:rPr lang="en-US" dirty="0" err="1" smtClean="0">
                <a:solidFill>
                  <a:prstClr val="black"/>
                </a:solidFill>
              </a:rPr>
              <a:t>TranClientDate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&gt;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GETDATE</a:t>
            </a:r>
            <a:r>
              <a:rPr lang="en-US" dirty="0" smtClean="0">
                <a:solidFill>
                  <a:srgbClr val="808080"/>
                </a:solidFill>
              </a:rPr>
              <a:t>()-</a:t>
            </a:r>
            <a:r>
              <a:rPr lang="en-US" dirty="0" smtClean="0">
                <a:solidFill>
                  <a:prstClr val="black"/>
                </a:solidFill>
              </a:rPr>
              <a:t>30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420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755" y="1318739"/>
            <a:ext cx="3529890" cy="35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Find Tools – Acquisitions/Serials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Acquisitions: </a:t>
            </a:r>
          </a:p>
          <a:p>
            <a:pPr lvl="1"/>
            <a:r>
              <a:rPr lang="en-US" dirty="0" smtClean="0"/>
              <a:t>Claims </a:t>
            </a:r>
          </a:p>
          <a:p>
            <a:pPr lvl="1"/>
            <a:r>
              <a:rPr lang="en-US" dirty="0" smtClean="0"/>
              <a:t>Fiscal Years, Funds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Invoices, Invoice Line Items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Purchase Orders, Purchase Order Line Items</a:t>
            </a:r>
            <a:r>
              <a:rPr lang="en-US" dirty="0" smtClean="0"/>
              <a:t>, Purchase Order Templates</a:t>
            </a:r>
          </a:p>
          <a:p>
            <a:pPr lvl="1"/>
            <a:r>
              <a:rPr lang="en-US" dirty="0"/>
              <a:t>Selection Lists, Selection List Line Items </a:t>
            </a:r>
            <a:endParaRPr lang="en-US" dirty="0" smtClean="0"/>
          </a:p>
          <a:p>
            <a:pPr lvl="1"/>
            <a:r>
              <a:rPr lang="en-US" dirty="0" smtClean="0"/>
              <a:t>Suppliers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/>
              <a:t>Serials: </a:t>
            </a:r>
          </a:p>
          <a:p>
            <a:pPr lvl="1"/>
            <a:r>
              <a:rPr lang="en-US" dirty="0"/>
              <a:t>Check-In Records </a:t>
            </a:r>
          </a:p>
          <a:p>
            <a:pPr lvl="1"/>
            <a:r>
              <a:rPr lang="en-US" dirty="0"/>
              <a:t>Claims</a:t>
            </a:r>
          </a:p>
          <a:p>
            <a:pPr lvl="1"/>
            <a:r>
              <a:rPr lang="en-US" dirty="0"/>
              <a:t>Issue Records </a:t>
            </a:r>
          </a:p>
          <a:p>
            <a:pPr lvl="1"/>
            <a:r>
              <a:rPr lang="en-US" dirty="0"/>
              <a:t>Part Records</a:t>
            </a:r>
          </a:p>
          <a:p>
            <a:pPr lvl="1"/>
            <a:r>
              <a:rPr lang="en-US" dirty="0"/>
              <a:t>Route Lists</a:t>
            </a:r>
          </a:p>
          <a:p>
            <a:pPr lvl="1"/>
            <a:r>
              <a:rPr lang="en-US" dirty="0"/>
              <a:t>Serial Holding Records </a:t>
            </a:r>
          </a:p>
          <a:p>
            <a:pPr lvl="1"/>
            <a:r>
              <a:rPr lang="en-US" dirty="0"/>
              <a:t>Subscription Records </a:t>
            </a:r>
          </a:p>
          <a:p>
            <a:pPr lvl="1"/>
            <a:r>
              <a:rPr lang="en-US" dirty="0"/>
              <a:t>Suppliers 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Find Tools – Administrative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Administrative: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r>
              <a:rPr lang="en-US" dirty="0" smtClean="0"/>
              <a:t>Collections 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Patron Records </a:t>
            </a:r>
            <a:r>
              <a:rPr lang="en-US" dirty="0"/>
              <a:t>– Patron Registration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Permission Groups</a:t>
            </a:r>
          </a:p>
          <a:p>
            <a:pPr lvl="1"/>
            <a:r>
              <a:rPr lang="en-US" dirty="0" smtClean="0"/>
              <a:t>Resource Groups</a:t>
            </a:r>
          </a:p>
          <a:p>
            <a:pPr lvl="1"/>
            <a:r>
              <a:rPr lang="en-US" dirty="0" smtClean="0"/>
              <a:t>Servers </a:t>
            </a:r>
          </a:p>
          <a:p>
            <a:pPr lvl="1"/>
            <a:r>
              <a:rPr lang="en-US" dirty="0" smtClean="0"/>
              <a:t>Staff Members</a:t>
            </a:r>
          </a:p>
          <a:p>
            <a:pPr lvl="1"/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Workstations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Find Tools – Cataloging/Patron Services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Cataloging (F12):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Authority Records</a:t>
            </a:r>
            <a:r>
              <a:rPr lang="en-US" dirty="0" smtClean="0"/>
              <a:t>, Authority Templates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Bibliographic Records</a:t>
            </a:r>
            <a:r>
              <a:rPr lang="en-US" dirty="0" smtClean="0"/>
              <a:t>, Bibliographic Templates</a:t>
            </a:r>
          </a:p>
          <a:p>
            <a:pPr lvl="1"/>
            <a:r>
              <a:rPr lang="en-US" dirty="0" smtClean="0"/>
              <a:t>Campaigns, Community Records, Promotions </a:t>
            </a:r>
          </a:p>
          <a:p>
            <a:pPr lvl="1"/>
            <a:r>
              <a:rPr lang="en-US" dirty="0" smtClean="0"/>
              <a:t>Course Reserve Records, Course Reserve Templates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Item Records</a:t>
            </a:r>
            <a:r>
              <a:rPr lang="en-US" dirty="0" smtClean="0"/>
              <a:t>, Item Record Templates </a:t>
            </a:r>
          </a:p>
          <a:p>
            <a:pPr lvl="1"/>
            <a:r>
              <a:rPr lang="en-US" dirty="0" smtClean="0"/>
              <a:t>Record Sets</a:t>
            </a:r>
          </a:p>
          <a:p>
            <a:pPr lvl="1"/>
            <a:r>
              <a:rPr lang="en-US" dirty="0" smtClean="0"/>
              <a:t>Reserve Item Records, Reserve Item Templates </a:t>
            </a:r>
          </a:p>
          <a:p>
            <a:pPr lvl="1"/>
            <a:endParaRPr lang="en-US" dirty="0"/>
          </a:p>
          <a:p>
            <a:r>
              <a:rPr lang="en-US" b="1" dirty="0"/>
              <a:t>Patron </a:t>
            </a:r>
            <a:r>
              <a:rPr lang="en-US" b="1" dirty="0" smtClean="0"/>
              <a:t>Services (F7): </a:t>
            </a:r>
            <a:endParaRPr lang="en-US" b="1" dirty="0"/>
          </a:p>
          <a:p>
            <a:pPr lvl="1"/>
            <a:r>
              <a:rPr lang="en-US" dirty="0"/>
              <a:t>Course Reserve Records, Course Reserve Templates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Patron Records </a:t>
            </a:r>
            <a:r>
              <a:rPr lang="en-US" dirty="0" smtClean="0"/>
              <a:t>– Patron Registration View 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Record Sets</a:t>
            </a:r>
          </a:p>
          <a:p>
            <a:endParaRPr lang="en-US" dirty="0"/>
          </a:p>
          <a:p>
            <a:r>
              <a:rPr lang="en-US" b="1" dirty="0" smtClean="0"/>
              <a:t>Circulation (F6): </a:t>
            </a:r>
          </a:p>
          <a:p>
            <a:pPr lvl="1"/>
            <a:r>
              <a:rPr lang="en-US" dirty="0"/>
              <a:t>Bibliographic Records – opens the Holds Queue WF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Hold Requests </a:t>
            </a:r>
            <a:r>
              <a:rPr lang="en-US" dirty="0"/>
              <a:t>– opens the Holds Request WF</a:t>
            </a:r>
          </a:p>
          <a:p>
            <a:pPr lvl="1"/>
            <a:r>
              <a:rPr lang="en-US" dirty="0"/>
              <a:t>ILL Requests – opens the ILL Request WF </a:t>
            </a:r>
          </a:p>
          <a:p>
            <a:pPr lvl="1"/>
            <a:r>
              <a:rPr lang="en-US" dirty="0"/>
              <a:t>Item Records – opens the Holds Queue WF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Patron Records </a:t>
            </a:r>
            <a:r>
              <a:rPr lang="en-US" dirty="0"/>
              <a:t>– Patron Status View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Find Tool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527"/>
            <a:ext cx="8229600" cy="47382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5"/>
                </a:solidFill>
              </a:rPr>
              <a:t>You can only select ONE column and it must be the ID field.</a:t>
            </a:r>
          </a:p>
          <a:p>
            <a:pPr lvl="1"/>
            <a:r>
              <a:rPr lang="en-US" dirty="0" smtClean="0"/>
              <a:t>Bibliographic Records – </a:t>
            </a:r>
            <a:r>
              <a:rPr lang="en-US" dirty="0" err="1" smtClean="0"/>
              <a:t>BibliographicRecordID</a:t>
            </a:r>
            <a:endParaRPr lang="en-US" dirty="0" smtClean="0"/>
          </a:p>
          <a:p>
            <a:pPr lvl="1"/>
            <a:r>
              <a:rPr lang="en-US" dirty="0" smtClean="0"/>
              <a:t>Patron Records – </a:t>
            </a:r>
            <a:r>
              <a:rPr lang="en-US" dirty="0" err="1" smtClean="0"/>
              <a:t>PatronID</a:t>
            </a:r>
            <a:endParaRPr lang="en-US" dirty="0" smtClean="0"/>
          </a:p>
          <a:p>
            <a:pPr lvl="1"/>
            <a:r>
              <a:rPr lang="en-US" dirty="0" smtClean="0"/>
              <a:t>Item Records – </a:t>
            </a:r>
            <a:r>
              <a:rPr lang="en-US" dirty="0" err="1" smtClean="0"/>
              <a:t>ItemRecordID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Hold Requests – </a:t>
            </a:r>
            <a:r>
              <a:rPr lang="en-US" dirty="0" err="1" smtClean="0"/>
              <a:t>SysHoldRequestID</a:t>
            </a:r>
            <a:endParaRPr lang="en-US" dirty="0" smtClean="0"/>
          </a:p>
          <a:p>
            <a:pPr lvl="1"/>
            <a:r>
              <a:rPr lang="en-US" dirty="0" smtClean="0"/>
              <a:t>ILL Requests – </a:t>
            </a:r>
            <a:r>
              <a:rPr lang="en-US" dirty="0" err="1" smtClean="0"/>
              <a:t>ILLRequestID</a:t>
            </a:r>
            <a:endParaRPr lang="en-US" dirty="0" smtClean="0"/>
          </a:p>
          <a:p>
            <a:pPr lvl="1"/>
            <a:r>
              <a:rPr lang="en-US" dirty="0" smtClean="0"/>
              <a:t>Funds – </a:t>
            </a:r>
            <a:r>
              <a:rPr lang="en-US" dirty="0" err="1" smtClean="0"/>
              <a:t>FundID</a:t>
            </a:r>
            <a:endParaRPr lang="en-US" dirty="0" smtClean="0"/>
          </a:p>
          <a:p>
            <a:pPr lvl="1"/>
            <a:r>
              <a:rPr lang="en-US" dirty="0" smtClean="0"/>
              <a:t>Purchase Orders – </a:t>
            </a:r>
            <a:r>
              <a:rPr lang="en-US" dirty="0" err="1" smtClean="0"/>
              <a:t>PurchaseOrderID</a:t>
            </a:r>
            <a:r>
              <a:rPr lang="en-US" dirty="0" smtClean="0"/>
              <a:t> </a:t>
            </a:r>
          </a:p>
          <a:p>
            <a:pPr marL="342900"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You cannot use an ORDER </a:t>
            </a:r>
            <a:r>
              <a:rPr lang="en-US" b="1" dirty="0" smtClean="0">
                <a:solidFill>
                  <a:schemeClr val="accent5"/>
                </a:solidFill>
              </a:rPr>
              <a:t>BY.</a:t>
            </a:r>
          </a:p>
          <a:p>
            <a:pPr marL="642938" lvl="1" indent="-342900"/>
            <a:r>
              <a:rPr lang="en-US" dirty="0" smtClean="0"/>
              <a:t>All </a:t>
            </a:r>
            <a:r>
              <a:rPr lang="en-US" dirty="0"/>
              <a:t>sorting must be done in the find tool after the results are loaded.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5"/>
                </a:solidFill>
              </a:rPr>
              <a:t>You cannot include comments in your query. </a:t>
            </a:r>
            <a:endParaRPr lang="en-US" b="1" dirty="0">
              <a:solidFill>
                <a:schemeClr val="accent5"/>
              </a:solidFill>
            </a:endParaRPr>
          </a:p>
          <a:p>
            <a:pPr marL="642938" lvl="1" indent="-342900"/>
            <a:r>
              <a:rPr lang="en-US" dirty="0" smtClean="0"/>
              <a:t>If you include a comment (</a:t>
            </a:r>
            <a:r>
              <a:rPr lang="en-US" dirty="0">
                <a:solidFill>
                  <a:srgbClr val="008000"/>
                </a:solidFill>
              </a:rPr>
              <a:t>-- comment</a:t>
            </a:r>
            <a:r>
              <a:rPr lang="en-US" dirty="0" smtClean="0"/>
              <a:t>), the find tool will ignore criteria following the comment.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06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Find Tool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5"/>
                </a:solidFill>
              </a:rPr>
              <a:t>Use the database </a:t>
            </a:r>
            <a:r>
              <a:rPr lang="en-US" b="1" dirty="0">
                <a:solidFill>
                  <a:schemeClr val="accent5"/>
                </a:solidFill>
              </a:rPr>
              <a:t>h</a:t>
            </a:r>
            <a:r>
              <a:rPr lang="en-US" b="1" dirty="0" smtClean="0">
                <a:solidFill>
                  <a:schemeClr val="accent5"/>
                </a:solidFill>
              </a:rPr>
              <a:t>elp to find the right SQL tables and column names.  </a:t>
            </a:r>
            <a:endParaRPr lang="en-US" b="1" dirty="0">
              <a:solidFill>
                <a:schemeClr val="accent5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5"/>
                </a:solidFill>
              </a:rPr>
              <a:t>Write </a:t>
            </a:r>
            <a:r>
              <a:rPr lang="en-US" b="1" dirty="0">
                <a:solidFill>
                  <a:schemeClr val="accent5"/>
                </a:solidFill>
              </a:rPr>
              <a:t>your query in SQL Sever Management Studio </a:t>
            </a:r>
            <a:r>
              <a:rPr lang="en-US" b="1" dirty="0" smtClean="0">
                <a:solidFill>
                  <a:schemeClr val="accent5"/>
                </a:solidFill>
              </a:rPr>
              <a:t>first </a:t>
            </a:r>
            <a:endParaRPr lang="en-US" b="1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SSMS </a:t>
            </a:r>
            <a:r>
              <a:rPr lang="en-US" dirty="0"/>
              <a:t>has </a:t>
            </a:r>
            <a:r>
              <a:rPr lang="en-US" dirty="0" smtClean="0"/>
              <a:t>IntelliSense, which helps prevent typos in table/column names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5"/>
                </a:solidFill>
              </a:rPr>
              <a:t>Nest  your SQL queries</a:t>
            </a:r>
            <a:endParaRPr lang="en-US" b="1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Useful when you need different WHERE criteria from the same field, such as bibliographic tag data or item status.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Use a HAVING to find results based on a COUNT</a:t>
            </a:r>
          </a:p>
          <a:p>
            <a:pPr marL="642938" lvl="1" indent="-342900"/>
            <a:r>
              <a:rPr lang="en-US" dirty="0"/>
              <a:t>While you </a:t>
            </a:r>
            <a:r>
              <a:rPr lang="en-US" dirty="0" smtClean="0"/>
              <a:t>cannot select </a:t>
            </a:r>
            <a:r>
              <a:rPr lang="en-US" dirty="0"/>
              <a:t>a COUNT </a:t>
            </a:r>
            <a:r>
              <a:rPr lang="en-US" dirty="0" smtClean="0"/>
              <a:t>value in </a:t>
            </a:r>
            <a:r>
              <a:rPr lang="en-US" dirty="0"/>
              <a:t>the find tool, you can use counts in a </a:t>
            </a:r>
            <a:r>
              <a:rPr lang="en-US" dirty="0" smtClean="0"/>
              <a:t>HAVING clause </a:t>
            </a:r>
            <a:r>
              <a:rPr lang="en-US" dirty="0"/>
              <a:t>to </a:t>
            </a:r>
            <a:r>
              <a:rPr lang="en-US" dirty="0" smtClean="0"/>
              <a:t>help restrict </a:t>
            </a:r>
            <a:r>
              <a:rPr lang="en-US" dirty="0"/>
              <a:t>your </a:t>
            </a:r>
            <a:r>
              <a:rPr lang="en-US" dirty="0" smtClean="0"/>
              <a:t>result set.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0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Find Tool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 smtClean="0">
                <a:solidFill>
                  <a:schemeClr val="accent5"/>
                </a:solidFill>
              </a:rPr>
              <a:t>If you get an error, check the “Details”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43" y="1877334"/>
            <a:ext cx="3644914" cy="1074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89" y="3634643"/>
            <a:ext cx="3753751" cy="229719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714244" y="2977869"/>
            <a:ext cx="412694" cy="566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1320"/>
          <a:stretch/>
        </p:blipFill>
        <p:spPr>
          <a:xfrm>
            <a:off x="4666913" y="3825056"/>
            <a:ext cx="3920958" cy="191637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666913" y="2977869"/>
            <a:ext cx="520082" cy="62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1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IITheme">
  <a:themeElements>
    <a:clrScheme name="Innovative PPT 2014">
      <a:dk1>
        <a:srgbClr val="F05F2A"/>
      </a:dk1>
      <a:lt1>
        <a:srgbClr val="FFFFFF"/>
      </a:lt1>
      <a:dk2>
        <a:srgbClr val="3366AA"/>
      </a:dk2>
      <a:lt2>
        <a:srgbClr val="B8923D"/>
      </a:lt2>
      <a:accent1>
        <a:srgbClr val="F05F2A"/>
      </a:accent1>
      <a:accent2>
        <a:srgbClr val="3366AA"/>
      </a:accent2>
      <a:accent3>
        <a:srgbClr val="77833D"/>
      </a:accent3>
      <a:accent4>
        <a:srgbClr val="9E2028"/>
      </a:accent4>
      <a:accent5>
        <a:srgbClr val="3D3D3D"/>
      </a:accent5>
      <a:accent6>
        <a:srgbClr val="7F7F7F"/>
      </a:accent6>
      <a:hlink>
        <a:srgbClr val="2C80C1"/>
      </a:hlink>
      <a:folHlink>
        <a:srgbClr val="0000FF"/>
      </a:folHlink>
    </a:clrScheme>
    <a:fontScheme name="Office 2">
      <a:majorFont>
        <a:latin typeface="Open Sans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Open Sans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IITheme" id="{A296F200-F58D-4246-BA94-241D80521E26}" vid="{60108A7B-D72A-4689-B0A9-F8E2B02D8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IIITheme</Template>
  <TotalTime>826</TotalTime>
  <Words>1152</Words>
  <Application>Microsoft Office PowerPoint</Application>
  <PresentationFormat>On-screen Show (4:3)</PresentationFormat>
  <Paragraphs>315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Berlin Sans FB Demi</vt:lpstr>
      <vt:lpstr>Open Sans</vt:lpstr>
      <vt:lpstr>Open Sans Light</vt:lpstr>
      <vt:lpstr>IIITheme</vt:lpstr>
      <vt:lpstr>Find Tool SQL Queries </vt:lpstr>
      <vt:lpstr>Agenda </vt:lpstr>
      <vt:lpstr>How Many Find Tools Does Polaris Have?</vt:lpstr>
      <vt:lpstr>Available Find Tools – Acquisitions/Serials  </vt:lpstr>
      <vt:lpstr>Available Find Tools – Administrative </vt:lpstr>
      <vt:lpstr>Available Find Tools – Cataloging/Patron Services   </vt:lpstr>
      <vt:lpstr>SQL Find Tool Rules</vt:lpstr>
      <vt:lpstr>SQL Find Tool Tips</vt:lpstr>
      <vt:lpstr>SQL Find Tool Tips</vt:lpstr>
      <vt:lpstr>Example - Workstations</vt:lpstr>
      <vt:lpstr>Example - Workstations</vt:lpstr>
      <vt:lpstr>Example - Patrons</vt:lpstr>
      <vt:lpstr>Example - Patrons</vt:lpstr>
      <vt:lpstr>Example - Patrons</vt:lpstr>
      <vt:lpstr>Example - Patrons</vt:lpstr>
      <vt:lpstr>Example – Bibliographic Records </vt:lpstr>
      <vt:lpstr>Example – Bibliographic Records </vt:lpstr>
      <vt:lpstr>Example – Bibliographic Records </vt:lpstr>
      <vt:lpstr>Example – Bibliographic Records </vt:lpstr>
      <vt:lpstr>Example – Bibliographic Records </vt:lpstr>
      <vt:lpstr>Example – Bibliographic Records </vt:lpstr>
      <vt:lpstr>Example - Items</vt:lpstr>
      <vt:lpstr>Example - Items</vt:lpstr>
      <vt:lpstr>Example - Items</vt:lpstr>
      <vt:lpstr>Example - Items</vt:lpstr>
      <vt:lpstr>Example – Holds Queue </vt:lpstr>
      <vt:lpstr>Example – Holds Queue  </vt:lpstr>
      <vt:lpstr>Example – Hold Requests  </vt:lpstr>
      <vt:lpstr>Example – Hold Requests </vt:lpstr>
      <vt:lpstr>Example – Transactions </vt:lpstr>
      <vt:lpstr>Example – Transactions 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Find Tool Searches</dc:title>
  <dc:creator>Samantha Quell</dc:creator>
  <cp:lastModifiedBy>Samantha Quell</cp:lastModifiedBy>
  <cp:revision>63</cp:revision>
  <dcterms:created xsi:type="dcterms:W3CDTF">2014-09-19T18:30:41Z</dcterms:created>
  <dcterms:modified xsi:type="dcterms:W3CDTF">2014-10-15T21:14:59Z</dcterms:modified>
</cp:coreProperties>
</file>