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sldIdLst>
    <p:sldId id="710" r:id="rId8"/>
    <p:sldId id="259" r:id="rId9"/>
    <p:sldId id="260" r:id="rId10"/>
    <p:sldId id="261" r:id="rId11"/>
    <p:sldId id="262" r:id="rId12"/>
    <p:sldId id="711" r:id="rId13"/>
    <p:sldId id="263" r:id="rId14"/>
    <p:sldId id="712" r:id="rId15"/>
    <p:sldId id="713" r:id="rId16"/>
    <p:sldId id="714" r:id="rId17"/>
    <p:sldId id="265" r:id="rId18"/>
    <p:sldId id="266" r:id="rId19"/>
    <p:sldId id="267" r:id="rId20"/>
    <p:sldId id="293" r:id="rId21"/>
    <p:sldId id="665" r:id="rId22"/>
    <p:sldId id="268" r:id="rId23"/>
    <p:sldId id="269" r:id="rId24"/>
    <p:sldId id="664" r:id="rId25"/>
    <p:sldId id="666" r:id="rId26"/>
    <p:sldId id="270" r:id="rId27"/>
    <p:sldId id="271" r:id="rId28"/>
    <p:sldId id="272" r:id="rId29"/>
    <p:sldId id="667" r:id="rId30"/>
    <p:sldId id="275" r:id="rId31"/>
    <p:sldId id="715" r:id="rId32"/>
    <p:sldId id="274" r:id="rId33"/>
    <p:sldId id="669" r:id="rId34"/>
    <p:sldId id="670" r:id="rId35"/>
    <p:sldId id="699" r:id="rId36"/>
    <p:sldId id="671" r:id="rId37"/>
    <p:sldId id="276" r:id="rId38"/>
    <p:sldId id="708" r:id="rId39"/>
    <p:sldId id="277" r:id="rId40"/>
    <p:sldId id="672" r:id="rId41"/>
    <p:sldId id="694" r:id="rId42"/>
    <p:sldId id="695" r:id="rId43"/>
    <p:sldId id="696" r:id="rId44"/>
    <p:sldId id="697" r:id="rId45"/>
    <p:sldId id="698" r:id="rId46"/>
    <p:sldId id="278" r:id="rId47"/>
    <p:sldId id="279" r:id="rId48"/>
    <p:sldId id="700" r:id="rId49"/>
    <p:sldId id="280" r:id="rId50"/>
    <p:sldId id="281" r:id="rId51"/>
    <p:sldId id="701" r:id="rId52"/>
    <p:sldId id="283" r:id="rId53"/>
    <p:sldId id="702" r:id="rId54"/>
    <p:sldId id="289" r:id="rId55"/>
    <p:sldId id="290" r:id="rId56"/>
    <p:sldId id="703" r:id="rId57"/>
    <p:sldId id="704" r:id="rId58"/>
    <p:sldId id="705" r:id="rId59"/>
    <p:sldId id="706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129FDB"/>
    <a:srgbClr val="AD2B26"/>
    <a:srgbClr val="011C2F"/>
    <a:srgbClr val="CBCBCB"/>
    <a:srgbClr val="FF99FF"/>
    <a:srgbClr val="CC66FF"/>
    <a:srgbClr val="B60004"/>
    <a:srgbClr val="665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6" autoAdjust="0"/>
    <p:restoredTop sz="94660"/>
  </p:normalViewPr>
  <p:slideViewPr>
    <p:cSldViewPr snapToGrid="0">
      <p:cViewPr varScale="1">
        <p:scale>
          <a:sx n="77" d="100"/>
          <a:sy n="77" d="100"/>
        </p:scale>
        <p:origin x="97" y="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0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hyperlink" Target="https://hub.docker.com/" TargetMode="Externa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3.xml"/><Relationship Id="rId7" Type="http://schemas.openxmlformats.org/officeDocument/2006/relationships/hyperlink" Target="https://docs.docker.com/" TargetMode="Externa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volume_ls/" TargetMode="External"/><Relationship Id="rId2" Type="http://schemas.openxmlformats.org/officeDocument/2006/relationships/hyperlink" Target="https://docs.docker.com/engine/reference/commandline/volume_create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ocs.docker.com/engine/reference/commandline/volume_inspect/" TargetMode="External"/><Relationship Id="rId4" Type="http://schemas.openxmlformats.org/officeDocument/2006/relationships/hyperlink" Target="https://docs.docker.com/engine/reference/commandline/volume_prune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reference/commandline/network_inspect/" TargetMode="External"/><Relationship Id="rId3" Type="http://schemas.openxmlformats.org/officeDocument/2006/relationships/hyperlink" Target="https://docs.docker.com/engine/reference/commandline/network_ls/" TargetMode="External"/><Relationship Id="rId7" Type="http://schemas.openxmlformats.org/officeDocument/2006/relationships/hyperlink" Target="https://docs.docker.com/engine/reference/commandline/network_disconnect/" TargetMode="External"/><Relationship Id="rId2" Type="http://schemas.openxmlformats.org/officeDocument/2006/relationships/hyperlink" Target="https://docs.docker.com/engine/reference/commandline/network_creat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docker.com/engine/reference/commandline/network_connect/" TargetMode="External"/><Relationship Id="rId5" Type="http://schemas.openxmlformats.org/officeDocument/2006/relationships/hyperlink" Target="https://docs.docker.com/engine/reference/commandline/network_prune/" TargetMode="External"/><Relationship Id="rId4" Type="http://schemas.openxmlformats.org/officeDocument/2006/relationships/hyperlink" Target="https://docs.docker.com/engine/reference/commandline/network_r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D401B-4D0B-E661-9D43-5C031467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CAD4B-7E29-DABF-8661-A9EE7CAF0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快速构建、运行、管理应用的工具</a:t>
            </a:r>
          </a:p>
        </p:txBody>
      </p:sp>
    </p:spTree>
    <p:extLst>
      <p:ext uri="{BB962C8B-B14F-4D97-AF65-F5344CB8AC3E}">
        <p14:creationId xmlns:p14="http://schemas.microsoft.com/office/powerpoint/2010/main" val="11431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5F4618C-5D07-3FC8-CC62-9B19DDC93C55}"/>
              </a:ext>
            </a:extLst>
          </p:cNvPr>
          <p:cNvSpPr txBox="1">
            <a:spLocks/>
          </p:cNvSpPr>
          <p:nvPr/>
        </p:nvSpPr>
        <p:spPr>
          <a:xfrm>
            <a:off x="5347620" y="195392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快速入门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BD7A9B6-EB5F-16A8-A2A5-9981EBD659DB}"/>
              </a:ext>
            </a:extLst>
          </p:cNvPr>
          <p:cNvSpPr txBox="1">
            <a:spLocks/>
          </p:cNvSpPr>
          <p:nvPr/>
        </p:nvSpPr>
        <p:spPr>
          <a:xfrm>
            <a:off x="5347620" y="253844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基础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3BD2D23-3B21-17C6-6282-125A5E253B37}"/>
              </a:ext>
            </a:extLst>
          </p:cNvPr>
          <p:cNvSpPr txBox="1">
            <a:spLocks/>
          </p:cNvSpPr>
          <p:nvPr/>
        </p:nvSpPr>
        <p:spPr>
          <a:xfrm>
            <a:off x="5347620" y="312296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项目部署</a:t>
            </a:r>
          </a:p>
        </p:txBody>
      </p:sp>
      <p:sp>
        <p:nvSpPr>
          <p:cNvPr id="9" name="!!jx8">
            <a:extLst>
              <a:ext uri="{FF2B5EF4-FFF2-40B4-BE49-F238E27FC236}">
                <a16:creationId xmlns:a16="http://schemas.microsoft.com/office/drawing/2014/main" id="{F18F7CBA-8390-1C7D-5EE8-5AA299E6826F}"/>
              </a:ext>
            </a:extLst>
          </p:cNvPr>
          <p:cNvSpPr/>
          <p:nvPr/>
        </p:nvSpPr>
        <p:spPr>
          <a:xfrm rot="5400000">
            <a:off x="4980789" y="2224881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!!jx9">
            <a:extLst>
              <a:ext uri="{FF2B5EF4-FFF2-40B4-BE49-F238E27FC236}">
                <a16:creationId xmlns:a16="http://schemas.microsoft.com/office/drawing/2014/main" id="{90709795-8C44-23D3-F2C1-D0BE9BFDF8BF}"/>
              </a:ext>
            </a:extLst>
          </p:cNvPr>
          <p:cNvSpPr/>
          <p:nvPr/>
        </p:nvSpPr>
        <p:spPr>
          <a:xfrm rot="5400000">
            <a:off x="4980790" y="2804704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!!jx10">
            <a:extLst>
              <a:ext uri="{FF2B5EF4-FFF2-40B4-BE49-F238E27FC236}">
                <a16:creationId xmlns:a16="http://schemas.microsoft.com/office/drawing/2014/main" id="{5E29EBCA-B78D-DD1E-A4C4-FD02FDD21381}"/>
              </a:ext>
            </a:extLst>
          </p:cNvPr>
          <p:cNvSpPr/>
          <p:nvPr/>
        </p:nvSpPr>
        <p:spPr>
          <a:xfrm rot="13500000">
            <a:off x="4980791" y="3394801"/>
            <a:ext cx="129412" cy="1294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7124EF-6A19-A7A0-426E-B22CFD793AC0}"/>
              </a:ext>
            </a:extLst>
          </p:cNvPr>
          <p:cNvSpPr txBox="1"/>
          <p:nvPr/>
        </p:nvSpPr>
        <p:spPr>
          <a:xfrm>
            <a:off x="5347620" y="3595739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部署前端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14ED15-A344-2303-893A-EFE9551FA0D0}"/>
              </a:ext>
            </a:extLst>
          </p:cNvPr>
          <p:cNvSpPr txBox="1"/>
          <p:nvPr/>
        </p:nvSpPr>
        <p:spPr>
          <a:xfrm>
            <a:off x="5347620" y="3952677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部署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Java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B0883D-246F-3489-D7B3-4440BF0601B1}"/>
              </a:ext>
            </a:extLst>
          </p:cNvPr>
          <p:cNvSpPr txBox="1"/>
          <p:nvPr/>
        </p:nvSpPr>
        <p:spPr>
          <a:xfrm>
            <a:off x="5347620" y="4309615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DockerCompose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278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008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部署</a:t>
            </a:r>
            <a:r>
              <a:rPr lang="en-US" altLang="zh-CN">
                <a:solidFill>
                  <a:srgbClr val="B60004"/>
                </a:solidFill>
              </a:rPr>
              <a:t>MySQL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命令解读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75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部署</a:t>
            </a:r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095847"/>
          </a:xfrm>
        </p:spPr>
        <p:txBody>
          <a:bodyPr/>
          <a:lstStyle/>
          <a:p>
            <a:r>
              <a:rPr lang="zh-CN" altLang="en-US"/>
              <a:t>先停掉虚拟机中的</a:t>
            </a:r>
            <a:r>
              <a:rPr lang="en-US" altLang="zh-CN"/>
              <a:t>MySQL</a:t>
            </a:r>
            <a:r>
              <a:rPr lang="zh-CN" altLang="en-US"/>
              <a:t>，确保你的虚拟机已经安装</a:t>
            </a:r>
            <a:r>
              <a:rPr lang="en-US" altLang="zh-CN"/>
              <a:t>Docker</a:t>
            </a:r>
            <a:r>
              <a:rPr lang="zh-CN" altLang="en-US"/>
              <a:t>，且网络开通的情况下，执行下面命令即可安装</a:t>
            </a:r>
            <a:r>
              <a:rPr lang="en-US" altLang="zh-CN"/>
              <a:t>MySQL</a:t>
            </a:r>
            <a:r>
              <a:rPr lang="zh-CN" altLang="en-US"/>
              <a:t>：</a:t>
            </a:r>
            <a:endParaRPr lang="en-US" altLang="zh-CN"/>
          </a:p>
          <a:p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61D57E-EA33-125A-B70A-90CA12D0AA67}"/>
              </a:ext>
            </a:extLst>
          </p:cNvPr>
          <p:cNvGrpSpPr/>
          <p:nvPr/>
        </p:nvGrpSpPr>
        <p:grpSpPr>
          <a:xfrm>
            <a:off x="1166670" y="2274893"/>
            <a:ext cx="8960427" cy="2077189"/>
            <a:chOff x="1859972" y="2480205"/>
            <a:chExt cx="8960427" cy="2077189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BF22276-4F08-5F75-0D4B-54C4B7C16619}"/>
                </a:ext>
              </a:extLst>
            </p:cNvPr>
            <p:cNvSpPr/>
            <p:nvPr/>
          </p:nvSpPr>
          <p:spPr>
            <a:xfrm>
              <a:off x="1859972" y="2480206"/>
              <a:ext cx="8960427" cy="2077188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98D7FEB-5C67-A4C9-1AC5-AC7E00E0ED0C}"/>
                </a:ext>
              </a:extLst>
            </p:cNvPr>
            <p:cNvSpPr txBox="1"/>
            <p:nvPr/>
          </p:nvSpPr>
          <p:spPr>
            <a:xfrm>
              <a:off x="1859973" y="2845725"/>
              <a:ext cx="8675948" cy="162563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docker run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-d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\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--name 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mysql \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-p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3306:3306 \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-e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TZ=Asia/Shanghai \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-e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MYSQL_ROOT_PASSWORD=123 \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 mysql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DD228303-BE49-7D40-CF8F-B2B837AD7E4E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DBD930C-A9C5-4BE0-AAF5-F9E49D6C6B33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30AA72F4-B7A3-4521-4328-306696FEDDA7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DAB0E6B1-E407-2E45-D343-29AC8553CA28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5D5A2A7C-166A-3A2F-1678-74EB76A252C4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81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/>
          <a:lstStyle/>
          <a:p>
            <a:r>
              <a:rPr lang="zh-CN" altLang="en-US"/>
              <a:t>镜像和容器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09584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/>
          <a:lstStyle/>
          <a:p>
            <a:r>
              <a:rPr lang="zh-CN" altLang="en-US"/>
              <a:t>当我们利用</a:t>
            </a:r>
            <a:r>
              <a:rPr lang="en-US" altLang="zh-CN"/>
              <a:t>Docker</a:t>
            </a:r>
            <a:r>
              <a:rPr lang="zh-CN" altLang="en-US"/>
              <a:t>安装应用时，</a:t>
            </a:r>
            <a:r>
              <a:rPr lang="en-US" altLang="zh-CN"/>
              <a:t>Docker</a:t>
            </a:r>
            <a:r>
              <a:rPr lang="zh-CN" altLang="en-US"/>
              <a:t>会自动搜索并下载应用</a:t>
            </a:r>
            <a:r>
              <a:rPr lang="zh-CN" altLang="en-US" b="1"/>
              <a:t>镜像（</a:t>
            </a:r>
            <a:r>
              <a:rPr lang="en-US" altLang="zh-CN" b="1"/>
              <a:t>image</a:t>
            </a:r>
            <a:r>
              <a:rPr lang="zh-CN" altLang="en-US" b="1"/>
              <a:t>）</a:t>
            </a:r>
            <a:r>
              <a:rPr lang="zh-CN" altLang="en-US"/>
              <a:t>。镜像不仅包含应用本身，还包含应用运行所需要的环境、配置、系统函数库。</a:t>
            </a:r>
            <a:r>
              <a:rPr lang="en-US" altLang="zh-CN"/>
              <a:t>Docker</a:t>
            </a:r>
            <a:r>
              <a:rPr lang="zh-CN" altLang="en-US"/>
              <a:t>会在运行镜像时创建一个隔离环境，称为</a:t>
            </a:r>
            <a:r>
              <a:rPr lang="zh-CN" altLang="en-US" b="1"/>
              <a:t>容器（</a:t>
            </a:r>
            <a:r>
              <a:rPr lang="en-US" altLang="zh-CN" b="1"/>
              <a:t>container</a:t>
            </a:r>
            <a:r>
              <a:rPr lang="zh-CN" altLang="en-US" b="1"/>
              <a:t>）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 b="1"/>
              <a:t>镜像仓库</a:t>
            </a:r>
            <a:r>
              <a:rPr lang="zh-CN" altLang="en-US"/>
              <a:t>：存储和管理镜像的平台，</a:t>
            </a:r>
            <a:r>
              <a:rPr lang="en-US" altLang="zh-CN"/>
              <a:t>Docker</a:t>
            </a:r>
            <a:r>
              <a:rPr lang="zh-CN" altLang="en-US"/>
              <a:t>官方维护了一个公共仓库：</a:t>
            </a:r>
            <a:r>
              <a:rPr lang="en-US" altLang="zh-CN">
                <a:hlinkClick r:id="rId4"/>
              </a:rPr>
              <a:t>Docker Hub</a:t>
            </a:r>
            <a:r>
              <a:rPr lang="zh-CN" altLang="en-US"/>
              <a:t>。</a:t>
            </a:r>
          </a:p>
        </p:txBody>
      </p:sp>
      <p:sp>
        <p:nvSpPr>
          <p:cNvPr id="12" name="标注: 双弯曲线形(无边框) 11">
            <a:extLst>
              <a:ext uri="{FF2B5EF4-FFF2-40B4-BE49-F238E27FC236}">
                <a16:creationId xmlns:a16="http://schemas.microsoft.com/office/drawing/2014/main" id="{ADE3D51E-D493-6983-6500-3359F6F95CC1}"/>
              </a:ext>
            </a:extLst>
          </p:cNvPr>
          <p:cNvSpPr/>
          <p:nvPr/>
        </p:nvSpPr>
        <p:spPr>
          <a:xfrm>
            <a:off x="-3291066" y="3761944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40401"/>
              <a:gd name="adj8" fmla="val 169718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13" name="标注: 双弯曲线形(无边框) 12">
            <a:extLst>
              <a:ext uri="{FF2B5EF4-FFF2-40B4-BE49-F238E27FC236}">
                <a16:creationId xmlns:a16="http://schemas.microsoft.com/office/drawing/2014/main" id="{90EF40C9-B2C1-4479-7896-87CB248FA4B1}"/>
              </a:ext>
            </a:extLst>
          </p:cNvPr>
          <p:cNvSpPr/>
          <p:nvPr/>
        </p:nvSpPr>
        <p:spPr>
          <a:xfrm>
            <a:off x="-2894826" y="4785641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14" name="标注: 双弯曲线形(无边框) 13">
            <a:extLst>
              <a:ext uri="{FF2B5EF4-FFF2-40B4-BE49-F238E27FC236}">
                <a16:creationId xmlns:a16="http://schemas.microsoft.com/office/drawing/2014/main" id="{60B602DF-5EDB-1330-C496-F614771FE9B3}"/>
              </a:ext>
            </a:extLst>
          </p:cNvPr>
          <p:cNvSpPr/>
          <p:nvPr/>
        </p:nvSpPr>
        <p:spPr>
          <a:xfrm>
            <a:off x="-2093578" y="5739000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DA5236C-293F-980B-C091-B3A9E259C726}"/>
              </a:ext>
            </a:extLst>
          </p:cNvPr>
          <p:cNvGrpSpPr/>
          <p:nvPr/>
        </p:nvGrpSpPr>
        <p:grpSpPr>
          <a:xfrm>
            <a:off x="8207015" y="3205480"/>
            <a:ext cx="2161309" cy="1901538"/>
            <a:chOff x="893618" y="3106880"/>
            <a:chExt cx="2161309" cy="1901538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8FCF86D-9863-7D32-620F-9A02EC699DD5}"/>
                </a:ext>
              </a:extLst>
            </p:cNvPr>
            <p:cNvSpPr/>
            <p:nvPr/>
          </p:nvSpPr>
          <p:spPr>
            <a:xfrm>
              <a:off x="893618" y="3262745"/>
              <a:ext cx="2161309" cy="1745673"/>
            </a:xfrm>
            <a:prstGeom prst="rect">
              <a:avLst/>
            </a:prstGeom>
            <a:solidFill>
              <a:srgbClr val="EAF2F8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13A57CD-C7CB-89B4-22D9-C48556128161}"/>
                </a:ext>
              </a:extLst>
            </p:cNvPr>
            <p:cNvSpPr/>
            <p:nvPr/>
          </p:nvSpPr>
          <p:spPr>
            <a:xfrm>
              <a:off x="893618" y="3106880"/>
              <a:ext cx="918540" cy="29715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镜像仓库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D26A56E-D23E-5C32-4F55-F179FCFBE6BC}"/>
              </a:ext>
            </a:extLst>
          </p:cNvPr>
          <p:cNvGrpSpPr/>
          <p:nvPr/>
        </p:nvGrpSpPr>
        <p:grpSpPr>
          <a:xfrm>
            <a:off x="9028901" y="2578343"/>
            <a:ext cx="1944835" cy="1426215"/>
            <a:chOff x="8275075" y="3486182"/>
            <a:chExt cx="1944835" cy="1426215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86E7F1A-3B1F-CFB8-C296-D6EE9C5AE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075" y="3486182"/>
              <a:ext cx="797614" cy="797614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8D526038-8AC5-CEA4-E52C-E54E4DF5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2168" y="4239985"/>
              <a:ext cx="643111" cy="643111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AA886A1-EDF8-3C4F-429C-B1608B26E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9578" y="4239985"/>
              <a:ext cx="692585" cy="672412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A475C7B-E7BB-F648-FDB3-AC4031F06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804" y="3808838"/>
              <a:ext cx="948106" cy="218206"/>
            </a:xfrm>
            <a:prstGeom prst="rect">
              <a:avLst/>
            </a:prstGeom>
          </p:spPr>
        </p:pic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049447C1-6260-01C0-B7A9-0ED0AE6473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936" y="2850528"/>
            <a:ext cx="971693" cy="971693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4BFFB865-F332-4A9C-CB29-EB7931FFE77B}"/>
              </a:ext>
            </a:extLst>
          </p:cNvPr>
          <p:cNvGrpSpPr/>
          <p:nvPr/>
        </p:nvGrpSpPr>
        <p:grpSpPr>
          <a:xfrm>
            <a:off x="3679366" y="3205200"/>
            <a:ext cx="3803073" cy="3331295"/>
            <a:chOff x="893618" y="3131850"/>
            <a:chExt cx="3803073" cy="3331295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6C5C2B3-285D-A3B2-0549-D6349596FDDA}"/>
                </a:ext>
              </a:extLst>
            </p:cNvPr>
            <p:cNvSpPr/>
            <p:nvPr/>
          </p:nvSpPr>
          <p:spPr>
            <a:xfrm>
              <a:off x="893618" y="3262745"/>
              <a:ext cx="3803073" cy="3200400"/>
            </a:xfrm>
            <a:prstGeom prst="rect">
              <a:avLst/>
            </a:prstGeom>
            <a:solidFill>
              <a:srgbClr val="EAF2F8"/>
            </a:solidFill>
            <a:ln>
              <a:solidFill>
                <a:srgbClr val="215968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0D0E44B-624F-71FD-21AF-5EA4C238E943}"/>
                </a:ext>
              </a:extLst>
            </p:cNvPr>
            <p:cNvSpPr/>
            <p:nvPr/>
          </p:nvSpPr>
          <p:spPr>
            <a:xfrm>
              <a:off x="893618" y="3131850"/>
              <a:ext cx="1465117" cy="29715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 Server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E0621F7-891E-B1B1-2AE2-B54D2EFA30A3}"/>
              </a:ext>
            </a:extLst>
          </p:cNvPr>
          <p:cNvGrpSpPr/>
          <p:nvPr/>
        </p:nvGrpSpPr>
        <p:grpSpPr>
          <a:xfrm>
            <a:off x="3843541" y="4146406"/>
            <a:ext cx="1455963" cy="2134920"/>
            <a:chOff x="893618" y="3106880"/>
            <a:chExt cx="1455963" cy="2054384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49DEC4D-4BEA-2EBF-B3A3-6F7DAA25785F}"/>
                </a:ext>
              </a:extLst>
            </p:cNvPr>
            <p:cNvSpPr/>
            <p:nvPr/>
          </p:nvSpPr>
          <p:spPr>
            <a:xfrm>
              <a:off x="893618" y="3249385"/>
              <a:ext cx="1455963" cy="19118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B8648351-7626-A730-A8FB-4625A55642A3}"/>
                </a:ext>
              </a:extLst>
            </p:cNvPr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F938816-1585-DE73-6AB2-221239F28566}"/>
              </a:ext>
            </a:extLst>
          </p:cNvPr>
          <p:cNvGrpSpPr/>
          <p:nvPr/>
        </p:nvGrpSpPr>
        <p:grpSpPr>
          <a:xfrm>
            <a:off x="5880253" y="4146406"/>
            <a:ext cx="1455963" cy="2134920"/>
            <a:chOff x="893618" y="3106880"/>
            <a:chExt cx="1455963" cy="2248883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8C59B12-A59D-5AF1-849D-17C45170850C}"/>
                </a:ext>
              </a:extLst>
            </p:cNvPr>
            <p:cNvSpPr/>
            <p:nvPr/>
          </p:nvSpPr>
          <p:spPr>
            <a:xfrm>
              <a:off x="893618" y="3262745"/>
              <a:ext cx="1455963" cy="2093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2F493953-73F6-CB12-89CC-3DFDCF487110}"/>
                </a:ext>
              </a:extLst>
            </p:cNvPr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images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DF87D47-7586-344F-E6CA-ED47DFEC0E6B}"/>
              </a:ext>
            </a:extLst>
          </p:cNvPr>
          <p:cNvSpPr/>
          <p:nvPr/>
        </p:nvSpPr>
        <p:spPr>
          <a:xfrm>
            <a:off x="3885832" y="3584502"/>
            <a:ext cx="3330429" cy="212927"/>
          </a:xfrm>
          <a:prstGeom prst="roundRect">
            <a:avLst/>
          </a:prstGeom>
          <a:solidFill>
            <a:srgbClr val="49504F"/>
          </a:solidFill>
          <a:ln>
            <a:solidFill>
              <a:srgbClr val="21596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daemon </a:t>
            </a: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守护进程</a:t>
            </a: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047A5435-134C-C759-714F-7E6A9B01AA2B}"/>
              </a:ext>
            </a:extLst>
          </p:cNvPr>
          <p:cNvCxnSpPr>
            <a:cxnSpLocks/>
          </p:cNvCxnSpPr>
          <p:nvPr/>
        </p:nvCxnSpPr>
        <p:spPr>
          <a:xfrm rot="10800000">
            <a:off x="4896934" y="4931968"/>
            <a:ext cx="1279554" cy="301828"/>
          </a:xfrm>
          <a:prstGeom prst="curvedConnector3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35FF4CC9-CEE5-A551-4249-A09459AC60A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4310" t="74742" r="57985" b="12183"/>
          <a:stretch>
            <a:fillRect/>
          </a:stretch>
        </p:blipFill>
        <p:spPr>
          <a:xfrm>
            <a:off x="4160121" y="4568965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234A7C8-9B4F-34C3-9E5C-72F702DA34D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4310" t="74742" r="57985" b="12183"/>
          <a:stretch>
            <a:fillRect/>
          </a:stretch>
        </p:blipFill>
        <p:spPr>
          <a:xfrm>
            <a:off x="4160121" y="5106738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E849F16A-3567-548F-1202-1D7A370794F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4310" t="74742" r="57985" b="12183"/>
          <a:stretch>
            <a:fillRect/>
          </a:stretch>
        </p:blipFill>
        <p:spPr>
          <a:xfrm>
            <a:off x="4174126" y="5632746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grpSp>
        <p:nvGrpSpPr>
          <p:cNvPr id="53" name="组合 52">
            <a:extLst>
              <a:ext uri="{FF2B5EF4-FFF2-40B4-BE49-F238E27FC236}">
                <a16:creationId xmlns:a16="http://schemas.microsoft.com/office/drawing/2014/main" id="{46982111-9D2B-AC74-D936-96D389EAC253}"/>
              </a:ext>
            </a:extLst>
          </p:cNvPr>
          <p:cNvGrpSpPr/>
          <p:nvPr/>
        </p:nvGrpSpPr>
        <p:grpSpPr>
          <a:xfrm>
            <a:off x="893618" y="3205200"/>
            <a:ext cx="2161309" cy="1901538"/>
            <a:chOff x="893618" y="3106880"/>
            <a:chExt cx="2161309" cy="1901538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3058FFD-6EB3-E313-3FF2-DD90F4B848B8}"/>
                </a:ext>
              </a:extLst>
            </p:cNvPr>
            <p:cNvSpPr/>
            <p:nvPr/>
          </p:nvSpPr>
          <p:spPr>
            <a:xfrm>
              <a:off x="893618" y="3262745"/>
              <a:ext cx="2161309" cy="1745673"/>
            </a:xfrm>
            <a:prstGeom prst="rect">
              <a:avLst/>
            </a:prstGeom>
            <a:solidFill>
              <a:srgbClr val="EAF2F8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82430F25-233B-EB55-9FA5-EF05203694A9}"/>
                </a:ext>
              </a:extLst>
            </p:cNvPr>
            <p:cNvSpPr/>
            <p:nvPr/>
          </p:nvSpPr>
          <p:spPr>
            <a:xfrm>
              <a:off x="893618" y="3106880"/>
              <a:ext cx="696191" cy="3221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Client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93E382F-32DF-5E50-D960-7FAE2103943C}"/>
              </a:ext>
            </a:extLst>
          </p:cNvPr>
          <p:cNvSpPr/>
          <p:nvPr/>
        </p:nvSpPr>
        <p:spPr>
          <a:xfrm>
            <a:off x="1231305" y="3761944"/>
            <a:ext cx="1451418" cy="27210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B637B9A1-1739-29CA-6333-A81684AC70E6}"/>
              </a:ext>
            </a:extLst>
          </p:cNvPr>
          <p:cNvCxnSpPr>
            <a:stCxn id="58" idx="3"/>
            <a:endCxn id="43" idx="1"/>
          </p:cNvCxnSpPr>
          <p:nvPr/>
        </p:nvCxnSpPr>
        <p:spPr>
          <a:xfrm flipV="1">
            <a:off x="2682723" y="3690966"/>
            <a:ext cx="1203109" cy="207032"/>
          </a:xfrm>
          <a:prstGeom prst="curvedConnector3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D8DCAEBE-629C-1193-56F0-F36D1122BD1C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216261" y="3690966"/>
            <a:ext cx="1123623" cy="237358"/>
          </a:xfrm>
          <a:prstGeom prst="curvedConnector3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5" name="PA-图片 64">
            <a:extLst>
              <a:ext uri="{FF2B5EF4-FFF2-40B4-BE49-F238E27FC236}">
                <a16:creationId xmlns:a16="http://schemas.microsoft.com/office/drawing/2014/main" id="{CA1CA02D-8D18-068A-B6F9-D6910A60C1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63" y="3436287"/>
            <a:ext cx="797614" cy="797614"/>
          </a:xfrm>
          <a:prstGeom prst="rect">
            <a:avLst/>
          </a:prstGeom>
        </p:spPr>
      </p:pic>
      <p:cxnSp>
        <p:nvCxnSpPr>
          <p:cNvPr id="67" name="PA-连接符: 肘形 66">
            <a:extLst>
              <a:ext uri="{FF2B5EF4-FFF2-40B4-BE49-F238E27FC236}">
                <a16:creationId xmlns:a16="http://schemas.microsoft.com/office/drawing/2014/main" id="{F5B3E29F-158F-510E-1AA1-D13FB9D592C6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rot="10800000" flipV="1">
            <a:off x="7053720" y="3975254"/>
            <a:ext cx="1252453" cy="1131481"/>
          </a:xfrm>
          <a:prstGeom prst="curvedConnector3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9F113796-06C0-C547-597A-07D3CA2A39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58182" y="5233796"/>
            <a:ext cx="1237818" cy="233784"/>
          </a:xfrm>
          <a:prstGeom prst="curvedConnector3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483BA2F6-1AA9-8D42-6435-A77084B9D2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79364" y="5233795"/>
            <a:ext cx="1297125" cy="723154"/>
          </a:xfrm>
          <a:prstGeom prst="curvedConnector3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735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3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05599 0.13195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9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0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56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57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58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2315 C -0.01979 0.0213 -0.03958 0.01968 -0.05247 0.02616 C -0.06536 0.03241 -0.0707 0.04051 -0.07747 0.06157 C -0.08424 0.08287 -0.08294 0.13194 -0.09336 0.15347 C -0.10377 0.175 -0.12643 0.18426 -0.13997 0.19051 C -0.15364 0.19676 -0.16432 0.19352 -0.175 0.19051 " pathEditMode="relative" rAng="0" ptsTypes="AAAAAA">
                                      <p:cBhvr from="" to=""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AB19A81-2B90-A197-D011-DDAA90953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Docker</a:t>
            </a:r>
            <a:r>
              <a:rPr lang="zh-CN" altLang="en-US"/>
              <a:t>是做什么的？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/>
              <a:t>Docker</a:t>
            </a:r>
            <a:r>
              <a:rPr lang="zh-CN" altLang="en-US" sz="1400"/>
              <a:t>可以帮助我们下载应用镜像，创建并运行镜像的容器，从而快速部署应用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什么是镜像？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将应用所需的函数库、依赖、配置等与应用一起打包得到的就是镜像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什么是容器</a:t>
            </a:r>
            <a:r>
              <a:rPr lang="en-US" altLang="zh-CN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/>
              <a:t>为每个镜像的应用进程创建的隔离运行环境就是容器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什么是镜像仓库</a:t>
            </a:r>
            <a:r>
              <a:rPr lang="en-US" altLang="zh-CN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存储和管理镜像的服务就是镜像仓库，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DockerHub</a:t>
            </a:r>
            <a:r>
              <a:rPr lang="zh-CN" altLang="en-US" sz="1400"/>
              <a:t>是目前最大的镜像仓库，其中包含各种常见的应用镜像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18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部署</a:t>
            </a:r>
            <a:r>
              <a:rPr lang="en-US" altLang="zh-CN"/>
              <a:t>MySQL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命令解读</a:t>
            </a:r>
            <a:endParaRPr lang="en-US" altLang="zh-CN">
              <a:solidFill>
                <a:srgbClr val="B600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421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3859789"/>
            <a:ext cx="6766880" cy="162563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/>
              <a:t>docker run </a:t>
            </a:r>
            <a:r>
              <a:rPr lang="zh-CN" altLang="en-US"/>
              <a:t>：创建并运行一个容器，</a:t>
            </a:r>
            <a:r>
              <a:rPr lang="en-US" altLang="zh-CN" b="1"/>
              <a:t>-d</a:t>
            </a:r>
            <a:r>
              <a:rPr lang="en-US" altLang="zh-CN"/>
              <a:t> </a:t>
            </a:r>
            <a:r>
              <a:rPr lang="zh-CN" altLang="en-US"/>
              <a:t>是让容器在后台运行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/>
              <a:t>--name mysql </a:t>
            </a:r>
            <a:r>
              <a:rPr lang="zh-CN" altLang="en-US"/>
              <a:t>：给容器起个名字，必须唯一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/>
              <a:t>-p 3306:3306 </a:t>
            </a:r>
            <a:r>
              <a:rPr lang="zh-CN" altLang="en-US"/>
              <a:t>：设置端口映射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/>
              <a:t>-e KEY=VALUE </a:t>
            </a:r>
            <a:r>
              <a:rPr lang="zh-CN" altLang="en-US"/>
              <a:t>：是设置环境变量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/>
              <a:t>mysql</a:t>
            </a:r>
            <a:r>
              <a:rPr lang="en-US" altLang="zh-CN"/>
              <a:t> </a:t>
            </a:r>
            <a:r>
              <a:rPr lang="zh-CN" altLang="en-US"/>
              <a:t>：指定运行的镜像的名字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命令解读</a:t>
            </a:r>
            <a:endParaRPr lang="en-US" altLang="zh-CN" sz="2000">
              <a:solidFill>
                <a:srgbClr val="B60004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51ABC5-EFA8-0780-C2DD-87A586BCD84E}"/>
              </a:ext>
            </a:extLst>
          </p:cNvPr>
          <p:cNvGrpSpPr/>
          <p:nvPr/>
        </p:nvGrpSpPr>
        <p:grpSpPr>
          <a:xfrm>
            <a:off x="741361" y="1624204"/>
            <a:ext cx="6766880" cy="2077189"/>
            <a:chOff x="1859973" y="2480205"/>
            <a:chExt cx="6766880" cy="207718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E80BD6B-6646-E9C0-11FF-1A04774C2D85}"/>
                </a:ext>
              </a:extLst>
            </p:cNvPr>
            <p:cNvSpPr/>
            <p:nvPr/>
          </p:nvSpPr>
          <p:spPr>
            <a:xfrm>
              <a:off x="1859973" y="2480206"/>
              <a:ext cx="6766880" cy="2077188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328FAA8-5EAA-BA05-80EF-F189226654BF}"/>
                </a:ext>
              </a:extLst>
            </p:cNvPr>
            <p:cNvSpPr txBox="1"/>
            <p:nvPr/>
          </p:nvSpPr>
          <p:spPr>
            <a:xfrm>
              <a:off x="1859973" y="2845725"/>
              <a:ext cx="6552043" cy="162563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docker run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-d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\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--name 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mysql \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-p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3306:3306 \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-e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TZ=Asia/Shanghai \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lang="en-US" altLang="zh-CN" sz="1400" b="0">
                  <a:solidFill>
                    <a:srgbClr val="00B0F0"/>
                  </a:solidFill>
                  <a:effectLst/>
                  <a:latin typeface="Source code pro" panose="020B0509030403020204" pitchFamily="49" charset="0"/>
                </a:rPr>
                <a:t>-e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MYSQL_ROOT_PASSWORD=123 \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 mysql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EF3FB11-0420-848A-706F-5CC72FB09E71}"/>
                </a:ext>
              </a:extLst>
            </p:cNvPr>
            <p:cNvSpPr/>
            <p:nvPr/>
          </p:nvSpPr>
          <p:spPr>
            <a:xfrm>
              <a:off x="1859973" y="2480205"/>
              <a:ext cx="6766880" cy="341218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9BFEEFD-306D-80DA-D70F-503BCABB2C51}"/>
                </a:ext>
              </a:extLst>
            </p:cNvPr>
            <p:cNvGrpSpPr/>
            <p:nvPr/>
          </p:nvGrpSpPr>
          <p:grpSpPr>
            <a:xfrm>
              <a:off x="2016840" y="2577251"/>
              <a:ext cx="768279" cy="171085"/>
              <a:chOff x="2016840" y="2577251"/>
              <a:chExt cx="768279" cy="171085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CC88FE9-F428-EFF2-A23A-2DEF9B8B8FCF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71083" cy="171083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AF7C5C3-F60D-FEDD-E328-CECAB3CCBC1B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71083" cy="171083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D912952-E128-74F4-C307-CE8816D729A6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71083" cy="171083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FD0A9C8-AA6B-EFA9-EEC1-E2FB8CDB8458}"/>
              </a:ext>
            </a:extLst>
          </p:cNvPr>
          <p:cNvGrpSpPr/>
          <p:nvPr/>
        </p:nvGrpSpPr>
        <p:grpSpPr>
          <a:xfrm>
            <a:off x="9539310" y="3070254"/>
            <a:ext cx="2418551" cy="3346839"/>
            <a:chOff x="9539310" y="3070254"/>
            <a:chExt cx="2418551" cy="3346839"/>
          </a:xfrm>
        </p:grpSpPr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15FABCC0-E1A2-B9E8-B6ED-E29B7A696B20}"/>
                </a:ext>
              </a:extLst>
            </p:cNvPr>
            <p:cNvSpPr/>
            <p:nvPr/>
          </p:nvSpPr>
          <p:spPr>
            <a:xfrm>
              <a:off x="9539310" y="3070254"/>
              <a:ext cx="2418551" cy="3346839"/>
            </a:xfrm>
            <a:prstGeom prst="cub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24E9267-968B-B4B9-7E93-CB5F80C7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5600" y="3825036"/>
              <a:ext cx="602540" cy="595266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CED3DB4-89FD-F742-F189-C24AA1018CEF}"/>
                </a:ext>
              </a:extLst>
            </p:cNvPr>
            <p:cNvSpPr txBox="1"/>
            <p:nvPr/>
          </p:nvSpPr>
          <p:spPr>
            <a:xfrm>
              <a:off x="9748686" y="3409606"/>
              <a:ext cx="1832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i="1">
                  <a:solidFill>
                    <a:schemeClr val="bg1"/>
                  </a:solidFill>
                  <a:latin typeface="+mn-lt"/>
                  <a:ea typeface="+mn-ea"/>
                </a:rPr>
                <a:t>192.168.150.101</a:t>
              </a:r>
              <a:endParaRPr lang="zh-CN" altLang="en-US" sz="1400" i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2725B28-8CCB-E723-ADD8-C3AAE5846CFE}"/>
              </a:ext>
            </a:extLst>
          </p:cNvPr>
          <p:cNvGrpSpPr/>
          <p:nvPr/>
        </p:nvGrpSpPr>
        <p:grpSpPr>
          <a:xfrm>
            <a:off x="4526885" y="5068160"/>
            <a:ext cx="1798767" cy="1348933"/>
            <a:chOff x="7295021" y="2738307"/>
            <a:chExt cx="3597534" cy="347207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528439F-09FD-C64E-DEB8-0EB026E92FBB}"/>
                </a:ext>
              </a:extLst>
            </p:cNvPr>
            <p:cNvSpPr/>
            <p:nvPr/>
          </p:nvSpPr>
          <p:spPr>
            <a:xfrm>
              <a:off x="8388626" y="5841840"/>
              <a:ext cx="1311965" cy="368543"/>
            </a:xfrm>
            <a:prstGeom prst="ellipse">
              <a:avLst/>
            </a:prstGeom>
            <a:gradFill flip="none" rotWithShape="1">
              <a:gsLst>
                <a:gs pos="0">
                  <a:srgbClr val="6F6F6F"/>
                </a:gs>
                <a:gs pos="70000">
                  <a:srgbClr val="404040"/>
                </a:gs>
              </a:gsLst>
              <a:lin ang="5400000" scaled="1"/>
              <a:tileRect/>
            </a:gra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288B80AB-DDA1-5F3F-CD94-5CF83E7FAC40}"/>
                </a:ext>
              </a:extLst>
            </p:cNvPr>
            <p:cNvSpPr/>
            <p:nvPr/>
          </p:nvSpPr>
          <p:spPr>
            <a:xfrm>
              <a:off x="8587013" y="5131085"/>
              <a:ext cx="894887" cy="86714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65146A0-E495-A1E0-F1D2-2E0A56A21E7A}"/>
                </a:ext>
              </a:extLst>
            </p:cNvPr>
            <p:cNvSpPr/>
            <p:nvPr/>
          </p:nvSpPr>
          <p:spPr>
            <a:xfrm>
              <a:off x="7295021" y="2738307"/>
              <a:ext cx="3597534" cy="2701372"/>
            </a:xfrm>
            <a:prstGeom prst="roundRect">
              <a:avLst>
                <a:gd name="adj" fmla="val 44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7B70B4-5E8F-0006-72B6-DC7672C12D24}"/>
                </a:ext>
              </a:extLst>
            </p:cNvPr>
            <p:cNvSpPr/>
            <p:nvPr/>
          </p:nvSpPr>
          <p:spPr>
            <a:xfrm>
              <a:off x="7342098" y="2775751"/>
              <a:ext cx="3484927" cy="2617884"/>
            </a:xfrm>
            <a:prstGeom prst="roundRect">
              <a:avLst>
                <a:gd name="adj" fmla="val 354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DB9E95E-52EF-FA6D-97F9-CBF5F57F9E33}"/>
              </a:ext>
            </a:extLst>
          </p:cNvPr>
          <p:cNvSpPr/>
          <p:nvPr/>
        </p:nvSpPr>
        <p:spPr>
          <a:xfrm>
            <a:off x="9748686" y="5477248"/>
            <a:ext cx="1451491" cy="82435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/>
              <a:t>mysql</a:t>
            </a:r>
            <a:r>
              <a:rPr lang="zh-CN" altLang="en-US" sz="1600"/>
              <a:t>容器</a:t>
            </a:r>
            <a:endParaRPr lang="en-US" altLang="zh-CN" sz="1600"/>
          </a:p>
          <a:p>
            <a:pPr algn="ctr"/>
            <a:r>
              <a:rPr lang="en-US" altLang="zh-CN" sz="1600"/>
              <a:t>port</a:t>
            </a:r>
            <a:r>
              <a:rPr lang="zh-CN" altLang="en-US" sz="1600"/>
              <a:t>：</a:t>
            </a:r>
            <a:r>
              <a:rPr lang="en-US" altLang="zh-CN" sz="1600"/>
              <a:t>3306</a:t>
            </a:r>
            <a:endParaRPr lang="zh-CN" altLang="en-US" sz="16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EBB48C-E0AD-9EF7-CDCF-B9BFAB1A032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292888" y="5591243"/>
            <a:ext cx="3455798" cy="29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E9C5735-7936-36E2-B49D-39D2415591CD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6292888" y="4831884"/>
            <a:ext cx="3887049" cy="75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C1C49F6-8070-30AB-AAF8-013E6610935E}"/>
              </a:ext>
            </a:extLst>
          </p:cNvPr>
          <p:cNvSpPr/>
          <p:nvPr/>
        </p:nvSpPr>
        <p:spPr>
          <a:xfrm>
            <a:off x="10179937" y="4636819"/>
            <a:ext cx="687959" cy="3901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/>
              <a:t>3306</a:t>
            </a:r>
            <a:endParaRPr lang="zh-CN" altLang="en-US" sz="160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65A5D13-0834-0D14-879B-0ED9A71BBA2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523917" y="5026948"/>
            <a:ext cx="343979" cy="862479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C4D081C-72F5-507E-55F3-233056C80676}"/>
              </a:ext>
            </a:extLst>
          </p:cNvPr>
          <p:cNvSpPr txBox="1"/>
          <p:nvPr/>
        </p:nvSpPr>
        <p:spPr>
          <a:xfrm rot="20936603">
            <a:off x="6507645" y="4964783"/>
            <a:ext cx="3072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i="1"/>
              <a:t>jdbc:mysql://192.168.150.101:3306</a:t>
            </a:r>
            <a:endParaRPr lang="zh-CN" altLang="en-US" sz="1100" i="1" dirty="0"/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19B2CA93-3D9A-9DD5-ECC0-D96FF364A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802" y="5115297"/>
            <a:ext cx="1734085" cy="916459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F0AC4529-79AB-E790-69CC-F8C218D18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513" y="5079441"/>
            <a:ext cx="1712287" cy="968216"/>
          </a:xfrm>
          <a:prstGeom prst="rect">
            <a:avLst/>
          </a:prstGeom>
        </p:spPr>
      </p:pic>
      <p:sp>
        <p:nvSpPr>
          <p:cNvPr id="5" name="under-construction_968">
            <a:extLst>
              <a:ext uri="{FF2B5EF4-FFF2-40B4-BE49-F238E27FC236}">
                <a16:creationId xmlns:a16="http://schemas.microsoft.com/office/drawing/2014/main" id="{E3576854-4874-84EE-628F-028E170CC536}"/>
              </a:ext>
            </a:extLst>
          </p:cNvPr>
          <p:cNvSpPr/>
          <p:nvPr/>
        </p:nvSpPr>
        <p:spPr>
          <a:xfrm>
            <a:off x="8991002" y="5388315"/>
            <a:ext cx="609685" cy="558691"/>
          </a:xfrm>
          <a:custGeom>
            <a:avLst/>
            <a:gdLst>
              <a:gd name="T0" fmla="*/ 0 w 437"/>
              <a:gd name="T1" fmla="*/ 0 h 401"/>
              <a:gd name="T2" fmla="*/ 0 w 437"/>
              <a:gd name="T3" fmla="*/ 223 h 401"/>
              <a:gd name="T4" fmla="*/ 70 w 437"/>
              <a:gd name="T5" fmla="*/ 223 h 401"/>
              <a:gd name="T6" fmla="*/ 70 w 437"/>
              <a:gd name="T7" fmla="*/ 319 h 401"/>
              <a:gd name="T8" fmla="*/ 70 w 437"/>
              <a:gd name="T9" fmla="*/ 367 h 401"/>
              <a:gd name="T10" fmla="*/ 70 w 437"/>
              <a:gd name="T11" fmla="*/ 401 h 401"/>
              <a:gd name="T12" fmla="*/ 118 w 437"/>
              <a:gd name="T13" fmla="*/ 401 h 401"/>
              <a:gd name="T14" fmla="*/ 118 w 437"/>
              <a:gd name="T15" fmla="*/ 367 h 401"/>
              <a:gd name="T16" fmla="*/ 324 w 437"/>
              <a:gd name="T17" fmla="*/ 367 h 401"/>
              <a:gd name="T18" fmla="*/ 324 w 437"/>
              <a:gd name="T19" fmla="*/ 401 h 401"/>
              <a:gd name="T20" fmla="*/ 372 w 437"/>
              <a:gd name="T21" fmla="*/ 401 h 401"/>
              <a:gd name="T22" fmla="*/ 372 w 437"/>
              <a:gd name="T23" fmla="*/ 223 h 401"/>
              <a:gd name="T24" fmla="*/ 437 w 437"/>
              <a:gd name="T25" fmla="*/ 223 h 401"/>
              <a:gd name="T26" fmla="*/ 437 w 437"/>
              <a:gd name="T27" fmla="*/ 0 h 401"/>
              <a:gd name="T28" fmla="*/ 0 w 437"/>
              <a:gd name="T29" fmla="*/ 0 h 401"/>
              <a:gd name="T30" fmla="*/ 415 w 437"/>
              <a:gd name="T31" fmla="*/ 12 h 401"/>
              <a:gd name="T32" fmla="*/ 312 w 437"/>
              <a:gd name="T33" fmla="*/ 208 h 401"/>
              <a:gd name="T34" fmla="*/ 248 w 437"/>
              <a:gd name="T35" fmla="*/ 208 h 401"/>
              <a:gd name="T36" fmla="*/ 351 w 437"/>
              <a:gd name="T37" fmla="*/ 12 h 401"/>
              <a:gd name="T38" fmla="*/ 415 w 437"/>
              <a:gd name="T39" fmla="*/ 12 h 401"/>
              <a:gd name="T40" fmla="*/ 307 w 437"/>
              <a:gd name="T41" fmla="*/ 12 h 401"/>
              <a:gd name="T42" fmla="*/ 203 w 437"/>
              <a:gd name="T43" fmla="*/ 207 h 401"/>
              <a:gd name="T44" fmla="*/ 140 w 437"/>
              <a:gd name="T45" fmla="*/ 207 h 401"/>
              <a:gd name="T46" fmla="*/ 243 w 437"/>
              <a:gd name="T47" fmla="*/ 12 h 401"/>
              <a:gd name="T48" fmla="*/ 307 w 437"/>
              <a:gd name="T49" fmla="*/ 12 h 401"/>
              <a:gd name="T50" fmla="*/ 17 w 437"/>
              <a:gd name="T51" fmla="*/ 14 h 401"/>
              <a:gd name="T52" fmla="*/ 92 w 437"/>
              <a:gd name="T53" fmla="*/ 14 h 401"/>
              <a:gd name="T54" fmla="*/ 17 w 437"/>
              <a:gd name="T55" fmla="*/ 155 h 401"/>
              <a:gd name="T56" fmla="*/ 17 w 437"/>
              <a:gd name="T57" fmla="*/ 14 h 401"/>
              <a:gd name="T58" fmla="*/ 100 w 437"/>
              <a:gd name="T59" fmla="*/ 209 h 401"/>
              <a:gd name="T60" fmla="*/ 36 w 437"/>
              <a:gd name="T61" fmla="*/ 209 h 401"/>
              <a:gd name="T62" fmla="*/ 139 w 437"/>
              <a:gd name="T63" fmla="*/ 14 h 401"/>
              <a:gd name="T64" fmla="*/ 203 w 437"/>
              <a:gd name="T65" fmla="*/ 14 h 401"/>
              <a:gd name="T66" fmla="*/ 100 w 437"/>
              <a:gd name="T67" fmla="*/ 209 h 401"/>
              <a:gd name="T68" fmla="*/ 324 w 437"/>
              <a:gd name="T69" fmla="*/ 319 h 401"/>
              <a:gd name="T70" fmla="*/ 118 w 437"/>
              <a:gd name="T71" fmla="*/ 319 h 401"/>
              <a:gd name="T72" fmla="*/ 118 w 437"/>
              <a:gd name="T73" fmla="*/ 223 h 401"/>
              <a:gd name="T74" fmla="*/ 324 w 437"/>
              <a:gd name="T75" fmla="*/ 223 h 401"/>
              <a:gd name="T76" fmla="*/ 324 w 437"/>
              <a:gd name="T77" fmla="*/ 319 h 401"/>
              <a:gd name="T78" fmla="*/ 429 w 437"/>
              <a:gd name="T79" fmla="*/ 206 h 401"/>
              <a:gd name="T80" fmla="*/ 354 w 437"/>
              <a:gd name="T81" fmla="*/ 206 h 401"/>
              <a:gd name="T82" fmla="*/ 429 w 437"/>
              <a:gd name="T83" fmla="*/ 65 h 401"/>
              <a:gd name="T84" fmla="*/ 429 w 437"/>
              <a:gd name="T85" fmla="*/ 206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7" h="401">
                <a:moveTo>
                  <a:pt x="0" y="0"/>
                </a:moveTo>
                <a:lnTo>
                  <a:pt x="0" y="223"/>
                </a:lnTo>
                <a:lnTo>
                  <a:pt x="70" y="223"/>
                </a:lnTo>
                <a:lnTo>
                  <a:pt x="70" y="319"/>
                </a:lnTo>
                <a:lnTo>
                  <a:pt x="70" y="367"/>
                </a:lnTo>
                <a:lnTo>
                  <a:pt x="70" y="401"/>
                </a:lnTo>
                <a:lnTo>
                  <a:pt x="118" y="401"/>
                </a:lnTo>
                <a:lnTo>
                  <a:pt x="118" y="367"/>
                </a:lnTo>
                <a:lnTo>
                  <a:pt x="324" y="367"/>
                </a:lnTo>
                <a:lnTo>
                  <a:pt x="324" y="401"/>
                </a:lnTo>
                <a:lnTo>
                  <a:pt x="372" y="401"/>
                </a:lnTo>
                <a:lnTo>
                  <a:pt x="372" y="223"/>
                </a:lnTo>
                <a:lnTo>
                  <a:pt x="437" y="223"/>
                </a:lnTo>
                <a:lnTo>
                  <a:pt x="437" y="0"/>
                </a:lnTo>
                <a:lnTo>
                  <a:pt x="0" y="0"/>
                </a:lnTo>
                <a:close/>
                <a:moveTo>
                  <a:pt x="415" y="12"/>
                </a:moveTo>
                <a:lnTo>
                  <a:pt x="312" y="208"/>
                </a:lnTo>
                <a:lnTo>
                  <a:pt x="248" y="208"/>
                </a:lnTo>
                <a:lnTo>
                  <a:pt x="351" y="12"/>
                </a:lnTo>
                <a:lnTo>
                  <a:pt x="415" y="12"/>
                </a:lnTo>
                <a:close/>
                <a:moveTo>
                  <a:pt x="307" y="12"/>
                </a:moveTo>
                <a:lnTo>
                  <a:pt x="203" y="207"/>
                </a:lnTo>
                <a:lnTo>
                  <a:pt x="140" y="207"/>
                </a:lnTo>
                <a:lnTo>
                  <a:pt x="243" y="12"/>
                </a:lnTo>
                <a:lnTo>
                  <a:pt x="307" y="12"/>
                </a:lnTo>
                <a:close/>
                <a:moveTo>
                  <a:pt x="17" y="14"/>
                </a:moveTo>
                <a:lnTo>
                  <a:pt x="92" y="14"/>
                </a:lnTo>
                <a:lnTo>
                  <a:pt x="17" y="155"/>
                </a:lnTo>
                <a:lnTo>
                  <a:pt x="17" y="14"/>
                </a:lnTo>
                <a:close/>
                <a:moveTo>
                  <a:pt x="100" y="209"/>
                </a:moveTo>
                <a:lnTo>
                  <a:pt x="36" y="209"/>
                </a:lnTo>
                <a:lnTo>
                  <a:pt x="139" y="14"/>
                </a:lnTo>
                <a:lnTo>
                  <a:pt x="203" y="14"/>
                </a:lnTo>
                <a:lnTo>
                  <a:pt x="100" y="209"/>
                </a:lnTo>
                <a:close/>
                <a:moveTo>
                  <a:pt x="324" y="319"/>
                </a:moveTo>
                <a:lnTo>
                  <a:pt x="118" y="319"/>
                </a:lnTo>
                <a:lnTo>
                  <a:pt x="118" y="223"/>
                </a:lnTo>
                <a:lnTo>
                  <a:pt x="324" y="223"/>
                </a:lnTo>
                <a:lnTo>
                  <a:pt x="324" y="319"/>
                </a:lnTo>
                <a:close/>
                <a:moveTo>
                  <a:pt x="429" y="206"/>
                </a:moveTo>
                <a:lnTo>
                  <a:pt x="354" y="206"/>
                </a:lnTo>
                <a:lnTo>
                  <a:pt x="429" y="65"/>
                </a:lnTo>
                <a:lnTo>
                  <a:pt x="429" y="2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136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42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9" grpId="0"/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镜像命名规范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82C9E92-B2DF-40BF-0C61-037C339DA1CE}"/>
              </a:ext>
            </a:extLst>
          </p:cNvPr>
          <p:cNvSpPr/>
          <p:nvPr/>
        </p:nvSpPr>
        <p:spPr>
          <a:xfrm>
            <a:off x="6094579" y="3530271"/>
            <a:ext cx="728870" cy="6136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46DAC30-9C51-3DCC-6644-82218BBE3194}"/>
              </a:ext>
            </a:extLst>
          </p:cNvPr>
          <p:cNvSpPr/>
          <p:nvPr/>
        </p:nvSpPr>
        <p:spPr>
          <a:xfrm>
            <a:off x="4794847" y="3530271"/>
            <a:ext cx="1160753" cy="6136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镜像名称一般分两部分组成：</a:t>
            </a:r>
            <a:r>
              <a:rPr lang="en-US" altLang="zh-CN"/>
              <a:t>[repository]:[tag]</a:t>
            </a:r>
            <a:r>
              <a:rPr lang="zh-CN" altLang="en-US"/>
              <a:t>。</a:t>
            </a:r>
            <a:endParaRPr lang="en-US" altLang="zh-CN"/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其中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repository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就是镜像名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tag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是镜像的版本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在没有指定</a:t>
            </a:r>
            <a:r>
              <a:rPr lang="en-US" altLang="zh-CN"/>
              <a:t>tag</a:t>
            </a:r>
            <a:r>
              <a:rPr lang="zh-CN" altLang="en-US"/>
              <a:t>时，默认是</a:t>
            </a:r>
            <a:r>
              <a:rPr lang="en-US" altLang="zh-CN"/>
              <a:t>latest</a:t>
            </a:r>
            <a:r>
              <a:rPr lang="zh-CN" altLang="en-US"/>
              <a:t>，代表最新版本的镜像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5B205E-6CFF-09E8-AAE5-3241557DB66E}"/>
              </a:ext>
            </a:extLst>
          </p:cNvPr>
          <p:cNvSpPr txBox="1"/>
          <p:nvPr/>
        </p:nvSpPr>
        <p:spPr>
          <a:xfrm>
            <a:off x="4481174" y="3566000"/>
            <a:ext cx="2597426" cy="523220"/>
          </a:xfrm>
          <a:prstGeom prst="rect">
            <a:avLst/>
          </a:prstGeom>
          <a:noFill/>
        </p:spPr>
        <p:txBody>
          <a:bodyPr wrap="square" lIns="73440" tIns="45720" rIns="0" bIns="45720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mysql:5.7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标注: 双弯曲线形(无边框) 13">
            <a:extLst>
              <a:ext uri="{FF2B5EF4-FFF2-40B4-BE49-F238E27FC236}">
                <a16:creationId xmlns:a16="http://schemas.microsoft.com/office/drawing/2014/main" id="{A894DC3D-DAC0-C450-5D2F-CCCD81E3BD09}"/>
              </a:ext>
            </a:extLst>
          </p:cNvPr>
          <p:cNvSpPr/>
          <p:nvPr/>
        </p:nvSpPr>
        <p:spPr>
          <a:xfrm>
            <a:off x="1393366" y="4143874"/>
            <a:ext cx="2438400" cy="829748"/>
          </a:xfrm>
          <a:prstGeom prst="callout3">
            <a:avLst>
              <a:gd name="adj1" fmla="val -2013"/>
              <a:gd name="adj2" fmla="val 138950"/>
              <a:gd name="adj3" fmla="val 31527"/>
              <a:gd name="adj4" fmla="val 88224"/>
              <a:gd name="adj5" fmla="val 77640"/>
              <a:gd name="adj6" fmla="val 80615"/>
              <a:gd name="adj7" fmla="val 77826"/>
              <a:gd name="adj8" fmla="val 1449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标注: 双弯曲线形(无边框) 15">
            <a:extLst>
              <a:ext uri="{FF2B5EF4-FFF2-40B4-BE49-F238E27FC236}">
                <a16:creationId xmlns:a16="http://schemas.microsoft.com/office/drawing/2014/main" id="{B736DE56-3BF7-14BD-352F-92EDD5EE2E7C}"/>
              </a:ext>
            </a:extLst>
          </p:cNvPr>
          <p:cNvSpPr/>
          <p:nvPr/>
        </p:nvSpPr>
        <p:spPr>
          <a:xfrm>
            <a:off x="7260689" y="4143874"/>
            <a:ext cx="2438400" cy="829748"/>
          </a:xfrm>
          <a:prstGeom prst="callout3">
            <a:avLst>
              <a:gd name="adj1" fmla="val 74650"/>
              <a:gd name="adj2" fmla="val 67210"/>
              <a:gd name="adj3" fmla="val 74649"/>
              <a:gd name="adj4" fmla="val 39311"/>
              <a:gd name="adj5" fmla="val 28129"/>
              <a:gd name="adj6" fmla="val 33876"/>
              <a:gd name="adj7" fmla="val -6822"/>
              <a:gd name="adj8" fmla="val -1430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</a:rPr>
              <a:t>Tag</a:t>
            </a:r>
            <a:endParaRPr lang="zh-CN" alt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394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4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F06615-47F7-0301-84F9-57ECCACCD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docker run</a:t>
            </a:r>
            <a:r>
              <a:rPr lang="zh-CN" altLang="en-US"/>
              <a:t>命令中的常见参数</a:t>
            </a:r>
            <a:r>
              <a:rPr lang="en-US" altLang="zh-CN"/>
              <a:t>: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/>
              <a:t>-d</a:t>
            </a:r>
            <a:r>
              <a:rPr lang="en-US" altLang="zh-CN" sz="1600"/>
              <a:t> :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/>
              <a:t>--name</a:t>
            </a:r>
            <a:r>
              <a:rPr lang="zh-CN" altLang="en-US" sz="1600"/>
              <a:t>：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/>
              <a:t>-e </a:t>
            </a:r>
            <a:r>
              <a:rPr lang="zh-CN" altLang="en-US" sz="1600"/>
              <a:t>：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/>
              <a:t>-p </a:t>
            </a:r>
            <a:r>
              <a:rPr lang="zh-CN" altLang="en-US" sz="1600"/>
              <a:t>：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镜像名称结构：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 Repository:TAG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07EE91-45A7-7C70-7595-EE54D08C7D06}"/>
              </a:ext>
            </a:extLst>
          </p:cNvPr>
          <p:cNvSpPr txBox="1"/>
          <p:nvPr/>
        </p:nvSpPr>
        <p:spPr>
          <a:xfrm>
            <a:off x="11506200" y="3712029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6F23F3-E15B-E7B8-42B9-A325802BB1B7}"/>
              </a:ext>
            </a:extLst>
          </p:cNvPr>
          <p:cNvSpPr txBox="1"/>
          <p:nvPr/>
        </p:nvSpPr>
        <p:spPr>
          <a:xfrm>
            <a:off x="5900058" y="2536372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让容器后台运行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19BACB-B0B6-594C-6B4C-EB23548649F6}"/>
              </a:ext>
            </a:extLst>
          </p:cNvPr>
          <p:cNvSpPr txBox="1"/>
          <p:nvPr/>
        </p:nvSpPr>
        <p:spPr>
          <a:xfrm>
            <a:off x="6422572" y="309044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给容器命名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4B0B67-CB4F-313F-DFEF-80B7AD26405D}"/>
              </a:ext>
            </a:extLst>
          </p:cNvPr>
          <p:cNvSpPr txBox="1"/>
          <p:nvPr/>
        </p:nvSpPr>
        <p:spPr>
          <a:xfrm>
            <a:off x="5900058" y="360970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环境变量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7BCC39-DD63-16E2-49CE-739FFFE37D65}"/>
              </a:ext>
            </a:extLst>
          </p:cNvPr>
          <p:cNvSpPr txBox="1"/>
          <p:nvPr/>
        </p:nvSpPr>
        <p:spPr>
          <a:xfrm>
            <a:off x="5900058" y="4163778"/>
            <a:ext cx="281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宿主机端口映射到容器内端口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18AE93-F578-927E-E49C-8471246719D0}"/>
              </a:ext>
            </a:extLst>
          </p:cNvPr>
          <p:cNvSpPr txBox="1"/>
          <p:nvPr/>
        </p:nvSpPr>
        <p:spPr>
          <a:xfrm>
            <a:off x="5610172" y="6033405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镜像名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CE1D69-59D9-701F-E277-6156BD72312A}"/>
              </a:ext>
            </a:extLst>
          </p:cNvPr>
          <p:cNvSpPr txBox="1"/>
          <p:nvPr/>
        </p:nvSpPr>
        <p:spPr>
          <a:xfrm>
            <a:off x="6707972" y="6020323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版本号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1D9901D-C6DE-5D4E-DFF3-87C7446E955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005473" y="5660571"/>
            <a:ext cx="90527" cy="37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7EEC943-4250-5079-E6A3-407F22D7C44B}"/>
              </a:ext>
            </a:extLst>
          </p:cNvPr>
          <p:cNvCxnSpPr>
            <a:endCxn id="10" idx="0"/>
          </p:cNvCxnSpPr>
          <p:nvPr/>
        </p:nvCxnSpPr>
        <p:spPr>
          <a:xfrm>
            <a:off x="7019851" y="5660571"/>
            <a:ext cx="83422" cy="35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78BC7FA-03BA-2D1F-B995-54254EE0AAC8}"/>
              </a:ext>
            </a:extLst>
          </p:cNvPr>
          <p:cNvSpPr txBox="1"/>
          <p:nvPr/>
        </p:nvSpPr>
        <p:spPr>
          <a:xfrm>
            <a:off x="8798889" y="2536372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-d \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015928-EA91-6404-206C-25B76806DF9A}"/>
              </a:ext>
            </a:extLst>
          </p:cNvPr>
          <p:cNvSpPr txBox="1"/>
          <p:nvPr/>
        </p:nvSpPr>
        <p:spPr>
          <a:xfrm>
            <a:off x="9077185" y="3067325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--name nginx \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43DAA1-8C5E-942D-4883-86004C2D5FFA}"/>
              </a:ext>
            </a:extLst>
          </p:cNvPr>
          <p:cNvSpPr txBox="1"/>
          <p:nvPr/>
        </p:nvSpPr>
        <p:spPr>
          <a:xfrm>
            <a:off x="9077185" y="4715524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A94950-A303-B699-B908-15FD431464CC}"/>
              </a:ext>
            </a:extLst>
          </p:cNvPr>
          <p:cNvSpPr txBox="1"/>
          <p:nvPr/>
        </p:nvSpPr>
        <p:spPr>
          <a:xfrm>
            <a:off x="9077185" y="4129231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-p 80:80 \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812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8" grpId="0"/>
      <p:bldP spid="11" grpId="0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C224252-D00D-C5FC-7F90-7A5E4F0075A0}"/>
              </a:ext>
            </a:extLst>
          </p:cNvPr>
          <p:cNvGrpSpPr/>
          <p:nvPr/>
        </p:nvGrpSpPr>
        <p:grpSpPr>
          <a:xfrm>
            <a:off x="1868706" y="2446208"/>
            <a:ext cx="8960427" cy="2563537"/>
            <a:chOff x="1859972" y="2480205"/>
            <a:chExt cx="8960427" cy="2563537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E4DC96B-B877-2260-2877-DCC7CAD8DAAD}"/>
                </a:ext>
              </a:extLst>
            </p:cNvPr>
            <p:cNvSpPr/>
            <p:nvPr/>
          </p:nvSpPr>
          <p:spPr>
            <a:xfrm>
              <a:off x="1859972" y="2480205"/>
              <a:ext cx="8960427" cy="2563537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645B2D8-10DF-8FC3-0426-092209E83314}"/>
                </a:ext>
              </a:extLst>
            </p:cNvPr>
            <p:cNvSpPr txBox="1"/>
            <p:nvPr/>
          </p:nvSpPr>
          <p:spPr>
            <a:xfrm>
              <a:off x="1859973" y="2845725"/>
              <a:ext cx="8675948" cy="188417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查看已安装的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MySQL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rpm -qa | grep mysql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-qa | grep m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ariadb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mariadb-libs-5.5.68-1.el7.x86_64</a:t>
              </a: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卸载</a:t>
              </a:r>
              <a:r>
                <a:rPr lang="en-US" altLang="zh-CN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MySQL</a:t>
              </a:r>
              <a:endParaRPr lang="en-US" altLang="zh-CN" sz="1400" b="0" i="1">
                <a:solidFill>
                  <a:schemeClr val="bg1">
                    <a:lumMod val="6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rpm -e --nodeps 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mariadb-libs-5.5.68-1.el7.x86_64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BE36584-6C70-0499-1CF1-3F039D2CBB1F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D427537-BCFF-AF61-BE4F-FFEB721167C1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07AAD19-7A67-E153-9B36-B1008946148E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72CF4ED-A81C-228A-20C5-D3FCAC9A6489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4385349-0B10-F579-8013-5C209CD60FB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152075F1-9A2D-6897-2E81-5D6E934F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907" y="1335596"/>
            <a:ext cx="7745811" cy="50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4758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常见命令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数据卷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自定义镜像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网络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732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常见命令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最常见的命令就是操作镜像、容器的命令，详见官方文档：</a:t>
            </a:r>
            <a:r>
              <a:rPr lang="en-US" altLang="zh-CN">
                <a:hlinkClick r:id="rId7"/>
              </a:rPr>
              <a:t> https://docs.docker.com/</a:t>
            </a:r>
            <a:endParaRPr lang="zh-CN" altLang="en-US"/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08DCA35F-C87D-D822-1E10-9D8162F353BA}"/>
              </a:ext>
            </a:extLst>
          </p:cNvPr>
          <p:cNvSpPr/>
          <p:nvPr/>
        </p:nvSpPr>
        <p:spPr>
          <a:xfrm>
            <a:off x="3973286" y="2213265"/>
            <a:ext cx="2966356" cy="849085"/>
          </a:xfrm>
          <a:prstGeom prst="cloud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镜像仓库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D2B91B-5BAA-C39A-F471-04C7F99AA732}"/>
              </a:ext>
            </a:extLst>
          </p:cNvPr>
          <p:cNvSpPr/>
          <p:nvPr/>
        </p:nvSpPr>
        <p:spPr>
          <a:xfrm>
            <a:off x="3872592" y="4391249"/>
            <a:ext cx="3167743" cy="1198966"/>
          </a:xfrm>
          <a:prstGeom prst="roundRect">
            <a:avLst>
              <a:gd name="adj" fmla="val 112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本地镜像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007938E-5B8D-2729-ABE6-EA0FEB1F9015}"/>
              </a:ext>
            </a:extLst>
          </p:cNvPr>
          <p:cNvCxnSpPr>
            <a:cxnSpLocks/>
          </p:cNvCxnSpPr>
          <p:nvPr/>
        </p:nvCxnSpPr>
        <p:spPr>
          <a:xfrm>
            <a:off x="4680857" y="3062350"/>
            <a:ext cx="0" cy="128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CE5431A-D38E-E7E7-C4B9-6CA6A00C5A22}"/>
              </a:ext>
            </a:extLst>
          </p:cNvPr>
          <p:cNvSpPr txBox="1"/>
          <p:nvPr/>
        </p:nvSpPr>
        <p:spPr>
          <a:xfrm>
            <a:off x="4046765" y="3651411"/>
            <a:ext cx="1268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pull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PA-open-folder-with-document_32743">
            <a:extLst>
              <a:ext uri="{FF2B5EF4-FFF2-40B4-BE49-F238E27FC236}">
                <a16:creationId xmlns:a16="http://schemas.microsoft.com/office/drawing/2014/main" id="{CF258626-0F44-FADC-EA6C-A1F13DDD9AC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79725" y="4976022"/>
            <a:ext cx="401132" cy="372515"/>
          </a:xfrm>
          <a:custGeom>
            <a:avLst/>
            <a:gdLst>
              <a:gd name="T0" fmla="*/ 6459 w 7984"/>
              <a:gd name="T1" fmla="*/ 7154 h 7426"/>
              <a:gd name="T2" fmla="*/ 446 w 7984"/>
              <a:gd name="T3" fmla="*/ 7426 h 7426"/>
              <a:gd name="T4" fmla="*/ 0 w 7984"/>
              <a:gd name="T5" fmla="*/ 6980 h 7426"/>
              <a:gd name="T6" fmla="*/ 446 w 7984"/>
              <a:gd name="T7" fmla="*/ 2184 h 7426"/>
              <a:gd name="T8" fmla="*/ 856 w 7984"/>
              <a:gd name="T9" fmla="*/ 2564 h 7426"/>
              <a:gd name="T10" fmla="*/ 439 w 7984"/>
              <a:gd name="T11" fmla="*/ 2623 h 7426"/>
              <a:gd name="T12" fmla="*/ 380 w 7984"/>
              <a:gd name="T13" fmla="*/ 6844 h 7426"/>
              <a:gd name="T14" fmla="*/ 863 w 7984"/>
              <a:gd name="T15" fmla="*/ 7046 h 7426"/>
              <a:gd name="T16" fmla="*/ 2552 w 7984"/>
              <a:gd name="T17" fmla="*/ 4098 h 7426"/>
              <a:gd name="T18" fmla="*/ 5795 w 7984"/>
              <a:gd name="T19" fmla="*/ 3020 h 7426"/>
              <a:gd name="T20" fmla="*/ 6174 w 7984"/>
              <a:gd name="T21" fmla="*/ 4098 h 7426"/>
              <a:gd name="T22" fmla="*/ 7856 w 7984"/>
              <a:gd name="T23" fmla="*/ 4511 h 7426"/>
              <a:gd name="T24" fmla="*/ 1114 w 7984"/>
              <a:gd name="T25" fmla="*/ 366 h 7426"/>
              <a:gd name="T26" fmla="*/ 4408 w 7984"/>
              <a:gd name="T27" fmla="*/ 0 h 7426"/>
              <a:gd name="T28" fmla="*/ 5478 w 7984"/>
              <a:gd name="T29" fmla="*/ 1083 h 7426"/>
              <a:gd name="T30" fmla="*/ 5522 w 7984"/>
              <a:gd name="T31" fmla="*/ 3861 h 7426"/>
              <a:gd name="T32" fmla="*/ 5215 w 7984"/>
              <a:gd name="T33" fmla="*/ 1427 h 7426"/>
              <a:gd name="T34" fmla="*/ 4414 w 7984"/>
              <a:gd name="T35" fmla="*/ 1350 h 7426"/>
              <a:gd name="T36" fmla="*/ 4260 w 7984"/>
              <a:gd name="T37" fmla="*/ 384 h 7426"/>
              <a:gd name="T38" fmla="*/ 1480 w 7984"/>
              <a:gd name="T39" fmla="*/ 308 h 7426"/>
              <a:gd name="T40" fmla="*/ 1421 w 7984"/>
              <a:gd name="T41" fmla="*/ 5363 h 7426"/>
              <a:gd name="T42" fmla="*/ 1114 w 7984"/>
              <a:gd name="T43" fmla="*/ 5698 h 7426"/>
              <a:gd name="T44" fmla="*/ 5024 w 7984"/>
              <a:gd name="T45" fmla="*/ 1043 h 7426"/>
              <a:gd name="T46" fmla="*/ 4568 w 7984"/>
              <a:gd name="T47" fmla="*/ 1043 h 7426"/>
              <a:gd name="T48" fmla="*/ 1904 w 7984"/>
              <a:gd name="T49" fmla="*/ 1663 h 7426"/>
              <a:gd name="T50" fmla="*/ 1904 w 7984"/>
              <a:gd name="T51" fmla="*/ 2041 h 7426"/>
              <a:gd name="T52" fmla="*/ 4923 w 7984"/>
              <a:gd name="T53" fmla="*/ 1852 h 7426"/>
              <a:gd name="T54" fmla="*/ 4923 w 7984"/>
              <a:gd name="T55" fmla="*/ 2953 h 7426"/>
              <a:gd name="T56" fmla="*/ 1904 w 7984"/>
              <a:gd name="T57" fmla="*/ 2764 h 7426"/>
              <a:gd name="T58" fmla="*/ 1904 w 7984"/>
              <a:gd name="T59" fmla="*/ 3142 h 7426"/>
              <a:gd name="T60" fmla="*/ 4923 w 7984"/>
              <a:gd name="T61" fmla="*/ 2953 h 7426"/>
              <a:gd name="T62" fmla="*/ 1904 w 7984"/>
              <a:gd name="T63" fmla="*/ 4249 h 7426"/>
              <a:gd name="T64" fmla="*/ 2387 w 7984"/>
              <a:gd name="T65" fmla="*/ 3872 h 7426"/>
              <a:gd name="T66" fmla="*/ 1715 w 7984"/>
              <a:gd name="T67" fmla="*/ 4061 h 7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984" h="7426">
                <a:moveTo>
                  <a:pt x="7856" y="4511"/>
                </a:moveTo>
                <a:lnTo>
                  <a:pt x="6459" y="7154"/>
                </a:lnTo>
                <a:cubicBezTo>
                  <a:pt x="6391" y="7286"/>
                  <a:pt x="6197" y="7425"/>
                  <a:pt x="6047" y="7425"/>
                </a:cubicBezTo>
                <a:lnTo>
                  <a:pt x="446" y="7426"/>
                </a:lnTo>
                <a:cubicBezTo>
                  <a:pt x="328" y="7426"/>
                  <a:pt x="214" y="7379"/>
                  <a:pt x="131" y="7295"/>
                </a:cubicBezTo>
                <a:cubicBezTo>
                  <a:pt x="47" y="7211"/>
                  <a:pt x="0" y="7098"/>
                  <a:pt x="0" y="6980"/>
                </a:cubicBezTo>
                <a:lnTo>
                  <a:pt x="1" y="2630"/>
                </a:lnTo>
                <a:cubicBezTo>
                  <a:pt x="1" y="2384"/>
                  <a:pt x="200" y="2185"/>
                  <a:pt x="446" y="2184"/>
                </a:cubicBezTo>
                <a:lnTo>
                  <a:pt x="856" y="2184"/>
                </a:lnTo>
                <a:lnTo>
                  <a:pt x="856" y="2564"/>
                </a:lnTo>
                <a:lnTo>
                  <a:pt x="582" y="2564"/>
                </a:lnTo>
                <a:cubicBezTo>
                  <a:pt x="528" y="2564"/>
                  <a:pt x="477" y="2585"/>
                  <a:pt x="439" y="2623"/>
                </a:cubicBezTo>
                <a:cubicBezTo>
                  <a:pt x="401" y="2661"/>
                  <a:pt x="380" y="2713"/>
                  <a:pt x="380" y="2766"/>
                </a:cubicBezTo>
                <a:lnTo>
                  <a:pt x="380" y="6844"/>
                </a:lnTo>
                <a:cubicBezTo>
                  <a:pt x="380" y="6955"/>
                  <a:pt x="471" y="7046"/>
                  <a:pt x="582" y="7046"/>
                </a:cubicBezTo>
                <a:lnTo>
                  <a:pt x="863" y="7046"/>
                </a:lnTo>
                <a:lnTo>
                  <a:pt x="2187" y="4368"/>
                </a:lnTo>
                <a:cubicBezTo>
                  <a:pt x="2261" y="4219"/>
                  <a:pt x="2403" y="4098"/>
                  <a:pt x="2552" y="4098"/>
                </a:cubicBezTo>
                <a:lnTo>
                  <a:pt x="5794" y="4098"/>
                </a:lnTo>
                <a:lnTo>
                  <a:pt x="5795" y="3020"/>
                </a:lnTo>
                <a:cubicBezTo>
                  <a:pt x="6007" y="3040"/>
                  <a:pt x="6174" y="3215"/>
                  <a:pt x="6174" y="3432"/>
                </a:cubicBezTo>
                <a:lnTo>
                  <a:pt x="6174" y="4098"/>
                </a:lnTo>
                <a:lnTo>
                  <a:pt x="7661" y="4098"/>
                </a:lnTo>
                <a:cubicBezTo>
                  <a:pt x="7836" y="4099"/>
                  <a:pt x="7984" y="4273"/>
                  <a:pt x="7856" y="4511"/>
                </a:cubicBezTo>
                <a:close/>
                <a:moveTo>
                  <a:pt x="1114" y="5698"/>
                </a:moveTo>
                <a:cubicBezTo>
                  <a:pt x="1102" y="4365"/>
                  <a:pt x="1114" y="366"/>
                  <a:pt x="1114" y="366"/>
                </a:cubicBezTo>
                <a:cubicBezTo>
                  <a:pt x="1114" y="164"/>
                  <a:pt x="1278" y="0"/>
                  <a:pt x="1480" y="0"/>
                </a:cubicBezTo>
                <a:lnTo>
                  <a:pt x="4408" y="0"/>
                </a:lnTo>
                <a:cubicBezTo>
                  <a:pt x="4455" y="0"/>
                  <a:pt x="4500" y="20"/>
                  <a:pt x="4531" y="55"/>
                </a:cubicBezTo>
                <a:lnTo>
                  <a:pt x="5478" y="1083"/>
                </a:lnTo>
                <a:cubicBezTo>
                  <a:pt x="5506" y="1114"/>
                  <a:pt x="5522" y="1155"/>
                  <a:pt x="5522" y="1197"/>
                </a:cubicBezTo>
                <a:lnTo>
                  <a:pt x="5522" y="3861"/>
                </a:lnTo>
                <a:lnTo>
                  <a:pt x="5215" y="3861"/>
                </a:lnTo>
                <a:lnTo>
                  <a:pt x="5215" y="1427"/>
                </a:lnTo>
                <a:cubicBezTo>
                  <a:pt x="5215" y="1385"/>
                  <a:pt x="5181" y="1350"/>
                  <a:pt x="5139" y="1350"/>
                </a:cubicBezTo>
                <a:lnTo>
                  <a:pt x="4414" y="1350"/>
                </a:lnTo>
                <a:cubicBezTo>
                  <a:pt x="4329" y="1350"/>
                  <a:pt x="4260" y="1282"/>
                  <a:pt x="4260" y="1197"/>
                </a:cubicBezTo>
                <a:lnTo>
                  <a:pt x="4260" y="384"/>
                </a:lnTo>
                <a:cubicBezTo>
                  <a:pt x="4260" y="342"/>
                  <a:pt x="4226" y="308"/>
                  <a:pt x="4184" y="308"/>
                </a:cubicBezTo>
                <a:lnTo>
                  <a:pt x="1480" y="308"/>
                </a:lnTo>
                <a:cubicBezTo>
                  <a:pt x="1448" y="308"/>
                  <a:pt x="1421" y="334"/>
                  <a:pt x="1421" y="366"/>
                </a:cubicBezTo>
                <a:lnTo>
                  <a:pt x="1421" y="5363"/>
                </a:lnTo>
                <a:lnTo>
                  <a:pt x="1186" y="5838"/>
                </a:lnTo>
                <a:cubicBezTo>
                  <a:pt x="1186" y="5838"/>
                  <a:pt x="1115" y="5833"/>
                  <a:pt x="1114" y="5698"/>
                </a:cubicBezTo>
                <a:close/>
                <a:moveTo>
                  <a:pt x="4568" y="1043"/>
                </a:moveTo>
                <a:lnTo>
                  <a:pt x="5024" y="1043"/>
                </a:lnTo>
                <a:lnTo>
                  <a:pt x="4568" y="548"/>
                </a:lnTo>
                <a:lnTo>
                  <a:pt x="4568" y="1043"/>
                </a:lnTo>
                <a:close/>
                <a:moveTo>
                  <a:pt x="4734" y="1663"/>
                </a:moveTo>
                <a:lnTo>
                  <a:pt x="1904" y="1663"/>
                </a:lnTo>
                <a:cubicBezTo>
                  <a:pt x="1800" y="1663"/>
                  <a:pt x="1715" y="1748"/>
                  <a:pt x="1715" y="1852"/>
                </a:cubicBezTo>
                <a:cubicBezTo>
                  <a:pt x="1715" y="1956"/>
                  <a:pt x="1800" y="2041"/>
                  <a:pt x="1904" y="2041"/>
                </a:cubicBezTo>
                <a:lnTo>
                  <a:pt x="4734" y="2041"/>
                </a:lnTo>
                <a:cubicBezTo>
                  <a:pt x="4839" y="2041"/>
                  <a:pt x="4923" y="1956"/>
                  <a:pt x="4923" y="1852"/>
                </a:cubicBezTo>
                <a:cubicBezTo>
                  <a:pt x="4923" y="1748"/>
                  <a:pt x="4838" y="1663"/>
                  <a:pt x="4734" y="1663"/>
                </a:cubicBezTo>
                <a:close/>
                <a:moveTo>
                  <a:pt x="4923" y="2953"/>
                </a:moveTo>
                <a:cubicBezTo>
                  <a:pt x="4923" y="2848"/>
                  <a:pt x="4838" y="2764"/>
                  <a:pt x="4734" y="2764"/>
                </a:cubicBezTo>
                <a:lnTo>
                  <a:pt x="1904" y="2764"/>
                </a:lnTo>
                <a:cubicBezTo>
                  <a:pt x="1800" y="2764"/>
                  <a:pt x="1715" y="2849"/>
                  <a:pt x="1715" y="2953"/>
                </a:cubicBezTo>
                <a:cubicBezTo>
                  <a:pt x="1715" y="3057"/>
                  <a:pt x="1800" y="3142"/>
                  <a:pt x="1904" y="3142"/>
                </a:cubicBezTo>
                <a:lnTo>
                  <a:pt x="4734" y="3142"/>
                </a:lnTo>
                <a:cubicBezTo>
                  <a:pt x="4838" y="3142"/>
                  <a:pt x="4923" y="3057"/>
                  <a:pt x="4923" y="2953"/>
                </a:cubicBezTo>
                <a:close/>
                <a:moveTo>
                  <a:pt x="1715" y="4061"/>
                </a:moveTo>
                <a:cubicBezTo>
                  <a:pt x="1715" y="4165"/>
                  <a:pt x="1800" y="4249"/>
                  <a:pt x="1904" y="4249"/>
                </a:cubicBezTo>
                <a:lnTo>
                  <a:pt x="1972" y="4249"/>
                </a:lnTo>
                <a:cubicBezTo>
                  <a:pt x="2091" y="3917"/>
                  <a:pt x="2387" y="3872"/>
                  <a:pt x="2387" y="3872"/>
                </a:cubicBezTo>
                <a:lnTo>
                  <a:pt x="1904" y="3872"/>
                </a:lnTo>
                <a:cubicBezTo>
                  <a:pt x="1800" y="3872"/>
                  <a:pt x="1715" y="3956"/>
                  <a:pt x="1715" y="406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-open-folder-with-document_32743">
            <a:extLst>
              <a:ext uri="{FF2B5EF4-FFF2-40B4-BE49-F238E27FC236}">
                <a16:creationId xmlns:a16="http://schemas.microsoft.com/office/drawing/2014/main" id="{FDD75F80-E340-D78E-4140-A4FBBA9C1D2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966229" y="4976022"/>
            <a:ext cx="401132" cy="372515"/>
          </a:xfrm>
          <a:custGeom>
            <a:avLst/>
            <a:gdLst>
              <a:gd name="T0" fmla="*/ 6459 w 7984"/>
              <a:gd name="T1" fmla="*/ 7154 h 7426"/>
              <a:gd name="T2" fmla="*/ 446 w 7984"/>
              <a:gd name="T3" fmla="*/ 7426 h 7426"/>
              <a:gd name="T4" fmla="*/ 0 w 7984"/>
              <a:gd name="T5" fmla="*/ 6980 h 7426"/>
              <a:gd name="T6" fmla="*/ 446 w 7984"/>
              <a:gd name="T7" fmla="*/ 2184 h 7426"/>
              <a:gd name="T8" fmla="*/ 856 w 7984"/>
              <a:gd name="T9" fmla="*/ 2564 h 7426"/>
              <a:gd name="T10" fmla="*/ 439 w 7984"/>
              <a:gd name="T11" fmla="*/ 2623 h 7426"/>
              <a:gd name="T12" fmla="*/ 380 w 7984"/>
              <a:gd name="T13" fmla="*/ 6844 h 7426"/>
              <a:gd name="T14" fmla="*/ 863 w 7984"/>
              <a:gd name="T15" fmla="*/ 7046 h 7426"/>
              <a:gd name="T16" fmla="*/ 2552 w 7984"/>
              <a:gd name="T17" fmla="*/ 4098 h 7426"/>
              <a:gd name="T18" fmla="*/ 5795 w 7984"/>
              <a:gd name="T19" fmla="*/ 3020 h 7426"/>
              <a:gd name="T20" fmla="*/ 6174 w 7984"/>
              <a:gd name="T21" fmla="*/ 4098 h 7426"/>
              <a:gd name="T22" fmla="*/ 7856 w 7984"/>
              <a:gd name="T23" fmla="*/ 4511 h 7426"/>
              <a:gd name="T24" fmla="*/ 1114 w 7984"/>
              <a:gd name="T25" fmla="*/ 366 h 7426"/>
              <a:gd name="T26" fmla="*/ 4408 w 7984"/>
              <a:gd name="T27" fmla="*/ 0 h 7426"/>
              <a:gd name="T28" fmla="*/ 5478 w 7984"/>
              <a:gd name="T29" fmla="*/ 1083 h 7426"/>
              <a:gd name="T30" fmla="*/ 5522 w 7984"/>
              <a:gd name="T31" fmla="*/ 3861 h 7426"/>
              <a:gd name="T32" fmla="*/ 5215 w 7984"/>
              <a:gd name="T33" fmla="*/ 1427 h 7426"/>
              <a:gd name="T34" fmla="*/ 4414 w 7984"/>
              <a:gd name="T35" fmla="*/ 1350 h 7426"/>
              <a:gd name="T36" fmla="*/ 4260 w 7984"/>
              <a:gd name="T37" fmla="*/ 384 h 7426"/>
              <a:gd name="T38" fmla="*/ 1480 w 7984"/>
              <a:gd name="T39" fmla="*/ 308 h 7426"/>
              <a:gd name="T40" fmla="*/ 1421 w 7984"/>
              <a:gd name="T41" fmla="*/ 5363 h 7426"/>
              <a:gd name="T42" fmla="*/ 1114 w 7984"/>
              <a:gd name="T43" fmla="*/ 5698 h 7426"/>
              <a:gd name="T44" fmla="*/ 5024 w 7984"/>
              <a:gd name="T45" fmla="*/ 1043 h 7426"/>
              <a:gd name="T46" fmla="*/ 4568 w 7984"/>
              <a:gd name="T47" fmla="*/ 1043 h 7426"/>
              <a:gd name="T48" fmla="*/ 1904 w 7984"/>
              <a:gd name="T49" fmla="*/ 1663 h 7426"/>
              <a:gd name="T50" fmla="*/ 1904 w 7984"/>
              <a:gd name="T51" fmla="*/ 2041 h 7426"/>
              <a:gd name="T52" fmla="*/ 4923 w 7984"/>
              <a:gd name="T53" fmla="*/ 1852 h 7426"/>
              <a:gd name="T54" fmla="*/ 4923 w 7984"/>
              <a:gd name="T55" fmla="*/ 2953 h 7426"/>
              <a:gd name="T56" fmla="*/ 1904 w 7984"/>
              <a:gd name="T57" fmla="*/ 2764 h 7426"/>
              <a:gd name="T58" fmla="*/ 1904 w 7984"/>
              <a:gd name="T59" fmla="*/ 3142 h 7426"/>
              <a:gd name="T60" fmla="*/ 4923 w 7984"/>
              <a:gd name="T61" fmla="*/ 2953 h 7426"/>
              <a:gd name="T62" fmla="*/ 1904 w 7984"/>
              <a:gd name="T63" fmla="*/ 4249 h 7426"/>
              <a:gd name="T64" fmla="*/ 2387 w 7984"/>
              <a:gd name="T65" fmla="*/ 3872 h 7426"/>
              <a:gd name="T66" fmla="*/ 1715 w 7984"/>
              <a:gd name="T67" fmla="*/ 4061 h 7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984" h="7426">
                <a:moveTo>
                  <a:pt x="7856" y="4511"/>
                </a:moveTo>
                <a:lnTo>
                  <a:pt x="6459" y="7154"/>
                </a:lnTo>
                <a:cubicBezTo>
                  <a:pt x="6391" y="7286"/>
                  <a:pt x="6197" y="7425"/>
                  <a:pt x="6047" y="7425"/>
                </a:cubicBezTo>
                <a:lnTo>
                  <a:pt x="446" y="7426"/>
                </a:lnTo>
                <a:cubicBezTo>
                  <a:pt x="328" y="7426"/>
                  <a:pt x="214" y="7379"/>
                  <a:pt x="131" y="7295"/>
                </a:cubicBezTo>
                <a:cubicBezTo>
                  <a:pt x="47" y="7211"/>
                  <a:pt x="0" y="7098"/>
                  <a:pt x="0" y="6980"/>
                </a:cubicBezTo>
                <a:lnTo>
                  <a:pt x="1" y="2630"/>
                </a:lnTo>
                <a:cubicBezTo>
                  <a:pt x="1" y="2384"/>
                  <a:pt x="200" y="2185"/>
                  <a:pt x="446" y="2184"/>
                </a:cubicBezTo>
                <a:lnTo>
                  <a:pt x="856" y="2184"/>
                </a:lnTo>
                <a:lnTo>
                  <a:pt x="856" y="2564"/>
                </a:lnTo>
                <a:lnTo>
                  <a:pt x="582" y="2564"/>
                </a:lnTo>
                <a:cubicBezTo>
                  <a:pt x="528" y="2564"/>
                  <a:pt x="477" y="2585"/>
                  <a:pt x="439" y="2623"/>
                </a:cubicBezTo>
                <a:cubicBezTo>
                  <a:pt x="401" y="2661"/>
                  <a:pt x="380" y="2713"/>
                  <a:pt x="380" y="2766"/>
                </a:cubicBezTo>
                <a:lnTo>
                  <a:pt x="380" y="6844"/>
                </a:lnTo>
                <a:cubicBezTo>
                  <a:pt x="380" y="6955"/>
                  <a:pt x="471" y="7046"/>
                  <a:pt x="582" y="7046"/>
                </a:cubicBezTo>
                <a:lnTo>
                  <a:pt x="863" y="7046"/>
                </a:lnTo>
                <a:lnTo>
                  <a:pt x="2187" y="4368"/>
                </a:lnTo>
                <a:cubicBezTo>
                  <a:pt x="2261" y="4219"/>
                  <a:pt x="2403" y="4098"/>
                  <a:pt x="2552" y="4098"/>
                </a:cubicBezTo>
                <a:lnTo>
                  <a:pt x="5794" y="4098"/>
                </a:lnTo>
                <a:lnTo>
                  <a:pt x="5795" y="3020"/>
                </a:lnTo>
                <a:cubicBezTo>
                  <a:pt x="6007" y="3040"/>
                  <a:pt x="6174" y="3215"/>
                  <a:pt x="6174" y="3432"/>
                </a:cubicBezTo>
                <a:lnTo>
                  <a:pt x="6174" y="4098"/>
                </a:lnTo>
                <a:lnTo>
                  <a:pt x="7661" y="4098"/>
                </a:lnTo>
                <a:cubicBezTo>
                  <a:pt x="7836" y="4099"/>
                  <a:pt x="7984" y="4273"/>
                  <a:pt x="7856" y="4511"/>
                </a:cubicBezTo>
                <a:close/>
                <a:moveTo>
                  <a:pt x="1114" y="5698"/>
                </a:moveTo>
                <a:cubicBezTo>
                  <a:pt x="1102" y="4365"/>
                  <a:pt x="1114" y="366"/>
                  <a:pt x="1114" y="366"/>
                </a:cubicBezTo>
                <a:cubicBezTo>
                  <a:pt x="1114" y="164"/>
                  <a:pt x="1278" y="0"/>
                  <a:pt x="1480" y="0"/>
                </a:cubicBezTo>
                <a:lnTo>
                  <a:pt x="4408" y="0"/>
                </a:lnTo>
                <a:cubicBezTo>
                  <a:pt x="4455" y="0"/>
                  <a:pt x="4500" y="20"/>
                  <a:pt x="4531" y="55"/>
                </a:cubicBezTo>
                <a:lnTo>
                  <a:pt x="5478" y="1083"/>
                </a:lnTo>
                <a:cubicBezTo>
                  <a:pt x="5506" y="1114"/>
                  <a:pt x="5522" y="1155"/>
                  <a:pt x="5522" y="1197"/>
                </a:cubicBezTo>
                <a:lnTo>
                  <a:pt x="5522" y="3861"/>
                </a:lnTo>
                <a:lnTo>
                  <a:pt x="5215" y="3861"/>
                </a:lnTo>
                <a:lnTo>
                  <a:pt x="5215" y="1427"/>
                </a:lnTo>
                <a:cubicBezTo>
                  <a:pt x="5215" y="1385"/>
                  <a:pt x="5181" y="1350"/>
                  <a:pt x="5139" y="1350"/>
                </a:cubicBezTo>
                <a:lnTo>
                  <a:pt x="4414" y="1350"/>
                </a:lnTo>
                <a:cubicBezTo>
                  <a:pt x="4329" y="1350"/>
                  <a:pt x="4260" y="1282"/>
                  <a:pt x="4260" y="1197"/>
                </a:cubicBezTo>
                <a:lnTo>
                  <a:pt x="4260" y="384"/>
                </a:lnTo>
                <a:cubicBezTo>
                  <a:pt x="4260" y="342"/>
                  <a:pt x="4226" y="308"/>
                  <a:pt x="4184" y="308"/>
                </a:cubicBezTo>
                <a:lnTo>
                  <a:pt x="1480" y="308"/>
                </a:lnTo>
                <a:cubicBezTo>
                  <a:pt x="1448" y="308"/>
                  <a:pt x="1421" y="334"/>
                  <a:pt x="1421" y="366"/>
                </a:cubicBezTo>
                <a:lnTo>
                  <a:pt x="1421" y="5363"/>
                </a:lnTo>
                <a:lnTo>
                  <a:pt x="1186" y="5838"/>
                </a:lnTo>
                <a:cubicBezTo>
                  <a:pt x="1186" y="5838"/>
                  <a:pt x="1115" y="5833"/>
                  <a:pt x="1114" y="5698"/>
                </a:cubicBezTo>
                <a:close/>
                <a:moveTo>
                  <a:pt x="4568" y="1043"/>
                </a:moveTo>
                <a:lnTo>
                  <a:pt x="5024" y="1043"/>
                </a:lnTo>
                <a:lnTo>
                  <a:pt x="4568" y="548"/>
                </a:lnTo>
                <a:lnTo>
                  <a:pt x="4568" y="1043"/>
                </a:lnTo>
                <a:close/>
                <a:moveTo>
                  <a:pt x="4734" y="1663"/>
                </a:moveTo>
                <a:lnTo>
                  <a:pt x="1904" y="1663"/>
                </a:lnTo>
                <a:cubicBezTo>
                  <a:pt x="1800" y="1663"/>
                  <a:pt x="1715" y="1748"/>
                  <a:pt x="1715" y="1852"/>
                </a:cubicBezTo>
                <a:cubicBezTo>
                  <a:pt x="1715" y="1956"/>
                  <a:pt x="1800" y="2041"/>
                  <a:pt x="1904" y="2041"/>
                </a:cubicBezTo>
                <a:lnTo>
                  <a:pt x="4734" y="2041"/>
                </a:lnTo>
                <a:cubicBezTo>
                  <a:pt x="4839" y="2041"/>
                  <a:pt x="4923" y="1956"/>
                  <a:pt x="4923" y="1852"/>
                </a:cubicBezTo>
                <a:cubicBezTo>
                  <a:pt x="4923" y="1748"/>
                  <a:pt x="4838" y="1663"/>
                  <a:pt x="4734" y="1663"/>
                </a:cubicBezTo>
                <a:close/>
                <a:moveTo>
                  <a:pt x="4923" y="2953"/>
                </a:moveTo>
                <a:cubicBezTo>
                  <a:pt x="4923" y="2848"/>
                  <a:pt x="4838" y="2764"/>
                  <a:pt x="4734" y="2764"/>
                </a:cubicBezTo>
                <a:lnTo>
                  <a:pt x="1904" y="2764"/>
                </a:lnTo>
                <a:cubicBezTo>
                  <a:pt x="1800" y="2764"/>
                  <a:pt x="1715" y="2849"/>
                  <a:pt x="1715" y="2953"/>
                </a:cubicBezTo>
                <a:cubicBezTo>
                  <a:pt x="1715" y="3057"/>
                  <a:pt x="1800" y="3142"/>
                  <a:pt x="1904" y="3142"/>
                </a:cubicBezTo>
                <a:lnTo>
                  <a:pt x="4734" y="3142"/>
                </a:lnTo>
                <a:cubicBezTo>
                  <a:pt x="4838" y="3142"/>
                  <a:pt x="4923" y="3057"/>
                  <a:pt x="4923" y="2953"/>
                </a:cubicBezTo>
                <a:close/>
                <a:moveTo>
                  <a:pt x="1715" y="4061"/>
                </a:moveTo>
                <a:cubicBezTo>
                  <a:pt x="1715" y="4165"/>
                  <a:pt x="1800" y="4249"/>
                  <a:pt x="1904" y="4249"/>
                </a:cubicBezTo>
                <a:lnTo>
                  <a:pt x="1972" y="4249"/>
                </a:lnTo>
                <a:cubicBezTo>
                  <a:pt x="2091" y="3917"/>
                  <a:pt x="2387" y="3872"/>
                  <a:pt x="2387" y="3872"/>
                </a:cubicBezTo>
                <a:lnTo>
                  <a:pt x="1904" y="3872"/>
                </a:lnTo>
                <a:cubicBezTo>
                  <a:pt x="1800" y="3872"/>
                  <a:pt x="1715" y="3956"/>
                  <a:pt x="1715" y="406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-open-folder-with-document_32743">
            <a:extLst>
              <a:ext uri="{FF2B5EF4-FFF2-40B4-BE49-F238E27FC236}">
                <a16:creationId xmlns:a16="http://schemas.microsoft.com/office/drawing/2014/main" id="{741AAD31-E482-47E2-91A6-966904BEA3E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652733" y="4976022"/>
            <a:ext cx="401132" cy="372515"/>
          </a:xfrm>
          <a:custGeom>
            <a:avLst/>
            <a:gdLst>
              <a:gd name="T0" fmla="*/ 6459 w 7984"/>
              <a:gd name="T1" fmla="*/ 7154 h 7426"/>
              <a:gd name="T2" fmla="*/ 446 w 7984"/>
              <a:gd name="T3" fmla="*/ 7426 h 7426"/>
              <a:gd name="T4" fmla="*/ 0 w 7984"/>
              <a:gd name="T5" fmla="*/ 6980 h 7426"/>
              <a:gd name="T6" fmla="*/ 446 w 7984"/>
              <a:gd name="T7" fmla="*/ 2184 h 7426"/>
              <a:gd name="T8" fmla="*/ 856 w 7984"/>
              <a:gd name="T9" fmla="*/ 2564 h 7426"/>
              <a:gd name="T10" fmla="*/ 439 w 7984"/>
              <a:gd name="T11" fmla="*/ 2623 h 7426"/>
              <a:gd name="T12" fmla="*/ 380 w 7984"/>
              <a:gd name="T13" fmla="*/ 6844 h 7426"/>
              <a:gd name="T14" fmla="*/ 863 w 7984"/>
              <a:gd name="T15" fmla="*/ 7046 h 7426"/>
              <a:gd name="T16" fmla="*/ 2552 w 7984"/>
              <a:gd name="T17" fmla="*/ 4098 h 7426"/>
              <a:gd name="T18" fmla="*/ 5795 w 7984"/>
              <a:gd name="T19" fmla="*/ 3020 h 7426"/>
              <a:gd name="T20" fmla="*/ 6174 w 7984"/>
              <a:gd name="T21" fmla="*/ 4098 h 7426"/>
              <a:gd name="T22" fmla="*/ 7856 w 7984"/>
              <a:gd name="T23" fmla="*/ 4511 h 7426"/>
              <a:gd name="T24" fmla="*/ 1114 w 7984"/>
              <a:gd name="T25" fmla="*/ 366 h 7426"/>
              <a:gd name="T26" fmla="*/ 4408 w 7984"/>
              <a:gd name="T27" fmla="*/ 0 h 7426"/>
              <a:gd name="T28" fmla="*/ 5478 w 7984"/>
              <a:gd name="T29" fmla="*/ 1083 h 7426"/>
              <a:gd name="T30" fmla="*/ 5522 w 7984"/>
              <a:gd name="T31" fmla="*/ 3861 h 7426"/>
              <a:gd name="T32" fmla="*/ 5215 w 7984"/>
              <a:gd name="T33" fmla="*/ 1427 h 7426"/>
              <a:gd name="T34" fmla="*/ 4414 w 7984"/>
              <a:gd name="T35" fmla="*/ 1350 h 7426"/>
              <a:gd name="T36" fmla="*/ 4260 w 7984"/>
              <a:gd name="T37" fmla="*/ 384 h 7426"/>
              <a:gd name="T38" fmla="*/ 1480 w 7984"/>
              <a:gd name="T39" fmla="*/ 308 h 7426"/>
              <a:gd name="T40" fmla="*/ 1421 w 7984"/>
              <a:gd name="T41" fmla="*/ 5363 h 7426"/>
              <a:gd name="T42" fmla="*/ 1114 w 7984"/>
              <a:gd name="T43" fmla="*/ 5698 h 7426"/>
              <a:gd name="T44" fmla="*/ 5024 w 7984"/>
              <a:gd name="T45" fmla="*/ 1043 h 7426"/>
              <a:gd name="T46" fmla="*/ 4568 w 7984"/>
              <a:gd name="T47" fmla="*/ 1043 h 7426"/>
              <a:gd name="T48" fmla="*/ 1904 w 7984"/>
              <a:gd name="T49" fmla="*/ 1663 h 7426"/>
              <a:gd name="T50" fmla="*/ 1904 w 7984"/>
              <a:gd name="T51" fmla="*/ 2041 h 7426"/>
              <a:gd name="T52" fmla="*/ 4923 w 7984"/>
              <a:gd name="T53" fmla="*/ 1852 h 7426"/>
              <a:gd name="T54" fmla="*/ 4923 w 7984"/>
              <a:gd name="T55" fmla="*/ 2953 h 7426"/>
              <a:gd name="T56" fmla="*/ 1904 w 7984"/>
              <a:gd name="T57" fmla="*/ 2764 h 7426"/>
              <a:gd name="T58" fmla="*/ 1904 w 7984"/>
              <a:gd name="T59" fmla="*/ 3142 h 7426"/>
              <a:gd name="T60" fmla="*/ 4923 w 7984"/>
              <a:gd name="T61" fmla="*/ 2953 h 7426"/>
              <a:gd name="T62" fmla="*/ 1904 w 7984"/>
              <a:gd name="T63" fmla="*/ 4249 h 7426"/>
              <a:gd name="T64" fmla="*/ 2387 w 7984"/>
              <a:gd name="T65" fmla="*/ 3872 h 7426"/>
              <a:gd name="T66" fmla="*/ 1715 w 7984"/>
              <a:gd name="T67" fmla="*/ 4061 h 7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984" h="7426">
                <a:moveTo>
                  <a:pt x="7856" y="4511"/>
                </a:moveTo>
                <a:lnTo>
                  <a:pt x="6459" y="7154"/>
                </a:lnTo>
                <a:cubicBezTo>
                  <a:pt x="6391" y="7286"/>
                  <a:pt x="6197" y="7425"/>
                  <a:pt x="6047" y="7425"/>
                </a:cubicBezTo>
                <a:lnTo>
                  <a:pt x="446" y="7426"/>
                </a:lnTo>
                <a:cubicBezTo>
                  <a:pt x="328" y="7426"/>
                  <a:pt x="214" y="7379"/>
                  <a:pt x="131" y="7295"/>
                </a:cubicBezTo>
                <a:cubicBezTo>
                  <a:pt x="47" y="7211"/>
                  <a:pt x="0" y="7098"/>
                  <a:pt x="0" y="6980"/>
                </a:cubicBezTo>
                <a:lnTo>
                  <a:pt x="1" y="2630"/>
                </a:lnTo>
                <a:cubicBezTo>
                  <a:pt x="1" y="2384"/>
                  <a:pt x="200" y="2185"/>
                  <a:pt x="446" y="2184"/>
                </a:cubicBezTo>
                <a:lnTo>
                  <a:pt x="856" y="2184"/>
                </a:lnTo>
                <a:lnTo>
                  <a:pt x="856" y="2564"/>
                </a:lnTo>
                <a:lnTo>
                  <a:pt x="582" y="2564"/>
                </a:lnTo>
                <a:cubicBezTo>
                  <a:pt x="528" y="2564"/>
                  <a:pt x="477" y="2585"/>
                  <a:pt x="439" y="2623"/>
                </a:cubicBezTo>
                <a:cubicBezTo>
                  <a:pt x="401" y="2661"/>
                  <a:pt x="380" y="2713"/>
                  <a:pt x="380" y="2766"/>
                </a:cubicBezTo>
                <a:lnTo>
                  <a:pt x="380" y="6844"/>
                </a:lnTo>
                <a:cubicBezTo>
                  <a:pt x="380" y="6955"/>
                  <a:pt x="471" y="7046"/>
                  <a:pt x="582" y="7046"/>
                </a:cubicBezTo>
                <a:lnTo>
                  <a:pt x="863" y="7046"/>
                </a:lnTo>
                <a:lnTo>
                  <a:pt x="2187" y="4368"/>
                </a:lnTo>
                <a:cubicBezTo>
                  <a:pt x="2261" y="4219"/>
                  <a:pt x="2403" y="4098"/>
                  <a:pt x="2552" y="4098"/>
                </a:cubicBezTo>
                <a:lnTo>
                  <a:pt x="5794" y="4098"/>
                </a:lnTo>
                <a:lnTo>
                  <a:pt x="5795" y="3020"/>
                </a:lnTo>
                <a:cubicBezTo>
                  <a:pt x="6007" y="3040"/>
                  <a:pt x="6174" y="3215"/>
                  <a:pt x="6174" y="3432"/>
                </a:cubicBezTo>
                <a:lnTo>
                  <a:pt x="6174" y="4098"/>
                </a:lnTo>
                <a:lnTo>
                  <a:pt x="7661" y="4098"/>
                </a:lnTo>
                <a:cubicBezTo>
                  <a:pt x="7836" y="4099"/>
                  <a:pt x="7984" y="4273"/>
                  <a:pt x="7856" y="4511"/>
                </a:cubicBezTo>
                <a:close/>
                <a:moveTo>
                  <a:pt x="1114" y="5698"/>
                </a:moveTo>
                <a:cubicBezTo>
                  <a:pt x="1102" y="4365"/>
                  <a:pt x="1114" y="366"/>
                  <a:pt x="1114" y="366"/>
                </a:cubicBezTo>
                <a:cubicBezTo>
                  <a:pt x="1114" y="164"/>
                  <a:pt x="1278" y="0"/>
                  <a:pt x="1480" y="0"/>
                </a:cubicBezTo>
                <a:lnTo>
                  <a:pt x="4408" y="0"/>
                </a:lnTo>
                <a:cubicBezTo>
                  <a:pt x="4455" y="0"/>
                  <a:pt x="4500" y="20"/>
                  <a:pt x="4531" y="55"/>
                </a:cubicBezTo>
                <a:lnTo>
                  <a:pt x="5478" y="1083"/>
                </a:lnTo>
                <a:cubicBezTo>
                  <a:pt x="5506" y="1114"/>
                  <a:pt x="5522" y="1155"/>
                  <a:pt x="5522" y="1197"/>
                </a:cubicBezTo>
                <a:lnTo>
                  <a:pt x="5522" y="3861"/>
                </a:lnTo>
                <a:lnTo>
                  <a:pt x="5215" y="3861"/>
                </a:lnTo>
                <a:lnTo>
                  <a:pt x="5215" y="1427"/>
                </a:lnTo>
                <a:cubicBezTo>
                  <a:pt x="5215" y="1385"/>
                  <a:pt x="5181" y="1350"/>
                  <a:pt x="5139" y="1350"/>
                </a:cubicBezTo>
                <a:lnTo>
                  <a:pt x="4414" y="1350"/>
                </a:lnTo>
                <a:cubicBezTo>
                  <a:pt x="4329" y="1350"/>
                  <a:pt x="4260" y="1282"/>
                  <a:pt x="4260" y="1197"/>
                </a:cubicBezTo>
                <a:lnTo>
                  <a:pt x="4260" y="384"/>
                </a:lnTo>
                <a:cubicBezTo>
                  <a:pt x="4260" y="342"/>
                  <a:pt x="4226" y="308"/>
                  <a:pt x="4184" y="308"/>
                </a:cubicBezTo>
                <a:lnTo>
                  <a:pt x="1480" y="308"/>
                </a:lnTo>
                <a:cubicBezTo>
                  <a:pt x="1448" y="308"/>
                  <a:pt x="1421" y="334"/>
                  <a:pt x="1421" y="366"/>
                </a:cubicBezTo>
                <a:lnTo>
                  <a:pt x="1421" y="5363"/>
                </a:lnTo>
                <a:lnTo>
                  <a:pt x="1186" y="5838"/>
                </a:lnTo>
                <a:cubicBezTo>
                  <a:pt x="1186" y="5838"/>
                  <a:pt x="1115" y="5833"/>
                  <a:pt x="1114" y="5698"/>
                </a:cubicBezTo>
                <a:close/>
                <a:moveTo>
                  <a:pt x="4568" y="1043"/>
                </a:moveTo>
                <a:lnTo>
                  <a:pt x="5024" y="1043"/>
                </a:lnTo>
                <a:lnTo>
                  <a:pt x="4568" y="548"/>
                </a:lnTo>
                <a:lnTo>
                  <a:pt x="4568" y="1043"/>
                </a:lnTo>
                <a:close/>
                <a:moveTo>
                  <a:pt x="4734" y="1663"/>
                </a:moveTo>
                <a:lnTo>
                  <a:pt x="1904" y="1663"/>
                </a:lnTo>
                <a:cubicBezTo>
                  <a:pt x="1800" y="1663"/>
                  <a:pt x="1715" y="1748"/>
                  <a:pt x="1715" y="1852"/>
                </a:cubicBezTo>
                <a:cubicBezTo>
                  <a:pt x="1715" y="1956"/>
                  <a:pt x="1800" y="2041"/>
                  <a:pt x="1904" y="2041"/>
                </a:cubicBezTo>
                <a:lnTo>
                  <a:pt x="4734" y="2041"/>
                </a:lnTo>
                <a:cubicBezTo>
                  <a:pt x="4839" y="2041"/>
                  <a:pt x="4923" y="1956"/>
                  <a:pt x="4923" y="1852"/>
                </a:cubicBezTo>
                <a:cubicBezTo>
                  <a:pt x="4923" y="1748"/>
                  <a:pt x="4838" y="1663"/>
                  <a:pt x="4734" y="1663"/>
                </a:cubicBezTo>
                <a:close/>
                <a:moveTo>
                  <a:pt x="4923" y="2953"/>
                </a:moveTo>
                <a:cubicBezTo>
                  <a:pt x="4923" y="2848"/>
                  <a:pt x="4838" y="2764"/>
                  <a:pt x="4734" y="2764"/>
                </a:cubicBezTo>
                <a:lnTo>
                  <a:pt x="1904" y="2764"/>
                </a:lnTo>
                <a:cubicBezTo>
                  <a:pt x="1800" y="2764"/>
                  <a:pt x="1715" y="2849"/>
                  <a:pt x="1715" y="2953"/>
                </a:cubicBezTo>
                <a:cubicBezTo>
                  <a:pt x="1715" y="3057"/>
                  <a:pt x="1800" y="3142"/>
                  <a:pt x="1904" y="3142"/>
                </a:cubicBezTo>
                <a:lnTo>
                  <a:pt x="4734" y="3142"/>
                </a:lnTo>
                <a:cubicBezTo>
                  <a:pt x="4838" y="3142"/>
                  <a:pt x="4923" y="3057"/>
                  <a:pt x="4923" y="2953"/>
                </a:cubicBezTo>
                <a:close/>
                <a:moveTo>
                  <a:pt x="1715" y="4061"/>
                </a:moveTo>
                <a:cubicBezTo>
                  <a:pt x="1715" y="4165"/>
                  <a:pt x="1800" y="4249"/>
                  <a:pt x="1904" y="4249"/>
                </a:cubicBezTo>
                <a:lnTo>
                  <a:pt x="1972" y="4249"/>
                </a:lnTo>
                <a:cubicBezTo>
                  <a:pt x="2091" y="3917"/>
                  <a:pt x="2387" y="3872"/>
                  <a:pt x="2387" y="3872"/>
                </a:cubicBezTo>
                <a:lnTo>
                  <a:pt x="1904" y="3872"/>
                </a:lnTo>
                <a:cubicBezTo>
                  <a:pt x="1800" y="3872"/>
                  <a:pt x="1715" y="3956"/>
                  <a:pt x="1715" y="406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-open-folder-with-document_32743">
            <a:extLst>
              <a:ext uri="{FF2B5EF4-FFF2-40B4-BE49-F238E27FC236}">
                <a16:creationId xmlns:a16="http://schemas.microsoft.com/office/drawing/2014/main" id="{866770FD-BB21-8E69-C67C-42D4E847748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39237" y="4976022"/>
            <a:ext cx="401132" cy="372515"/>
          </a:xfrm>
          <a:custGeom>
            <a:avLst/>
            <a:gdLst>
              <a:gd name="T0" fmla="*/ 6459 w 7984"/>
              <a:gd name="T1" fmla="*/ 7154 h 7426"/>
              <a:gd name="T2" fmla="*/ 446 w 7984"/>
              <a:gd name="T3" fmla="*/ 7426 h 7426"/>
              <a:gd name="T4" fmla="*/ 0 w 7984"/>
              <a:gd name="T5" fmla="*/ 6980 h 7426"/>
              <a:gd name="T6" fmla="*/ 446 w 7984"/>
              <a:gd name="T7" fmla="*/ 2184 h 7426"/>
              <a:gd name="T8" fmla="*/ 856 w 7984"/>
              <a:gd name="T9" fmla="*/ 2564 h 7426"/>
              <a:gd name="T10" fmla="*/ 439 w 7984"/>
              <a:gd name="T11" fmla="*/ 2623 h 7426"/>
              <a:gd name="T12" fmla="*/ 380 w 7984"/>
              <a:gd name="T13" fmla="*/ 6844 h 7426"/>
              <a:gd name="T14" fmla="*/ 863 w 7984"/>
              <a:gd name="T15" fmla="*/ 7046 h 7426"/>
              <a:gd name="T16" fmla="*/ 2552 w 7984"/>
              <a:gd name="T17" fmla="*/ 4098 h 7426"/>
              <a:gd name="T18" fmla="*/ 5795 w 7984"/>
              <a:gd name="T19" fmla="*/ 3020 h 7426"/>
              <a:gd name="T20" fmla="*/ 6174 w 7984"/>
              <a:gd name="T21" fmla="*/ 4098 h 7426"/>
              <a:gd name="T22" fmla="*/ 7856 w 7984"/>
              <a:gd name="T23" fmla="*/ 4511 h 7426"/>
              <a:gd name="T24" fmla="*/ 1114 w 7984"/>
              <a:gd name="T25" fmla="*/ 366 h 7426"/>
              <a:gd name="T26" fmla="*/ 4408 w 7984"/>
              <a:gd name="T27" fmla="*/ 0 h 7426"/>
              <a:gd name="T28" fmla="*/ 5478 w 7984"/>
              <a:gd name="T29" fmla="*/ 1083 h 7426"/>
              <a:gd name="T30" fmla="*/ 5522 w 7984"/>
              <a:gd name="T31" fmla="*/ 3861 h 7426"/>
              <a:gd name="T32" fmla="*/ 5215 w 7984"/>
              <a:gd name="T33" fmla="*/ 1427 h 7426"/>
              <a:gd name="T34" fmla="*/ 4414 w 7984"/>
              <a:gd name="T35" fmla="*/ 1350 h 7426"/>
              <a:gd name="T36" fmla="*/ 4260 w 7984"/>
              <a:gd name="T37" fmla="*/ 384 h 7426"/>
              <a:gd name="T38" fmla="*/ 1480 w 7984"/>
              <a:gd name="T39" fmla="*/ 308 h 7426"/>
              <a:gd name="T40" fmla="*/ 1421 w 7984"/>
              <a:gd name="T41" fmla="*/ 5363 h 7426"/>
              <a:gd name="T42" fmla="*/ 1114 w 7984"/>
              <a:gd name="T43" fmla="*/ 5698 h 7426"/>
              <a:gd name="T44" fmla="*/ 5024 w 7984"/>
              <a:gd name="T45" fmla="*/ 1043 h 7426"/>
              <a:gd name="T46" fmla="*/ 4568 w 7984"/>
              <a:gd name="T47" fmla="*/ 1043 h 7426"/>
              <a:gd name="T48" fmla="*/ 1904 w 7984"/>
              <a:gd name="T49" fmla="*/ 1663 h 7426"/>
              <a:gd name="T50" fmla="*/ 1904 w 7984"/>
              <a:gd name="T51" fmla="*/ 2041 h 7426"/>
              <a:gd name="T52" fmla="*/ 4923 w 7984"/>
              <a:gd name="T53" fmla="*/ 1852 h 7426"/>
              <a:gd name="T54" fmla="*/ 4923 w 7984"/>
              <a:gd name="T55" fmla="*/ 2953 h 7426"/>
              <a:gd name="T56" fmla="*/ 1904 w 7984"/>
              <a:gd name="T57" fmla="*/ 2764 h 7426"/>
              <a:gd name="T58" fmla="*/ 1904 w 7984"/>
              <a:gd name="T59" fmla="*/ 3142 h 7426"/>
              <a:gd name="T60" fmla="*/ 4923 w 7984"/>
              <a:gd name="T61" fmla="*/ 2953 h 7426"/>
              <a:gd name="T62" fmla="*/ 1904 w 7984"/>
              <a:gd name="T63" fmla="*/ 4249 h 7426"/>
              <a:gd name="T64" fmla="*/ 2387 w 7984"/>
              <a:gd name="T65" fmla="*/ 3872 h 7426"/>
              <a:gd name="T66" fmla="*/ 1715 w 7984"/>
              <a:gd name="T67" fmla="*/ 4061 h 7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984" h="7426">
                <a:moveTo>
                  <a:pt x="7856" y="4511"/>
                </a:moveTo>
                <a:lnTo>
                  <a:pt x="6459" y="7154"/>
                </a:lnTo>
                <a:cubicBezTo>
                  <a:pt x="6391" y="7286"/>
                  <a:pt x="6197" y="7425"/>
                  <a:pt x="6047" y="7425"/>
                </a:cubicBezTo>
                <a:lnTo>
                  <a:pt x="446" y="7426"/>
                </a:lnTo>
                <a:cubicBezTo>
                  <a:pt x="328" y="7426"/>
                  <a:pt x="214" y="7379"/>
                  <a:pt x="131" y="7295"/>
                </a:cubicBezTo>
                <a:cubicBezTo>
                  <a:pt x="47" y="7211"/>
                  <a:pt x="0" y="7098"/>
                  <a:pt x="0" y="6980"/>
                </a:cubicBezTo>
                <a:lnTo>
                  <a:pt x="1" y="2630"/>
                </a:lnTo>
                <a:cubicBezTo>
                  <a:pt x="1" y="2384"/>
                  <a:pt x="200" y="2185"/>
                  <a:pt x="446" y="2184"/>
                </a:cubicBezTo>
                <a:lnTo>
                  <a:pt x="856" y="2184"/>
                </a:lnTo>
                <a:lnTo>
                  <a:pt x="856" y="2564"/>
                </a:lnTo>
                <a:lnTo>
                  <a:pt x="582" y="2564"/>
                </a:lnTo>
                <a:cubicBezTo>
                  <a:pt x="528" y="2564"/>
                  <a:pt x="477" y="2585"/>
                  <a:pt x="439" y="2623"/>
                </a:cubicBezTo>
                <a:cubicBezTo>
                  <a:pt x="401" y="2661"/>
                  <a:pt x="380" y="2713"/>
                  <a:pt x="380" y="2766"/>
                </a:cubicBezTo>
                <a:lnTo>
                  <a:pt x="380" y="6844"/>
                </a:lnTo>
                <a:cubicBezTo>
                  <a:pt x="380" y="6955"/>
                  <a:pt x="471" y="7046"/>
                  <a:pt x="582" y="7046"/>
                </a:cubicBezTo>
                <a:lnTo>
                  <a:pt x="863" y="7046"/>
                </a:lnTo>
                <a:lnTo>
                  <a:pt x="2187" y="4368"/>
                </a:lnTo>
                <a:cubicBezTo>
                  <a:pt x="2261" y="4219"/>
                  <a:pt x="2403" y="4098"/>
                  <a:pt x="2552" y="4098"/>
                </a:cubicBezTo>
                <a:lnTo>
                  <a:pt x="5794" y="4098"/>
                </a:lnTo>
                <a:lnTo>
                  <a:pt x="5795" y="3020"/>
                </a:lnTo>
                <a:cubicBezTo>
                  <a:pt x="6007" y="3040"/>
                  <a:pt x="6174" y="3215"/>
                  <a:pt x="6174" y="3432"/>
                </a:cubicBezTo>
                <a:lnTo>
                  <a:pt x="6174" y="4098"/>
                </a:lnTo>
                <a:lnTo>
                  <a:pt x="7661" y="4098"/>
                </a:lnTo>
                <a:cubicBezTo>
                  <a:pt x="7836" y="4099"/>
                  <a:pt x="7984" y="4273"/>
                  <a:pt x="7856" y="4511"/>
                </a:cubicBezTo>
                <a:close/>
                <a:moveTo>
                  <a:pt x="1114" y="5698"/>
                </a:moveTo>
                <a:cubicBezTo>
                  <a:pt x="1102" y="4365"/>
                  <a:pt x="1114" y="366"/>
                  <a:pt x="1114" y="366"/>
                </a:cubicBezTo>
                <a:cubicBezTo>
                  <a:pt x="1114" y="164"/>
                  <a:pt x="1278" y="0"/>
                  <a:pt x="1480" y="0"/>
                </a:cubicBezTo>
                <a:lnTo>
                  <a:pt x="4408" y="0"/>
                </a:lnTo>
                <a:cubicBezTo>
                  <a:pt x="4455" y="0"/>
                  <a:pt x="4500" y="20"/>
                  <a:pt x="4531" y="55"/>
                </a:cubicBezTo>
                <a:lnTo>
                  <a:pt x="5478" y="1083"/>
                </a:lnTo>
                <a:cubicBezTo>
                  <a:pt x="5506" y="1114"/>
                  <a:pt x="5522" y="1155"/>
                  <a:pt x="5522" y="1197"/>
                </a:cubicBezTo>
                <a:lnTo>
                  <a:pt x="5522" y="3861"/>
                </a:lnTo>
                <a:lnTo>
                  <a:pt x="5215" y="3861"/>
                </a:lnTo>
                <a:lnTo>
                  <a:pt x="5215" y="1427"/>
                </a:lnTo>
                <a:cubicBezTo>
                  <a:pt x="5215" y="1385"/>
                  <a:pt x="5181" y="1350"/>
                  <a:pt x="5139" y="1350"/>
                </a:cubicBezTo>
                <a:lnTo>
                  <a:pt x="4414" y="1350"/>
                </a:lnTo>
                <a:cubicBezTo>
                  <a:pt x="4329" y="1350"/>
                  <a:pt x="4260" y="1282"/>
                  <a:pt x="4260" y="1197"/>
                </a:cubicBezTo>
                <a:lnTo>
                  <a:pt x="4260" y="384"/>
                </a:lnTo>
                <a:cubicBezTo>
                  <a:pt x="4260" y="342"/>
                  <a:pt x="4226" y="308"/>
                  <a:pt x="4184" y="308"/>
                </a:cubicBezTo>
                <a:lnTo>
                  <a:pt x="1480" y="308"/>
                </a:lnTo>
                <a:cubicBezTo>
                  <a:pt x="1448" y="308"/>
                  <a:pt x="1421" y="334"/>
                  <a:pt x="1421" y="366"/>
                </a:cubicBezTo>
                <a:lnTo>
                  <a:pt x="1421" y="5363"/>
                </a:lnTo>
                <a:lnTo>
                  <a:pt x="1186" y="5838"/>
                </a:lnTo>
                <a:cubicBezTo>
                  <a:pt x="1186" y="5838"/>
                  <a:pt x="1115" y="5833"/>
                  <a:pt x="1114" y="5698"/>
                </a:cubicBezTo>
                <a:close/>
                <a:moveTo>
                  <a:pt x="4568" y="1043"/>
                </a:moveTo>
                <a:lnTo>
                  <a:pt x="5024" y="1043"/>
                </a:lnTo>
                <a:lnTo>
                  <a:pt x="4568" y="548"/>
                </a:lnTo>
                <a:lnTo>
                  <a:pt x="4568" y="1043"/>
                </a:lnTo>
                <a:close/>
                <a:moveTo>
                  <a:pt x="4734" y="1663"/>
                </a:moveTo>
                <a:lnTo>
                  <a:pt x="1904" y="1663"/>
                </a:lnTo>
                <a:cubicBezTo>
                  <a:pt x="1800" y="1663"/>
                  <a:pt x="1715" y="1748"/>
                  <a:pt x="1715" y="1852"/>
                </a:cubicBezTo>
                <a:cubicBezTo>
                  <a:pt x="1715" y="1956"/>
                  <a:pt x="1800" y="2041"/>
                  <a:pt x="1904" y="2041"/>
                </a:cubicBezTo>
                <a:lnTo>
                  <a:pt x="4734" y="2041"/>
                </a:lnTo>
                <a:cubicBezTo>
                  <a:pt x="4839" y="2041"/>
                  <a:pt x="4923" y="1956"/>
                  <a:pt x="4923" y="1852"/>
                </a:cubicBezTo>
                <a:cubicBezTo>
                  <a:pt x="4923" y="1748"/>
                  <a:pt x="4838" y="1663"/>
                  <a:pt x="4734" y="1663"/>
                </a:cubicBezTo>
                <a:close/>
                <a:moveTo>
                  <a:pt x="4923" y="2953"/>
                </a:moveTo>
                <a:cubicBezTo>
                  <a:pt x="4923" y="2848"/>
                  <a:pt x="4838" y="2764"/>
                  <a:pt x="4734" y="2764"/>
                </a:cubicBezTo>
                <a:lnTo>
                  <a:pt x="1904" y="2764"/>
                </a:lnTo>
                <a:cubicBezTo>
                  <a:pt x="1800" y="2764"/>
                  <a:pt x="1715" y="2849"/>
                  <a:pt x="1715" y="2953"/>
                </a:cubicBezTo>
                <a:cubicBezTo>
                  <a:pt x="1715" y="3057"/>
                  <a:pt x="1800" y="3142"/>
                  <a:pt x="1904" y="3142"/>
                </a:cubicBezTo>
                <a:lnTo>
                  <a:pt x="4734" y="3142"/>
                </a:lnTo>
                <a:cubicBezTo>
                  <a:pt x="4838" y="3142"/>
                  <a:pt x="4923" y="3057"/>
                  <a:pt x="4923" y="2953"/>
                </a:cubicBezTo>
                <a:close/>
                <a:moveTo>
                  <a:pt x="1715" y="4061"/>
                </a:moveTo>
                <a:cubicBezTo>
                  <a:pt x="1715" y="4165"/>
                  <a:pt x="1800" y="4249"/>
                  <a:pt x="1904" y="4249"/>
                </a:cubicBezTo>
                <a:lnTo>
                  <a:pt x="1972" y="4249"/>
                </a:lnTo>
                <a:cubicBezTo>
                  <a:pt x="2091" y="3917"/>
                  <a:pt x="2387" y="3872"/>
                  <a:pt x="2387" y="3872"/>
                </a:cubicBezTo>
                <a:lnTo>
                  <a:pt x="1904" y="3872"/>
                </a:lnTo>
                <a:cubicBezTo>
                  <a:pt x="1800" y="3872"/>
                  <a:pt x="1715" y="3956"/>
                  <a:pt x="1715" y="406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8E821F1-4C92-B3D5-FE30-94112C2C6945}"/>
              </a:ext>
            </a:extLst>
          </p:cNvPr>
          <p:cNvCxnSpPr>
            <a:cxnSpLocks/>
          </p:cNvCxnSpPr>
          <p:nvPr/>
        </p:nvCxnSpPr>
        <p:spPr>
          <a:xfrm flipV="1">
            <a:off x="6237514" y="2955851"/>
            <a:ext cx="6290" cy="13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C2D45B4-2503-1967-8B8F-E5E21A01072A}"/>
              </a:ext>
            </a:extLst>
          </p:cNvPr>
          <p:cNvSpPr txBox="1"/>
          <p:nvPr/>
        </p:nvSpPr>
        <p:spPr>
          <a:xfrm>
            <a:off x="5610556" y="3623812"/>
            <a:ext cx="126649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push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B9FF867-1422-DC65-057B-E983E48EA8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3961" y="5222370"/>
            <a:ext cx="10000" cy="725678"/>
          </a:xfrm>
          <a:prstGeom prst="curvedConnector3">
            <a:avLst>
              <a:gd name="adj1" fmla="val 38011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23">
            <a:extLst>
              <a:ext uri="{FF2B5EF4-FFF2-40B4-BE49-F238E27FC236}">
                <a16:creationId xmlns:a16="http://schemas.microsoft.com/office/drawing/2014/main" id="{FD9DA6A5-BEC9-D631-86AE-8B836DA69F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91000" y="5232370"/>
            <a:ext cx="10000" cy="725678"/>
          </a:xfrm>
          <a:prstGeom prst="curvedConnector3">
            <a:avLst>
              <a:gd name="adj1" fmla="val 38011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1884B81-0077-1C54-BE4B-22BE09DA4C08}"/>
              </a:ext>
            </a:extLst>
          </p:cNvPr>
          <p:cNvSpPr txBox="1"/>
          <p:nvPr/>
        </p:nvSpPr>
        <p:spPr>
          <a:xfrm>
            <a:off x="3813659" y="6012173"/>
            <a:ext cx="14706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images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1834823-C4AE-1329-A5B4-BB2BAC206059}"/>
              </a:ext>
            </a:extLst>
          </p:cNvPr>
          <p:cNvSpPr txBox="1"/>
          <p:nvPr/>
        </p:nvSpPr>
        <p:spPr>
          <a:xfrm>
            <a:off x="5406450" y="6012173"/>
            <a:ext cx="14706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rmi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33C4129-56AC-9E87-FCD6-5A30F52D4D8A}"/>
              </a:ext>
            </a:extLst>
          </p:cNvPr>
          <p:cNvSpPr/>
          <p:nvPr/>
        </p:nvSpPr>
        <p:spPr>
          <a:xfrm>
            <a:off x="8319408" y="4391248"/>
            <a:ext cx="2844778" cy="1208962"/>
          </a:xfrm>
          <a:prstGeom prst="roundRect">
            <a:avLst>
              <a:gd name="adj" fmla="val 112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容器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16DFC99-7419-8A33-6FB9-AD4995E8A69B}"/>
              </a:ext>
            </a:extLst>
          </p:cNvPr>
          <p:cNvSpPr/>
          <p:nvPr/>
        </p:nvSpPr>
        <p:spPr>
          <a:xfrm>
            <a:off x="8564162" y="4653787"/>
            <a:ext cx="673484" cy="6734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运行中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FB19EBC-F10D-784F-81E5-874A4B930781}"/>
              </a:ext>
            </a:extLst>
          </p:cNvPr>
          <p:cNvSpPr/>
          <p:nvPr/>
        </p:nvSpPr>
        <p:spPr>
          <a:xfrm>
            <a:off x="10276707" y="4653787"/>
            <a:ext cx="673484" cy="673484"/>
          </a:xfrm>
          <a:prstGeom prst="ellipse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已停止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30B35D9-94BB-55D9-C50A-20C4CD93A399}"/>
              </a:ext>
            </a:extLst>
          </p:cNvPr>
          <p:cNvCxnSpPr>
            <a:cxnSpLocks/>
            <a:stCxn id="6" idx="3"/>
            <a:endCxn id="43" idx="2"/>
          </p:cNvCxnSpPr>
          <p:nvPr/>
        </p:nvCxnSpPr>
        <p:spPr>
          <a:xfrm flipV="1">
            <a:off x="7040335" y="4990529"/>
            <a:ext cx="1523827" cy="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5A6CEB43-AF00-8010-903A-A8E5A22C236E}"/>
              </a:ext>
            </a:extLst>
          </p:cNvPr>
          <p:cNvSpPr txBox="1"/>
          <p:nvPr/>
        </p:nvSpPr>
        <p:spPr>
          <a:xfrm>
            <a:off x="7112223" y="4713530"/>
            <a:ext cx="113529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run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0074A8-2130-40E6-9B09-0F21E74C941C}"/>
              </a:ext>
            </a:extLst>
          </p:cNvPr>
          <p:cNvCxnSpPr>
            <a:stCxn id="43" idx="7"/>
            <a:endCxn id="45" idx="1"/>
          </p:cNvCxnSpPr>
          <p:nvPr/>
        </p:nvCxnSpPr>
        <p:spPr>
          <a:xfrm>
            <a:off x="9139017" y="4752416"/>
            <a:ext cx="1236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170E333-132D-7116-C13E-D6965E841145}"/>
              </a:ext>
            </a:extLst>
          </p:cNvPr>
          <p:cNvCxnSpPr>
            <a:cxnSpLocks/>
            <a:stCxn id="45" idx="3"/>
            <a:endCxn id="43" idx="5"/>
          </p:cNvCxnSpPr>
          <p:nvPr/>
        </p:nvCxnSpPr>
        <p:spPr>
          <a:xfrm flipH="1">
            <a:off x="9139017" y="5228642"/>
            <a:ext cx="1236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7558DB0-01DA-7984-F370-B68CFFCB7969}"/>
              </a:ext>
            </a:extLst>
          </p:cNvPr>
          <p:cNvSpPr txBox="1"/>
          <p:nvPr/>
        </p:nvSpPr>
        <p:spPr>
          <a:xfrm>
            <a:off x="9328987" y="4773415"/>
            <a:ext cx="881652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stop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FE82CA3-84B3-7E98-6901-1303F553FA5D}"/>
              </a:ext>
            </a:extLst>
          </p:cNvPr>
          <p:cNvSpPr txBox="1"/>
          <p:nvPr/>
        </p:nvSpPr>
        <p:spPr>
          <a:xfrm>
            <a:off x="9303714" y="5267477"/>
            <a:ext cx="961802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start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1" name="连接符: 肘形 23">
            <a:extLst>
              <a:ext uri="{FF2B5EF4-FFF2-40B4-BE49-F238E27FC236}">
                <a16:creationId xmlns:a16="http://schemas.microsoft.com/office/drawing/2014/main" id="{1F2095B8-F981-4BC7-ECE4-A7F08805CE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85242" y="5222370"/>
            <a:ext cx="10000" cy="725678"/>
          </a:xfrm>
          <a:prstGeom prst="curvedConnector3">
            <a:avLst>
              <a:gd name="adj1" fmla="val 38011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23">
            <a:extLst>
              <a:ext uri="{FF2B5EF4-FFF2-40B4-BE49-F238E27FC236}">
                <a16:creationId xmlns:a16="http://schemas.microsoft.com/office/drawing/2014/main" id="{7B26B600-1620-20FB-3F86-55FA6629FA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32281" y="5232370"/>
            <a:ext cx="10000" cy="725678"/>
          </a:xfrm>
          <a:prstGeom prst="curvedConnector3">
            <a:avLst>
              <a:gd name="adj1" fmla="val 38011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31B0272-A0E3-567F-F274-56DE02FAB388}"/>
              </a:ext>
            </a:extLst>
          </p:cNvPr>
          <p:cNvSpPr txBox="1"/>
          <p:nvPr/>
        </p:nvSpPr>
        <p:spPr>
          <a:xfrm>
            <a:off x="8254940" y="6012173"/>
            <a:ext cx="14706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B78583A-0AB8-2DD8-8A8D-A9B2B02F1B93}"/>
              </a:ext>
            </a:extLst>
          </p:cNvPr>
          <p:cNvSpPr txBox="1"/>
          <p:nvPr/>
        </p:nvSpPr>
        <p:spPr>
          <a:xfrm>
            <a:off x="9847731" y="6012173"/>
            <a:ext cx="14706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rm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3" name="连接符: 肘形 67">
            <a:extLst>
              <a:ext uri="{FF2B5EF4-FFF2-40B4-BE49-F238E27FC236}">
                <a16:creationId xmlns:a16="http://schemas.microsoft.com/office/drawing/2014/main" id="{7720368D-6878-2DFC-50D7-A5A0B8622B86}"/>
              </a:ext>
            </a:extLst>
          </p:cNvPr>
          <p:cNvCxnSpPr/>
          <p:nvPr/>
        </p:nvCxnSpPr>
        <p:spPr>
          <a:xfrm rot="5400000" flipH="1" flipV="1">
            <a:off x="8976440" y="4042211"/>
            <a:ext cx="4054" cy="702127"/>
          </a:xfrm>
          <a:prstGeom prst="curvedConnector3">
            <a:avLst>
              <a:gd name="adj1" fmla="val 86238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67">
            <a:extLst>
              <a:ext uri="{FF2B5EF4-FFF2-40B4-BE49-F238E27FC236}">
                <a16:creationId xmlns:a16="http://schemas.microsoft.com/office/drawing/2014/main" id="{B686B5CB-4DCB-B109-7EB3-67E50A52CBFD}"/>
              </a:ext>
            </a:extLst>
          </p:cNvPr>
          <p:cNvCxnSpPr/>
          <p:nvPr/>
        </p:nvCxnSpPr>
        <p:spPr>
          <a:xfrm rot="5400000" flipH="1" flipV="1">
            <a:off x="10551084" y="4046265"/>
            <a:ext cx="4054" cy="702127"/>
          </a:xfrm>
          <a:prstGeom prst="curvedConnector3">
            <a:avLst>
              <a:gd name="adj1" fmla="val 86238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AB8A967-B891-8C7A-E91F-BCC1DB66ED0A}"/>
              </a:ext>
            </a:extLst>
          </p:cNvPr>
          <p:cNvSpPr txBox="1"/>
          <p:nvPr/>
        </p:nvSpPr>
        <p:spPr>
          <a:xfrm>
            <a:off x="8165499" y="3729227"/>
            <a:ext cx="14706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logs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A27D884-3B4D-A41A-F0C2-CA2978F6CCFB}"/>
              </a:ext>
            </a:extLst>
          </p:cNvPr>
          <p:cNvSpPr txBox="1"/>
          <p:nvPr/>
        </p:nvSpPr>
        <p:spPr>
          <a:xfrm>
            <a:off x="9693583" y="3729227"/>
            <a:ext cx="14706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exec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06002B91-153D-ABF3-BF39-188FEB6FA2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71" y="3279151"/>
            <a:ext cx="992912" cy="992912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245C2FD8-947D-F3A2-581C-4E77F4BA21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53" y="5730298"/>
            <a:ext cx="840747" cy="840747"/>
          </a:xfrm>
          <a:prstGeom prst="rect">
            <a:avLst/>
          </a:prstGeom>
        </p:spPr>
      </p:pic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AD6D532-4879-2DD4-4E2E-E4CD21BBFFD7}"/>
              </a:ext>
            </a:extLst>
          </p:cNvPr>
          <p:cNvCxnSpPr>
            <a:stCxn id="80" idx="3"/>
            <a:endCxn id="6" idx="1"/>
          </p:cNvCxnSpPr>
          <p:nvPr/>
        </p:nvCxnSpPr>
        <p:spPr>
          <a:xfrm>
            <a:off x="2360783" y="3775607"/>
            <a:ext cx="1511809" cy="121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BAEA6088-0BA6-790A-A9D3-5788F861A3BA}"/>
              </a:ext>
            </a:extLst>
          </p:cNvPr>
          <p:cNvSpPr txBox="1"/>
          <p:nvPr/>
        </p:nvSpPr>
        <p:spPr>
          <a:xfrm>
            <a:off x="2462794" y="4350364"/>
            <a:ext cx="13738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7DA45FB-CFE7-0F33-B053-B563680ABD61}"/>
              </a:ext>
            </a:extLst>
          </p:cNvPr>
          <p:cNvCxnSpPr>
            <a:stCxn id="6" idx="1"/>
          </p:cNvCxnSpPr>
          <p:nvPr/>
        </p:nvCxnSpPr>
        <p:spPr>
          <a:xfrm flipH="1">
            <a:off x="2360783" y="4990732"/>
            <a:ext cx="1511809" cy="91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1C4B22C-6BEF-4E13-8153-C1385FE2681D}"/>
              </a:ext>
            </a:extLst>
          </p:cNvPr>
          <p:cNvCxnSpPr>
            <a:cxnSpLocks/>
          </p:cNvCxnSpPr>
          <p:nvPr/>
        </p:nvCxnSpPr>
        <p:spPr>
          <a:xfrm flipV="1">
            <a:off x="2284700" y="5565489"/>
            <a:ext cx="1528959" cy="93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41AB7790-701E-E8C6-AAD8-B9C25F1F3B7C}"/>
              </a:ext>
            </a:extLst>
          </p:cNvPr>
          <p:cNvSpPr txBox="1"/>
          <p:nvPr/>
        </p:nvSpPr>
        <p:spPr>
          <a:xfrm>
            <a:off x="2375017" y="5290560"/>
            <a:ext cx="13738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save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FABF2FC-30D6-6FC5-36CC-CC0E5529B8BB}"/>
              </a:ext>
            </a:extLst>
          </p:cNvPr>
          <p:cNvSpPr txBox="1"/>
          <p:nvPr/>
        </p:nvSpPr>
        <p:spPr>
          <a:xfrm>
            <a:off x="2469272" y="5901070"/>
            <a:ext cx="13738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load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73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7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4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5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1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2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8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9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73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74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96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6" grpId="0" animBg="1"/>
      <p:bldP spid="17" grpId="0" animBg="1"/>
      <p:bldP spid="18" grpId="0" animBg="1"/>
      <p:bldP spid="22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53" grpId="0" animBg="1"/>
      <p:bldP spid="59" grpId="0" animBg="1"/>
      <p:bldP spid="60" grpId="0" animBg="1"/>
      <p:bldP spid="63" grpId="0" animBg="1"/>
      <p:bldP spid="64" grpId="0" animBg="1"/>
      <p:bldP spid="75" grpId="0" animBg="1"/>
      <p:bldP spid="76" grpId="0" animBg="1"/>
      <p:bldP spid="85" grpId="0" animBg="1"/>
      <p:bldP spid="95" grpId="0" animBg="1"/>
      <p:bldP spid="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D145874-60F8-6369-35BA-C84FA8683E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查看</a:t>
            </a:r>
            <a:r>
              <a:rPr lang="en-US" altLang="zh-CN"/>
              <a:t>DockerHub</a:t>
            </a:r>
            <a:r>
              <a:rPr lang="zh-CN" altLang="en-US"/>
              <a:t>，拉取</a:t>
            </a:r>
            <a:r>
              <a:rPr lang="en-US" altLang="zh-CN"/>
              <a:t>Nginx</a:t>
            </a:r>
            <a:r>
              <a:rPr lang="zh-CN" altLang="en-US"/>
              <a:t>镜像，创建并运行</a:t>
            </a:r>
            <a:r>
              <a:rPr lang="en-US" altLang="zh-CN"/>
              <a:t>Nginx</a:t>
            </a:r>
            <a:r>
              <a:rPr lang="zh-CN" altLang="en-US"/>
              <a:t>容器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508D0-0E81-D4F1-39FA-B5C92C823F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DockerHub</a:t>
            </a:r>
            <a:r>
              <a:rPr lang="zh-CN" altLang="en-US"/>
              <a:t>中搜索</a:t>
            </a:r>
            <a:r>
              <a:rPr lang="en-US" altLang="zh-CN"/>
              <a:t>Nginx</a:t>
            </a:r>
            <a:r>
              <a:rPr lang="zh-CN" altLang="en-US"/>
              <a:t>镜像，查看镜像的名称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拉取</a:t>
            </a:r>
            <a:r>
              <a:rPr lang="en-US" altLang="zh-CN"/>
              <a:t>Nginx</a:t>
            </a:r>
            <a:r>
              <a:rPr lang="zh-CN" altLang="en-US"/>
              <a:t>镜像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查看本地镜像列表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创建并运行</a:t>
            </a:r>
            <a:r>
              <a:rPr lang="en-US" altLang="zh-CN"/>
              <a:t>Nginx</a:t>
            </a:r>
            <a:r>
              <a:rPr lang="zh-CN" altLang="en-US"/>
              <a:t>容器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查看容器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停止容器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再次启动容器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进入</a:t>
            </a:r>
            <a:r>
              <a:rPr lang="en-US" altLang="zh-CN"/>
              <a:t>Nginx</a:t>
            </a:r>
            <a:r>
              <a:rPr lang="zh-CN" altLang="en-US"/>
              <a:t>容器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删除容器</a:t>
            </a:r>
          </a:p>
        </p:txBody>
      </p:sp>
    </p:spTree>
    <p:extLst>
      <p:ext uri="{BB962C8B-B14F-4D97-AF65-F5344CB8AC3E}">
        <p14:creationId xmlns:p14="http://schemas.microsoft.com/office/powerpoint/2010/main" val="76900449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常见命令</a:t>
            </a:r>
            <a:endParaRPr lang="en-US" altLang="zh-CN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数据卷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自定义镜像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网络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33002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EC71E2D-8F76-AA0B-D73D-8243D7EB3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1-</a:t>
            </a:r>
            <a:r>
              <a:rPr lang="zh-CN" altLang="en-US"/>
              <a:t>利用</a:t>
            </a:r>
            <a:r>
              <a:rPr lang="en-US" altLang="zh-CN"/>
              <a:t>Nginx</a:t>
            </a:r>
            <a:r>
              <a:rPr lang="zh-CN" altLang="en-US"/>
              <a:t>容器部署静态资源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EC646-0B81-4E29-F059-4C55FE21E1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创建</a:t>
            </a:r>
            <a:r>
              <a:rPr lang="en-US" altLang="zh-CN"/>
              <a:t>Nginx</a:t>
            </a:r>
            <a:r>
              <a:rPr lang="zh-CN" altLang="en-US"/>
              <a:t>容器，修改</a:t>
            </a:r>
            <a:r>
              <a:rPr lang="en-US" altLang="zh-CN"/>
              <a:t>nginx</a:t>
            </a:r>
            <a:r>
              <a:rPr lang="zh-CN" altLang="en-US"/>
              <a:t>容器内的</a:t>
            </a:r>
            <a:r>
              <a:rPr lang="en-US" altLang="zh-CN"/>
              <a:t>html</a:t>
            </a:r>
            <a:r>
              <a:rPr lang="zh-CN" altLang="en-US"/>
              <a:t>目录下的</a:t>
            </a:r>
            <a:r>
              <a:rPr lang="en-US" altLang="zh-CN"/>
              <a:t>index.html</a:t>
            </a:r>
            <a:r>
              <a:rPr lang="zh-CN" altLang="en-US"/>
              <a:t>文件，查看变化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将静态资源部署到</a:t>
            </a:r>
            <a:r>
              <a:rPr lang="en-US" altLang="zh-CN"/>
              <a:t>nginx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84936658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713081"/>
          </a:xfrm>
        </p:spPr>
        <p:txBody>
          <a:bodyPr/>
          <a:lstStyle/>
          <a:p>
            <a:r>
              <a:rPr lang="zh-CN" altLang="en-US" b="1">
                <a:solidFill>
                  <a:srgbClr val="333333"/>
                </a:solidFill>
                <a:effectLst/>
              </a:rPr>
              <a:t>数据卷（</a:t>
            </a:r>
            <a:r>
              <a:rPr lang="en-US" altLang="zh-CN" b="1">
                <a:solidFill>
                  <a:srgbClr val="333333"/>
                </a:solidFill>
                <a:effectLst/>
              </a:rPr>
              <a:t>volume</a:t>
            </a:r>
            <a:r>
              <a:rPr lang="zh-CN" altLang="en-US" b="1">
                <a:solidFill>
                  <a:srgbClr val="333333"/>
                </a:solidFill>
                <a:effectLst/>
              </a:rPr>
              <a:t>）</a:t>
            </a:r>
            <a:r>
              <a:rPr lang="zh-CN" altLang="en-US">
                <a:solidFill>
                  <a:srgbClr val="333333"/>
                </a:solidFill>
                <a:effectLst/>
              </a:rPr>
              <a:t>是一个虚拟目录，是</a:t>
            </a:r>
            <a:r>
              <a:rPr lang="zh-CN" altLang="en-US" b="1">
                <a:solidFill>
                  <a:srgbClr val="333333"/>
                </a:solidFill>
                <a:effectLst/>
              </a:rPr>
              <a:t>容器内目录</a:t>
            </a:r>
            <a:r>
              <a:rPr lang="zh-CN" altLang="en-US">
                <a:solidFill>
                  <a:srgbClr val="333333"/>
                </a:solidFill>
                <a:effectLst/>
              </a:rPr>
              <a:t>与</a:t>
            </a:r>
            <a:r>
              <a:rPr lang="zh-CN" altLang="en-US" b="1">
                <a:solidFill>
                  <a:srgbClr val="333333"/>
                </a:solidFill>
                <a:effectLst/>
              </a:rPr>
              <a:t>宿主机目录</a:t>
            </a:r>
            <a:r>
              <a:rPr lang="zh-CN" altLang="en-US">
                <a:solidFill>
                  <a:srgbClr val="333333"/>
                </a:solidFill>
                <a:effectLst/>
              </a:rPr>
              <a:t>之间映射的桥梁。</a:t>
            </a:r>
            <a:endParaRPr lang="zh-CN" altLang="en-US">
              <a:effectLst/>
            </a:endParaRPr>
          </a:p>
          <a:p>
            <a:endParaRPr lang="zh-CN" altLang="en-US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数据卷</a:t>
            </a:r>
            <a:endParaRPr lang="en-US" altLang="zh-CN" sz="2000">
              <a:solidFill>
                <a:srgbClr val="B60004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D79F9A-88B3-5B5D-3FAA-0129E1972BA2}"/>
              </a:ext>
            </a:extLst>
          </p:cNvPr>
          <p:cNvGrpSpPr/>
          <p:nvPr/>
        </p:nvGrpSpPr>
        <p:grpSpPr>
          <a:xfrm>
            <a:off x="7411643" y="2460169"/>
            <a:ext cx="3819562" cy="2744443"/>
            <a:chOff x="893618" y="3106879"/>
            <a:chExt cx="1979618" cy="2708605"/>
          </a:xfrm>
          <a:effectLst/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E98A94-3581-DA19-95E9-7255438E81FB}"/>
                </a:ext>
              </a:extLst>
            </p:cNvPr>
            <p:cNvSpPr/>
            <p:nvPr/>
          </p:nvSpPr>
          <p:spPr>
            <a:xfrm>
              <a:off x="893618" y="3262743"/>
              <a:ext cx="1979618" cy="2552741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9E0F5B7-338C-966E-AA57-D0EDD46DD5BD}"/>
                </a:ext>
              </a:extLst>
            </p:cNvPr>
            <p:cNvSpPr/>
            <p:nvPr/>
          </p:nvSpPr>
          <p:spPr>
            <a:xfrm>
              <a:off x="893619" y="3106879"/>
              <a:ext cx="683461" cy="303923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Nginx</a:t>
              </a:r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容器</a:t>
              </a: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6044DE1-8C65-348E-9AA5-6FA229A920AB}"/>
              </a:ext>
            </a:extLst>
          </p:cNvPr>
          <p:cNvCxnSpPr/>
          <p:nvPr/>
        </p:nvCxnSpPr>
        <p:spPr>
          <a:xfrm>
            <a:off x="7641771" y="2768113"/>
            <a:ext cx="0" cy="1654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5626F53-B883-A53F-6348-E554E289C67C}"/>
              </a:ext>
            </a:extLst>
          </p:cNvPr>
          <p:cNvCxnSpPr/>
          <p:nvPr/>
        </p:nvCxnSpPr>
        <p:spPr>
          <a:xfrm>
            <a:off x="7641771" y="3138227"/>
            <a:ext cx="429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8ED80BCC-B3DC-E957-76FF-F9CA01BD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95" y="2926039"/>
            <a:ext cx="429115" cy="39732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150DCCD-2565-EF17-8E7E-16009C406496}"/>
              </a:ext>
            </a:extLst>
          </p:cNvPr>
          <p:cNvSpPr txBox="1"/>
          <p:nvPr/>
        </p:nvSpPr>
        <p:spPr>
          <a:xfrm>
            <a:off x="8469902" y="3010483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/etc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EFCBAF2-DB50-DCB5-4496-3C125BB43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05" y="3246743"/>
            <a:ext cx="429115" cy="39732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506A6EE-F9DD-ED86-C18C-1CB482C09002}"/>
              </a:ext>
            </a:extLst>
          </p:cNvPr>
          <p:cNvSpPr txBox="1"/>
          <p:nvPr/>
        </p:nvSpPr>
        <p:spPr>
          <a:xfrm>
            <a:off x="9173612" y="3331187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/nginx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EAB4BA3-F5BE-9D5D-6AF0-EB683E08C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415" y="3567447"/>
            <a:ext cx="429115" cy="39732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EF8989D-0790-817C-9BA3-C1BFEC55ECA4}"/>
              </a:ext>
            </a:extLst>
          </p:cNvPr>
          <p:cNvSpPr txBox="1"/>
          <p:nvPr/>
        </p:nvSpPr>
        <p:spPr>
          <a:xfrm>
            <a:off x="9670489" y="3651891"/>
            <a:ext cx="84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/conf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64B98F7-D170-994D-39C0-4E29E266B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561" y="4469893"/>
            <a:ext cx="429115" cy="39732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B60C71E-9028-3E9B-4F58-8C8F1B760AB2}"/>
              </a:ext>
            </a:extLst>
          </p:cNvPr>
          <p:cNvSpPr txBox="1"/>
          <p:nvPr/>
        </p:nvSpPr>
        <p:spPr>
          <a:xfrm>
            <a:off x="10210738" y="4561691"/>
            <a:ext cx="84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/html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3CA3F7EF-3D2C-7ED0-5B80-A61883E2B0C6}"/>
              </a:ext>
            </a:extLst>
          </p:cNvPr>
          <p:cNvCxnSpPr>
            <a:stCxn id="15" idx="2"/>
            <a:endCxn id="18" idx="1"/>
          </p:cNvCxnSpPr>
          <p:nvPr/>
        </p:nvCxnSpPr>
        <p:spPr>
          <a:xfrm rot="16200000" flipH="1">
            <a:off x="8469109" y="3139812"/>
            <a:ext cx="122040" cy="4891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AC31267-AE89-47E6-3D31-D484A9A39955}"/>
              </a:ext>
            </a:extLst>
          </p:cNvPr>
          <p:cNvCxnSpPr>
            <a:stCxn id="20" idx="1"/>
            <a:endCxn id="18" idx="2"/>
          </p:cNvCxnSpPr>
          <p:nvPr/>
        </p:nvCxnSpPr>
        <p:spPr>
          <a:xfrm rot="10800000">
            <a:off x="8989263" y="3644072"/>
            <a:ext cx="489152" cy="1220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6C61CC2-6CB3-20E4-4BD7-E1AC241B5AA1}"/>
              </a:ext>
            </a:extLst>
          </p:cNvPr>
          <p:cNvCxnSpPr>
            <a:cxnSpLocks/>
            <a:stCxn id="37" idx="2"/>
            <a:endCxn id="22" idx="1"/>
          </p:cNvCxnSpPr>
          <p:nvPr/>
        </p:nvCxnSpPr>
        <p:spPr>
          <a:xfrm rot="16200000" flipH="1">
            <a:off x="9808515" y="4408512"/>
            <a:ext cx="132288" cy="3878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00D86B6-A45E-50FD-E209-5F97CD7AC67C}"/>
              </a:ext>
            </a:extLst>
          </p:cNvPr>
          <p:cNvGrpSpPr/>
          <p:nvPr/>
        </p:nvGrpSpPr>
        <p:grpSpPr>
          <a:xfrm>
            <a:off x="919013" y="3722901"/>
            <a:ext cx="5559519" cy="2825070"/>
            <a:chOff x="893618" y="3106879"/>
            <a:chExt cx="2881410" cy="2788178"/>
          </a:xfrm>
          <a:effectLst/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2E7C819-C44A-6662-08D9-5D29ACB24CA0}"/>
                </a:ext>
              </a:extLst>
            </p:cNvPr>
            <p:cNvSpPr/>
            <p:nvPr/>
          </p:nvSpPr>
          <p:spPr>
            <a:xfrm>
              <a:off x="893618" y="3262744"/>
              <a:ext cx="2881410" cy="2632313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696153D-1A9B-4D31-1C88-6B6EDF7DE3BA}"/>
                </a:ext>
              </a:extLst>
            </p:cNvPr>
            <p:cNvSpPr/>
            <p:nvPr/>
          </p:nvSpPr>
          <p:spPr>
            <a:xfrm>
              <a:off x="893619" y="3106879"/>
              <a:ext cx="811251" cy="271694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宿主机文件系统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FCC52-6983-E876-2E4D-80B7AB54FC92}"/>
              </a:ext>
            </a:extLst>
          </p:cNvPr>
          <p:cNvGrpSpPr/>
          <p:nvPr/>
        </p:nvGrpSpPr>
        <p:grpSpPr>
          <a:xfrm>
            <a:off x="916678" y="2460168"/>
            <a:ext cx="5559519" cy="1144881"/>
            <a:chOff x="893617" y="3106879"/>
            <a:chExt cx="2881410" cy="1129931"/>
          </a:xfrm>
          <a:effectLst/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EE9B7FE-D332-C231-DBAB-17FAFB3832AE}"/>
                </a:ext>
              </a:extLst>
            </p:cNvPr>
            <p:cNvSpPr/>
            <p:nvPr/>
          </p:nvSpPr>
          <p:spPr>
            <a:xfrm>
              <a:off x="893617" y="3262744"/>
              <a:ext cx="2881410" cy="974066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B74B5E04-58AA-67C8-A3D3-B522806CF52F}"/>
                </a:ext>
              </a:extLst>
            </p:cNvPr>
            <p:cNvSpPr/>
            <p:nvPr/>
          </p:nvSpPr>
          <p:spPr>
            <a:xfrm>
              <a:off x="893619" y="3106879"/>
              <a:ext cx="683461" cy="303923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数据卷</a:t>
              </a: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5F47FB65-BC7C-66B1-7DC5-F13DE906F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114" y="2755328"/>
            <a:ext cx="522479" cy="48877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857FC60-9A10-735E-E349-194EEC7D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982" y="2760828"/>
            <a:ext cx="522479" cy="488771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C88323C2-E72B-00E8-80F2-FB54E0FEB715}"/>
              </a:ext>
            </a:extLst>
          </p:cNvPr>
          <p:cNvSpPr txBox="1"/>
          <p:nvPr/>
        </p:nvSpPr>
        <p:spPr>
          <a:xfrm>
            <a:off x="3818750" y="3241753"/>
            <a:ext cx="65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html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4FA3F32-D1C7-115A-4CF5-4E7F0B10BC1E}"/>
              </a:ext>
            </a:extLst>
          </p:cNvPr>
          <p:cNvSpPr txBox="1"/>
          <p:nvPr/>
        </p:nvSpPr>
        <p:spPr>
          <a:xfrm>
            <a:off x="5292944" y="3245143"/>
            <a:ext cx="736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conf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F97251A-D538-56F9-4003-62EA639E0101}"/>
              </a:ext>
            </a:extLst>
          </p:cNvPr>
          <p:cNvCxnSpPr/>
          <p:nvPr/>
        </p:nvCxnSpPr>
        <p:spPr>
          <a:xfrm>
            <a:off x="1248631" y="4020769"/>
            <a:ext cx="0" cy="1654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9CFE12F-0A02-A57F-8B25-3902B6CA4398}"/>
              </a:ext>
            </a:extLst>
          </p:cNvPr>
          <p:cNvCxnSpPr/>
          <p:nvPr/>
        </p:nvCxnSpPr>
        <p:spPr>
          <a:xfrm>
            <a:off x="1248631" y="4282023"/>
            <a:ext cx="429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AA1C329E-2632-C479-6A45-101DFB0A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55" y="4069835"/>
            <a:ext cx="429115" cy="397329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794198FB-7372-25B6-02DA-5A4817F29AB6}"/>
              </a:ext>
            </a:extLst>
          </p:cNvPr>
          <p:cNvSpPr txBox="1"/>
          <p:nvPr/>
        </p:nvSpPr>
        <p:spPr>
          <a:xfrm>
            <a:off x="2076762" y="4154279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/var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B232E86-14F1-FD35-D608-0794FE170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65" y="4379653"/>
            <a:ext cx="429115" cy="397329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79E64D60-08A0-EBEF-3615-F8D89A5DD227}"/>
              </a:ext>
            </a:extLst>
          </p:cNvPr>
          <p:cNvSpPr txBox="1"/>
          <p:nvPr/>
        </p:nvSpPr>
        <p:spPr>
          <a:xfrm>
            <a:off x="2780472" y="4464097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/lib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D4815CA9-312C-A569-DEFA-0E3E6F6AB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66" y="5321821"/>
            <a:ext cx="429115" cy="397329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B5A41177-0F6C-303A-E6A6-158D14FC9033}"/>
              </a:ext>
            </a:extLst>
          </p:cNvPr>
          <p:cNvSpPr txBox="1"/>
          <p:nvPr/>
        </p:nvSpPr>
        <p:spPr>
          <a:xfrm>
            <a:off x="4723173" y="5406265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/html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0E2AEC-F2D6-EBE9-4DCF-30556B6B6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66" y="5845102"/>
            <a:ext cx="429115" cy="397329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6FD4B1D0-A89C-D8DB-251F-A4FD91E48A32}"/>
              </a:ext>
            </a:extLst>
          </p:cNvPr>
          <p:cNvSpPr txBox="1"/>
          <p:nvPr/>
        </p:nvSpPr>
        <p:spPr>
          <a:xfrm>
            <a:off x="4723173" y="5929546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/conf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4644F657-A159-9262-EF9A-7CE4E47927ED}"/>
              </a:ext>
            </a:extLst>
          </p:cNvPr>
          <p:cNvCxnSpPr>
            <a:stCxn id="47" idx="2"/>
            <a:endCxn id="49" idx="1"/>
          </p:cNvCxnSpPr>
          <p:nvPr/>
        </p:nvCxnSpPr>
        <p:spPr>
          <a:xfrm rot="16200000" flipH="1">
            <a:off x="2081412" y="4278165"/>
            <a:ext cx="111154" cy="4891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4E127D3F-9E50-1841-CDEB-0D10EB0C78A2}"/>
              </a:ext>
            </a:extLst>
          </p:cNvPr>
          <p:cNvCxnSpPr>
            <a:cxnSpLocks/>
            <a:stCxn id="51" idx="1"/>
            <a:endCxn id="62" idx="2"/>
          </p:cNvCxnSpPr>
          <p:nvPr/>
        </p:nvCxnSpPr>
        <p:spPr>
          <a:xfrm rot="10800000">
            <a:off x="3869186" y="5403276"/>
            <a:ext cx="455081" cy="1172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DA22840-F866-AA6A-C893-F130374746A1}"/>
              </a:ext>
            </a:extLst>
          </p:cNvPr>
          <p:cNvCxnSpPr>
            <a:cxnSpLocks/>
            <a:stCxn id="62" idx="2"/>
            <a:endCxn id="53" idx="1"/>
          </p:cNvCxnSpPr>
          <p:nvPr/>
        </p:nvCxnSpPr>
        <p:spPr>
          <a:xfrm rot="16200000" flipH="1">
            <a:off x="3776480" y="5495980"/>
            <a:ext cx="640491" cy="45508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BC8FA6F2-842A-AD74-B399-7B122A936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35" y="4687356"/>
            <a:ext cx="429115" cy="397329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87BB212E-925F-6AE1-17D9-D00DD38825B1}"/>
              </a:ext>
            </a:extLst>
          </p:cNvPr>
          <p:cNvSpPr txBox="1"/>
          <p:nvPr/>
        </p:nvSpPr>
        <p:spPr>
          <a:xfrm>
            <a:off x="3426542" y="4771800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/docker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141224C3-2FC3-938E-7832-4607F92DD0F8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rot="16200000" flipH="1">
            <a:off x="2757360" y="4615745"/>
            <a:ext cx="109039" cy="43151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1B362514-7B13-78D1-8E2D-CCD51CF11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27" y="5005947"/>
            <a:ext cx="429115" cy="397329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C07CDE5B-3016-67E3-2D25-27ED1CD1147A}"/>
              </a:ext>
            </a:extLst>
          </p:cNvPr>
          <p:cNvSpPr txBox="1"/>
          <p:nvPr/>
        </p:nvSpPr>
        <p:spPr>
          <a:xfrm>
            <a:off x="4053534" y="5090391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/volumes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9316F64-A477-1EC4-CF1D-EB689A69F9EC}"/>
              </a:ext>
            </a:extLst>
          </p:cNvPr>
          <p:cNvCxnSpPr>
            <a:cxnSpLocks/>
            <a:stCxn id="58" idx="2"/>
            <a:endCxn id="62" idx="1"/>
          </p:cNvCxnSpPr>
          <p:nvPr/>
        </p:nvCxnSpPr>
        <p:spPr>
          <a:xfrm rot="16200000" flipH="1">
            <a:off x="3388447" y="4938431"/>
            <a:ext cx="119927" cy="4124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图片 67">
            <a:extLst>
              <a:ext uri="{FF2B5EF4-FFF2-40B4-BE49-F238E27FC236}">
                <a16:creationId xmlns:a16="http://schemas.microsoft.com/office/drawing/2014/main" id="{276BB378-0215-3BAD-9CEF-315FA4184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3" y="5606204"/>
            <a:ext cx="429115" cy="397329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C76DF3BB-0611-D4B1-D933-F8BB3E9224DE}"/>
              </a:ext>
            </a:extLst>
          </p:cNvPr>
          <p:cNvSpPr txBox="1"/>
          <p:nvPr/>
        </p:nvSpPr>
        <p:spPr>
          <a:xfrm>
            <a:off x="5292944" y="5690648"/>
            <a:ext cx="80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/_data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FE950D0-4C91-1588-9822-BDB230DDE830}"/>
              </a:ext>
            </a:extLst>
          </p:cNvPr>
          <p:cNvCxnSpPr>
            <a:cxnSpLocks/>
            <a:stCxn id="68" idx="1"/>
            <a:endCxn id="51" idx="2"/>
          </p:cNvCxnSpPr>
          <p:nvPr/>
        </p:nvCxnSpPr>
        <p:spPr>
          <a:xfrm rot="10800000">
            <a:off x="4538825" y="5719151"/>
            <a:ext cx="420529" cy="857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图片 74">
            <a:extLst>
              <a:ext uri="{FF2B5EF4-FFF2-40B4-BE49-F238E27FC236}">
                <a16:creationId xmlns:a16="http://schemas.microsoft.com/office/drawing/2014/main" id="{07B85690-A9B1-C5D5-78FD-6C06C2FBA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84" y="6150641"/>
            <a:ext cx="429115" cy="397329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B5F2DB89-798B-0E07-BCD0-C8C756185FA2}"/>
              </a:ext>
            </a:extLst>
          </p:cNvPr>
          <p:cNvSpPr txBox="1"/>
          <p:nvPr/>
        </p:nvSpPr>
        <p:spPr>
          <a:xfrm>
            <a:off x="5763989" y="6235085"/>
            <a:ext cx="80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/_data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0C12A247-98AF-9F48-4F28-FDEC60712B7C}"/>
              </a:ext>
            </a:extLst>
          </p:cNvPr>
          <p:cNvCxnSpPr>
            <a:cxnSpLocks/>
            <a:stCxn id="75" idx="1"/>
            <a:endCxn id="53" idx="2"/>
          </p:cNvCxnSpPr>
          <p:nvPr/>
        </p:nvCxnSpPr>
        <p:spPr>
          <a:xfrm rot="10800000">
            <a:off x="4538824" y="6242432"/>
            <a:ext cx="902460" cy="1068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6D92676-EB69-E293-DA4C-C0CFC993B3E1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4083742" y="3540524"/>
            <a:ext cx="1610730" cy="21501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A429B45-887E-241D-39F6-43037535F863}"/>
              </a:ext>
            </a:extLst>
          </p:cNvPr>
          <p:cNvCxnSpPr>
            <a:cxnSpLocks/>
            <a:stCxn id="44" idx="2"/>
            <a:endCxn id="76" idx="0"/>
          </p:cNvCxnSpPr>
          <p:nvPr/>
        </p:nvCxnSpPr>
        <p:spPr>
          <a:xfrm>
            <a:off x="5661157" y="3522142"/>
            <a:ext cx="504360" cy="27129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631D27F-5C20-EC6B-C804-247841D81FD6}"/>
              </a:ext>
            </a:extLst>
          </p:cNvPr>
          <p:cNvCxnSpPr>
            <a:cxnSpLocks/>
            <a:stCxn id="21" idx="3"/>
            <a:endCxn id="42" idx="0"/>
          </p:cNvCxnSpPr>
          <p:nvPr/>
        </p:nvCxnSpPr>
        <p:spPr>
          <a:xfrm flipH="1" flipV="1">
            <a:off x="5627222" y="2760828"/>
            <a:ext cx="4890487" cy="1029563"/>
          </a:xfrm>
          <a:prstGeom prst="bentConnector4">
            <a:avLst>
              <a:gd name="adj1" fmla="val -4674"/>
              <a:gd name="adj2" fmla="val 13700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EB2D28EB-AA34-0B2C-9A20-B5D3E6A56AAC}"/>
              </a:ext>
            </a:extLst>
          </p:cNvPr>
          <p:cNvCxnSpPr>
            <a:stCxn id="23" idx="3"/>
            <a:endCxn id="41" idx="0"/>
          </p:cNvCxnSpPr>
          <p:nvPr/>
        </p:nvCxnSpPr>
        <p:spPr>
          <a:xfrm flipH="1" flipV="1">
            <a:off x="4096354" y="2755328"/>
            <a:ext cx="6961604" cy="1944863"/>
          </a:xfrm>
          <a:prstGeom prst="bentConnector4">
            <a:avLst>
              <a:gd name="adj1" fmla="val -4968"/>
              <a:gd name="adj2" fmla="val 13044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5A88546-7567-4FEE-871C-03A08EC3238A}"/>
              </a:ext>
            </a:extLst>
          </p:cNvPr>
          <p:cNvCxnSpPr/>
          <p:nvPr/>
        </p:nvCxnSpPr>
        <p:spPr>
          <a:xfrm>
            <a:off x="7642643" y="3748245"/>
            <a:ext cx="429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DFA8798-94C6-6742-E1FE-DEF36D30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67" y="3536057"/>
            <a:ext cx="429115" cy="3973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D8648E-1B1C-5E4B-6ABA-9C7DBAE2B060}"/>
              </a:ext>
            </a:extLst>
          </p:cNvPr>
          <p:cNvSpPr txBox="1"/>
          <p:nvPr/>
        </p:nvSpPr>
        <p:spPr>
          <a:xfrm>
            <a:off x="8470774" y="3620501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usr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2725ED-96C9-7ECA-8F0D-D55937AB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77" y="3856761"/>
            <a:ext cx="429115" cy="3973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09AB6D0-9B67-2BB6-7ABA-A4E67D8600E4}"/>
              </a:ext>
            </a:extLst>
          </p:cNvPr>
          <p:cNvSpPr txBox="1"/>
          <p:nvPr/>
        </p:nvSpPr>
        <p:spPr>
          <a:xfrm>
            <a:off x="9174484" y="3941205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/share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EA3C5ED-5B0A-AD9D-C43E-405D504D662B}"/>
              </a:ext>
            </a:extLst>
          </p:cNvPr>
          <p:cNvCxnSpPr>
            <a:stCxn id="8" idx="2"/>
            <a:endCxn id="11" idx="1"/>
          </p:cNvCxnSpPr>
          <p:nvPr/>
        </p:nvCxnSpPr>
        <p:spPr>
          <a:xfrm rot="16200000" flipH="1">
            <a:off x="8469981" y="3749830"/>
            <a:ext cx="122040" cy="4891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3303D552-B190-C0A2-7FA7-27DBA97E9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00" y="4138941"/>
            <a:ext cx="429115" cy="397329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5448D1B0-0FA7-233D-DE7A-7FFEA8B93E09}"/>
              </a:ext>
            </a:extLst>
          </p:cNvPr>
          <p:cNvSpPr txBox="1"/>
          <p:nvPr/>
        </p:nvSpPr>
        <p:spPr>
          <a:xfrm>
            <a:off x="9865107" y="4223385"/>
            <a:ext cx="107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/nginx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6FFEECF-D753-075F-A159-8AE6F4CFC1A3}"/>
              </a:ext>
            </a:extLst>
          </p:cNvPr>
          <p:cNvCxnSpPr>
            <a:endCxn id="37" idx="1"/>
          </p:cNvCxnSpPr>
          <p:nvPr/>
        </p:nvCxnSpPr>
        <p:spPr>
          <a:xfrm rot="16200000" flipH="1">
            <a:off x="9160604" y="4032010"/>
            <a:ext cx="122040" cy="4891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704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94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5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96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97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1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1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1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2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500"/>
                            </p:stCondLst>
                            <p:childTnLst>
                              <p:par>
                                <p:cTn id="1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0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0"/>
                            </p:stCondLst>
                            <p:childTnLst>
                              <p:par>
                                <p:cTn id="1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  <p:bldP spid="43" grpId="0"/>
      <p:bldP spid="44" grpId="0"/>
      <p:bldP spid="48" grpId="0"/>
      <p:bldP spid="50" grpId="0"/>
      <p:bldP spid="52" grpId="0"/>
      <p:bldP spid="54" grpId="0"/>
      <p:bldP spid="59" grpId="0"/>
      <p:bldP spid="63" grpId="0"/>
      <p:bldP spid="69" grpId="0"/>
      <p:bldP spid="76" grpId="0"/>
      <p:bldP spid="9" grpId="0"/>
      <p:bldP spid="13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F04C48-F3E1-5BE0-6233-31BF4BAA8F0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数据卷</a:t>
            </a:r>
            <a:endParaRPr lang="en-US" altLang="zh-CN" sz="2000">
              <a:solidFill>
                <a:srgbClr val="B60004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189327-1B9C-F81D-CE98-8D0139627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68983"/>
              </p:ext>
            </p:extLst>
          </p:nvPr>
        </p:nvGraphicFramePr>
        <p:xfrm>
          <a:off x="990601" y="1698172"/>
          <a:ext cx="10003971" cy="3655197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334657">
                  <a:extLst>
                    <a:ext uri="{9D8B030D-6E8A-4147-A177-3AD203B41FA5}">
                      <a16:colId xmlns:a16="http://schemas.microsoft.com/office/drawing/2014/main" val="3778901182"/>
                    </a:ext>
                  </a:extLst>
                </a:gridCol>
                <a:gridCol w="3334657">
                  <a:extLst>
                    <a:ext uri="{9D8B030D-6E8A-4147-A177-3AD203B41FA5}">
                      <a16:colId xmlns:a16="http://schemas.microsoft.com/office/drawing/2014/main" val="3057283304"/>
                    </a:ext>
                  </a:extLst>
                </a:gridCol>
                <a:gridCol w="3334657">
                  <a:extLst>
                    <a:ext uri="{9D8B030D-6E8A-4147-A177-3AD203B41FA5}">
                      <a16:colId xmlns:a16="http://schemas.microsoft.com/office/drawing/2014/main" val="2271719072"/>
                    </a:ext>
                  </a:extLst>
                </a:gridCol>
              </a:tblGrid>
              <a:tr h="7046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>
                          <a:solidFill>
                            <a:srgbClr val="FFFFFF"/>
                          </a:solidFill>
                          <a:effectLst/>
                        </a:rPr>
                        <a:t>命令</a:t>
                      </a:r>
                      <a:endParaRPr lang="zh-CN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>
                          <a:solidFill>
                            <a:srgbClr val="FFFFFF"/>
                          </a:solidFill>
                          <a:effectLst/>
                        </a:rPr>
                        <a:t>说明</a:t>
                      </a:r>
                      <a:endParaRPr lang="zh-CN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>
                          <a:solidFill>
                            <a:srgbClr val="FFFFFF"/>
                          </a:solidFill>
                          <a:effectLst/>
                        </a:rPr>
                        <a:t>文档地址</a:t>
                      </a:r>
                      <a:endParaRPr lang="zh-CN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69281"/>
                  </a:ext>
                </a:extLst>
              </a:tr>
              <a:tr h="604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volume create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创建数据卷</a:t>
                      </a:r>
                      <a:endParaRPr lang="zh-CN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2"/>
                        </a:rPr>
                        <a:t>docker volume create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2878859604"/>
                  </a:ext>
                </a:extLst>
              </a:tr>
              <a:tr h="531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volume ls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查看所有数据卷</a:t>
                      </a:r>
                      <a:endParaRPr lang="zh-CN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3"/>
                        </a:rPr>
                        <a:t>docker volume ls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204666"/>
                  </a:ext>
                </a:extLst>
              </a:tr>
              <a:tr h="604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volume rm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删除指定数据卷</a:t>
                      </a:r>
                      <a:endParaRPr lang="zh-CN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4"/>
                        </a:rPr>
                        <a:t>docker volume rm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1689251694"/>
                  </a:ext>
                </a:extLst>
              </a:tr>
              <a:tr h="604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volume inspect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查看某个数据卷的详情</a:t>
                      </a:r>
                      <a:endParaRPr lang="zh-CN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5"/>
                        </a:rPr>
                        <a:t>docker volume inspect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394767"/>
                  </a:ext>
                </a:extLst>
              </a:tr>
              <a:tr h="6047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volume prune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清除数据卷</a:t>
                      </a:r>
                      <a:endParaRPr lang="zh-CN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4"/>
                        </a:rPr>
                        <a:t>docker volume prune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1662850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166550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EC71E2D-8F76-AA0B-D73D-8243D7EB3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1-</a:t>
            </a:r>
            <a:r>
              <a:rPr lang="zh-CN" altLang="en-US"/>
              <a:t>利用</a:t>
            </a:r>
            <a:r>
              <a:rPr lang="en-US" altLang="zh-CN"/>
              <a:t>Nginx</a:t>
            </a:r>
            <a:r>
              <a:rPr lang="zh-CN" altLang="en-US"/>
              <a:t>容器部署静态资源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EC646-0B81-4E29-F059-4C55FE21E1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创建</a:t>
            </a:r>
            <a:r>
              <a:rPr lang="en-US" altLang="zh-CN"/>
              <a:t>Nginx</a:t>
            </a:r>
            <a:r>
              <a:rPr lang="zh-CN" altLang="en-US"/>
              <a:t>容器，修改</a:t>
            </a:r>
            <a:r>
              <a:rPr lang="en-US" altLang="zh-CN"/>
              <a:t>nginx</a:t>
            </a:r>
            <a:r>
              <a:rPr lang="zh-CN" altLang="en-US"/>
              <a:t>容器内的</a:t>
            </a:r>
            <a:r>
              <a:rPr lang="en-US" altLang="zh-CN"/>
              <a:t>html</a:t>
            </a:r>
            <a:r>
              <a:rPr lang="zh-CN" altLang="en-US"/>
              <a:t>目录下的</a:t>
            </a:r>
            <a:r>
              <a:rPr lang="en-US" altLang="zh-CN"/>
              <a:t>index.html</a:t>
            </a:r>
            <a:r>
              <a:rPr lang="zh-CN" altLang="en-US"/>
              <a:t>文件内容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将静态资源部署到</a:t>
            </a:r>
            <a:r>
              <a:rPr lang="en-US" altLang="zh-CN"/>
              <a:t>nginx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目录</a:t>
            </a:r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2BD7909-35F1-805E-8B1A-B7C15F3FD74B}"/>
              </a:ext>
            </a:extLst>
          </p:cNvPr>
          <p:cNvGrpSpPr/>
          <p:nvPr/>
        </p:nvGrpSpPr>
        <p:grpSpPr>
          <a:xfrm>
            <a:off x="2195450" y="4073710"/>
            <a:ext cx="8430205" cy="1012635"/>
            <a:chOff x="890673" y="5673089"/>
            <a:chExt cx="8430205" cy="1012635"/>
          </a:xfrm>
        </p:grpSpPr>
        <p:sp>
          <p:nvSpPr>
            <p:cNvPr id="5" name="三角形 9">
              <a:extLst>
                <a:ext uri="{FF2B5EF4-FFF2-40B4-BE49-F238E27FC236}">
                  <a16:creationId xmlns:a16="http://schemas.microsoft.com/office/drawing/2014/main" id="{3F97F7D3-C99A-D51B-FF5F-F498DD2A9906}"/>
                </a:ext>
              </a:extLst>
            </p:cNvPr>
            <p:cNvSpPr/>
            <p:nvPr/>
          </p:nvSpPr>
          <p:spPr>
            <a:xfrm rot="2651319">
              <a:off x="897287" y="6029673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25D4DB2-F7B1-E26C-E9C1-3492861BE222}"/>
                </a:ext>
              </a:extLst>
            </p:cNvPr>
            <p:cNvSpPr txBox="1"/>
            <p:nvPr/>
          </p:nvSpPr>
          <p:spPr>
            <a:xfrm>
              <a:off x="2043897" y="5880019"/>
              <a:ext cx="6963419" cy="7005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在执行</a:t>
              </a:r>
              <a:r>
                <a:rPr lang="en-US" altLang="zh-CN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docker run</a:t>
              </a:r>
              <a:r>
                <a:rPr lang="zh-CN" altLang="en-US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命令时，使用</a:t>
              </a:r>
              <a:r>
                <a:rPr lang="en-US" altLang="zh-CN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lang="en-US" altLang="zh-CN" sz="1400" b="1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-v </a:t>
              </a:r>
              <a:r>
                <a:rPr lang="zh-CN" altLang="en-US" sz="1400" b="1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数据卷</a:t>
              </a:r>
              <a:r>
                <a:rPr lang="en-US" altLang="zh-CN" sz="1400" b="1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:</a:t>
              </a:r>
              <a:r>
                <a:rPr lang="zh-CN" altLang="en-US" sz="1400" b="1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容器内目录 </a:t>
              </a:r>
              <a:r>
                <a:rPr lang="zh-CN" altLang="en-US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可以完成数据卷挂载</a:t>
              </a:r>
              <a:endPara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当创建容器时，如果挂载了数据卷且数据卷不存在，会自动创建数据卷</a:t>
              </a:r>
              <a:endPara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4DB316A-9456-A968-EAFE-8A4A16B13EB7}"/>
                </a:ext>
              </a:extLst>
            </p:cNvPr>
            <p:cNvSpPr/>
            <p:nvPr/>
          </p:nvSpPr>
          <p:spPr>
            <a:xfrm>
              <a:off x="990601" y="5673089"/>
              <a:ext cx="8330277" cy="1012635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834413-03A8-C976-2CDE-7E9FBC6F540D}"/>
                </a:ext>
              </a:extLst>
            </p:cNvPr>
            <p:cNvSpPr/>
            <p:nvPr/>
          </p:nvSpPr>
          <p:spPr>
            <a:xfrm>
              <a:off x="890673" y="5745560"/>
              <a:ext cx="740790" cy="326564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提示</a:t>
              </a:r>
              <a:endPara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18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B440F5D-AAC6-191F-D37A-722EA4199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39"/>
            <a:ext cx="5760538" cy="452745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什么是数据卷？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数据卷是一个虚拟目录，它将宿主机目录映射到容器内目录，方便我们操作容器内文件，或者方便迁移容器产生的数据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如何挂载数据卷？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在创建容器时，利用 </a:t>
            </a:r>
            <a:r>
              <a:rPr lang="en-US" altLang="zh-CN" sz="1400">
                <a:highlight>
                  <a:srgbClr val="CBCBCB"/>
                </a:highlight>
              </a:rPr>
              <a:t>-v </a:t>
            </a:r>
            <a:r>
              <a:rPr lang="zh-CN" altLang="en-US" sz="1400">
                <a:highlight>
                  <a:srgbClr val="CBCBCB"/>
                </a:highlight>
              </a:rPr>
              <a:t>数据卷名：容器内目录</a:t>
            </a:r>
            <a:r>
              <a:rPr lang="zh-CN" altLang="en-US" sz="1400"/>
              <a:t>完成挂载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容器创建时，如果发现挂载的数据卷不存在时，会自动创建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数据卷的常见命令有哪些？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/>
              <a:t>docker volume ls: </a:t>
            </a:r>
            <a:r>
              <a:rPr lang="zh-CN" altLang="en-US" sz="1400"/>
              <a:t>查看数据卷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/>
              <a:t>docker volume rm: </a:t>
            </a:r>
            <a:r>
              <a:rPr lang="zh-CN" altLang="en-US" sz="1400"/>
              <a:t>删除数据卷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/>
              <a:t>docker volume inspect: </a:t>
            </a:r>
            <a:r>
              <a:rPr lang="zh-CN" altLang="en-US" sz="1400"/>
              <a:t>查看数据卷详情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/>
              <a:t>docker volume prune: </a:t>
            </a:r>
            <a:r>
              <a:rPr lang="zh-CN" altLang="en-US" sz="1400"/>
              <a:t> 删除未使用的数据卷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281768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C224252-D00D-C5FC-7F90-7A5E4F0075A0}"/>
              </a:ext>
            </a:extLst>
          </p:cNvPr>
          <p:cNvGrpSpPr/>
          <p:nvPr/>
        </p:nvGrpSpPr>
        <p:grpSpPr>
          <a:xfrm>
            <a:off x="-9573026" y="2446208"/>
            <a:ext cx="8960427" cy="2563537"/>
            <a:chOff x="1859972" y="2480205"/>
            <a:chExt cx="8960427" cy="2563537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E4DC96B-B877-2260-2877-DCC7CAD8DAAD}"/>
                </a:ext>
              </a:extLst>
            </p:cNvPr>
            <p:cNvSpPr/>
            <p:nvPr/>
          </p:nvSpPr>
          <p:spPr>
            <a:xfrm>
              <a:off x="1859972" y="2480205"/>
              <a:ext cx="8960427" cy="2563537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645B2D8-10DF-8FC3-0426-092209E83314}"/>
                </a:ext>
              </a:extLst>
            </p:cNvPr>
            <p:cNvSpPr txBox="1"/>
            <p:nvPr/>
          </p:nvSpPr>
          <p:spPr>
            <a:xfrm>
              <a:off x="1859973" y="2845725"/>
              <a:ext cx="8675948" cy="188417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查看已安装的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MySQL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rpm -qa | grep mysql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-qa | grep m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ariadb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mariadb-libs-5.5.68-1.el7.x86_64</a:t>
              </a: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卸载</a:t>
              </a:r>
              <a:r>
                <a:rPr lang="en-US" altLang="zh-CN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MySQL</a:t>
              </a:r>
              <a:endParaRPr lang="en-US" altLang="zh-CN" sz="1400" b="0" i="1">
                <a:solidFill>
                  <a:schemeClr val="bg1">
                    <a:lumMod val="6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rpm -e --nodeps </a:t>
              </a: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mariadb-libs-5.5.68-1.el7.x86_64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BE36584-6C70-0499-1CF1-3F039D2CBB1F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D427537-BCFF-AF61-BE4F-FFEB721167C1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07AAD19-7A67-E153-9B36-B1008946148E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72CF4ED-A81C-228A-20C5-D3FCAC9A6489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4385349-0B10-F579-8013-5C209CD60FB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152075F1-9A2D-6897-2E81-5D6E934F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97" y="1335596"/>
            <a:ext cx="7745811" cy="502660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C7C8340-21CE-876E-84C6-FB6429023473}"/>
              </a:ext>
            </a:extLst>
          </p:cNvPr>
          <p:cNvGrpSpPr/>
          <p:nvPr/>
        </p:nvGrpSpPr>
        <p:grpSpPr>
          <a:xfrm>
            <a:off x="13510468" y="2410385"/>
            <a:ext cx="10024023" cy="2563537"/>
            <a:chOff x="1859972" y="2480205"/>
            <a:chExt cx="8960427" cy="2563537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A82037E-A247-D8EE-5E62-569A60BC674A}"/>
                </a:ext>
              </a:extLst>
            </p:cNvPr>
            <p:cNvSpPr/>
            <p:nvPr/>
          </p:nvSpPr>
          <p:spPr>
            <a:xfrm>
              <a:off x="1859972" y="2480205"/>
              <a:ext cx="8960427" cy="2563537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57F11EE-0529-489F-00B3-B60928B1A05A}"/>
                </a:ext>
              </a:extLst>
            </p:cNvPr>
            <p:cNvSpPr txBox="1"/>
            <p:nvPr/>
          </p:nvSpPr>
          <p:spPr>
            <a:xfrm>
              <a:off x="1859973" y="2845725"/>
              <a:ext cx="8855622" cy="136710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上传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MySQL</a:t>
              </a:r>
              <a:r>
                <a:rPr lang="zh-CN" altLang="en-US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到 </a:t>
              </a:r>
              <a:r>
                <a:rPr lang="en-US" altLang="zh-CN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/usr/local/mysql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mkdir /usr/local/mysql</a:t>
              </a:r>
              <a:endParaRPr lang="en-US" altLang="zh-CN" sz="1400" b="0">
                <a:solidFill>
                  <a:schemeClr val="bg1">
                    <a:lumMod val="7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</a:t>
              </a:r>
              <a:r>
                <a:rPr lang="zh-CN" altLang="en-US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 解压缩</a:t>
              </a:r>
              <a:endParaRPr lang="en-US" altLang="zh-CN" sz="1400" b="0" i="1">
                <a:solidFill>
                  <a:schemeClr val="bg1">
                    <a:lumMod val="6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tar -zxvf mysql-5.7.25-1.el7.x86_64.rpm-bundle.tar.gz -C /usr/local/mysql</a:t>
              </a:r>
              <a:endPara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A4CE98E-F5BE-DF8F-A1E6-1D934FE621FF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7448988-1409-6236-61B5-A9AAF5D0787D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5E8CF6F5-C25A-BA28-4A6D-ECFE5F8B9CAF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FB45261-F3BD-0033-7546-55834E2B8CCB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EAAF481-75CB-510A-3661-CBCAC53D91D5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8031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EC71E2D-8F76-AA0B-D73D-8243D7EB3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2-mysql</a:t>
            </a:r>
            <a:r>
              <a:rPr lang="zh-CN" altLang="en-US"/>
              <a:t>容器的数据挂载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EC646-0B81-4E29-F059-4C55FE21E1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1"/>
            <a:ext cx="9214230" cy="1150840"/>
          </a:xfrm>
        </p:spPr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查看</a:t>
            </a:r>
            <a:r>
              <a:rPr lang="en-US" altLang="zh-CN" sz="1400"/>
              <a:t>mysql</a:t>
            </a:r>
            <a:r>
              <a:rPr lang="zh-CN" altLang="en-US" sz="1400"/>
              <a:t>容器，判断是否有数据卷挂载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基于宿主机目录实现</a:t>
            </a:r>
            <a:r>
              <a:rPr lang="en-US" altLang="zh-CN" sz="1400"/>
              <a:t>MySQL</a:t>
            </a:r>
            <a:r>
              <a:rPr lang="zh-CN" altLang="en-US" sz="1400"/>
              <a:t>数据目录、配置文件、初始化脚本的挂载（查阅官方镜像文档）</a:t>
            </a:r>
            <a:endParaRPr lang="en-US" altLang="zh-CN" sz="14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2BD7909-35F1-805E-8B1A-B7C15F3FD74B}"/>
              </a:ext>
            </a:extLst>
          </p:cNvPr>
          <p:cNvGrpSpPr/>
          <p:nvPr/>
        </p:nvGrpSpPr>
        <p:grpSpPr>
          <a:xfrm>
            <a:off x="1951610" y="4396441"/>
            <a:ext cx="8970390" cy="1648715"/>
            <a:chOff x="890673" y="5673089"/>
            <a:chExt cx="8970390" cy="1648715"/>
          </a:xfrm>
        </p:grpSpPr>
        <p:sp>
          <p:nvSpPr>
            <p:cNvPr id="5" name="三角形 9">
              <a:extLst>
                <a:ext uri="{FF2B5EF4-FFF2-40B4-BE49-F238E27FC236}">
                  <a16:creationId xmlns:a16="http://schemas.microsoft.com/office/drawing/2014/main" id="{3F97F7D3-C99A-D51B-FF5F-F498DD2A9906}"/>
                </a:ext>
              </a:extLst>
            </p:cNvPr>
            <p:cNvSpPr/>
            <p:nvPr/>
          </p:nvSpPr>
          <p:spPr>
            <a:xfrm rot="2651319">
              <a:off x="897287" y="6029673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25D4DB2-F7B1-E26C-E9C1-3492861BE222}"/>
                </a:ext>
              </a:extLst>
            </p:cNvPr>
            <p:cNvSpPr txBox="1"/>
            <p:nvPr/>
          </p:nvSpPr>
          <p:spPr>
            <a:xfrm>
              <a:off x="1682263" y="5837000"/>
              <a:ext cx="7985760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在执行</a:t>
              </a:r>
              <a:r>
                <a:rPr lang="en-US" altLang="zh-CN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docker run</a:t>
              </a:r>
              <a:r>
                <a:rPr lang="zh-CN" altLang="en-US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命令时，使用</a:t>
              </a:r>
              <a:r>
                <a:rPr lang="en-US" altLang="zh-CN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lang="en-US" altLang="zh-CN" sz="1400" b="1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-v </a:t>
              </a:r>
              <a:r>
                <a:rPr lang="zh-CN" altLang="en-US" sz="1400" b="1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本地目录 </a:t>
              </a:r>
              <a:r>
                <a:rPr lang="en-US" altLang="zh-CN" sz="1400" b="1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: </a:t>
              </a:r>
              <a:r>
                <a:rPr lang="zh-CN" altLang="en-US" sz="1400" b="1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容器内目录 </a:t>
              </a:r>
              <a:r>
                <a:rPr lang="zh-CN" altLang="en-US" sz="1400">
                  <a:solidFill>
                    <a:srgbClr val="26262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可以完成本地目录挂载</a:t>
              </a:r>
              <a:endPara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4DB316A-9456-A968-EAFE-8A4A16B13EB7}"/>
                </a:ext>
              </a:extLst>
            </p:cNvPr>
            <p:cNvSpPr/>
            <p:nvPr/>
          </p:nvSpPr>
          <p:spPr>
            <a:xfrm>
              <a:off x="990601" y="5673089"/>
              <a:ext cx="8870462" cy="1648715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834413-03A8-C976-2CDE-7E9FBC6F540D}"/>
                </a:ext>
              </a:extLst>
            </p:cNvPr>
            <p:cNvSpPr/>
            <p:nvPr/>
          </p:nvSpPr>
          <p:spPr>
            <a:xfrm>
              <a:off x="890673" y="5745560"/>
              <a:ext cx="740790" cy="326564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提示</a:t>
              </a:r>
              <a:endPara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8728FB5-CE46-2B5F-3E6B-ABF6273BD652}"/>
              </a:ext>
            </a:extLst>
          </p:cNvPr>
          <p:cNvSpPr txBox="1"/>
          <p:nvPr/>
        </p:nvSpPr>
        <p:spPr>
          <a:xfrm>
            <a:off x="2473910" y="2894121"/>
            <a:ext cx="8359742" cy="89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挂载/root/mysql/data到容器内的/var/lib/mysql目录</a:t>
            </a:r>
            <a:endParaRPr lang="en-US" altLang="zh-CN" sz="120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挂载/root/mysql/init到容器内的/docker-entrypoint-initdb.d目录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，携带课前资料准备的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SQL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脚本</a:t>
            </a:r>
            <a:endParaRPr lang="en-US" altLang="zh-CN" sz="120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挂载/root/mysql/conf到容器内的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/etc/mysql/conf.d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目录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，携带课前资料准备的配置文件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84FFC4DA-A370-210D-7D35-07A47DC9401B}"/>
              </a:ext>
            </a:extLst>
          </p:cNvPr>
          <p:cNvSpPr txBox="1"/>
          <p:nvPr/>
        </p:nvSpPr>
        <p:spPr>
          <a:xfrm>
            <a:off x="2743200" y="4870841"/>
            <a:ext cx="7985760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本地目录必须以“</a:t>
            </a:r>
            <a:r>
              <a:rPr lang="en-US" altLang="zh-CN" sz="1400" b="1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”或 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"</a:t>
            </a:r>
            <a:r>
              <a:rPr lang="en-US" altLang="zh-CN" sz="1400" b="1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./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" 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开头，如果直接以名称开头，会被识别为数据卷而非本地目录</a:t>
            </a:r>
            <a:endParaRPr lang="en-US" altLang="zh-CN" sz="14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7200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-v mysql : /var/lib/mysql 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会被识别为一个数据卷叫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mysql</a:t>
            </a:r>
          </a:p>
          <a:p>
            <a:pPr marL="7200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-v ./mysql : /var/lib/mysql 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会被识别为当前目录下的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mysql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目录</a:t>
            </a:r>
            <a:endParaRPr lang="en-US" altLang="zh-CN" sz="14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333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常见命令</a:t>
            </a:r>
            <a:endParaRPr lang="en-US" altLang="zh-CN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数据卷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自定义镜像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网络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628455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034154"/>
          </a:xfrm>
        </p:spPr>
        <p:txBody>
          <a:bodyPr/>
          <a:lstStyle/>
          <a:p>
            <a:r>
              <a:rPr lang="zh-CN" altLang="en-US"/>
              <a:t>镜像就是包含了应用程序、程序运行的系统函数库、运行配置等文件的文件包。构建镜像的过程其实就是把上述文件打包的过程。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自定义镜像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CAEE13-6F96-0E44-104C-38EEEA4731A6}"/>
              </a:ext>
            </a:extLst>
          </p:cNvPr>
          <p:cNvGrpSpPr/>
          <p:nvPr/>
        </p:nvGrpSpPr>
        <p:grpSpPr>
          <a:xfrm>
            <a:off x="1712588" y="3093912"/>
            <a:ext cx="3082563" cy="2450969"/>
            <a:chOff x="1712588" y="3093912"/>
            <a:chExt cx="3082563" cy="245096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5A396E-E402-14A5-D848-37E001326E37}"/>
                </a:ext>
              </a:extLst>
            </p:cNvPr>
            <p:cNvSpPr/>
            <p:nvPr/>
          </p:nvSpPr>
          <p:spPr>
            <a:xfrm>
              <a:off x="1712588" y="3093912"/>
              <a:ext cx="2978869" cy="24509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占位符 2">
              <a:extLst>
                <a:ext uri="{FF2B5EF4-FFF2-40B4-BE49-F238E27FC236}">
                  <a16:creationId xmlns:a16="http://schemas.microsoft.com/office/drawing/2014/main" id="{C6A42C23-C4DC-AE75-8683-0E533CDE2B75}"/>
                </a:ext>
              </a:extLst>
            </p:cNvPr>
            <p:cNvSpPr txBox="1">
              <a:spLocks/>
            </p:cNvSpPr>
            <p:nvPr/>
          </p:nvSpPr>
          <p:spPr>
            <a:xfrm>
              <a:off x="1816282" y="3162394"/>
              <a:ext cx="2978869" cy="2382487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>
                  <a:solidFill>
                    <a:srgbClr val="0070C0"/>
                  </a:solidFill>
                </a:rPr>
                <a:t>部署一个</a:t>
              </a:r>
              <a:r>
                <a:rPr lang="en-US" altLang="zh-CN" sz="1800">
                  <a:solidFill>
                    <a:srgbClr val="0070C0"/>
                  </a:solidFill>
                </a:rPr>
                <a:t>Java</a:t>
              </a:r>
              <a:r>
                <a:rPr lang="zh-CN" altLang="en-US" sz="1800">
                  <a:solidFill>
                    <a:srgbClr val="0070C0"/>
                  </a:solidFill>
                </a:rPr>
                <a:t>应用的步骤：</a:t>
              </a:r>
              <a:endParaRPr lang="en-US" altLang="zh-CN" sz="1800">
                <a:solidFill>
                  <a:srgbClr val="0070C0"/>
                </a:solidFill>
              </a:endParaRPr>
            </a:p>
            <a:p>
              <a:pPr>
                <a:lnSpc>
                  <a:spcPct val="100000"/>
                </a:lnSpc>
              </a:pPr>
              <a:endParaRPr lang="en-US" altLang="zh-CN" sz="18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准备一个</a:t>
              </a:r>
              <a:r>
                <a:rPr lang="en-US" altLang="zh-CN" sz="1400"/>
                <a:t>Linux</a:t>
              </a:r>
              <a:r>
                <a:rPr lang="zh-CN" altLang="en-US" sz="1400"/>
                <a:t>服务器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安装</a:t>
              </a:r>
              <a:r>
                <a:rPr lang="en-US" altLang="zh-CN" sz="1400"/>
                <a:t>JRE</a:t>
              </a:r>
              <a:r>
                <a:rPr lang="zh-CN" altLang="en-US" sz="1400"/>
                <a:t>并配置环境变量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拷贝</a:t>
              </a:r>
              <a:r>
                <a:rPr lang="en-US" altLang="zh-CN" sz="1400"/>
                <a:t>Jar</a:t>
              </a:r>
              <a:r>
                <a:rPr lang="zh-CN" altLang="en-US" sz="1400"/>
                <a:t>包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运行</a:t>
              </a:r>
              <a:r>
                <a:rPr lang="en-US" altLang="zh-CN" sz="1400"/>
                <a:t>Jar</a:t>
              </a:r>
              <a:r>
                <a:rPr lang="zh-CN" altLang="en-US" sz="1400"/>
                <a:t>包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D0CA05-E213-4938-0D2D-9B424E0F15B1}"/>
                </a:ext>
              </a:extLst>
            </p:cNvPr>
            <p:cNvCxnSpPr/>
            <p:nvPr/>
          </p:nvCxnSpPr>
          <p:spPr>
            <a:xfrm>
              <a:off x="1712588" y="3754227"/>
              <a:ext cx="29788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380F5C6-FA28-7D9A-4DF2-A70D8156C2E9}"/>
              </a:ext>
            </a:extLst>
          </p:cNvPr>
          <p:cNvGrpSpPr/>
          <p:nvPr/>
        </p:nvGrpSpPr>
        <p:grpSpPr>
          <a:xfrm>
            <a:off x="6597244" y="3093912"/>
            <a:ext cx="3082563" cy="2450969"/>
            <a:chOff x="6540683" y="3093912"/>
            <a:chExt cx="3082563" cy="245096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1C90F90-B6C6-901F-70DD-064FDF550863}"/>
                </a:ext>
              </a:extLst>
            </p:cNvPr>
            <p:cNvSpPr/>
            <p:nvPr/>
          </p:nvSpPr>
          <p:spPr>
            <a:xfrm>
              <a:off x="6540683" y="3093912"/>
              <a:ext cx="2978869" cy="24509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占位符 2">
              <a:extLst>
                <a:ext uri="{FF2B5EF4-FFF2-40B4-BE49-F238E27FC236}">
                  <a16:creationId xmlns:a16="http://schemas.microsoft.com/office/drawing/2014/main" id="{4ECCCC11-3B6D-680B-E26B-47B5B96BE3C9}"/>
                </a:ext>
              </a:extLst>
            </p:cNvPr>
            <p:cNvSpPr txBox="1">
              <a:spLocks/>
            </p:cNvSpPr>
            <p:nvPr/>
          </p:nvSpPr>
          <p:spPr>
            <a:xfrm>
              <a:off x="6644377" y="3162394"/>
              <a:ext cx="2978869" cy="2382487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>
                  <a:solidFill>
                    <a:srgbClr val="AD2B26"/>
                  </a:solidFill>
                </a:rPr>
                <a:t>构建一个</a:t>
              </a:r>
              <a:r>
                <a:rPr lang="en-US" altLang="zh-CN" sz="1800">
                  <a:solidFill>
                    <a:srgbClr val="AD2B26"/>
                  </a:solidFill>
                </a:rPr>
                <a:t>Java</a:t>
              </a:r>
              <a:r>
                <a:rPr lang="zh-CN" altLang="en-US" sz="1800">
                  <a:solidFill>
                    <a:srgbClr val="AD2B26"/>
                  </a:solidFill>
                </a:rPr>
                <a:t>镜像的步骤：</a:t>
              </a:r>
              <a:endParaRPr lang="en-US" altLang="zh-CN" sz="1800">
                <a:solidFill>
                  <a:srgbClr val="AD2B26"/>
                </a:solidFill>
              </a:endParaRPr>
            </a:p>
            <a:p>
              <a:pPr>
                <a:lnSpc>
                  <a:spcPct val="100000"/>
                </a:lnSpc>
              </a:pPr>
              <a:endParaRPr lang="en-US" altLang="zh-CN" sz="18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准备一个</a:t>
              </a:r>
              <a:r>
                <a:rPr lang="en-US" altLang="zh-CN" sz="1400"/>
                <a:t>Linux</a:t>
              </a:r>
              <a:r>
                <a:rPr lang="zh-CN" altLang="en-US" sz="1400"/>
                <a:t>运行环境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安装</a:t>
              </a:r>
              <a:r>
                <a:rPr lang="en-US" altLang="zh-CN" sz="1400"/>
                <a:t>JRE</a:t>
              </a:r>
              <a:r>
                <a:rPr lang="zh-CN" altLang="en-US" sz="1400"/>
                <a:t>并配置环境变量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拷贝</a:t>
              </a:r>
              <a:r>
                <a:rPr lang="en-US" altLang="zh-CN" sz="1400"/>
                <a:t>Jar</a:t>
              </a:r>
              <a:r>
                <a:rPr lang="zh-CN" altLang="en-US" sz="1400"/>
                <a:t>包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编写运行脚本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456803F-C7FA-CE85-848C-42729DAADE2F}"/>
                </a:ext>
              </a:extLst>
            </p:cNvPr>
            <p:cNvCxnSpPr/>
            <p:nvPr/>
          </p:nvCxnSpPr>
          <p:spPr>
            <a:xfrm>
              <a:off x="6540683" y="3754227"/>
              <a:ext cx="2978869" cy="0"/>
            </a:xfrm>
            <a:prstGeom prst="line">
              <a:avLst/>
            </a:prstGeom>
            <a:ln>
              <a:solidFill>
                <a:srgbClr val="AD2B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6615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镜像就是包含了应用程序、程序运行的系统函数库、运行配置等文件的文件包。构建镜像的过程其实就是把上述文件打包的过程。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自定义镜像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FEAE6B1-841C-CAF8-A31C-774FC4726A59}"/>
              </a:ext>
            </a:extLst>
          </p:cNvPr>
          <p:cNvSpPr/>
          <p:nvPr/>
        </p:nvSpPr>
        <p:spPr>
          <a:xfrm>
            <a:off x="4561285" y="2814967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zh-CN" sz="3200"/>
              <a:t> /etc </a:t>
            </a:r>
          </a:p>
          <a:p>
            <a:r>
              <a:rPr lang="en-US" altLang="zh-CN" sz="3200"/>
              <a:t> /lib</a:t>
            </a:r>
          </a:p>
          <a:p>
            <a:r>
              <a:rPr lang="en-US" altLang="zh-CN" sz="3200"/>
              <a:t> /proc</a:t>
            </a:r>
          </a:p>
          <a:p>
            <a:r>
              <a:rPr lang="en-US" altLang="zh-CN" sz="3200"/>
              <a:t> /bin</a:t>
            </a:r>
          </a:p>
          <a:p>
            <a:r>
              <a:rPr lang="en-US" altLang="zh-CN" sz="3200"/>
              <a:t> ...</a:t>
            </a:r>
          </a:p>
          <a:p>
            <a:pPr algn="ctr"/>
            <a:r>
              <a:rPr lang="en-US" altLang="zh-CN" sz="3200"/>
              <a:t>Ubuntu 16.4</a:t>
            </a:r>
          </a:p>
          <a:p>
            <a:pPr algn="ctr"/>
            <a:r>
              <a:rPr lang="en-US" altLang="zh-CN" sz="3200"/>
              <a:t>BaseImage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3B4199-F36F-EDFB-70FF-11CE99CF3233}"/>
              </a:ext>
            </a:extLst>
          </p:cNvPr>
          <p:cNvSpPr/>
          <p:nvPr/>
        </p:nvSpPr>
        <p:spPr>
          <a:xfrm>
            <a:off x="4561285" y="2814967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1D4779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72000" bIns="45720" rtlCol="0" anchor="ctr"/>
          <a:lstStyle/>
          <a:p>
            <a:pPr algn="ctr"/>
            <a:r>
              <a:rPr lang="zh-CN" altLang="en-US" sz="3200"/>
              <a:t>安装</a:t>
            </a:r>
            <a:r>
              <a:rPr lang="en-US" altLang="zh-CN" sz="3200"/>
              <a:t>JRE</a:t>
            </a:r>
          </a:p>
          <a:p>
            <a:pPr algn="ctr"/>
            <a:r>
              <a:rPr lang="zh-CN" altLang="en-US" sz="3200"/>
              <a:t>配置</a:t>
            </a:r>
            <a:r>
              <a:rPr lang="en-US" altLang="zh-CN" sz="3200"/>
              <a:t>JRE</a:t>
            </a:r>
            <a:r>
              <a:rPr lang="zh-CN" altLang="en-US" sz="3200"/>
              <a:t>环境变量</a:t>
            </a:r>
            <a:endParaRPr lang="en-US" altLang="zh-CN" sz="32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5CBB25-63A7-8B22-F7B9-22377FDED2DB}"/>
              </a:ext>
            </a:extLst>
          </p:cNvPr>
          <p:cNvSpPr/>
          <p:nvPr/>
        </p:nvSpPr>
        <p:spPr>
          <a:xfrm>
            <a:off x="4561285" y="2814967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2963A9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altLang="zh-CN" sz="3200"/>
          </a:p>
          <a:p>
            <a:pPr algn="ctr"/>
            <a:r>
              <a:rPr lang="zh-CN" altLang="en-US" sz="3200"/>
              <a:t>拷贝</a:t>
            </a:r>
            <a:r>
              <a:rPr lang="en-US" altLang="zh-CN" sz="3200"/>
              <a:t>Jar</a:t>
            </a:r>
            <a:r>
              <a:rPr lang="zh-CN" altLang="en-US" sz="3200"/>
              <a:t>包</a:t>
            </a:r>
            <a:endParaRPr lang="en-US" altLang="zh-CN" sz="32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DD7377F-0CBE-8A3E-B9FD-891F3F47128E}"/>
              </a:ext>
            </a:extLst>
          </p:cNvPr>
          <p:cNvSpPr/>
          <p:nvPr/>
        </p:nvSpPr>
        <p:spPr>
          <a:xfrm>
            <a:off x="4561285" y="2814967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3C7FD0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zh-CN" altLang="en-US" sz="3200"/>
              <a:t>设置启动脚本</a:t>
            </a:r>
            <a:endParaRPr lang="en-US" altLang="zh-CN" sz="3200"/>
          </a:p>
          <a:p>
            <a:pPr algn="ctr"/>
            <a:r>
              <a:rPr lang="en-US" altLang="zh-CN" sz="3200"/>
              <a:t>java -jar xx.jar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8CB3904-D04E-1490-4FE9-1C21D760A87B}"/>
              </a:ext>
            </a:extLst>
          </p:cNvPr>
          <p:cNvSpPr/>
          <p:nvPr/>
        </p:nvSpPr>
        <p:spPr>
          <a:xfrm>
            <a:off x="4561285" y="2814967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altLang="zh-CN" sz="3600">
              <a:solidFill>
                <a:srgbClr val="3B7BC8"/>
              </a:solidFill>
            </a:endParaRPr>
          </a:p>
          <a:p>
            <a:pPr algn="ctr"/>
            <a:r>
              <a:rPr lang="en-US" altLang="zh-CN" sz="3600">
                <a:solidFill>
                  <a:srgbClr val="3B7BC8"/>
                </a:solidFill>
              </a:rPr>
              <a:t>Java</a:t>
            </a:r>
            <a:r>
              <a:rPr lang="zh-CN" altLang="en-US" sz="3600">
                <a:solidFill>
                  <a:srgbClr val="3B7BC8"/>
                </a:solidFill>
              </a:rPr>
              <a:t>应用</a:t>
            </a:r>
            <a:endParaRPr lang="en-US" altLang="zh-CN" sz="3600">
              <a:solidFill>
                <a:srgbClr val="3B7BC8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77DB43-AE93-F1D5-703A-E235F156F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93" y="3041568"/>
            <a:ext cx="1099984" cy="1099984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4CEBACD-9C78-5902-6487-3D42B3FF734B}"/>
              </a:ext>
            </a:extLst>
          </p:cNvPr>
          <p:cNvGrpSpPr/>
          <p:nvPr/>
        </p:nvGrpSpPr>
        <p:grpSpPr>
          <a:xfrm>
            <a:off x="782320" y="3179061"/>
            <a:ext cx="3082563" cy="2450969"/>
            <a:chOff x="6540683" y="3093912"/>
            <a:chExt cx="3082563" cy="24509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8F14DC3-02CC-84CC-9BAD-1D2C1BB9D416}"/>
                </a:ext>
              </a:extLst>
            </p:cNvPr>
            <p:cNvSpPr/>
            <p:nvPr/>
          </p:nvSpPr>
          <p:spPr>
            <a:xfrm>
              <a:off x="6540683" y="3093912"/>
              <a:ext cx="2978869" cy="24509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占位符 2">
              <a:extLst>
                <a:ext uri="{FF2B5EF4-FFF2-40B4-BE49-F238E27FC236}">
                  <a16:creationId xmlns:a16="http://schemas.microsoft.com/office/drawing/2014/main" id="{4BB89415-3A18-8FF9-04AE-FC3E6DD06EE6}"/>
                </a:ext>
              </a:extLst>
            </p:cNvPr>
            <p:cNvSpPr txBox="1">
              <a:spLocks/>
            </p:cNvSpPr>
            <p:nvPr/>
          </p:nvSpPr>
          <p:spPr>
            <a:xfrm>
              <a:off x="6644377" y="3162394"/>
              <a:ext cx="2978869" cy="2382487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>
                  <a:solidFill>
                    <a:srgbClr val="AD2B26"/>
                  </a:solidFill>
                </a:rPr>
                <a:t>构建一个</a:t>
              </a:r>
              <a:r>
                <a:rPr lang="en-US" altLang="zh-CN" sz="1800">
                  <a:solidFill>
                    <a:srgbClr val="AD2B26"/>
                  </a:solidFill>
                </a:rPr>
                <a:t>Java</a:t>
              </a:r>
              <a:r>
                <a:rPr lang="zh-CN" altLang="en-US" sz="1800">
                  <a:solidFill>
                    <a:srgbClr val="AD2B26"/>
                  </a:solidFill>
                </a:rPr>
                <a:t>镜像的步骤：</a:t>
              </a:r>
              <a:endParaRPr lang="en-US" altLang="zh-CN" sz="1800">
                <a:solidFill>
                  <a:srgbClr val="AD2B26"/>
                </a:solidFill>
              </a:endParaRPr>
            </a:p>
            <a:p>
              <a:pPr>
                <a:lnSpc>
                  <a:spcPct val="100000"/>
                </a:lnSpc>
              </a:pPr>
              <a:endParaRPr lang="en-US" altLang="zh-CN" sz="18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准备一个</a:t>
              </a:r>
              <a:r>
                <a:rPr lang="en-US" altLang="zh-CN" sz="1400"/>
                <a:t>Linux</a:t>
              </a:r>
              <a:r>
                <a:rPr lang="zh-CN" altLang="en-US" sz="1400"/>
                <a:t>运行环境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安装</a:t>
              </a:r>
              <a:r>
                <a:rPr lang="en-US" altLang="zh-CN" sz="1400"/>
                <a:t>JRE</a:t>
              </a:r>
              <a:r>
                <a:rPr lang="zh-CN" altLang="en-US" sz="1400"/>
                <a:t>并配置环境变量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拷贝</a:t>
              </a:r>
              <a:r>
                <a:rPr lang="en-US" altLang="zh-CN" sz="1400"/>
                <a:t>Jar</a:t>
              </a:r>
              <a:r>
                <a:rPr lang="zh-CN" altLang="en-US" sz="1400"/>
                <a:t>包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sz="1400"/>
                <a:t>编写运行脚本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BE91174-428E-6319-C16C-E8754A123214}"/>
                </a:ext>
              </a:extLst>
            </p:cNvPr>
            <p:cNvCxnSpPr/>
            <p:nvPr/>
          </p:nvCxnSpPr>
          <p:spPr>
            <a:xfrm>
              <a:off x="6540683" y="3754227"/>
              <a:ext cx="2978869" cy="0"/>
            </a:xfrm>
            <a:prstGeom prst="line">
              <a:avLst/>
            </a:prstGeom>
            <a:ln>
              <a:solidFill>
                <a:srgbClr val="AD2B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730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3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accel="30000" decel="7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镜像结构</a:t>
            </a:r>
          </a:p>
        </p:txBody>
      </p:sp>
      <p:sp>
        <p:nvSpPr>
          <p:cNvPr id="41" name="文本占位符 9">
            <a:extLst>
              <a:ext uri="{FF2B5EF4-FFF2-40B4-BE49-F238E27FC236}">
                <a16:creationId xmlns:a16="http://schemas.microsoft.com/office/drawing/2014/main" id="{53FE77FB-E8FF-8120-DF56-612288727C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239" y="1990469"/>
            <a:ext cx="2642435" cy="13837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/>
              <a:t>入口（</a:t>
            </a:r>
            <a:r>
              <a:rPr lang="en-US" altLang="zh-CN" b="1"/>
              <a:t>Entrypoint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/>
              <a:t>镜像运行入口，一般是程序启动的脚本和参数</a:t>
            </a:r>
          </a:p>
        </p:txBody>
      </p:sp>
      <p:sp>
        <p:nvSpPr>
          <p:cNvPr id="42" name="文本占位符 9">
            <a:extLst>
              <a:ext uri="{FF2B5EF4-FFF2-40B4-BE49-F238E27FC236}">
                <a16:creationId xmlns:a16="http://schemas.microsoft.com/office/drawing/2014/main" id="{C7ED87F2-31A3-EF0E-B943-A0CF93952FB7}"/>
              </a:ext>
            </a:extLst>
          </p:cNvPr>
          <p:cNvSpPr txBox="1">
            <a:spLocks/>
          </p:cNvSpPr>
          <p:nvPr/>
        </p:nvSpPr>
        <p:spPr>
          <a:xfrm>
            <a:off x="853239" y="3631158"/>
            <a:ext cx="2642435" cy="1537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/>
              <a:t>层（</a:t>
            </a:r>
            <a:r>
              <a:rPr lang="en-US" altLang="zh-CN" b="1"/>
              <a:t> Layer 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 sz="1400"/>
              <a:t>添加安装包、依赖、配置等，每次操作都形成新的一层。</a:t>
            </a:r>
          </a:p>
        </p:txBody>
      </p:sp>
      <p:sp>
        <p:nvSpPr>
          <p:cNvPr id="43" name="文本占位符 9">
            <a:extLst>
              <a:ext uri="{FF2B5EF4-FFF2-40B4-BE49-F238E27FC236}">
                <a16:creationId xmlns:a16="http://schemas.microsoft.com/office/drawing/2014/main" id="{9468F98B-2D0E-0DB8-FBF9-8A1CF26F053B}"/>
              </a:ext>
            </a:extLst>
          </p:cNvPr>
          <p:cNvSpPr txBox="1">
            <a:spLocks/>
          </p:cNvSpPr>
          <p:nvPr/>
        </p:nvSpPr>
        <p:spPr>
          <a:xfrm>
            <a:off x="853240" y="5425660"/>
            <a:ext cx="2642435" cy="1066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/>
              <a:t>基础镜像（</a:t>
            </a:r>
            <a:r>
              <a:rPr lang="en-US" altLang="zh-CN" b="1"/>
              <a:t>BaseImage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 sz="1400"/>
              <a:t>应用依赖的系统函数库、环境、配置、文件等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0ECE07B-9EEC-59B8-DCD7-9FFDA968D59F}"/>
              </a:ext>
            </a:extLst>
          </p:cNvPr>
          <p:cNvSpPr/>
          <p:nvPr/>
        </p:nvSpPr>
        <p:spPr>
          <a:xfrm>
            <a:off x="5846549" y="4213758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/>
              <a:t> /etc </a:t>
            </a:r>
          </a:p>
          <a:p>
            <a:r>
              <a:rPr lang="en-US" altLang="zh-CN" sz="3200"/>
              <a:t> /lib</a:t>
            </a:r>
          </a:p>
          <a:p>
            <a:r>
              <a:rPr lang="en-US" altLang="zh-CN" sz="3200"/>
              <a:t> /proc</a:t>
            </a:r>
          </a:p>
          <a:p>
            <a:r>
              <a:rPr lang="en-US" altLang="zh-CN" sz="3200"/>
              <a:t> /bin</a:t>
            </a:r>
          </a:p>
          <a:p>
            <a:r>
              <a:rPr lang="en-US" altLang="zh-CN" sz="3200"/>
              <a:t> ...</a:t>
            </a:r>
          </a:p>
          <a:p>
            <a:pPr algn="ctr"/>
            <a:r>
              <a:rPr lang="en-US" altLang="zh-CN" sz="3200"/>
              <a:t>Ubuntu 16.4</a:t>
            </a:r>
          </a:p>
          <a:p>
            <a:pPr algn="ctr"/>
            <a:r>
              <a:rPr lang="en-US" altLang="zh-CN" sz="3200"/>
              <a:t>BaseImage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1D4D324A-003A-2BF1-B550-3708EDCCE1E0}"/>
              </a:ext>
            </a:extLst>
          </p:cNvPr>
          <p:cNvSpPr/>
          <p:nvPr/>
        </p:nvSpPr>
        <p:spPr>
          <a:xfrm>
            <a:off x="5846549" y="3123974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1D4779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72000" bIns="45720" rtlCol="0" anchor="ctr"/>
          <a:lstStyle/>
          <a:p>
            <a:pPr algn="ctr"/>
            <a:r>
              <a:rPr lang="zh-CN" altLang="en-US" sz="3200"/>
              <a:t>安装</a:t>
            </a:r>
            <a:r>
              <a:rPr lang="en-US" altLang="zh-CN" sz="3200"/>
              <a:t>JRE</a:t>
            </a:r>
          </a:p>
          <a:p>
            <a:pPr algn="ctr"/>
            <a:r>
              <a:rPr lang="zh-CN" altLang="en-US" sz="3200"/>
              <a:t>配置</a:t>
            </a:r>
            <a:r>
              <a:rPr lang="en-US" altLang="zh-CN" sz="3200"/>
              <a:t>JRE</a:t>
            </a:r>
            <a:r>
              <a:rPr lang="zh-CN" altLang="en-US" sz="3200"/>
              <a:t>环境变量</a:t>
            </a:r>
            <a:endParaRPr lang="en-US" altLang="zh-CN" sz="320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672DB51-62C6-AD58-599B-B1E150C5699F}"/>
              </a:ext>
            </a:extLst>
          </p:cNvPr>
          <p:cNvSpPr/>
          <p:nvPr/>
        </p:nvSpPr>
        <p:spPr>
          <a:xfrm>
            <a:off x="5846549" y="2040325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2963A9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/>
          </a:p>
          <a:p>
            <a:pPr algn="ctr"/>
            <a:r>
              <a:rPr lang="zh-CN" altLang="en-US" sz="3200"/>
              <a:t>拷贝</a:t>
            </a:r>
            <a:r>
              <a:rPr lang="en-US" altLang="zh-CN" sz="3200"/>
              <a:t>Jar</a:t>
            </a:r>
            <a:r>
              <a:rPr lang="zh-CN" altLang="en-US" sz="3200"/>
              <a:t>包</a:t>
            </a:r>
            <a:endParaRPr lang="en-US" altLang="zh-CN" sz="32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5E9268E-8D76-F228-FAD9-64ABBC4C97AE}"/>
              </a:ext>
            </a:extLst>
          </p:cNvPr>
          <p:cNvSpPr/>
          <p:nvPr/>
        </p:nvSpPr>
        <p:spPr>
          <a:xfrm>
            <a:off x="5846549" y="956676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3C7FD0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设置启动脚本</a:t>
            </a:r>
            <a:endParaRPr lang="en-US" altLang="zh-CN" sz="3200"/>
          </a:p>
          <a:p>
            <a:pPr algn="ctr"/>
            <a:r>
              <a:rPr lang="en-US" altLang="zh-CN" sz="3200"/>
              <a:t>java -jar xx.jar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497EBDA-9EF2-C5BA-67A3-82ACFC5718A0}"/>
              </a:ext>
            </a:extLst>
          </p:cNvPr>
          <p:cNvSpPr/>
          <p:nvPr/>
        </p:nvSpPr>
        <p:spPr>
          <a:xfrm>
            <a:off x="5846548" y="-133108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>
              <a:solidFill>
                <a:srgbClr val="3B7BC8"/>
              </a:solidFill>
            </a:endParaRPr>
          </a:p>
          <a:p>
            <a:pPr algn="ctr"/>
            <a:r>
              <a:rPr lang="en-US" altLang="zh-CN" sz="3600">
                <a:solidFill>
                  <a:srgbClr val="3B7BC8"/>
                </a:solidFill>
              </a:rPr>
              <a:t>Java</a:t>
            </a:r>
            <a:r>
              <a:rPr lang="zh-CN" altLang="en-US" sz="3600">
                <a:solidFill>
                  <a:srgbClr val="3B7BC8"/>
                </a:solidFill>
              </a:rPr>
              <a:t>应用</a:t>
            </a:r>
            <a:endParaRPr lang="en-US" altLang="zh-CN" sz="3600">
              <a:solidFill>
                <a:srgbClr val="3B7BC8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2B7C2-3620-B79C-AFE3-4CAD9BDC2525}"/>
              </a:ext>
            </a:extLst>
          </p:cNvPr>
          <p:cNvCxnSpPr>
            <a:stCxn id="43" idx="3"/>
          </p:cNvCxnSpPr>
          <p:nvPr/>
        </p:nvCxnSpPr>
        <p:spPr>
          <a:xfrm>
            <a:off x="3495675" y="5958858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0BF1C96-3421-E110-2070-A12BA99A5FD4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3495674" y="3824117"/>
            <a:ext cx="1828801" cy="57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218F79D-1A28-B76E-EF74-DA12B2254A4B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495674" y="4399946"/>
            <a:ext cx="1693650" cy="38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DC6868F-7283-356A-FA8B-BF78388FD691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495674" y="2682350"/>
            <a:ext cx="169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619BDE0-16FF-921A-E7AA-AB584B480685}"/>
              </a:ext>
            </a:extLst>
          </p:cNvPr>
          <p:cNvCxnSpPr>
            <a:stCxn id="42" idx="3"/>
          </p:cNvCxnSpPr>
          <p:nvPr/>
        </p:nvCxnSpPr>
        <p:spPr>
          <a:xfrm>
            <a:off x="3495674" y="4399946"/>
            <a:ext cx="1693650" cy="1233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A43508E-7C42-F557-9EB9-7CB67D2884C1}"/>
              </a:ext>
            </a:extLst>
          </p:cNvPr>
          <p:cNvCxnSpPr>
            <a:stCxn id="42" idx="3"/>
          </p:cNvCxnSpPr>
          <p:nvPr/>
        </p:nvCxnSpPr>
        <p:spPr>
          <a:xfrm flipV="1">
            <a:off x="3495674" y="2885894"/>
            <a:ext cx="1693650" cy="151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25C227B7-529B-FD82-3A57-01D4551A5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38" y="758135"/>
            <a:ext cx="1099984" cy="1099984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1445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Dockerfile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BA105-2D08-2589-08A4-276280E4E1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i="0">
                <a:solidFill>
                  <a:srgbClr val="2C3E50"/>
                </a:solidFill>
                <a:effectLst/>
              </a:rPr>
              <a:t>Dockerfile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就是一个文本文件，其中包含一个个的</a:t>
            </a:r>
            <a:r>
              <a:rPr lang="zh-CN" altLang="en-US" b="1" i="0">
                <a:solidFill>
                  <a:srgbClr val="2C3E50"/>
                </a:solidFill>
                <a:effectLst/>
                <a:latin typeface="Georgia Pro" panose="02040502050405020303" pitchFamily="18" charset="0"/>
              </a:rPr>
              <a:t>指令</a:t>
            </a:r>
            <a:r>
              <a:rPr lang="en-US" altLang="zh-CN" b="1" i="0">
                <a:solidFill>
                  <a:srgbClr val="2C3E50"/>
                </a:solidFill>
                <a:effectLst/>
                <a:latin typeface="Georgia Pro" panose="02040502050405020303" pitchFamily="18" charset="0"/>
              </a:rPr>
              <a:t>(Instruction)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，</a:t>
            </a:r>
            <a:r>
              <a:rPr lang="zh-CN" altLang="en-US">
                <a:solidFill>
                  <a:srgbClr val="2C3E50"/>
                </a:solidFill>
              </a:rPr>
              <a:t>用指令来说明要执行什么操作来构建镜像。将来</a:t>
            </a:r>
            <a:r>
              <a:rPr lang="en-US" altLang="zh-CN">
                <a:solidFill>
                  <a:srgbClr val="2C3E50"/>
                </a:solidFill>
              </a:rPr>
              <a:t>Docker</a:t>
            </a:r>
            <a:r>
              <a:rPr lang="zh-CN" altLang="en-US">
                <a:solidFill>
                  <a:srgbClr val="2C3E50"/>
                </a:solidFill>
              </a:rPr>
              <a:t>可以根据</a:t>
            </a:r>
            <a:r>
              <a:rPr lang="en-US" altLang="zh-CN">
                <a:solidFill>
                  <a:srgbClr val="2C3E50"/>
                </a:solidFill>
              </a:rPr>
              <a:t>Dockerfile</a:t>
            </a:r>
            <a:r>
              <a:rPr lang="zh-CN" altLang="en-US">
                <a:solidFill>
                  <a:srgbClr val="2C3E50"/>
                </a:solidFill>
              </a:rPr>
              <a:t>帮我们构建镜像。常见指令如下：</a:t>
            </a: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/>
              <a:t>更新详细语法说明，请参考官网文档：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https://docs.docker.com/engine/reference/builder</a:t>
            </a:r>
            <a:endParaRPr lang="en-US" altLang="zh-CN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0AC77E03-2FB7-8D8F-D06D-776AC044D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05474"/>
              </p:ext>
            </p:extLst>
          </p:nvPr>
        </p:nvGraphicFramePr>
        <p:xfrm>
          <a:off x="1162977" y="2394159"/>
          <a:ext cx="9699291" cy="36417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0210">
                  <a:extLst>
                    <a:ext uri="{9D8B030D-6E8A-4147-A177-3AD203B41FA5}">
                      <a16:colId xmlns:a16="http://schemas.microsoft.com/office/drawing/2014/main" val="1497312946"/>
                    </a:ext>
                  </a:extLst>
                </a:gridCol>
                <a:gridCol w="4502987">
                  <a:extLst>
                    <a:ext uri="{9D8B030D-6E8A-4147-A177-3AD203B41FA5}">
                      <a16:colId xmlns:a16="http://schemas.microsoft.com/office/drawing/2014/main" val="1050070159"/>
                    </a:ext>
                  </a:extLst>
                </a:gridCol>
                <a:gridCol w="3706094">
                  <a:extLst>
                    <a:ext uri="{9D8B030D-6E8A-4147-A177-3AD203B41FA5}">
                      <a16:colId xmlns:a16="http://schemas.microsoft.com/office/drawing/2014/main" val="2883977573"/>
                    </a:ext>
                  </a:extLst>
                </a:gridCol>
              </a:tblGrid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指令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说明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示例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429733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FROM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指定基础镜像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FROM centos:6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974780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ENV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设置环境变量，可在后面指令使用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ENV key value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240313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COPY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拷贝本地文件到镜像的指定目录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COPY ./jre11.tar.gz /tmp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112005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RUN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执行</a:t>
                      </a:r>
                      <a:r>
                        <a:rPr lang="en-US" altLang="zh-CN" sz="1400">
                          <a:latin typeface="+mn-lt"/>
                        </a:rPr>
                        <a:t>Linux</a:t>
                      </a:r>
                      <a:r>
                        <a:rPr lang="zh-CN" altLang="en-US" sz="1400">
                          <a:latin typeface="+mn-lt"/>
                        </a:rPr>
                        <a:t>的</a:t>
                      </a:r>
                      <a:r>
                        <a:rPr lang="en-US" altLang="zh-CN" sz="1400">
                          <a:latin typeface="+mn-lt"/>
                        </a:rPr>
                        <a:t>shell</a:t>
                      </a:r>
                      <a:r>
                        <a:rPr lang="zh-CN" altLang="en-US" sz="1400">
                          <a:latin typeface="+mn-lt"/>
                        </a:rPr>
                        <a:t>命令，一般是安装过程的命令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RUN tar -zxvf /tmp/jre11.tar.gz</a:t>
                      </a:r>
                    </a:p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&amp;&amp; EXPORTS path=/tmp/jre11:$path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27214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EXPOSE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指定容器运行时监听的端口，是给镜像使用者看的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EXPOSE 8080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194759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ENTRYPOINT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镜像中应用的启动命令，容器运行时调用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ENTRYPOINT java -jar xx.jar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87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183112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Dockerfile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913A3-68EC-3A85-3775-02C710C06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31167"/>
          </a:xfrm>
        </p:spPr>
        <p:txBody>
          <a:bodyPr/>
          <a:lstStyle/>
          <a:p>
            <a:r>
              <a:rPr lang="zh-CN" altLang="en-US">
                <a:solidFill>
                  <a:srgbClr val="2C3E50"/>
                </a:solidFill>
              </a:rPr>
              <a:t>我们可以基于</a:t>
            </a:r>
            <a:r>
              <a:rPr lang="en-US" altLang="zh-CN">
                <a:solidFill>
                  <a:srgbClr val="2C3E50"/>
                </a:solidFill>
              </a:rPr>
              <a:t>Ubuntu</a:t>
            </a:r>
            <a:r>
              <a:rPr lang="zh-CN" altLang="en-US">
                <a:solidFill>
                  <a:srgbClr val="2C3E50"/>
                </a:solidFill>
              </a:rPr>
              <a:t>基础镜像，利用</a:t>
            </a:r>
            <a:r>
              <a:rPr lang="en-US" altLang="zh-CN">
                <a:solidFill>
                  <a:srgbClr val="2C3E50"/>
                </a:solidFill>
              </a:rPr>
              <a:t>Dockerfile</a:t>
            </a:r>
            <a:r>
              <a:rPr lang="zh-CN" altLang="en-US">
                <a:solidFill>
                  <a:srgbClr val="2C3E50"/>
                </a:solidFill>
              </a:rPr>
              <a:t>描述镜像结构</a:t>
            </a: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67C4776-17F5-77FD-E835-6B862FD48B01}"/>
              </a:ext>
            </a:extLst>
          </p:cNvPr>
          <p:cNvGrpSpPr/>
          <p:nvPr/>
        </p:nvGrpSpPr>
        <p:grpSpPr>
          <a:xfrm>
            <a:off x="3126536" y="2100894"/>
            <a:ext cx="4688433" cy="3852646"/>
            <a:chOff x="1859973" y="2480204"/>
            <a:chExt cx="5385120" cy="442513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35F1B0B-465C-78D3-4013-402B3DFD4EBE}"/>
                </a:ext>
              </a:extLst>
            </p:cNvPr>
            <p:cNvSpPr/>
            <p:nvPr/>
          </p:nvSpPr>
          <p:spPr>
            <a:xfrm>
              <a:off x="1859973" y="2480204"/>
              <a:ext cx="5385120" cy="4425138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D0E3B76-3220-6C7E-0BE9-8AC51D6BA8DF}"/>
                </a:ext>
              </a:extLst>
            </p:cNvPr>
            <p:cNvSpPr txBox="1"/>
            <p:nvPr/>
          </p:nvSpPr>
          <p:spPr>
            <a:xfrm>
              <a:off x="1859973" y="2845724"/>
              <a:ext cx="5385119" cy="390637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指定基础镜像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FROM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ubuntu:16.04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配置环境变量，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JDK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的安装目录、容器内时区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ENV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JAVA_DIR=/usr/local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拷贝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jdk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和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java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项目的包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COPY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./jdk8.tar.gz $JAVA_DIR/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COPY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./docker-demo.jar /tmp/app.jar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安装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JDK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RUN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cd $JAVA_DIR \ &amp;&amp; tar -xf ./jdk8.tar.gz \ &amp;&amp; </a:t>
              </a: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mv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./jdk1.8.0_144 ./java8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配置环境变量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ENV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JAVA_HOME=$JAVA_DIR/java8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ENV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PATH=$PATH:$JAVA_HOME/bin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入口，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java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项目的启动命令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ENTRYPOINT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["java", "-jar", "/app.jar"]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D54F6E4-18FB-0C68-D1E3-2B1EF45FB7F1}"/>
                </a:ext>
              </a:extLst>
            </p:cNvPr>
            <p:cNvSpPr/>
            <p:nvPr/>
          </p:nvSpPr>
          <p:spPr>
            <a:xfrm>
              <a:off x="1859973" y="2480205"/>
              <a:ext cx="5385120" cy="303939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E4F7E79-B125-33A6-5F67-0DCF005CE1B8}"/>
                </a:ext>
              </a:extLst>
            </p:cNvPr>
            <p:cNvGrpSpPr/>
            <p:nvPr/>
          </p:nvGrpSpPr>
          <p:grpSpPr>
            <a:xfrm>
              <a:off x="2016840" y="2543005"/>
              <a:ext cx="780463" cy="183268"/>
              <a:chOff x="2016840" y="2543005"/>
              <a:chExt cx="780463" cy="18326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7ADC847-B27D-B383-363B-B7F124089173}"/>
                  </a:ext>
                </a:extLst>
              </p:cNvPr>
              <p:cNvSpPr/>
              <p:nvPr/>
            </p:nvSpPr>
            <p:spPr>
              <a:xfrm>
                <a:off x="2016840" y="2543005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0C549FC-3D98-0AC7-5BD9-78A881C067AA}"/>
                  </a:ext>
                </a:extLst>
              </p:cNvPr>
              <p:cNvSpPr/>
              <p:nvPr/>
            </p:nvSpPr>
            <p:spPr>
              <a:xfrm>
                <a:off x="2315438" y="2543006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395CEDE-DD6D-EA8A-F039-78616F50E61A}"/>
                  </a:ext>
                </a:extLst>
              </p:cNvPr>
              <p:cNvSpPr/>
              <p:nvPr/>
            </p:nvSpPr>
            <p:spPr>
              <a:xfrm>
                <a:off x="2614036" y="2543005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5466030-D91D-0E30-58C3-549E3DCDDEA4}"/>
              </a:ext>
            </a:extLst>
          </p:cNvPr>
          <p:cNvGrpSpPr/>
          <p:nvPr/>
        </p:nvGrpSpPr>
        <p:grpSpPr>
          <a:xfrm>
            <a:off x="12591386" y="2100894"/>
            <a:ext cx="4688433" cy="1879806"/>
            <a:chOff x="1859973" y="2480204"/>
            <a:chExt cx="5385120" cy="215914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3A24F85-18E5-2741-EA62-305B724AC778}"/>
                </a:ext>
              </a:extLst>
            </p:cNvPr>
            <p:cNvSpPr/>
            <p:nvPr/>
          </p:nvSpPr>
          <p:spPr>
            <a:xfrm>
              <a:off x="1859973" y="2480204"/>
              <a:ext cx="5385120" cy="2159140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C109831-2C86-9E69-1D90-3EA7FB55F0CC}"/>
                </a:ext>
              </a:extLst>
            </p:cNvPr>
            <p:cNvSpPr txBox="1"/>
            <p:nvPr/>
          </p:nvSpPr>
          <p:spPr>
            <a:xfrm>
              <a:off x="1859973" y="2845725"/>
              <a:ext cx="5385119" cy="16156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基础镜像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FROM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openjdk:11.0-jre-buster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拷贝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jar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包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COPY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docker-demo.jar /app.jar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入口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ENTRYPOINT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["java", "-jar", "/app.jar"]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CA07EAA-A96C-928E-4672-5ECF2FA10330}"/>
                </a:ext>
              </a:extLst>
            </p:cNvPr>
            <p:cNvSpPr/>
            <p:nvPr/>
          </p:nvSpPr>
          <p:spPr>
            <a:xfrm>
              <a:off x="1859973" y="2480205"/>
              <a:ext cx="5385120" cy="315355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287D8F7-8E21-4917-6A2A-3A79715E222A}"/>
                </a:ext>
              </a:extLst>
            </p:cNvPr>
            <p:cNvGrpSpPr/>
            <p:nvPr/>
          </p:nvGrpSpPr>
          <p:grpSpPr>
            <a:xfrm>
              <a:off x="2016840" y="2543005"/>
              <a:ext cx="780463" cy="183268"/>
              <a:chOff x="2016840" y="2543005"/>
              <a:chExt cx="780463" cy="183268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753E2CA-415D-AA18-F6F8-1925345AA33A}"/>
                  </a:ext>
                </a:extLst>
              </p:cNvPr>
              <p:cNvSpPr/>
              <p:nvPr/>
            </p:nvSpPr>
            <p:spPr>
              <a:xfrm>
                <a:off x="2016840" y="2543005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3E07155-9EE6-51D6-4F07-0BBE7324879D}"/>
                  </a:ext>
                </a:extLst>
              </p:cNvPr>
              <p:cNvSpPr/>
              <p:nvPr/>
            </p:nvSpPr>
            <p:spPr>
              <a:xfrm>
                <a:off x="2315438" y="2543006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A1EB206-2FE2-50F2-E6C2-7D37BA5E33B3}"/>
                  </a:ext>
                </a:extLst>
              </p:cNvPr>
              <p:cNvSpPr/>
              <p:nvPr/>
            </p:nvSpPr>
            <p:spPr>
              <a:xfrm>
                <a:off x="2614036" y="2543005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3456974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7BEC6F24-1BF7-9A8B-7C97-2CAE2C68B1C9}"/>
              </a:ext>
            </a:extLst>
          </p:cNvPr>
          <p:cNvGrpSpPr/>
          <p:nvPr/>
        </p:nvGrpSpPr>
        <p:grpSpPr>
          <a:xfrm>
            <a:off x="800779" y="2100894"/>
            <a:ext cx="4688433" cy="3852646"/>
            <a:chOff x="1859973" y="2480204"/>
            <a:chExt cx="5385120" cy="4425138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BE8D069-9C75-C267-4274-8C690865D6CD}"/>
                </a:ext>
              </a:extLst>
            </p:cNvPr>
            <p:cNvSpPr/>
            <p:nvPr/>
          </p:nvSpPr>
          <p:spPr>
            <a:xfrm>
              <a:off x="1859973" y="2480204"/>
              <a:ext cx="5385120" cy="4425138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4E8E9B6-9489-C8A4-B27B-DB665EF32B66}"/>
                </a:ext>
              </a:extLst>
            </p:cNvPr>
            <p:cNvSpPr txBox="1"/>
            <p:nvPr/>
          </p:nvSpPr>
          <p:spPr>
            <a:xfrm>
              <a:off x="1859973" y="2845724"/>
              <a:ext cx="5385119" cy="390637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指定基础镜像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FROM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ubuntu:16.04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配置环境变量，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JDK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的安装目录、容器内时区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ENV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JAVA_DIR=/usr/local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拷贝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jdk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和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java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项目的包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COPY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./jdk8.tar.gz $JAVA_DIR/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COPY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./docker-demo.jar /tmp/app.jar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安装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JDK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RUN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cd $JAVA_DIR \ &amp;&amp; tar -xf ./jdk8.tar.gz \ &amp;&amp; </a:t>
              </a: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mv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./jdk1.8.0_144 ./java8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配置环境变量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ENV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JAVA_HOME=$JAVA_DIR/java8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ENV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PATH=$PATH:$JAVA_HOME/bin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入口，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java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项目的启动命令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ENTRYPOINT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["java", "-jar", "/app.jar"]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66B7DAB-A65B-D2AD-A634-C62873B02C71}"/>
                </a:ext>
              </a:extLst>
            </p:cNvPr>
            <p:cNvSpPr/>
            <p:nvPr/>
          </p:nvSpPr>
          <p:spPr>
            <a:xfrm>
              <a:off x="1859973" y="2480205"/>
              <a:ext cx="5385120" cy="303939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115BD7D-7D93-FAA7-7642-15BADBDB7A3A}"/>
                </a:ext>
              </a:extLst>
            </p:cNvPr>
            <p:cNvGrpSpPr/>
            <p:nvPr/>
          </p:nvGrpSpPr>
          <p:grpSpPr>
            <a:xfrm>
              <a:off x="2016840" y="2543005"/>
              <a:ext cx="780463" cy="183268"/>
              <a:chOff x="2016840" y="2543005"/>
              <a:chExt cx="780463" cy="1832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6AC0ED5-6C75-27AC-66C9-B3953BF098E5}"/>
                  </a:ext>
                </a:extLst>
              </p:cNvPr>
              <p:cNvSpPr/>
              <p:nvPr/>
            </p:nvSpPr>
            <p:spPr>
              <a:xfrm>
                <a:off x="2016840" y="2543005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03E14FD-3FC4-2421-C085-853C95616A91}"/>
                  </a:ext>
                </a:extLst>
              </p:cNvPr>
              <p:cNvSpPr/>
              <p:nvPr/>
            </p:nvSpPr>
            <p:spPr>
              <a:xfrm>
                <a:off x="2315438" y="2543006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5F6D480-5E14-4B97-BB62-6F3AD7B45E14}"/>
                  </a:ext>
                </a:extLst>
              </p:cNvPr>
              <p:cNvSpPr/>
              <p:nvPr/>
            </p:nvSpPr>
            <p:spPr>
              <a:xfrm>
                <a:off x="2614036" y="2543005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Dockerfile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913A3-68EC-3A85-3775-02C710C06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5981344" cy="531167"/>
          </a:xfrm>
        </p:spPr>
        <p:txBody>
          <a:bodyPr/>
          <a:lstStyle/>
          <a:p>
            <a:r>
              <a:rPr lang="zh-CN" altLang="en-US">
                <a:solidFill>
                  <a:srgbClr val="2C3E50"/>
                </a:solidFill>
              </a:rPr>
              <a:t>我们可以基于</a:t>
            </a:r>
            <a:r>
              <a:rPr lang="en-US" altLang="zh-CN">
                <a:solidFill>
                  <a:srgbClr val="2C3E50"/>
                </a:solidFill>
              </a:rPr>
              <a:t>Ubuntu</a:t>
            </a:r>
            <a:r>
              <a:rPr lang="zh-CN" altLang="en-US">
                <a:solidFill>
                  <a:srgbClr val="2C3E50"/>
                </a:solidFill>
              </a:rPr>
              <a:t>基础镜像，利用</a:t>
            </a:r>
            <a:r>
              <a:rPr lang="en-US" altLang="zh-CN">
                <a:solidFill>
                  <a:srgbClr val="2C3E50"/>
                </a:solidFill>
              </a:rPr>
              <a:t>Dockerfile</a:t>
            </a:r>
            <a:r>
              <a:rPr lang="zh-CN" altLang="en-US">
                <a:solidFill>
                  <a:srgbClr val="2C3E50"/>
                </a:solidFill>
              </a:rPr>
              <a:t>描述镜像结构</a:t>
            </a:r>
            <a:endParaRPr lang="en-US" altLang="zh-CN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14B705F-E4B2-7CE5-2475-A256A84E75B8}"/>
              </a:ext>
            </a:extLst>
          </p:cNvPr>
          <p:cNvGrpSpPr/>
          <p:nvPr/>
        </p:nvGrpSpPr>
        <p:grpSpPr>
          <a:xfrm>
            <a:off x="6096000" y="2100894"/>
            <a:ext cx="4688433" cy="1879806"/>
            <a:chOff x="1859973" y="2480204"/>
            <a:chExt cx="5385120" cy="215914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3636DE6-7430-F81D-176E-FF5708BB6606}"/>
                </a:ext>
              </a:extLst>
            </p:cNvPr>
            <p:cNvSpPr/>
            <p:nvPr/>
          </p:nvSpPr>
          <p:spPr>
            <a:xfrm>
              <a:off x="1859973" y="2480204"/>
              <a:ext cx="5385120" cy="2159140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33593EE-3459-2144-859B-D267A329210F}"/>
                </a:ext>
              </a:extLst>
            </p:cNvPr>
            <p:cNvSpPr txBox="1"/>
            <p:nvPr/>
          </p:nvSpPr>
          <p:spPr>
            <a:xfrm>
              <a:off x="1859973" y="2845725"/>
              <a:ext cx="5385119" cy="16156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基础镜像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FROM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openjdk:11.0-jre-buster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拷贝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jar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包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COPY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docker-demo.jar /app.jar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入口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ENTRYPOINT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["java", "-jar", "/app.jar"]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3700B7A-DFB4-CDCD-2524-04730F53F0AF}"/>
                </a:ext>
              </a:extLst>
            </p:cNvPr>
            <p:cNvSpPr/>
            <p:nvPr/>
          </p:nvSpPr>
          <p:spPr>
            <a:xfrm>
              <a:off x="1859973" y="2480205"/>
              <a:ext cx="5385120" cy="315355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06A10B8-CB08-FDE2-79B5-AAA0B3FC428D}"/>
                </a:ext>
              </a:extLst>
            </p:cNvPr>
            <p:cNvGrpSpPr/>
            <p:nvPr/>
          </p:nvGrpSpPr>
          <p:grpSpPr>
            <a:xfrm>
              <a:off x="2016840" y="2543005"/>
              <a:ext cx="780463" cy="183268"/>
              <a:chOff x="2016840" y="2543005"/>
              <a:chExt cx="780463" cy="183268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E40D5E9-61F0-27BA-8D21-80A0D9E76A11}"/>
                  </a:ext>
                </a:extLst>
              </p:cNvPr>
              <p:cNvSpPr/>
              <p:nvPr/>
            </p:nvSpPr>
            <p:spPr>
              <a:xfrm>
                <a:off x="2016840" y="2543005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20C6290-D5F3-D6FC-94DD-9C2BBBAE5000}"/>
                  </a:ext>
                </a:extLst>
              </p:cNvPr>
              <p:cNvSpPr/>
              <p:nvPr/>
            </p:nvSpPr>
            <p:spPr>
              <a:xfrm>
                <a:off x="2315438" y="2543006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E676F78-4031-5B55-87CF-F2C3BFC3E72E}"/>
                  </a:ext>
                </a:extLst>
              </p:cNvPr>
              <p:cNvSpPr/>
              <p:nvPr/>
            </p:nvSpPr>
            <p:spPr>
              <a:xfrm>
                <a:off x="2614036" y="2543005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F8E9CADD-0901-9F4A-2EAD-A83CA9255839}"/>
              </a:ext>
            </a:extLst>
          </p:cNvPr>
          <p:cNvSpPr txBox="1">
            <a:spLocks/>
          </p:cNvSpPr>
          <p:nvPr/>
        </p:nvSpPr>
        <p:spPr>
          <a:xfrm>
            <a:off x="6312351" y="1622376"/>
            <a:ext cx="5981344" cy="53116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2C3E50"/>
                </a:solidFill>
              </a:rPr>
              <a:t>，也可以直接基于</a:t>
            </a:r>
            <a:r>
              <a:rPr lang="en-US" altLang="zh-CN">
                <a:solidFill>
                  <a:srgbClr val="2C3E50"/>
                </a:solidFill>
              </a:rPr>
              <a:t>JDK</a:t>
            </a:r>
            <a:r>
              <a:rPr lang="zh-CN" altLang="en-US">
                <a:solidFill>
                  <a:srgbClr val="2C3E50"/>
                </a:solidFill>
              </a:rPr>
              <a:t>为基础镜像，省略前面的步骤：</a:t>
            </a:r>
            <a:endParaRPr lang="en-US" altLang="zh-CN"/>
          </a:p>
        </p:txBody>
      </p:sp>
      <p:sp>
        <p:nvSpPr>
          <p:cNvPr id="4" name="!!矩形 3">
            <a:extLst>
              <a:ext uri="{FF2B5EF4-FFF2-40B4-BE49-F238E27FC236}">
                <a16:creationId xmlns:a16="http://schemas.microsoft.com/office/drawing/2014/main" id="{89EDCB6D-C5CB-55BE-68E4-8B4B2903B142}"/>
              </a:ext>
            </a:extLst>
          </p:cNvPr>
          <p:cNvSpPr/>
          <p:nvPr/>
        </p:nvSpPr>
        <p:spPr>
          <a:xfrm>
            <a:off x="947918" y="2452568"/>
            <a:ext cx="3235135" cy="13541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!!矩形 13">
            <a:extLst>
              <a:ext uri="{FF2B5EF4-FFF2-40B4-BE49-F238E27FC236}">
                <a16:creationId xmlns:a16="http://schemas.microsoft.com/office/drawing/2014/main" id="{A6C8BAA9-6D7A-178A-928E-8880559202FF}"/>
              </a:ext>
            </a:extLst>
          </p:cNvPr>
          <p:cNvSpPr/>
          <p:nvPr/>
        </p:nvSpPr>
        <p:spPr>
          <a:xfrm>
            <a:off x="937352" y="4030305"/>
            <a:ext cx="4305856" cy="128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6527A25-0A97-4E78-4CC7-0EE124A3AB40}"/>
              </a:ext>
            </a:extLst>
          </p:cNvPr>
          <p:cNvCxnSpPr>
            <a:cxnSpLocks/>
          </p:cNvCxnSpPr>
          <p:nvPr/>
        </p:nvCxnSpPr>
        <p:spPr>
          <a:xfrm flipV="1">
            <a:off x="4183053" y="2794562"/>
            <a:ext cx="2049520" cy="1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199CCB-590B-656D-26AA-C61E8B09AF7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243208" y="2794564"/>
            <a:ext cx="989365" cy="187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!!矩形 33">
            <a:extLst>
              <a:ext uri="{FF2B5EF4-FFF2-40B4-BE49-F238E27FC236}">
                <a16:creationId xmlns:a16="http://schemas.microsoft.com/office/drawing/2014/main" id="{245081FD-AC19-E612-544F-62AED8E2F115}"/>
              </a:ext>
            </a:extLst>
          </p:cNvPr>
          <p:cNvSpPr/>
          <p:nvPr/>
        </p:nvSpPr>
        <p:spPr>
          <a:xfrm>
            <a:off x="6263711" y="2692310"/>
            <a:ext cx="2873481" cy="215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4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Dockerfile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913A3-68EC-3A85-3775-02C710C06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5681250" cy="531167"/>
          </a:xfrm>
        </p:spPr>
        <p:txBody>
          <a:bodyPr/>
          <a:lstStyle/>
          <a:p>
            <a:r>
              <a:rPr lang="zh-CN" altLang="en-US">
                <a:solidFill>
                  <a:srgbClr val="2C3E50"/>
                </a:solidFill>
              </a:rPr>
              <a:t>我们可以基于</a:t>
            </a:r>
            <a:r>
              <a:rPr lang="en-US" altLang="zh-CN">
                <a:solidFill>
                  <a:srgbClr val="2C3E50"/>
                </a:solidFill>
              </a:rPr>
              <a:t>Ubuntu</a:t>
            </a:r>
            <a:r>
              <a:rPr lang="zh-CN" altLang="en-US">
                <a:solidFill>
                  <a:srgbClr val="2C3E50"/>
                </a:solidFill>
              </a:rPr>
              <a:t>基础镜像，利用</a:t>
            </a:r>
            <a:r>
              <a:rPr lang="en-US" altLang="zh-CN">
                <a:solidFill>
                  <a:srgbClr val="2C3E50"/>
                </a:solidFill>
              </a:rPr>
              <a:t>Dockerfile</a:t>
            </a:r>
            <a:r>
              <a:rPr lang="zh-CN" altLang="en-US">
                <a:solidFill>
                  <a:srgbClr val="2C3E50"/>
                </a:solidFill>
              </a:rPr>
              <a:t>描述镜像结构</a:t>
            </a:r>
            <a:endParaRPr lang="en-US" altLang="zh-CN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545086C-4F6B-AB0D-7FD8-630B58DCEC07}"/>
              </a:ext>
            </a:extLst>
          </p:cNvPr>
          <p:cNvSpPr txBox="1">
            <a:spLocks/>
          </p:cNvSpPr>
          <p:nvPr/>
        </p:nvSpPr>
        <p:spPr>
          <a:xfrm>
            <a:off x="710563" y="2260011"/>
            <a:ext cx="5161632" cy="32829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2C3E50"/>
                </a:solidFill>
              </a:rPr>
              <a:t>当编写好了</a:t>
            </a:r>
            <a:r>
              <a:rPr lang="en-US" altLang="zh-CN">
                <a:solidFill>
                  <a:srgbClr val="2C3E50"/>
                </a:solidFill>
              </a:rPr>
              <a:t>Dockerfile</a:t>
            </a:r>
            <a:r>
              <a:rPr lang="zh-CN" altLang="en-US">
                <a:solidFill>
                  <a:srgbClr val="2C3E50"/>
                </a:solidFill>
              </a:rPr>
              <a:t>，可以利用下面命令来构建镜像：</a:t>
            </a:r>
            <a:endParaRPr lang="en-US" altLang="zh-CN">
              <a:solidFill>
                <a:srgbClr val="2C3E50"/>
              </a:solidFill>
            </a:endParaRPr>
          </a:p>
          <a:p>
            <a:endParaRPr lang="en-US" altLang="zh-CN">
              <a:solidFill>
                <a:srgbClr val="2C3E50"/>
              </a:solidFill>
            </a:endParaRPr>
          </a:p>
          <a:p>
            <a:endParaRPr lang="en-US" altLang="zh-CN">
              <a:solidFill>
                <a:srgbClr val="2C3E50"/>
              </a:solidFill>
            </a:endParaRPr>
          </a:p>
          <a:p>
            <a:endParaRPr lang="en-US" altLang="zh-CN">
              <a:solidFill>
                <a:srgbClr val="2C3E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2C3E50"/>
                </a:solidFill>
                <a:highlight>
                  <a:srgbClr val="CBCBCB"/>
                </a:highlight>
              </a:rPr>
              <a:t>-t </a:t>
            </a:r>
            <a:r>
              <a:rPr lang="zh-CN" altLang="en-US">
                <a:solidFill>
                  <a:srgbClr val="2C3E50"/>
                </a:solidFill>
              </a:rPr>
              <a:t>：是给镜像起名，格式依然是</a:t>
            </a:r>
            <a:r>
              <a:rPr lang="en-US" altLang="zh-CN">
                <a:solidFill>
                  <a:srgbClr val="2C3E50"/>
                </a:solidFill>
              </a:rPr>
              <a:t>repository:tag</a:t>
            </a:r>
            <a:r>
              <a:rPr lang="zh-CN" altLang="en-US">
                <a:solidFill>
                  <a:srgbClr val="2C3E50"/>
                </a:solidFill>
              </a:rPr>
              <a:t>的格式，不指定</a:t>
            </a:r>
            <a:r>
              <a:rPr lang="en-US" altLang="zh-CN">
                <a:solidFill>
                  <a:srgbClr val="2C3E50"/>
                </a:solidFill>
              </a:rPr>
              <a:t>tag</a:t>
            </a:r>
            <a:r>
              <a:rPr lang="zh-CN" altLang="en-US">
                <a:solidFill>
                  <a:srgbClr val="2C3E50"/>
                </a:solidFill>
              </a:rPr>
              <a:t>时，默认为</a:t>
            </a:r>
            <a:r>
              <a:rPr lang="en-US" altLang="zh-CN">
                <a:solidFill>
                  <a:srgbClr val="2C3E50"/>
                </a:solidFill>
              </a:rPr>
              <a:t>latest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2C3E50"/>
                </a:solidFill>
                <a:highlight>
                  <a:srgbClr val="CBCBCB"/>
                </a:highlight>
              </a:rPr>
              <a:t> .</a:t>
            </a:r>
            <a:r>
              <a:rPr lang="zh-CN" altLang="en-US" b="1">
                <a:solidFill>
                  <a:srgbClr val="2C3E50"/>
                </a:solidFill>
                <a:highlight>
                  <a:srgbClr val="CBCBCB"/>
                </a:highlight>
              </a:rPr>
              <a:t> </a:t>
            </a:r>
            <a:r>
              <a:rPr lang="zh-CN" altLang="en-US">
                <a:solidFill>
                  <a:srgbClr val="2C3E50"/>
                </a:solidFill>
              </a:rPr>
              <a:t> ：是指定</a:t>
            </a:r>
            <a:r>
              <a:rPr lang="en-US" altLang="zh-CN">
                <a:solidFill>
                  <a:srgbClr val="2C3E50"/>
                </a:solidFill>
              </a:rPr>
              <a:t>Dockerfile</a:t>
            </a:r>
            <a:r>
              <a:rPr lang="zh-CN" altLang="en-US">
                <a:solidFill>
                  <a:srgbClr val="2C3E50"/>
                </a:solidFill>
              </a:rPr>
              <a:t>所在目录，如果就在当前目录，则指定为</a:t>
            </a:r>
            <a:r>
              <a:rPr lang="en-US" altLang="zh-CN">
                <a:solidFill>
                  <a:srgbClr val="2C3E50"/>
                </a:solidFill>
              </a:rPr>
              <a:t>"."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5836572-E3A4-70F6-46C3-1CC0CD454A0A}"/>
              </a:ext>
            </a:extLst>
          </p:cNvPr>
          <p:cNvGrpSpPr/>
          <p:nvPr/>
        </p:nvGrpSpPr>
        <p:grpSpPr>
          <a:xfrm>
            <a:off x="947162" y="2829071"/>
            <a:ext cx="4688433" cy="816477"/>
            <a:chOff x="1859973" y="2480204"/>
            <a:chExt cx="5385120" cy="93780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9E8A34C-27F3-2054-6946-D269F91076CD}"/>
                </a:ext>
              </a:extLst>
            </p:cNvPr>
            <p:cNvSpPr/>
            <p:nvPr/>
          </p:nvSpPr>
          <p:spPr>
            <a:xfrm>
              <a:off x="1859973" y="2480204"/>
              <a:ext cx="5385120" cy="937803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832007A-A5EA-2248-FD8C-4019B99449ED}"/>
                </a:ext>
              </a:extLst>
            </p:cNvPr>
            <p:cNvSpPr txBox="1"/>
            <p:nvPr/>
          </p:nvSpPr>
          <p:spPr>
            <a:xfrm>
              <a:off x="1859973" y="2845725"/>
              <a:ext cx="5385119" cy="43813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docker build -t myImage:1.0 .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DDDDF95-583E-EEF4-459F-62148E85ADA7}"/>
                </a:ext>
              </a:extLst>
            </p:cNvPr>
            <p:cNvSpPr/>
            <p:nvPr/>
          </p:nvSpPr>
          <p:spPr>
            <a:xfrm>
              <a:off x="1859973" y="2480205"/>
              <a:ext cx="5385120" cy="312346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61D8631-0329-8B82-B9EC-F9FCC1CF51D2}"/>
                </a:ext>
              </a:extLst>
            </p:cNvPr>
            <p:cNvGrpSpPr/>
            <p:nvPr/>
          </p:nvGrpSpPr>
          <p:grpSpPr>
            <a:xfrm>
              <a:off x="2016840" y="2543003"/>
              <a:ext cx="780463" cy="183269"/>
              <a:chOff x="2016840" y="2543003"/>
              <a:chExt cx="780463" cy="183269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D80665D-95BA-60E7-2E9E-4A813F9732D1}"/>
                  </a:ext>
                </a:extLst>
              </p:cNvPr>
              <p:cNvSpPr/>
              <p:nvPr/>
            </p:nvSpPr>
            <p:spPr>
              <a:xfrm>
                <a:off x="2016840" y="2543005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CACCFF1-6DEC-3426-7A03-CCCC7BCD372B}"/>
                  </a:ext>
                </a:extLst>
              </p:cNvPr>
              <p:cNvSpPr/>
              <p:nvPr/>
            </p:nvSpPr>
            <p:spPr>
              <a:xfrm>
                <a:off x="2315438" y="2543004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2F031C7-57EB-184D-3B05-CD2775B63D62}"/>
                  </a:ext>
                </a:extLst>
              </p:cNvPr>
              <p:cNvSpPr/>
              <p:nvPr/>
            </p:nvSpPr>
            <p:spPr>
              <a:xfrm>
                <a:off x="2614036" y="2543003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54924953-0822-B30F-D8A2-6E8B86E9C6AB}"/>
              </a:ext>
            </a:extLst>
          </p:cNvPr>
          <p:cNvSpPr txBox="1">
            <a:spLocks/>
          </p:cNvSpPr>
          <p:nvPr/>
        </p:nvSpPr>
        <p:spPr>
          <a:xfrm>
            <a:off x="6312351" y="1622376"/>
            <a:ext cx="5981344" cy="53116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2C3E50"/>
                </a:solidFill>
              </a:rPr>
              <a:t>，也可以直接基于</a:t>
            </a:r>
            <a:r>
              <a:rPr lang="en-US" altLang="zh-CN">
                <a:solidFill>
                  <a:srgbClr val="2C3E50"/>
                </a:solidFill>
              </a:rPr>
              <a:t>JDK</a:t>
            </a:r>
            <a:r>
              <a:rPr lang="zh-CN" altLang="en-US">
                <a:solidFill>
                  <a:srgbClr val="2C3E50"/>
                </a:solidFill>
              </a:rPr>
              <a:t>为基础镜像，省略前面的步骤：</a:t>
            </a: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C319CE1-FC2C-704A-FC16-7C407FEFA03F}"/>
              </a:ext>
            </a:extLst>
          </p:cNvPr>
          <p:cNvGrpSpPr/>
          <p:nvPr/>
        </p:nvGrpSpPr>
        <p:grpSpPr>
          <a:xfrm>
            <a:off x="6096000" y="2100894"/>
            <a:ext cx="4688433" cy="1879806"/>
            <a:chOff x="1859973" y="2480204"/>
            <a:chExt cx="5385120" cy="21591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228B955-B16D-780E-742A-B7CE779390FD}"/>
                </a:ext>
              </a:extLst>
            </p:cNvPr>
            <p:cNvSpPr/>
            <p:nvPr/>
          </p:nvSpPr>
          <p:spPr>
            <a:xfrm>
              <a:off x="1859973" y="2480204"/>
              <a:ext cx="5385120" cy="2159140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156803-0724-81BF-505C-2676A66D8A4E}"/>
                </a:ext>
              </a:extLst>
            </p:cNvPr>
            <p:cNvSpPr txBox="1"/>
            <p:nvPr/>
          </p:nvSpPr>
          <p:spPr>
            <a:xfrm>
              <a:off x="1859973" y="2845725"/>
              <a:ext cx="5385119" cy="16156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基础镜像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FROM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openjdk:11.0-jre-buster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拷贝</a:t>
              </a: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jar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包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COPY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docker-demo.jar /app.jar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200" b="0"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入口</a:t>
              </a:r>
              <a:endParaRPr lang="en-US" altLang="zh-CN" sz="1200" b="0"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FF99FF"/>
                  </a:solidFill>
                  <a:effectLst/>
                  <a:latin typeface="Source code pro" panose="020B0509030403020204" pitchFamily="49" charset="0"/>
                </a:rPr>
                <a:t>ENTRYPOINT</a:t>
              </a:r>
              <a:r>
                <a:rPr lang="en-US" altLang="zh-CN" sz="12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 ["java", "-jar", "/app.jar"]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E582DDA-A3A9-DE74-0A00-15DDA4A32CFB}"/>
                </a:ext>
              </a:extLst>
            </p:cNvPr>
            <p:cNvSpPr/>
            <p:nvPr/>
          </p:nvSpPr>
          <p:spPr>
            <a:xfrm>
              <a:off x="1859973" y="2480205"/>
              <a:ext cx="5385120" cy="315355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1CEF0B-34E1-EBCE-CD59-7FAA9F80D9E1}"/>
                </a:ext>
              </a:extLst>
            </p:cNvPr>
            <p:cNvGrpSpPr/>
            <p:nvPr/>
          </p:nvGrpSpPr>
          <p:grpSpPr>
            <a:xfrm>
              <a:off x="2016840" y="2543005"/>
              <a:ext cx="780463" cy="183268"/>
              <a:chOff x="2016840" y="2543005"/>
              <a:chExt cx="780463" cy="18326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1EB0ADA-7AFE-8AB1-3105-7020B189AF51}"/>
                  </a:ext>
                </a:extLst>
              </p:cNvPr>
              <p:cNvSpPr/>
              <p:nvPr/>
            </p:nvSpPr>
            <p:spPr>
              <a:xfrm>
                <a:off x="2016840" y="2543005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0A9AE304-894C-C27D-5B27-9C12592E9440}"/>
                  </a:ext>
                </a:extLst>
              </p:cNvPr>
              <p:cNvSpPr/>
              <p:nvPr/>
            </p:nvSpPr>
            <p:spPr>
              <a:xfrm>
                <a:off x="2315438" y="2543006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0FBD7FA-ABD6-0F85-7CD6-4D0180894A5F}"/>
                  </a:ext>
                </a:extLst>
              </p:cNvPr>
              <p:cNvSpPr/>
              <p:nvPr/>
            </p:nvSpPr>
            <p:spPr>
              <a:xfrm>
                <a:off x="2614036" y="2543005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5359E659-3ADC-2F39-194E-EC38607B4ADF}"/>
              </a:ext>
            </a:extLst>
          </p:cNvPr>
          <p:cNvSpPr txBox="1"/>
          <p:nvPr/>
        </p:nvSpPr>
        <p:spPr>
          <a:xfrm>
            <a:off x="3966519" y="3250127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FFFF00"/>
                </a:solidFill>
              </a:rPr>
              <a:t>_</a:t>
            </a:r>
            <a:endParaRPr lang="zh-CN" altLang="en-US" sz="11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131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B5DA7E-6998-22B7-853C-EA5EF8C9A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镜像的结构是怎样的？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镜像中包含了应用程序所需要的运行环境、函数库、配置、以及应用本身等各种文件，这些文件分层打包而成。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/>
              <a:t>Dockerfile</a:t>
            </a:r>
            <a:r>
              <a:rPr lang="zh-CN" altLang="en-US"/>
              <a:t>是做什么的？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/>
              <a:t>Dockerfile</a:t>
            </a:r>
            <a:r>
              <a:rPr lang="zh-CN" altLang="en-US" sz="1400"/>
              <a:t>就是利用固定的指令来描述镜像的结构和构建过程，这样</a:t>
            </a:r>
            <a:r>
              <a:rPr lang="en-US" altLang="zh-CN" sz="1400"/>
              <a:t>Docker</a:t>
            </a:r>
            <a:r>
              <a:rPr lang="zh-CN" altLang="en-US" sz="1400"/>
              <a:t>才可以依次来构建镜像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构建镜像的命令是什么？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/>
              <a:t>docker build -t </a:t>
            </a:r>
            <a:r>
              <a:rPr lang="zh-CN" altLang="en-US" sz="1400"/>
              <a:t>镜像名 </a:t>
            </a:r>
            <a:r>
              <a:rPr lang="en-US" altLang="zh-CN" sz="1400"/>
              <a:t>Dockerfile</a:t>
            </a:r>
            <a:r>
              <a:rPr lang="zh-CN" altLang="en-US" sz="140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679937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52075F1-9A2D-6897-2E81-5D6E934F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58421" y="1335596"/>
            <a:ext cx="7745811" cy="502660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C7C8340-21CE-876E-84C6-FB6429023473}"/>
              </a:ext>
            </a:extLst>
          </p:cNvPr>
          <p:cNvGrpSpPr/>
          <p:nvPr/>
        </p:nvGrpSpPr>
        <p:grpSpPr>
          <a:xfrm>
            <a:off x="1365350" y="2410385"/>
            <a:ext cx="10024023" cy="2563537"/>
            <a:chOff x="1859972" y="2480205"/>
            <a:chExt cx="8960427" cy="2563537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A82037E-A247-D8EE-5E62-569A60BC674A}"/>
                </a:ext>
              </a:extLst>
            </p:cNvPr>
            <p:cNvSpPr/>
            <p:nvPr/>
          </p:nvSpPr>
          <p:spPr>
            <a:xfrm>
              <a:off x="1859972" y="2480205"/>
              <a:ext cx="8960427" cy="2563537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57F11EE-0529-489F-00B3-B60928B1A05A}"/>
                </a:ext>
              </a:extLst>
            </p:cNvPr>
            <p:cNvSpPr txBox="1"/>
            <p:nvPr/>
          </p:nvSpPr>
          <p:spPr>
            <a:xfrm>
              <a:off x="1859973" y="2845725"/>
              <a:ext cx="8855622" cy="136710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上传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MySQL</a:t>
              </a:r>
              <a:r>
                <a:rPr lang="zh-CN" altLang="en-US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到 </a:t>
              </a:r>
              <a:r>
                <a:rPr lang="en-US" altLang="zh-CN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/usr/local/mysql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mkdir /usr/local/mysql</a:t>
              </a:r>
              <a:endParaRPr lang="en-US" altLang="zh-CN" sz="1400" b="0">
                <a:solidFill>
                  <a:schemeClr val="bg1">
                    <a:lumMod val="7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</a:t>
              </a:r>
              <a:r>
                <a:rPr lang="zh-CN" altLang="en-US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 解压缩</a:t>
              </a:r>
              <a:endParaRPr lang="en-US" altLang="zh-CN" sz="1400" b="0" i="1">
                <a:solidFill>
                  <a:schemeClr val="bg1">
                    <a:lumMod val="6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tar -zxvf mysql-5.7.25-1.el7.x86_64.rpm-bundle.tar.gz -C /usr/local/mysql</a:t>
              </a:r>
              <a:endPara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A4CE98E-F5BE-DF8F-A1E6-1D934FE621FF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7448988-1409-6236-61B5-A9AAF5D0787D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5E8CF6F5-C25A-BA28-4A6D-ECFE5F8B9CAF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FB45261-F3BD-0033-7546-55834E2B8CCB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EAAF481-75CB-510A-3661-CBCAC53D91D5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625C22A-AC33-2AC2-20BB-6BB0F583DA83}"/>
              </a:ext>
            </a:extLst>
          </p:cNvPr>
          <p:cNvGrpSpPr/>
          <p:nvPr/>
        </p:nvGrpSpPr>
        <p:grpSpPr>
          <a:xfrm>
            <a:off x="13221579" y="2400827"/>
            <a:ext cx="10024023" cy="2563537"/>
            <a:chOff x="1859972" y="2480205"/>
            <a:chExt cx="8960427" cy="2563537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33C26DF-B8E2-AFF2-C7DD-C0084340EB17}"/>
                </a:ext>
              </a:extLst>
            </p:cNvPr>
            <p:cNvSpPr/>
            <p:nvPr/>
          </p:nvSpPr>
          <p:spPr>
            <a:xfrm>
              <a:off x="1859972" y="2480205"/>
              <a:ext cx="8960427" cy="2563537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AC2B2B0-7BDC-E9E8-F79A-DFF752071A57}"/>
                </a:ext>
              </a:extLst>
            </p:cNvPr>
            <p:cNvSpPr txBox="1"/>
            <p:nvPr/>
          </p:nvSpPr>
          <p:spPr>
            <a:xfrm>
              <a:off x="1859973" y="2845725"/>
              <a:ext cx="8855622" cy="188417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mysql-community-common-5.7.25-1.el7.x86_64.rpm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mysql-community-libs-5.7.25-1.el7.x86_64.rpm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mysql-community-devel-5.7.25-1.el7.x86_64.rpm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mysql-community-libs-compat-5.7.25-1.el7.x86_64.rpm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mysql-community-client-5.7.25-1.el7.x86_64.rpm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yum install net-tools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mysql-community-server-5.7.25-1.el7.x86_64.rpm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35D2678-7611-FB90-F213-2E4734666250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2CE1DBB-AE0C-A83B-E430-05D09D1EA3D2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E0D3AF2-DCA6-8C3B-F57D-D69FC660CD46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ACA8500-7276-3486-C445-A5BC0D3A44FE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423FD76-2162-C272-FEAD-B009938D7C3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3482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常见命令</a:t>
            </a:r>
            <a:endParaRPr lang="en-US" altLang="zh-CN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数据卷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自定义镜像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网络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82732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默认情况下，所有容器都是以</a:t>
            </a:r>
            <a:r>
              <a:rPr lang="en-US" altLang="zh-CN"/>
              <a:t>bridge</a:t>
            </a:r>
            <a:r>
              <a:rPr lang="zh-CN" altLang="en-US"/>
              <a:t>方式连接到</a:t>
            </a:r>
            <a:r>
              <a:rPr lang="en-US" altLang="zh-CN"/>
              <a:t>Docker</a:t>
            </a:r>
            <a:r>
              <a:rPr lang="zh-CN" altLang="en-US"/>
              <a:t>的一个虚拟网桥上：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网络</a:t>
            </a:r>
            <a:endParaRPr lang="en-US" altLang="zh-CN" sz="2000">
              <a:solidFill>
                <a:srgbClr val="B60004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0AE237D-B12D-1183-00E6-829497280927}"/>
              </a:ext>
            </a:extLst>
          </p:cNvPr>
          <p:cNvSpPr/>
          <p:nvPr/>
        </p:nvSpPr>
        <p:spPr>
          <a:xfrm>
            <a:off x="1124607" y="2301766"/>
            <a:ext cx="9532883" cy="4162096"/>
          </a:xfrm>
          <a:prstGeom prst="roundRect">
            <a:avLst>
              <a:gd name="adj" fmla="val 378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宿主机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D5B1767-995B-CD2A-8BA6-BEA0ECB0F737}"/>
              </a:ext>
            </a:extLst>
          </p:cNvPr>
          <p:cNvSpPr/>
          <p:nvPr/>
        </p:nvSpPr>
        <p:spPr>
          <a:xfrm>
            <a:off x="1713186" y="5233796"/>
            <a:ext cx="8418786" cy="820163"/>
          </a:xfrm>
          <a:prstGeom prst="roundRect">
            <a:avLst>
              <a:gd name="adj" fmla="val 1026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600"/>
              <a:t>docker0</a:t>
            </a:r>
          </a:p>
          <a:p>
            <a:pPr algn="ctr"/>
            <a:r>
              <a:rPr lang="en-US" altLang="zh-CN" sz="1600"/>
              <a:t>172.17.0.1/16</a:t>
            </a:r>
            <a:endParaRPr lang="zh-CN" altLang="en-US" sz="16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EEF9108-6DCF-CBDE-F0C4-4A2B4EA5FACC}"/>
              </a:ext>
            </a:extLst>
          </p:cNvPr>
          <p:cNvSpPr/>
          <p:nvPr/>
        </p:nvSpPr>
        <p:spPr>
          <a:xfrm>
            <a:off x="1713186" y="2997373"/>
            <a:ext cx="2070538" cy="1364419"/>
          </a:xfrm>
          <a:prstGeom prst="roundRect">
            <a:avLst>
              <a:gd name="adj" fmla="val 11845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容器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C3F806-38C2-47A0-40B1-AC6450B030D3}"/>
              </a:ext>
            </a:extLst>
          </p:cNvPr>
          <p:cNvSpPr txBox="1"/>
          <p:nvPr/>
        </p:nvSpPr>
        <p:spPr>
          <a:xfrm>
            <a:off x="2154620" y="379423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172.17.0.2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9D9C83-C6E1-01AD-3F59-B8DA2C5AA89F}"/>
              </a:ext>
            </a:extLst>
          </p:cNvPr>
          <p:cNvSpPr/>
          <p:nvPr/>
        </p:nvSpPr>
        <p:spPr>
          <a:xfrm>
            <a:off x="2473903" y="4064149"/>
            <a:ext cx="620111" cy="3694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eth0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8A3E03-F36B-CD7C-1D1D-21ACF594C981}"/>
              </a:ext>
            </a:extLst>
          </p:cNvPr>
          <p:cNvSpPr/>
          <p:nvPr/>
        </p:nvSpPr>
        <p:spPr>
          <a:xfrm>
            <a:off x="2473903" y="5111160"/>
            <a:ext cx="620111" cy="3694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/>
              <a:t>vethX</a:t>
            </a:r>
            <a:endParaRPr lang="zh-CN" altLang="en-US" sz="14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EB3E5ED-42AC-24E5-1115-048197162DC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783959" y="4433598"/>
            <a:ext cx="0" cy="6775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3BF7F4F-8559-AB67-F21E-23AD06D69ABE}"/>
              </a:ext>
            </a:extLst>
          </p:cNvPr>
          <p:cNvGrpSpPr/>
          <p:nvPr/>
        </p:nvGrpSpPr>
        <p:grpSpPr>
          <a:xfrm>
            <a:off x="4771056" y="2997373"/>
            <a:ext cx="2070538" cy="2483236"/>
            <a:chOff x="4771056" y="2997373"/>
            <a:chExt cx="2070538" cy="2483236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05FBDAA-09D1-9F0C-25D1-4D9BC3619493}"/>
                </a:ext>
              </a:extLst>
            </p:cNvPr>
            <p:cNvSpPr/>
            <p:nvPr/>
          </p:nvSpPr>
          <p:spPr>
            <a:xfrm>
              <a:off x="4771056" y="2997373"/>
              <a:ext cx="2070538" cy="1364419"/>
            </a:xfrm>
            <a:prstGeom prst="roundRect">
              <a:avLst>
                <a:gd name="adj" fmla="val 11845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容器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072DC17-C90E-5BEB-21A1-1568A1922FD7}"/>
                </a:ext>
              </a:extLst>
            </p:cNvPr>
            <p:cNvSpPr txBox="1"/>
            <p:nvPr/>
          </p:nvSpPr>
          <p:spPr>
            <a:xfrm>
              <a:off x="5212490" y="3794234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172.17.0.3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5F9DC7-2047-4135-368A-138CCEC438CD}"/>
                </a:ext>
              </a:extLst>
            </p:cNvPr>
            <p:cNvSpPr/>
            <p:nvPr/>
          </p:nvSpPr>
          <p:spPr>
            <a:xfrm>
              <a:off x="5531773" y="4064149"/>
              <a:ext cx="620111" cy="36944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eth0</a:t>
              </a:r>
              <a:endParaRPr lang="zh-CN" altLang="en-US" sz="14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A89E2E-B9CB-206A-BF6D-8A4E977C30BE}"/>
                </a:ext>
              </a:extLst>
            </p:cNvPr>
            <p:cNvSpPr/>
            <p:nvPr/>
          </p:nvSpPr>
          <p:spPr>
            <a:xfrm>
              <a:off x="5531773" y="5111160"/>
              <a:ext cx="620111" cy="36944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/>
                <a:t>vethY</a:t>
              </a:r>
              <a:endParaRPr lang="zh-CN" altLang="en-US" sz="140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8D601CB-31A3-2501-C58F-B10B1FFBD595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5841829" y="4433598"/>
              <a:ext cx="0" cy="6775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 w="lg" len="med"/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7CACF0B-100F-6B6C-354E-96312D466337}"/>
              </a:ext>
            </a:extLst>
          </p:cNvPr>
          <p:cNvGrpSpPr/>
          <p:nvPr/>
        </p:nvGrpSpPr>
        <p:grpSpPr>
          <a:xfrm>
            <a:off x="7964598" y="2997018"/>
            <a:ext cx="2070538" cy="2483236"/>
            <a:chOff x="4771056" y="2997373"/>
            <a:chExt cx="2070538" cy="2483236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17B2626-70BD-735F-03BF-E4F1CB5C3B90}"/>
                </a:ext>
              </a:extLst>
            </p:cNvPr>
            <p:cNvSpPr/>
            <p:nvPr/>
          </p:nvSpPr>
          <p:spPr>
            <a:xfrm>
              <a:off x="4771056" y="2997373"/>
              <a:ext cx="2070538" cy="1364419"/>
            </a:xfrm>
            <a:prstGeom prst="roundRect">
              <a:avLst>
                <a:gd name="adj" fmla="val 11845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容器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DEDC6D8-BCF4-AE7D-B3E3-F5A5D035ED48}"/>
                </a:ext>
              </a:extLst>
            </p:cNvPr>
            <p:cNvSpPr txBox="1"/>
            <p:nvPr/>
          </p:nvSpPr>
          <p:spPr>
            <a:xfrm>
              <a:off x="5212490" y="3794234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172.17.0.4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5350D4-F2D8-FBC0-092D-03D9DD5A51D3}"/>
                </a:ext>
              </a:extLst>
            </p:cNvPr>
            <p:cNvSpPr/>
            <p:nvPr/>
          </p:nvSpPr>
          <p:spPr>
            <a:xfrm>
              <a:off x="5531773" y="4064149"/>
              <a:ext cx="620111" cy="36944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eth0</a:t>
              </a:r>
              <a:endParaRPr lang="zh-CN" altLang="en-US" sz="14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89F6774-BC44-6FC5-87CB-A7378510BC7C}"/>
                </a:ext>
              </a:extLst>
            </p:cNvPr>
            <p:cNvSpPr/>
            <p:nvPr/>
          </p:nvSpPr>
          <p:spPr>
            <a:xfrm>
              <a:off x="5531773" y="5111160"/>
              <a:ext cx="620111" cy="36944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/>
                <a:t>vethZ</a:t>
              </a:r>
              <a:endParaRPr lang="zh-CN" altLang="en-US" sz="140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5B28E34-B5B2-3D87-6311-1F0D5B508FCF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>
              <a:off x="5841829" y="4433598"/>
              <a:ext cx="0" cy="6775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 w="lg" len="med"/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2934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0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1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" presetClass="pat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00000" y="100000"/>
                                      <p:to x="110000" y="110000"/>
                                    </p:animScale>
                                    <p:animScale>
                                      <p:cBhvr>
                                        <p:cTn id="39" dur="500" accel="50000" de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0000" y="90000"/>
                                    </p:animScale>
                                    <p:animScale>
                                      <p:cBhvr>
                                        <p:cTn id="40" dur="250" accel="10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47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((ceil(rand(-2)+1))+(rand(2)-1))*0.125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4" grpId="0" animBg="1"/>
      <p:bldP spid="5" grpId="0" animBg="1"/>
      <p:bldP spid="7" grpId="0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加入自定义网络的容器才可以通过容器名互相访问，</a:t>
            </a:r>
            <a:r>
              <a:rPr lang="en-US" altLang="zh-CN"/>
              <a:t>Docker</a:t>
            </a:r>
            <a:r>
              <a:rPr lang="zh-CN" altLang="en-US"/>
              <a:t>的网络操作命令如下：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网络</a:t>
            </a:r>
            <a:endParaRPr lang="en-US" altLang="zh-CN" sz="2000">
              <a:solidFill>
                <a:srgbClr val="B60004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graphicFrame>
        <p:nvGraphicFramePr>
          <p:cNvPr id="10" name="表格 23">
            <a:extLst>
              <a:ext uri="{FF2B5EF4-FFF2-40B4-BE49-F238E27FC236}">
                <a16:creationId xmlns:a16="http://schemas.microsoft.com/office/drawing/2014/main" id="{05DDA5DA-3552-4C29-BEAF-B03E0A508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58901"/>
              </p:ext>
            </p:extLst>
          </p:nvPr>
        </p:nvGraphicFramePr>
        <p:xfrm>
          <a:off x="980967" y="2273574"/>
          <a:ext cx="9865710" cy="39469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288570">
                  <a:extLst>
                    <a:ext uri="{9D8B030D-6E8A-4147-A177-3AD203B41FA5}">
                      <a16:colId xmlns:a16="http://schemas.microsoft.com/office/drawing/2014/main" val="3874990904"/>
                    </a:ext>
                  </a:extLst>
                </a:gridCol>
                <a:gridCol w="3288570">
                  <a:extLst>
                    <a:ext uri="{9D8B030D-6E8A-4147-A177-3AD203B41FA5}">
                      <a16:colId xmlns:a16="http://schemas.microsoft.com/office/drawing/2014/main" val="2412540663"/>
                    </a:ext>
                  </a:extLst>
                </a:gridCol>
                <a:gridCol w="3288570">
                  <a:extLst>
                    <a:ext uri="{9D8B030D-6E8A-4147-A177-3AD203B41FA5}">
                      <a16:colId xmlns:a16="http://schemas.microsoft.com/office/drawing/2014/main" val="1989679380"/>
                    </a:ext>
                  </a:extLst>
                </a:gridCol>
              </a:tblGrid>
              <a:tr h="49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effectLst/>
                        </a:rPr>
                        <a:t>命令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effectLst/>
                        </a:rPr>
                        <a:t>说明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effectLst/>
                        </a:rPr>
                        <a:t>文档地址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45483"/>
                  </a:ext>
                </a:extLst>
              </a:tr>
              <a:tr h="49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network create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创建一个网络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2"/>
                        </a:rPr>
                        <a:t>docker network create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16254"/>
                  </a:ext>
                </a:extLst>
              </a:tr>
              <a:tr h="49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network 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查看所有网络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3"/>
                        </a:rPr>
                        <a:t>docker network ls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397053"/>
                  </a:ext>
                </a:extLst>
              </a:tr>
              <a:tr h="49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network rm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删除指定网络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4"/>
                        </a:rPr>
                        <a:t>docker network rm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964146"/>
                  </a:ext>
                </a:extLst>
              </a:tr>
              <a:tr h="49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network 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清除未使用的网络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5"/>
                        </a:rPr>
                        <a:t>docker network prune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9578"/>
                  </a:ext>
                </a:extLst>
              </a:tr>
              <a:tr h="49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network connect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使指定容器连接加入某网络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6"/>
                        </a:rPr>
                        <a:t>docker network connect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224048"/>
                  </a:ext>
                </a:extLst>
              </a:tr>
              <a:tr h="49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network disconnect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使指定容器连接离开某网络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7"/>
                        </a:rPr>
                        <a:t>docker network disconnect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1582"/>
                  </a:ext>
                </a:extLst>
              </a:tr>
              <a:tr h="49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docker network inspect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>
                          <a:effectLst/>
                        </a:rPr>
                        <a:t>查看网络详细信息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8"/>
                        </a:rPr>
                        <a:t>docker network inspect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5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7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67743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部署</a:t>
            </a:r>
            <a:r>
              <a:rPr lang="en-US" altLang="zh-CN">
                <a:solidFill>
                  <a:srgbClr val="AD2B26"/>
                </a:solidFill>
              </a:rPr>
              <a:t>Java</a:t>
            </a:r>
            <a:r>
              <a:rPr lang="zh-CN" altLang="en-US">
                <a:solidFill>
                  <a:srgbClr val="AD2B26"/>
                </a:solidFill>
              </a:rPr>
              <a:t>应用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部署前端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DockerCompose</a:t>
            </a:r>
          </a:p>
        </p:txBody>
      </p:sp>
    </p:spTree>
    <p:extLst>
      <p:ext uri="{BB962C8B-B14F-4D97-AF65-F5344CB8AC3E}">
        <p14:creationId xmlns:p14="http://schemas.microsoft.com/office/powerpoint/2010/main" val="1652726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BB3D10A-A321-BAC5-91D4-CDD8918163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部署</a:t>
            </a:r>
            <a:r>
              <a:rPr lang="en-US" altLang="zh-CN"/>
              <a:t>Java</a:t>
            </a:r>
            <a:r>
              <a:rPr lang="zh-CN" altLang="en-US"/>
              <a:t>应用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3BD34-09B6-D277-9A33-99C791C1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需求：将课前资料提供的</a:t>
            </a:r>
            <a:r>
              <a:rPr lang="en-US" altLang="zh-CN"/>
              <a:t>hmall</a:t>
            </a:r>
            <a:r>
              <a:rPr lang="zh-CN" altLang="en-US"/>
              <a:t>项目打包为镜像并部署，镜像名</a:t>
            </a:r>
            <a:r>
              <a:rPr lang="en-US" altLang="zh-CN"/>
              <a:t>hmall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2B99BC-B075-F906-F549-C5B3EF33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2319337"/>
            <a:ext cx="74771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83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F993070-E529-722F-1858-30965E91A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部署</a:t>
            </a:r>
            <a:r>
              <a:rPr lang="en-US" altLang="zh-CN"/>
              <a:t>Java</a:t>
            </a:r>
            <a:r>
              <a:rPr lang="zh-CN" altLang="en-US"/>
              <a:t>应用</a:t>
            </a:r>
            <a:endParaRPr lang="en-US" altLang="zh-CN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705252DC-EE9D-FFE5-932A-CCB2711A6957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部署前端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9E9116AF-F6CD-9808-F742-E3D043C6D31A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DockerCompose</a:t>
            </a:r>
          </a:p>
        </p:txBody>
      </p:sp>
    </p:spTree>
    <p:extLst>
      <p:ext uri="{BB962C8B-B14F-4D97-AF65-F5344CB8AC3E}">
        <p14:creationId xmlns:p14="http://schemas.microsoft.com/office/powerpoint/2010/main" val="2603444349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3BE7B-5782-0ED3-8E73-1CA43FF7E1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需求：创建一个新的</a:t>
            </a:r>
            <a:r>
              <a:rPr lang="en-US" altLang="zh-CN"/>
              <a:t>nginx</a:t>
            </a:r>
            <a:r>
              <a:rPr lang="zh-CN" altLang="en-US"/>
              <a:t>容器，将课前资料提供的</a:t>
            </a:r>
            <a:r>
              <a:rPr lang="en-US" altLang="zh-CN"/>
              <a:t>nginx.conf</a:t>
            </a:r>
            <a:r>
              <a:rPr lang="zh-CN" altLang="en-US"/>
              <a:t>、</a:t>
            </a:r>
            <a:r>
              <a:rPr lang="en-US" altLang="zh-CN"/>
              <a:t>html</a:t>
            </a:r>
            <a:r>
              <a:rPr lang="zh-CN" altLang="en-US"/>
              <a:t>目录与容器挂载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5215A383-CE09-EEF1-F1A1-1297120DA85E}"/>
              </a:ext>
            </a:extLst>
          </p:cNvPr>
          <p:cNvSpPr txBox="1">
            <a:spLocks/>
          </p:cNvSpPr>
          <p:nvPr/>
        </p:nvSpPr>
        <p:spPr>
          <a:xfrm>
            <a:off x="2195450" y="1084243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部署前端</a:t>
            </a:r>
            <a:endParaRPr lang="en-US" altLang="zh-CN" sz="2000">
              <a:solidFill>
                <a:srgbClr val="B60004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583ED11-7F0E-B4F0-A8B2-51F3ADDE3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450" y="2385585"/>
            <a:ext cx="8620591" cy="20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87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F993070-E529-722F-1858-30965E91A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部署</a:t>
            </a:r>
            <a:r>
              <a:rPr lang="en-US" altLang="zh-CN"/>
              <a:t>Java</a:t>
            </a:r>
            <a:r>
              <a:rPr lang="zh-CN" altLang="en-US"/>
              <a:t>应用</a:t>
            </a:r>
            <a:endParaRPr lang="en-US" altLang="zh-CN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705252DC-EE9D-FFE5-932A-CCB2711A6957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部署前端</a:t>
            </a:r>
            <a:endParaRPr lang="en-US" altLang="zh-CN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9E9116AF-F6CD-9808-F742-E3D043C6D31A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DockerCompose</a:t>
            </a:r>
          </a:p>
        </p:txBody>
      </p:sp>
      <p:pic>
        <p:nvPicPr>
          <p:cNvPr id="2" name="Picture 2" descr="Docker Compose">
            <a:extLst>
              <a:ext uri="{FF2B5EF4-FFF2-40B4-BE49-F238E27FC236}">
                <a16:creationId xmlns:a16="http://schemas.microsoft.com/office/drawing/2014/main" id="{12A8217D-6BFB-4771-5184-64EFF2529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864" y="2248592"/>
            <a:ext cx="3697964" cy="404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771333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Docker Compose</a:t>
            </a:r>
            <a:r>
              <a:rPr lang="zh-CN" altLang="en-US"/>
              <a:t>通过一个单独的</a:t>
            </a:r>
            <a:r>
              <a:rPr lang="en-US" altLang="zh-CN" b="1"/>
              <a:t>docker-compose.yml </a:t>
            </a:r>
            <a:r>
              <a:rPr lang="zh-CN" altLang="en-US"/>
              <a:t>模板文件（</a:t>
            </a:r>
            <a:r>
              <a:rPr lang="en-US" altLang="zh-CN"/>
              <a:t>YAML </a:t>
            </a:r>
            <a:r>
              <a:rPr lang="zh-CN" altLang="en-US"/>
              <a:t>格式）来定义一组相关联的应用容器，帮助我们实现</a:t>
            </a:r>
            <a:r>
              <a:rPr lang="zh-CN" altLang="en-US" b="1"/>
              <a:t>多个相互关联的</a:t>
            </a:r>
            <a:r>
              <a:rPr lang="en-US" altLang="zh-CN" b="1"/>
              <a:t>Docker</a:t>
            </a:r>
            <a:r>
              <a:rPr lang="zh-CN" altLang="en-US" b="1"/>
              <a:t>容器的快速部署。</a:t>
            </a:r>
            <a:endParaRPr lang="en-US" altLang="zh-CN" b="1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DockerCompose</a:t>
            </a:r>
          </a:p>
        </p:txBody>
      </p:sp>
      <p:pic>
        <p:nvPicPr>
          <p:cNvPr id="2" name="Picture 2" descr="Docker Compose">
            <a:extLst>
              <a:ext uri="{FF2B5EF4-FFF2-40B4-BE49-F238E27FC236}">
                <a16:creationId xmlns:a16="http://schemas.microsoft.com/office/drawing/2014/main" id="{6524CD56-E98E-422A-730C-2A073742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512" y="2248592"/>
            <a:ext cx="3697964" cy="404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BE872506-6497-A51A-C994-8EACA53C8C75}"/>
              </a:ext>
            </a:extLst>
          </p:cNvPr>
          <p:cNvGrpSpPr/>
          <p:nvPr/>
        </p:nvGrpSpPr>
        <p:grpSpPr>
          <a:xfrm>
            <a:off x="3395709" y="2733261"/>
            <a:ext cx="2859319" cy="3699243"/>
            <a:chOff x="4313330" y="3230219"/>
            <a:chExt cx="2582658" cy="335574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DED38BD-EF79-DB9B-E679-E387B96A8910}"/>
                </a:ext>
              </a:extLst>
            </p:cNvPr>
            <p:cNvGrpSpPr/>
            <p:nvPr/>
          </p:nvGrpSpPr>
          <p:grpSpPr>
            <a:xfrm>
              <a:off x="4313330" y="3230219"/>
              <a:ext cx="2582658" cy="3336000"/>
              <a:chOff x="2883348" y="3111062"/>
              <a:chExt cx="2855300" cy="3510455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F06082CB-6CD3-0C57-528A-D2B8FB197579}"/>
                  </a:ext>
                </a:extLst>
              </p:cNvPr>
              <p:cNvSpPr/>
              <p:nvPr/>
            </p:nvSpPr>
            <p:spPr>
              <a:xfrm>
                <a:off x="2883348" y="3111062"/>
                <a:ext cx="2855300" cy="3510455"/>
              </a:xfrm>
              <a:custGeom>
                <a:avLst/>
                <a:gdLst>
                  <a:gd name="connsiteX0" fmla="*/ 0 w 3069020"/>
                  <a:gd name="connsiteY0" fmla="*/ 0 h 3510455"/>
                  <a:gd name="connsiteX1" fmla="*/ 2286511 w 3069020"/>
                  <a:gd name="connsiteY1" fmla="*/ 0 h 3510455"/>
                  <a:gd name="connsiteX2" fmla="*/ 2315877 w 3069020"/>
                  <a:gd name="connsiteY2" fmla="*/ 15324 h 3510455"/>
                  <a:gd name="connsiteX3" fmla="*/ 3069020 w 3069020"/>
                  <a:gd name="connsiteY3" fmla="*/ 731145 h 3510455"/>
                  <a:gd name="connsiteX4" fmla="*/ 3069020 w 3069020"/>
                  <a:gd name="connsiteY4" fmla="*/ 3510455 h 3510455"/>
                  <a:gd name="connsiteX5" fmla="*/ 0 w 3069020"/>
                  <a:gd name="connsiteY5" fmla="*/ 3510455 h 3510455"/>
                  <a:gd name="connsiteX0" fmla="*/ 0 w 3069020"/>
                  <a:gd name="connsiteY0" fmla="*/ 0 h 3510455"/>
                  <a:gd name="connsiteX1" fmla="*/ 2286511 w 3069020"/>
                  <a:gd name="connsiteY1" fmla="*/ 0 h 3510455"/>
                  <a:gd name="connsiteX2" fmla="*/ 2315877 w 3069020"/>
                  <a:gd name="connsiteY2" fmla="*/ 15324 h 3510455"/>
                  <a:gd name="connsiteX3" fmla="*/ 3069020 w 3069020"/>
                  <a:gd name="connsiteY3" fmla="*/ 731145 h 3510455"/>
                  <a:gd name="connsiteX4" fmla="*/ 3069020 w 3069020"/>
                  <a:gd name="connsiteY4" fmla="*/ 3510455 h 3510455"/>
                  <a:gd name="connsiteX5" fmla="*/ 0 w 3069020"/>
                  <a:gd name="connsiteY5" fmla="*/ 3510455 h 3510455"/>
                  <a:gd name="connsiteX6" fmla="*/ 0 w 3069020"/>
                  <a:gd name="connsiteY6" fmla="*/ 0 h 3510455"/>
                  <a:gd name="connsiteX0" fmla="*/ 25708 w 3094728"/>
                  <a:gd name="connsiteY0" fmla="*/ 0 h 3510455"/>
                  <a:gd name="connsiteX1" fmla="*/ 2312219 w 3094728"/>
                  <a:gd name="connsiteY1" fmla="*/ 0 h 3510455"/>
                  <a:gd name="connsiteX2" fmla="*/ 2341585 w 3094728"/>
                  <a:gd name="connsiteY2" fmla="*/ 15324 h 3510455"/>
                  <a:gd name="connsiteX3" fmla="*/ 3094728 w 3094728"/>
                  <a:gd name="connsiteY3" fmla="*/ 731145 h 3510455"/>
                  <a:gd name="connsiteX4" fmla="*/ 3094728 w 3094728"/>
                  <a:gd name="connsiteY4" fmla="*/ 3510455 h 3510455"/>
                  <a:gd name="connsiteX5" fmla="*/ 25708 w 3094728"/>
                  <a:gd name="connsiteY5" fmla="*/ 3510455 h 3510455"/>
                  <a:gd name="connsiteX6" fmla="*/ 25708 w 3094728"/>
                  <a:gd name="connsiteY6" fmla="*/ 0 h 3510455"/>
                  <a:gd name="connsiteX0" fmla="*/ 36153 w 3105173"/>
                  <a:gd name="connsiteY0" fmla="*/ 0 h 3510455"/>
                  <a:gd name="connsiteX1" fmla="*/ 2322664 w 3105173"/>
                  <a:gd name="connsiteY1" fmla="*/ 0 h 3510455"/>
                  <a:gd name="connsiteX2" fmla="*/ 2352030 w 3105173"/>
                  <a:gd name="connsiteY2" fmla="*/ 15324 h 3510455"/>
                  <a:gd name="connsiteX3" fmla="*/ 3105173 w 3105173"/>
                  <a:gd name="connsiteY3" fmla="*/ 731145 h 3510455"/>
                  <a:gd name="connsiteX4" fmla="*/ 3105173 w 3105173"/>
                  <a:gd name="connsiteY4" fmla="*/ 3510455 h 3510455"/>
                  <a:gd name="connsiteX5" fmla="*/ 7230 w 3105173"/>
                  <a:gd name="connsiteY5" fmla="*/ 3510455 h 3510455"/>
                  <a:gd name="connsiteX6" fmla="*/ 36153 w 3105173"/>
                  <a:gd name="connsiteY6" fmla="*/ 0 h 3510455"/>
                  <a:gd name="connsiteX0" fmla="*/ 36153 w 3105173"/>
                  <a:gd name="connsiteY0" fmla="*/ 0 h 3510455"/>
                  <a:gd name="connsiteX1" fmla="*/ 2322664 w 3105173"/>
                  <a:gd name="connsiteY1" fmla="*/ 0 h 3510455"/>
                  <a:gd name="connsiteX2" fmla="*/ 2352030 w 3105173"/>
                  <a:gd name="connsiteY2" fmla="*/ 15324 h 3510455"/>
                  <a:gd name="connsiteX3" fmla="*/ 3105173 w 3105173"/>
                  <a:gd name="connsiteY3" fmla="*/ 731145 h 3510455"/>
                  <a:gd name="connsiteX4" fmla="*/ 3105173 w 3105173"/>
                  <a:gd name="connsiteY4" fmla="*/ 3510455 h 3510455"/>
                  <a:gd name="connsiteX5" fmla="*/ 7230 w 3105173"/>
                  <a:gd name="connsiteY5" fmla="*/ 3510455 h 3510455"/>
                  <a:gd name="connsiteX6" fmla="*/ 36153 w 3105173"/>
                  <a:gd name="connsiteY6" fmla="*/ 0 h 3510455"/>
                  <a:gd name="connsiteX0" fmla="*/ 36153 w 3105173"/>
                  <a:gd name="connsiteY0" fmla="*/ 0 h 3510455"/>
                  <a:gd name="connsiteX1" fmla="*/ 2322664 w 3105173"/>
                  <a:gd name="connsiteY1" fmla="*/ 0 h 3510455"/>
                  <a:gd name="connsiteX2" fmla="*/ 2352030 w 3105173"/>
                  <a:gd name="connsiteY2" fmla="*/ 15324 h 3510455"/>
                  <a:gd name="connsiteX3" fmla="*/ 3105173 w 3105173"/>
                  <a:gd name="connsiteY3" fmla="*/ 731145 h 3510455"/>
                  <a:gd name="connsiteX4" fmla="*/ 3105173 w 3105173"/>
                  <a:gd name="connsiteY4" fmla="*/ 3510455 h 3510455"/>
                  <a:gd name="connsiteX5" fmla="*/ 7230 w 3105173"/>
                  <a:gd name="connsiteY5" fmla="*/ 3510455 h 3510455"/>
                  <a:gd name="connsiteX6" fmla="*/ 36153 w 3105173"/>
                  <a:gd name="connsiteY6" fmla="*/ 0 h 3510455"/>
                  <a:gd name="connsiteX0" fmla="*/ 36153 w 3105173"/>
                  <a:gd name="connsiteY0" fmla="*/ 0 h 3510455"/>
                  <a:gd name="connsiteX1" fmla="*/ 2322664 w 3105173"/>
                  <a:gd name="connsiteY1" fmla="*/ 0 h 3510455"/>
                  <a:gd name="connsiteX2" fmla="*/ 2352030 w 3105173"/>
                  <a:gd name="connsiteY2" fmla="*/ 15324 h 3510455"/>
                  <a:gd name="connsiteX3" fmla="*/ 3105173 w 3105173"/>
                  <a:gd name="connsiteY3" fmla="*/ 731145 h 3510455"/>
                  <a:gd name="connsiteX4" fmla="*/ 3105173 w 3105173"/>
                  <a:gd name="connsiteY4" fmla="*/ 3510455 h 3510455"/>
                  <a:gd name="connsiteX5" fmla="*/ 7230 w 3105173"/>
                  <a:gd name="connsiteY5" fmla="*/ 3510455 h 3510455"/>
                  <a:gd name="connsiteX6" fmla="*/ 36153 w 3105173"/>
                  <a:gd name="connsiteY6" fmla="*/ 0 h 3510455"/>
                  <a:gd name="connsiteX0" fmla="*/ 36153 w 3105173"/>
                  <a:gd name="connsiteY0" fmla="*/ 0 h 3510455"/>
                  <a:gd name="connsiteX1" fmla="*/ 2322664 w 3105173"/>
                  <a:gd name="connsiteY1" fmla="*/ 0 h 3510455"/>
                  <a:gd name="connsiteX2" fmla="*/ 2352030 w 3105173"/>
                  <a:gd name="connsiteY2" fmla="*/ 15324 h 3510455"/>
                  <a:gd name="connsiteX3" fmla="*/ 3105173 w 3105173"/>
                  <a:gd name="connsiteY3" fmla="*/ 731145 h 3510455"/>
                  <a:gd name="connsiteX4" fmla="*/ 3105173 w 3105173"/>
                  <a:gd name="connsiteY4" fmla="*/ 3510455 h 3510455"/>
                  <a:gd name="connsiteX5" fmla="*/ 7230 w 3105173"/>
                  <a:gd name="connsiteY5" fmla="*/ 3510455 h 3510455"/>
                  <a:gd name="connsiteX6" fmla="*/ 36153 w 3105173"/>
                  <a:gd name="connsiteY6" fmla="*/ 0 h 351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5173" h="3510455">
                    <a:moveTo>
                      <a:pt x="36153" y="0"/>
                    </a:moveTo>
                    <a:cubicBezTo>
                      <a:pt x="904373" y="50847"/>
                      <a:pt x="1560494" y="0"/>
                      <a:pt x="2322664" y="0"/>
                    </a:cubicBezTo>
                    <a:lnTo>
                      <a:pt x="2352030" y="15324"/>
                    </a:lnTo>
                    <a:lnTo>
                      <a:pt x="3105173" y="731145"/>
                    </a:lnTo>
                    <a:cubicBezTo>
                      <a:pt x="3105173" y="1657582"/>
                      <a:pt x="3018404" y="2541645"/>
                      <a:pt x="3105173" y="3510455"/>
                    </a:cubicBezTo>
                    <a:cubicBezTo>
                      <a:pt x="2053244" y="3459608"/>
                      <a:pt x="1117006" y="3459608"/>
                      <a:pt x="7230" y="3510455"/>
                    </a:cubicBezTo>
                    <a:cubicBezTo>
                      <a:pt x="7230" y="2340303"/>
                      <a:pt x="-21693" y="1170152"/>
                      <a:pt x="3615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B621DEAA-C357-7517-27EA-3ABD3E7AF32B}"/>
                  </a:ext>
                </a:extLst>
              </p:cNvPr>
              <p:cNvSpPr/>
              <p:nvPr/>
            </p:nvSpPr>
            <p:spPr>
              <a:xfrm rot="13411872">
                <a:off x="4634675" y="3400424"/>
                <a:ext cx="1062195" cy="541091"/>
              </a:xfrm>
              <a:custGeom>
                <a:avLst/>
                <a:gdLst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4" fmla="*/ 1062195 w 1062195"/>
                  <a:gd name="connsiteY4" fmla="*/ 534418 h 541091"/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4" fmla="*/ 1062195 w 1062195"/>
                  <a:gd name="connsiteY4" fmla="*/ 534418 h 541091"/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4" fmla="*/ 1062195 w 1062195"/>
                  <a:gd name="connsiteY4" fmla="*/ 534418 h 541091"/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4" fmla="*/ 1062195 w 1062195"/>
                  <a:gd name="connsiteY4" fmla="*/ 534418 h 541091"/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4" fmla="*/ 1062195 w 1062195"/>
                  <a:gd name="connsiteY4" fmla="*/ 534418 h 541091"/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4" fmla="*/ 1062195 w 1062195"/>
                  <a:gd name="connsiteY4" fmla="*/ 534418 h 541091"/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4" fmla="*/ 1062195 w 1062195"/>
                  <a:gd name="connsiteY4" fmla="*/ 534418 h 541091"/>
                  <a:gd name="connsiteX0" fmla="*/ 1062195 w 1062195"/>
                  <a:gd name="connsiteY0" fmla="*/ 534418 h 541091"/>
                  <a:gd name="connsiteX1" fmla="*/ 1030365 w 1062195"/>
                  <a:gd name="connsiteY1" fmla="*/ 541091 h 541091"/>
                  <a:gd name="connsiteX2" fmla="*/ 0 w 1062195"/>
                  <a:gd name="connsiteY2" fmla="*/ 541091 h 541091"/>
                  <a:gd name="connsiteX3" fmla="*/ 534393 w 1062195"/>
                  <a:gd name="connsiteY3" fmla="*/ 0 h 541091"/>
                  <a:gd name="connsiteX4" fmla="*/ 1062195 w 1062195"/>
                  <a:gd name="connsiteY4" fmla="*/ 534418 h 541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2195" h="541091">
                    <a:moveTo>
                      <a:pt x="1062195" y="534418"/>
                    </a:moveTo>
                    <a:lnTo>
                      <a:pt x="1030365" y="541091"/>
                    </a:lnTo>
                    <a:lnTo>
                      <a:pt x="0" y="541091"/>
                    </a:lnTo>
                    <a:cubicBezTo>
                      <a:pt x="178131" y="360727"/>
                      <a:pt x="136110" y="357977"/>
                      <a:pt x="534393" y="0"/>
                    </a:cubicBezTo>
                    <a:cubicBezTo>
                      <a:pt x="896687" y="407497"/>
                      <a:pt x="902466" y="354898"/>
                      <a:pt x="1062195" y="534418"/>
                    </a:cubicBezTo>
                    <a:close/>
                  </a:path>
                </a:pathLst>
              </a:custGeom>
              <a:gradFill>
                <a:gsLst>
                  <a:gs pos="88000">
                    <a:srgbClr val="D1D1D1"/>
                  </a:gs>
                  <a:gs pos="48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  <a:alpha val="84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25400" dir="72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19BDB93-94C8-D964-4394-AB75D51B3BC1}"/>
                </a:ext>
              </a:extLst>
            </p:cNvPr>
            <p:cNvSpPr txBox="1"/>
            <p:nvPr/>
          </p:nvSpPr>
          <p:spPr>
            <a:xfrm>
              <a:off x="4532118" y="3486871"/>
              <a:ext cx="2175151" cy="3099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AD2B26"/>
                  </a:solidFill>
                  <a:latin typeface="+mn-lt"/>
                  <a:ea typeface="+mn-ea"/>
                </a:rPr>
                <a:t>version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: "3.8"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AD2B26"/>
                  </a:solidFill>
                  <a:latin typeface="+mn-lt"/>
                  <a:ea typeface="+mn-ea"/>
                </a:rPr>
                <a:t>services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: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</a:t>
              </a:r>
              <a:r>
                <a:rPr lang="en-US" altLang="zh-CN" sz="1200">
                  <a:solidFill>
                    <a:srgbClr val="AD2B26"/>
                  </a:solidFill>
                  <a:latin typeface="+mn-lt"/>
                  <a:ea typeface="+mn-ea"/>
                </a:rPr>
                <a:t>containerA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image: A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container_name: A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ports: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  - "11:11"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</a:t>
              </a:r>
              <a:r>
                <a:rPr lang="en-US" altLang="zh-CN" sz="1200">
                  <a:solidFill>
                    <a:srgbClr val="AD2B26"/>
                  </a:solidFill>
                  <a:latin typeface="+mn-lt"/>
                  <a:ea typeface="+mn-ea"/>
                </a:rPr>
                <a:t>containerB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image: B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container_name: B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ports: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  - "22:22"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</a:t>
              </a:r>
              <a:r>
                <a:rPr lang="en-US" altLang="zh-CN" sz="1200">
                  <a:solidFill>
                    <a:srgbClr val="AD2B26"/>
                  </a:solidFill>
                  <a:latin typeface="+mn-lt"/>
                  <a:ea typeface="+mn-ea"/>
                </a:rPr>
                <a:t>containerC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image: C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container_name: C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ports: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  - "33:33"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F51F722-FBE1-663B-0CEE-199F701D5A84}"/>
              </a:ext>
            </a:extLst>
          </p:cNvPr>
          <p:cNvSpPr txBox="1"/>
          <p:nvPr/>
        </p:nvSpPr>
        <p:spPr>
          <a:xfrm>
            <a:off x="800500" y="2748022"/>
            <a:ext cx="168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项目（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8B2F83A-996F-8294-0CEB-5242FDFDADE7}"/>
              </a:ext>
            </a:extLst>
          </p:cNvPr>
          <p:cNvCxnSpPr>
            <a:stCxn id="17" idx="3"/>
          </p:cNvCxnSpPr>
          <p:nvPr/>
        </p:nvCxnSpPr>
        <p:spPr>
          <a:xfrm flipV="1">
            <a:off x="2483187" y="2901910"/>
            <a:ext cx="846422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AC40D0A-60B9-34E2-12C2-6B407ADAC69B}"/>
              </a:ext>
            </a:extLst>
          </p:cNvPr>
          <p:cNvSpPr txBox="1"/>
          <p:nvPr/>
        </p:nvSpPr>
        <p:spPr>
          <a:xfrm>
            <a:off x="782320" y="4482058"/>
            <a:ext cx="168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服务（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591AB37-60B6-4329-2F89-499D9F56B73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65007" y="3786466"/>
            <a:ext cx="1335699" cy="84948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E862D5C-AFD3-3D9B-11FB-8EA24E60BA5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65007" y="4635947"/>
            <a:ext cx="133569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DF5E275-8B96-6970-6AF2-A2FAB1A0B38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65007" y="4635947"/>
            <a:ext cx="1335699" cy="88455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5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20000" decel="8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8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9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10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EC7C8340-21CE-876E-84C6-FB6429023473}"/>
              </a:ext>
            </a:extLst>
          </p:cNvPr>
          <p:cNvGrpSpPr/>
          <p:nvPr/>
        </p:nvGrpSpPr>
        <p:grpSpPr>
          <a:xfrm>
            <a:off x="-10872370" y="2410385"/>
            <a:ext cx="10024023" cy="2563537"/>
            <a:chOff x="1859972" y="2480205"/>
            <a:chExt cx="8960427" cy="2563537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A82037E-A247-D8EE-5E62-569A60BC674A}"/>
                </a:ext>
              </a:extLst>
            </p:cNvPr>
            <p:cNvSpPr/>
            <p:nvPr/>
          </p:nvSpPr>
          <p:spPr>
            <a:xfrm>
              <a:off x="1859972" y="2480205"/>
              <a:ext cx="8960427" cy="2563537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57F11EE-0529-489F-00B3-B60928B1A05A}"/>
                </a:ext>
              </a:extLst>
            </p:cNvPr>
            <p:cNvSpPr txBox="1"/>
            <p:nvPr/>
          </p:nvSpPr>
          <p:spPr>
            <a:xfrm>
              <a:off x="1859973" y="2845725"/>
              <a:ext cx="8855622" cy="136710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上传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MySQL</a:t>
              </a:r>
              <a:r>
                <a:rPr lang="zh-CN" altLang="en-US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到 </a:t>
              </a:r>
              <a:r>
                <a:rPr lang="en-US" altLang="zh-CN" sz="1400" i="1">
                  <a:solidFill>
                    <a:schemeClr val="bg1">
                      <a:lumMod val="65000"/>
                    </a:schemeClr>
                  </a:solidFill>
                  <a:latin typeface="Source code pro" panose="020B0509030403020204" pitchFamily="49" charset="0"/>
                </a:rPr>
                <a:t>/usr/local/mysql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mkdir /usr/local/mysql</a:t>
              </a:r>
              <a:endParaRPr lang="en-US" altLang="zh-CN" sz="1400" b="0">
                <a:solidFill>
                  <a:schemeClr val="bg1">
                    <a:lumMod val="7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</a:t>
              </a:r>
              <a:r>
                <a:rPr lang="zh-CN" altLang="en-US" sz="1400" b="0" i="1"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 解压缩</a:t>
              </a:r>
              <a:endParaRPr lang="en-US" altLang="zh-CN" sz="1400" b="0" i="1">
                <a:solidFill>
                  <a:schemeClr val="bg1">
                    <a:lumMod val="6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</a:t>
              </a:r>
              <a:r>
                <a:rPr lang="en-US" altLang="zh-CN" sz="1400">
                  <a:solidFill>
                    <a:schemeClr val="bg1"/>
                  </a:solidFill>
                  <a:latin typeface="Source code pro" panose="020B0509030403020204" pitchFamily="49" charset="0"/>
                </a:rPr>
                <a:t>tar -zxvf mysql-5.7.25-1.el7.x86_64.rpm-bundle.tar.gz -C /usr/local/mysql</a:t>
              </a:r>
              <a:endPara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A4CE98E-F5BE-DF8F-A1E6-1D934FE621FF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7448988-1409-6236-61B5-A9AAF5D0787D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5E8CF6F5-C25A-BA28-4A6D-ECFE5F8B9CAF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FB45261-F3BD-0033-7546-55834E2B8CCB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EAAF481-75CB-510A-3661-CBCAC53D91D5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625C22A-AC33-2AC2-20BB-6BB0F583DA83}"/>
              </a:ext>
            </a:extLst>
          </p:cNvPr>
          <p:cNvGrpSpPr/>
          <p:nvPr/>
        </p:nvGrpSpPr>
        <p:grpSpPr>
          <a:xfrm>
            <a:off x="964974" y="2177710"/>
            <a:ext cx="10024023" cy="2665300"/>
            <a:chOff x="1859972" y="2480205"/>
            <a:chExt cx="8960427" cy="26653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33C26DF-B8E2-AFF2-C7DD-C0084340EB17}"/>
                </a:ext>
              </a:extLst>
            </p:cNvPr>
            <p:cNvSpPr/>
            <p:nvPr/>
          </p:nvSpPr>
          <p:spPr>
            <a:xfrm>
              <a:off x="1859972" y="2480205"/>
              <a:ext cx="8960427" cy="2665300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AC2B2B0-7BDC-E9E8-F79A-DFF752071A57}"/>
                </a:ext>
              </a:extLst>
            </p:cNvPr>
            <p:cNvSpPr txBox="1"/>
            <p:nvPr/>
          </p:nvSpPr>
          <p:spPr>
            <a:xfrm>
              <a:off x="1859973" y="2845725"/>
              <a:ext cx="8855622" cy="214270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mysql-community-common-5.7.25-1.el7.x86_64.rpm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mysql-community-libs-5.7.25-1.el7.x86_64.rpm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mysql-community-devel-5.7.25-1.el7.x86_64.rpm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mysql-community-libs-compat-5.7.25-1.el7.x86_64.rpm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mysql-community-client-5.7.25-1.el7.x86_64.rpm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yum install net-tools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yum install openssl-devel -y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[root@heima ~]# rpm -ivh mysql-community-server-5.7.25-1.el7.x86_64.rpm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35D2678-7611-FB90-F213-2E4734666250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2CE1DBB-AE0C-A83B-E430-05D09D1EA3D2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E0D3AF2-DCA6-8C3B-F57D-D69FC660CD46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ACA8500-7276-3486-C445-A5BC0D3A44FE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423FD76-2162-C272-FEAD-B009938D7C3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PA-爆炸形 2 1">
            <a:extLst>
              <a:ext uri="{FF2B5EF4-FFF2-40B4-BE49-F238E27FC236}">
                <a16:creationId xmlns:a16="http://schemas.microsoft.com/office/drawing/2014/main" id="{4FD5A3D2-B5C4-CC3B-074B-D327619FA39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66615" y="1450615"/>
            <a:ext cx="4031401" cy="1628251"/>
          </a:xfrm>
          <a:prstGeom prst="irregularSeal2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命令太多！</a:t>
            </a:r>
            <a:endParaRPr lang="en-US" altLang="zh-CN"/>
          </a:p>
          <a:p>
            <a:pPr algn="ctr"/>
            <a:r>
              <a:rPr lang="zh-CN" altLang="en-US"/>
              <a:t>记不住！</a:t>
            </a:r>
          </a:p>
        </p:txBody>
      </p:sp>
      <p:sp>
        <p:nvSpPr>
          <p:cNvPr id="3" name="PA-爆炸形 2 2">
            <a:extLst>
              <a:ext uri="{FF2B5EF4-FFF2-40B4-BE49-F238E27FC236}">
                <a16:creationId xmlns:a16="http://schemas.microsoft.com/office/drawing/2014/main" id="{C87DBA94-F74A-4F86-AC77-15F1BAF9667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0973112">
            <a:off x="4303282" y="2826784"/>
            <a:ext cx="4389076" cy="1628251"/>
          </a:xfrm>
          <a:prstGeom prst="irregularSeal2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安装包太多！</a:t>
            </a:r>
            <a:endParaRPr lang="en-US" altLang="zh-CN"/>
          </a:p>
          <a:p>
            <a:pPr algn="ctr"/>
            <a:r>
              <a:rPr lang="zh-CN" altLang="en-US"/>
              <a:t>不知道去哪里下！</a:t>
            </a:r>
          </a:p>
        </p:txBody>
      </p:sp>
      <p:sp>
        <p:nvSpPr>
          <p:cNvPr id="4" name="PA-爆炸形 2 3">
            <a:extLst>
              <a:ext uri="{FF2B5EF4-FFF2-40B4-BE49-F238E27FC236}">
                <a16:creationId xmlns:a16="http://schemas.microsoft.com/office/drawing/2014/main" id="{157C34A7-18DD-1194-F742-820D2C6F5D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96591">
            <a:off x="7085391" y="1326517"/>
            <a:ext cx="4389076" cy="1628251"/>
          </a:xfrm>
          <a:prstGeom prst="irregularSeal2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安装步骤太复杂！</a:t>
            </a:r>
            <a:endParaRPr lang="en-US" altLang="zh-CN"/>
          </a:p>
          <a:p>
            <a:pPr algn="ctr"/>
            <a:r>
              <a:rPr lang="zh-CN" altLang="en-US"/>
              <a:t>容易出错！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6CD160-FB67-77C4-0B32-24E5D9732E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424" r="23081"/>
          <a:stretch/>
        </p:blipFill>
        <p:spPr>
          <a:xfrm>
            <a:off x="4864466" y="1575787"/>
            <a:ext cx="2225041" cy="1934573"/>
          </a:xfrm>
          <a:prstGeom prst="rect">
            <a:avLst/>
          </a:prstGeom>
        </p:spPr>
      </p:pic>
      <p:sp>
        <p:nvSpPr>
          <p:cNvPr id="9" name="PA-爆炸形 2 1">
            <a:extLst>
              <a:ext uri="{FF2B5EF4-FFF2-40B4-BE49-F238E27FC236}">
                <a16:creationId xmlns:a16="http://schemas.microsoft.com/office/drawing/2014/main" id="{2D115CA3-4856-DA85-43AD-1A77A1593E0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4657093">
            <a:off x="12144215" y="-3609065"/>
            <a:ext cx="4031401" cy="1628251"/>
          </a:xfrm>
          <a:prstGeom prst="irregularSeal2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命令太多！</a:t>
            </a:r>
            <a:endParaRPr lang="en-US" altLang="zh-CN"/>
          </a:p>
          <a:p>
            <a:pPr algn="ctr"/>
            <a:r>
              <a:rPr lang="zh-CN" altLang="en-US"/>
              <a:t>记不住！</a:t>
            </a:r>
          </a:p>
        </p:txBody>
      </p:sp>
      <p:sp>
        <p:nvSpPr>
          <p:cNvPr id="27" name="PA-爆炸形 2 2">
            <a:extLst>
              <a:ext uri="{FF2B5EF4-FFF2-40B4-BE49-F238E27FC236}">
                <a16:creationId xmlns:a16="http://schemas.microsoft.com/office/drawing/2014/main" id="{08CD77AA-76A2-1A12-7EF2-34899EF15F7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15972900" y="3607170"/>
            <a:ext cx="4389076" cy="1628251"/>
          </a:xfrm>
          <a:prstGeom prst="irregularSeal2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安装包太多！</a:t>
            </a:r>
            <a:endParaRPr lang="en-US" altLang="zh-CN"/>
          </a:p>
          <a:p>
            <a:pPr algn="ctr"/>
            <a:r>
              <a:rPr lang="zh-CN" altLang="en-US"/>
              <a:t>不知道去哪里下！</a:t>
            </a:r>
          </a:p>
        </p:txBody>
      </p:sp>
      <p:sp>
        <p:nvSpPr>
          <p:cNvPr id="28" name="PA-爆炸形 2 3">
            <a:extLst>
              <a:ext uri="{FF2B5EF4-FFF2-40B4-BE49-F238E27FC236}">
                <a16:creationId xmlns:a16="http://schemas.microsoft.com/office/drawing/2014/main" id="{189CC94C-1146-7EAC-9D5D-70A16C93C5E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6357471">
            <a:off x="14245014" y="-450496"/>
            <a:ext cx="4389076" cy="1628251"/>
          </a:xfrm>
          <a:prstGeom prst="irregularSeal2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安装步骤太复杂！</a:t>
            </a:r>
            <a:endParaRPr lang="en-US" altLang="zh-CN"/>
          </a:p>
          <a:p>
            <a:pPr algn="ctr"/>
            <a:r>
              <a:rPr lang="zh-CN" altLang="en-US"/>
              <a:t>容易出错！</a:t>
            </a:r>
          </a:p>
        </p:txBody>
      </p:sp>
    </p:spTree>
    <p:extLst>
      <p:ext uri="{BB962C8B-B14F-4D97-AF65-F5344CB8AC3E}">
        <p14:creationId xmlns:p14="http://schemas.microsoft.com/office/powerpoint/2010/main" val="382675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3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4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5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3" presetClass="entr" presetSubtype="32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3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4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5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6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7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9" presetID="23" presetClass="entr" presetSubtype="32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34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5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6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7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8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9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50"/>
                                </p:stCondLst>
                                <p:childTnLst>
                                  <p:par>
                                    <p:cTn id="41" presetID="37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" decel="1000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900" accel="100000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8" fill="hold" nodeType="click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1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2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xit" presetSubtype="0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3" presetClass="path" presetSubtype="0" fill="hold" grpId="2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0 0 L 0.925 -0.737778 E" pathEditMode="relative" ptsTypes="">
                                          <p:cBhvr>
                                            <p:cTn id="6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63" presetClass="path" presetSubtype="0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-0.925 0.73773 L 1.875E-6 -2.59259E-6 " pathEditMode="relative" rAng="0" ptsTypes="AA">
                                          <p:cBhvr>
                                            <p:cTn id="6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6250" y="-368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3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5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grpId="2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fill="hold" grpId="4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Rot by="21600000" from="0" to="3894192">
                                          <p:cBhvr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grpId="3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Rot by="21600000" from="-3894192" to="0">
                                          <p:cBhvr>
                                            <p:cTn id="7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10" presetClass="exit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3" presetClass="path" presetSubtype="0" fill="hold" grpId="2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0 L 0.957154 0.113792 E" pathEditMode="relative" ptsTypes="">
                                          <p:cBhvr>
                                            <p:cTn id="7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63" presetClass="pat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0.957154 -0.113792 L 0 0 E" pathEditMode="relative" ptsTypes="">
                                          <p:cBhvr>
                                            <p:cTn id="8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grpId="3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grpId="2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5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fill="hold" grpId="4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0" to="6026887">
                                          <p:cBhvr>
                                            <p:cTn id="8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8" presetClass="emph" presetSubtype="0" fill="hold" grpId="3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-6026887" to="0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9" presetID="10" presetClass="exit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3" presetClass="pat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0 0 L 0.587239 -0.259115 E" pathEditMode="relative" ptsTypes="">
                                          <p:cBhvr>
                                            <p:cTn id="9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7" presetID="63" presetClass="pat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-0.587239 0.259115 L 0 0 E" pathEditMode="relative" ptsTypes="">
                                          <p:cBhvr>
                                            <p:cTn id="9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3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5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8" presetClass="emph" presetSubtype="0" fill="hold" grpId="4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21600000" from="0" to="-5439120">
                                          <p:cBhvr>
                                            <p:cTn id="10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fill="hold" grpId="3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21600000" from="5439120" to="0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2" grpId="2" animBg="1"/>
          <p:bldP spid="2" grpId="3" animBg="1"/>
          <p:bldP spid="2" grpId="4" animBg="1"/>
          <p:bldP spid="3" grpId="0" animBg="1"/>
          <p:bldP spid="3" grpId="1" animBg="1"/>
          <p:bldP spid="3" grpId="2" animBg="1"/>
          <p:bldP spid="3" grpId="3" animBg="1"/>
          <p:bldP spid="3" grpId="4" animBg="1"/>
          <p:bldP spid="4" grpId="0" animBg="1"/>
          <p:bldP spid="4" grpId="1" animBg="1"/>
          <p:bldP spid="4" grpId="2" animBg="1"/>
          <p:bldP spid="4" grpId="3" animBg="1"/>
          <p:bldP spid="4" grpId="4" animBg="1"/>
          <p:bldP spid="9" grpId="0" animBg="1"/>
          <p:bldP spid="9" grpId="1" animBg="1"/>
          <p:bldP spid="9" grpId="2" animBg="1"/>
          <p:bldP spid="9" grpId="3" animBg="1"/>
          <p:bldP spid="27" grpId="0" animBg="1"/>
          <p:bldP spid="27" grpId="1" animBg="1"/>
          <p:bldP spid="27" grpId="2" animBg="1"/>
          <p:bldP spid="27" grpId="3" animBg="1"/>
          <p:bldP spid="28" grpId="0" animBg="1"/>
          <p:bldP spid="28" grpId="1" animBg="1"/>
          <p:bldP spid="28" grpId="2" animBg="1"/>
          <p:bldP spid="28" grpId="3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3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4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5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3" presetClass="entr" presetSubtype="32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3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4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5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6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7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9" presetID="23" presetClass="entr" presetSubtype="32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34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5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6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7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8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9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50"/>
                                </p:stCondLst>
                                <p:childTnLst>
                                  <p:par>
                                    <p:cTn id="41" presetID="37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" decel="1000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900" accel="100000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xit" presetSubtype="0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3" presetClass="path" presetSubtype="0" fill="hold" grpId="2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0 0 L 0.925 -0.737778 E" pathEditMode="relative" ptsTypes="">
                                          <p:cBhvr>
                                            <p:cTn id="6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63" presetClass="path" presetSubtype="0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-0.925 0.73773 L 1.875E-6 -2.59259E-6 " pathEditMode="relative" rAng="0" ptsTypes="AA">
                                          <p:cBhvr>
                                            <p:cTn id="6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6250" y="-368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3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5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grpId="2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fill="hold" grpId="4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Rot by="21600000" from="0" to="3894192">
                                          <p:cBhvr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grpId="3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Rot by="21600000" from="-3894192" to="0">
                                          <p:cBhvr>
                                            <p:cTn id="7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10" presetClass="exit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3" presetClass="path" presetSubtype="0" fill="hold" grpId="2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0 L 0.957154 0.113792 E" pathEditMode="relative" ptsTypes="">
                                          <p:cBhvr>
                                            <p:cTn id="7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63" presetClass="pat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0.957154 -0.113792 L 0 0 E" pathEditMode="relative" ptsTypes="">
                                          <p:cBhvr>
                                            <p:cTn id="8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grpId="3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grpId="2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5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fill="hold" grpId="4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0" to="6026887">
                                          <p:cBhvr>
                                            <p:cTn id="8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8" presetClass="emph" presetSubtype="0" fill="hold" grpId="3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-6026887" to="0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9" presetID="10" presetClass="exit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3" presetClass="pat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0 0 L 0.587239 -0.259115 E" pathEditMode="relative" ptsTypes="">
                                          <p:cBhvr>
                                            <p:cTn id="9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7" presetID="63" presetClass="pat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-0.587239 0.259115 L 0 0 E" pathEditMode="relative" ptsTypes="">
                                          <p:cBhvr>
                                            <p:cTn id="9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3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5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8" presetClass="emph" presetSubtype="0" fill="hold" grpId="4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21600000" from="0" to="-5439120">
                                          <p:cBhvr>
                                            <p:cTn id="10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fill="hold" grpId="3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21600000" from="5439120" to="0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2" grpId="2" animBg="1"/>
          <p:bldP spid="2" grpId="3" animBg="1"/>
          <p:bldP spid="2" grpId="4" animBg="1"/>
          <p:bldP spid="3" grpId="0" animBg="1"/>
          <p:bldP spid="3" grpId="1" animBg="1"/>
          <p:bldP spid="3" grpId="2" animBg="1"/>
          <p:bldP spid="3" grpId="3" animBg="1"/>
          <p:bldP spid="3" grpId="4" animBg="1"/>
          <p:bldP spid="4" grpId="0" animBg="1"/>
          <p:bldP spid="4" grpId="1" animBg="1"/>
          <p:bldP spid="4" grpId="2" animBg="1"/>
          <p:bldP spid="4" grpId="3" animBg="1"/>
          <p:bldP spid="4" grpId="4" animBg="1"/>
          <p:bldP spid="9" grpId="0" animBg="1"/>
          <p:bldP spid="9" grpId="1" animBg="1"/>
          <p:bldP spid="9" grpId="2" animBg="1"/>
          <p:bldP spid="9" grpId="3" animBg="1"/>
          <p:bldP spid="27" grpId="0" animBg="1"/>
          <p:bldP spid="27" grpId="1" animBg="1"/>
          <p:bldP spid="27" grpId="2" animBg="1"/>
          <p:bldP spid="27" grpId="3" animBg="1"/>
          <p:bldP spid="28" grpId="0" animBg="1"/>
          <p:bldP spid="28" grpId="1" animBg="1"/>
          <p:bldP spid="28" grpId="2" animBg="1"/>
          <p:bldP spid="28" grpId="3" animBg="1"/>
        </p:bld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Docker Compose</a:t>
            </a:r>
            <a:r>
              <a:rPr lang="zh-CN" altLang="en-US"/>
              <a:t>通过一个单独的</a:t>
            </a:r>
            <a:r>
              <a:rPr lang="en-US" altLang="zh-CN" b="1"/>
              <a:t>docker-compose.yml </a:t>
            </a:r>
            <a:r>
              <a:rPr lang="zh-CN" altLang="en-US"/>
              <a:t>模板文件（</a:t>
            </a:r>
            <a:r>
              <a:rPr lang="en-US" altLang="zh-CN"/>
              <a:t>YAML </a:t>
            </a:r>
            <a:r>
              <a:rPr lang="zh-CN" altLang="en-US"/>
              <a:t>格式）来定义一组相关联的应用容器，帮助我们实现</a:t>
            </a:r>
            <a:r>
              <a:rPr lang="zh-CN" altLang="en-US" b="1"/>
              <a:t>多个相互关联的</a:t>
            </a:r>
            <a:r>
              <a:rPr lang="en-US" altLang="zh-CN" b="1"/>
              <a:t>Docker</a:t>
            </a:r>
            <a:r>
              <a:rPr lang="zh-CN" altLang="en-US" b="1"/>
              <a:t>容器的快速部署。</a:t>
            </a:r>
            <a:endParaRPr lang="en-US" altLang="zh-CN" b="1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DockerCompose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777A27-B1C0-F6EE-E13C-FC08596EB3C8}"/>
              </a:ext>
            </a:extLst>
          </p:cNvPr>
          <p:cNvGrpSpPr/>
          <p:nvPr/>
        </p:nvGrpSpPr>
        <p:grpSpPr>
          <a:xfrm>
            <a:off x="782321" y="2573859"/>
            <a:ext cx="4767143" cy="3940827"/>
            <a:chOff x="1859973" y="2480203"/>
            <a:chExt cx="5475526" cy="452642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D259E82-018D-37F8-F863-39DC5C839404}"/>
                </a:ext>
              </a:extLst>
            </p:cNvPr>
            <p:cNvSpPr/>
            <p:nvPr/>
          </p:nvSpPr>
          <p:spPr>
            <a:xfrm>
              <a:off x="1859974" y="2480203"/>
              <a:ext cx="5475525" cy="4526422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DED84C7-DFA1-0B2E-5C80-C2FFF488190B}"/>
                </a:ext>
              </a:extLst>
            </p:cNvPr>
            <p:cNvSpPr txBox="1"/>
            <p:nvPr/>
          </p:nvSpPr>
          <p:spPr>
            <a:xfrm>
              <a:off x="1859973" y="2845724"/>
              <a:ext cx="5475525" cy="4225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70000"/>
                </a:lnSpc>
              </a:pPr>
              <a:endPara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F696DA1-68D5-2AA2-9584-893AEB4EE81E}"/>
                </a:ext>
              </a:extLst>
            </p:cNvPr>
            <p:cNvSpPr/>
            <p:nvPr/>
          </p:nvSpPr>
          <p:spPr>
            <a:xfrm>
              <a:off x="1859974" y="2480205"/>
              <a:ext cx="5475525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58C7EE4-E18C-13C2-86C7-B24A412F2540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14DAD92-3123-8C52-9DCC-F1D5AC27418F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76E1E70-E203-2788-C1EF-2FD883EA4688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8211612-4AD3-B8A5-773F-267E483A8EE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B98AC14-3916-9C56-F145-7CD29C4CCEDB}"/>
              </a:ext>
            </a:extLst>
          </p:cNvPr>
          <p:cNvGrpSpPr/>
          <p:nvPr/>
        </p:nvGrpSpPr>
        <p:grpSpPr>
          <a:xfrm>
            <a:off x="6537782" y="2573859"/>
            <a:ext cx="5008470" cy="3940828"/>
            <a:chOff x="1859973" y="2480204"/>
            <a:chExt cx="5752714" cy="4526423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9F06F595-D3AF-9DCD-7572-9A79010AFF60}"/>
                </a:ext>
              </a:extLst>
            </p:cNvPr>
            <p:cNvSpPr/>
            <p:nvPr/>
          </p:nvSpPr>
          <p:spPr>
            <a:xfrm>
              <a:off x="1859973" y="2480204"/>
              <a:ext cx="5752714" cy="4526423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BC0B879-69C5-992C-988C-327972372191}"/>
                </a:ext>
              </a:extLst>
            </p:cNvPr>
            <p:cNvSpPr txBox="1"/>
            <p:nvPr/>
          </p:nvSpPr>
          <p:spPr>
            <a:xfrm>
              <a:off x="1859973" y="2845724"/>
              <a:ext cx="5045761" cy="34298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B060A7D-F452-EE89-AE15-6F4D9B5329C1}"/>
                </a:ext>
              </a:extLst>
            </p:cNvPr>
            <p:cNvSpPr/>
            <p:nvPr/>
          </p:nvSpPr>
          <p:spPr>
            <a:xfrm>
              <a:off x="1859973" y="2480205"/>
              <a:ext cx="5752714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AA493AE-9924-F5A4-12AB-FABE389436BA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69762EC-BAD8-895F-3465-B55DA642C21A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2C3CA14C-3FBF-D152-373F-1F63EE58BE54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465BE284-FBE3-8FB8-F0BA-5C8AFF64365D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A07D8929-7A5D-5846-DB5B-03982ED9D4B1}"/>
              </a:ext>
            </a:extLst>
          </p:cNvPr>
          <p:cNvSpPr/>
          <p:nvPr/>
        </p:nvSpPr>
        <p:spPr>
          <a:xfrm>
            <a:off x="1066876" y="3271524"/>
            <a:ext cx="1467980" cy="3678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8408C26-0CE0-354B-07D4-8155667F8B46}"/>
              </a:ext>
            </a:extLst>
          </p:cNvPr>
          <p:cNvSpPr/>
          <p:nvPr/>
        </p:nvSpPr>
        <p:spPr>
          <a:xfrm>
            <a:off x="6990950" y="3769361"/>
            <a:ext cx="2293189" cy="2711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2187122-1D82-D744-8EC0-D4D61F4BB982}"/>
              </a:ext>
            </a:extLst>
          </p:cNvPr>
          <p:cNvSpPr/>
          <p:nvPr/>
        </p:nvSpPr>
        <p:spPr>
          <a:xfrm>
            <a:off x="1066876" y="3653288"/>
            <a:ext cx="1467980" cy="3630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E3589D7-8E5F-79CA-0C21-D53FA57A6652}"/>
              </a:ext>
            </a:extLst>
          </p:cNvPr>
          <p:cNvSpPr/>
          <p:nvPr/>
        </p:nvSpPr>
        <p:spPr>
          <a:xfrm>
            <a:off x="6990950" y="4040462"/>
            <a:ext cx="2293189" cy="4512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976D14E-33F4-74BE-AE21-5A5519703D4B}"/>
              </a:ext>
            </a:extLst>
          </p:cNvPr>
          <p:cNvSpPr/>
          <p:nvPr/>
        </p:nvSpPr>
        <p:spPr>
          <a:xfrm>
            <a:off x="1066875" y="4032771"/>
            <a:ext cx="2775919" cy="620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782CDBF-1506-009B-84C5-335E3AE700B6}"/>
              </a:ext>
            </a:extLst>
          </p:cNvPr>
          <p:cNvSpPr/>
          <p:nvPr/>
        </p:nvSpPr>
        <p:spPr>
          <a:xfrm>
            <a:off x="6990951" y="4480100"/>
            <a:ext cx="2704904" cy="6547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EAB5B61-E8A4-516A-0D76-F15E3B2774A1}"/>
              </a:ext>
            </a:extLst>
          </p:cNvPr>
          <p:cNvSpPr/>
          <p:nvPr/>
        </p:nvSpPr>
        <p:spPr>
          <a:xfrm>
            <a:off x="1066875" y="4684416"/>
            <a:ext cx="4372576" cy="105796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96FAF04-A5A3-9F33-DAE0-979890E559D4}"/>
              </a:ext>
            </a:extLst>
          </p:cNvPr>
          <p:cNvSpPr/>
          <p:nvPr/>
        </p:nvSpPr>
        <p:spPr>
          <a:xfrm>
            <a:off x="6990950" y="5107639"/>
            <a:ext cx="4392976" cy="92500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CCCB51E-238D-3FBF-6A67-272F37702757}"/>
              </a:ext>
            </a:extLst>
          </p:cNvPr>
          <p:cNvSpPr/>
          <p:nvPr/>
        </p:nvSpPr>
        <p:spPr>
          <a:xfrm>
            <a:off x="1066874" y="5712447"/>
            <a:ext cx="1606878" cy="3630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9B1F16B-EDB7-636E-F235-094C16BB0655}"/>
              </a:ext>
            </a:extLst>
          </p:cNvPr>
          <p:cNvSpPr/>
          <p:nvPr/>
        </p:nvSpPr>
        <p:spPr>
          <a:xfrm>
            <a:off x="6990949" y="5992780"/>
            <a:ext cx="2293189" cy="4512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1A0D778-DA12-9A05-EB8A-2008F57D7CB3}"/>
              </a:ext>
            </a:extLst>
          </p:cNvPr>
          <p:cNvSpPr/>
          <p:nvPr/>
        </p:nvSpPr>
        <p:spPr>
          <a:xfrm>
            <a:off x="1066874" y="6086615"/>
            <a:ext cx="831374" cy="31974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4DBCDBD-59A5-ECFC-F374-C5AF1F13FC24}"/>
              </a:ext>
            </a:extLst>
          </p:cNvPr>
          <p:cNvSpPr/>
          <p:nvPr/>
        </p:nvSpPr>
        <p:spPr>
          <a:xfrm>
            <a:off x="6990949" y="3566903"/>
            <a:ext cx="1516444" cy="2397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07983592-A49B-CF01-C1A0-1FF75CB00B46}"/>
              </a:ext>
            </a:extLst>
          </p:cNvPr>
          <p:cNvSpPr txBox="1">
            <a:spLocks/>
          </p:cNvSpPr>
          <p:nvPr/>
        </p:nvSpPr>
        <p:spPr>
          <a:xfrm>
            <a:off x="855267" y="2883327"/>
            <a:ext cx="4621250" cy="34923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docker run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--name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mysql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-p </a:t>
            </a:r>
            <a:r>
              <a:rPr lang="en-US" altLang="zh-CN" sz="1200" b="0">
                <a:solidFill>
                  <a:schemeClr val="accent6"/>
                </a:solidFill>
                <a:effectLst/>
                <a:latin typeface="Source code pro" panose="020B0509030403020204" pitchFamily="49" charset="0"/>
              </a:rPr>
              <a:t>3306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:3306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-e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TZ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=Asia/Shanghai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-e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MYSQL_ROOT_PASSWORD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=123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./mysql/data:/var/lib/mysql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./mysql/conf:/etc/mysql/conf.d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./mysql/init:/docker-entrypoint-initdb.d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--network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hmall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mysql</a:t>
            </a:r>
          </a:p>
        </p:txBody>
      </p:sp>
      <p:sp>
        <p:nvSpPr>
          <p:cNvPr id="51" name="文本占位符 2">
            <a:extLst>
              <a:ext uri="{FF2B5EF4-FFF2-40B4-BE49-F238E27FC236}">
                <a16:creationId xmlns:a16="http://schemas.microsoft.com/office/drawing/2014/main" id="{E431F802-51F1-6B66-54A1-7C79E2FB9858}"/>
              </a:ext>
            </a:extLst>
          </p:cNvPr>
          <p:cNvSpPr txBox="1">
            <a:spLocks/>
          </p:cNvSpPr>
          <p:nvPr/>
        </p:nvSpPr>
        <p:spPr>
          <a:xfrm>
            <a:off x="6674354" y="2883327"/>
            <a:ext cx="4806765" cy="36313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version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"3.8"</a:t>
            </a:r>
            <a:endParaRPr lang="en-US" altLang="zh-CN" sz="1200">
              <a:solidFill>
                <a:schemeClr val="bg1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services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mysql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image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container_name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ports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"3306:3306"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environment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rgbClr val="00B0F0"/>
                </a:solidFill>
                <a:latin typeface="Source code pro" panose="020B0509030403020204" pitchFamily="49" charset="0"/>
              </a:rPr>
              <a:t>TZ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Asia/Shanghai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rgbClr val="00B0F0"/>
                </a:solidFill>
                <a:latin typeface="Source code pro" panose="020B0509030403020204" pitchFamily="49" charset="0"/>
              </a:rPr>
              <a:t>MYSQL_ROOT_PASSWORD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123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volumes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"./mysql/conf:/etc/mysql/conf.d"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"./mysql/data:/var/lib/mysql"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"./mysql/init:/docker-entrypoint-initdb.d" 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networks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hmall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4FFBDEC-C5ED-D8A7-B1C3-CD4B5784DF9A}"/>
              </a:ext>
            </a:extLst>
          </p:cNvPr>
          <p:cNvSpPr/>
          <p:nvPr/>
        </p:nvSpPr>
        <p:spPr>
          <a:xfrm>
            <a:off x="-1215719" y="-399216"/>
            <a:ext cx="14875649" cy="7675103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8853EA6-A51D-5763-5A94-634AF70FD6FA}"/>
              </a:ext>
            </a:extLst>
          </p:cNvPr>
          <p:cNvSpPr/>
          <p:nvPr/>
        </p:nvSpPr>
        <p:spPr>
          <a:xfrm>
            <a:off x="12889545" y="0"/>
            <a:ext cx="6984211" cy="10363201"/>
          </a:xfrm>
          <a:prstGeom prst="roundRect">
            <a:avLst>
              <a:gd name="adj" fmla="val 2401"/>
            </a:avLst>
          </a:prstGeom>
          <a:solidFill>
            <a:srgbClr val="011C2F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C1CF474-1FDD-E05C-A034-9C8B5712D0A3}"/>
              </a:ext>
            </a:extLst>
          </p:cNvPr>
          <p:cNvSpPr txBox="1"/>
          <p:nvPr/>
        </p:nvSpPr>
        <p:spPr>
          <a:xfrm>
            <a:off x="12889546" y="318234"/>
            <a:ext cx="6737284" cy="9827370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"3.8"</a:t>
            </a:r>
          </a:p>
          <a:p>
            <a:pPr>
              <a:lnSpc>
                <a:spcPct val="120000"/>
              </a:lnSpc>
            </a:pPr>
            <a:endParaRPr lang="en-US" altLang="zh-CN" sz="1200" b="0">
              <a:solidFill>
                <a:schemeClr val="bg1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services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mysql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image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"3306:3306"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environment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TZ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Asia/Shanghai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MYSQL_ROOT_PASSWORD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123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volumes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"./mysql/conf:/etc/mysql/conf.d"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"./mysql/data:/var/lib/mysql"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"./mysql/init:/docker-entrypoint-initdb.d"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hm-net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hmall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build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 context: .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dockerfile: Dockerfile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hmall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"8080:8080"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hm-net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depends_on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nginx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image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nginx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nginx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"18080:18080"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"18081:18081"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volumes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"./nginx/nginx.conf:/etc/nginx/nginx.conf"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"./nginx/html:/usr/share/nginx/html"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depends_on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hmall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hm-net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hm-net: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hmall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D68FA84E-28ED-9F05-6DC8-1DF37701F5C7}"/>
              </a:ext>
            </a:extLst>
          </p:cNvPr>
          <p:cNvSpPr/>
          <p:nvPr/>
        </p:nvSpPr>
        <p:spPr>
          <a:xfrm>
            <a:off x="12889545" y="3"/>
            <a:ext cx="6984211" cy="318232"/>
          </a:xfrm>
          <a:prstGeom prst="roundRect">
            <a:avLst>
              <a:gd name="adj" fmla="val 12810"/>
            </a:avLst>
          </a:prstGeom>
          <a:solidFill>
            <a:srgbClr val="3C3D3F"/>
          </a:solidFill>
          <a:ln w="3175">
            <a:noFill/>
          </a:ln>
          <a:effectLst>
            <a:outerShdw blurRad="127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216000" bIns="45720"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A773E5A-6697-7347-50C4-C0559E78F261}"/>
              </a:ext>
            </a:extLst>
          </p:cNvPr>
          <p:cNvGrpSpPr/>
          <p:nvPr/>
        </p:nvGrpSpPr>
        <p:grpSpPr>
          <a:xfrm>
            <a:off x="13026119" y="84494"/>
            <a:ext cx="679492" cy="159559"/>
            <a:chOff x="2016840" y="2577251"/>
            <a:chExt cx="780463" cy="183269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51A06DE-2E28-A094-FEB9-CCBB57926906}"/>
                </a:ext>
              </a:extLst>
            </p:cNvPr>
            <p:cNvSpPr/>
            <p:nvPr/>
          </p:nvSpPr>
          <p:spPr>
            <a:xfrm>
              <a:off x="2016840" y="2577253"/>
              <a:ext cx="183267" cy="183267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ED73F84-AA46-AFE5-DCE2-BEB3003581CE}"/>
                </a:ext>
              </a:extLst>
            </p:cNvPr>
            <p:cNvSpPr/>
            <p:nvPr/>
          </p:nvSpPr>
          <p:spPr>
            <a:xfrm>
              <a:off x="2315438" y="2577252"/>
              <a:ext cx="183267" cy="183267"/>
            </a:xfrm>
            <a:prstGeom prst="ellipse">
              <a:avLst/>
            </a:prstGeom>
            <a:solidFill>
              <a:srgbClr val="FFBD2E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690F027-E2BC-C9D8-7DE3-4634725B3CC6}"/>
                </a:ext>
              </a:extLst>
            </p:cNvPr>
            <p:cNvSpPr/>
            <p:nvPr/>
          </p:nvSpPr>
          <p:spPr>
            <a:xfrm>
              <a:off x="2614036" y="2577251"/>
              <a:ext cx="183267" cy="183267"/>
            </a:xfrm>
            <a:prstGeom prst="ellipse">
              <a:avLst/>
            </a:prstGeom>
            <a:solidFill>
              <a:srgbClr val="27C93F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EF761F3-F5F9-7122-CE19-0EF9DBF1B336}"/>
              </a:ext>
            </a:extLst>
          </p:cNvPr>
          <p:cNvGrpSpPr/>
          <p:nvPr/>
        </p:nvGrpSpPr>
        <p:grpSpPr>
          <a:xfrm>
            <a:off x="19675288" y="605898"/>
            <a:ext cx="195455" cy="5898710"/>
            <a:chOff x="11867719" y="746576"/>
            <a:chExt cx="195455" cy="589871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9B41407-0F38-FE1B-9386-7968C4594895}"/>
                </a:ext>
              </a:extLst>
            </p:cNvPr>
            <p:cNvSpPr/>
            <p:nvPr/>
          </p:nvSpPr>
          <p:spPr>
            <a:xfrm>
              <a:off x="11867719" y="746576"/>
              <a:ext cx="195455" cy="5898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997DB121-CBC0-3F20-19A1-F2DCC85DE4E7}"/>
                </a:ext>
              </a:extLst>
            </p:cNvPr>
            <p:cNvSpPr/>
            <p:nvPr/>
          </p:nvSpPr>
          <p:spPr>
            <a:xfrm>
              <a:off x="11925169" y="775251"/>
              <a:ext cx="77229" cy="6657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EFD9B488-0781-D515-081E-5DE060A0493D}"/>
                </a:ext>
              </a:extLst>
            </p:cNvPr>
            <p:cNvSpPr/>
            <p:nvPr/>
          </p:nvSpPr>
          <p:spPr>
            <a:xfrm rot="10800000">
              <a:off x="11925169" y="6550034"/>
              <a:ext cx="77229" cy="6657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995B795A-25AF-908C-4AD3-3CD6C1B12016}"/>
              </a:ext>
            </a:extLst>
          </p:cNvPr>
          <p:cNvSpPr/>
          <p:nvPr/>
        </p:nvSpPr>
        <p:spPr>
          <a:xfrm>
            <a:off x="19672275" y="718378"/>
            <a:ext cx="195455" cy="15183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84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Docker Compose</a:t>
            </a:r>
            <a:r>
              <a:rPr lang="zh-CN" altLang="en-US"/>
              <a:t>通过一个单独的</a:t>
            </a:r>
            <a:r>
              <a:rPr lang="en-US" altLang="zh-CN" b="1"/>
              <a:t>docker-compose.yml </a:t>
            </a:r>
            <a:r>
              <a:rPr lang="zh-CN" altLang="en-US"/>
              <a:t>模板文件（</a:t>
            </a:r>
            <a:r>
              <a:rPr lang="en-US" altLang="zh-CN"/>
              <a:t>YAML </a:t>
            </a:r>
            <a:r>
              <a:rPr lang="zh-CN" altLang="en-US"/>
              <a:t>格式）来定义一组相关联的应用容器，帮助我们实现</a:t>
            </a:r>
            <a:r>
              <a:rPr lang="zh-CN" altLang="en-US" b="1"/>
              <a:t>多个相互关联的</a:t>
            </a:r>
            <a:r>
              <a:rPr lang="en-US" altLang="zh-CN" b="1"/>
              <a:t>Docker</a:t>
            </a:r>
            <a:r>
              <a:rPr lang="zh-CN" altLang="en-US" b="1"/>
              <a:t>容器的快速部署。</a:t>
            </a:r>
            <a:endParaRPr lang="en-US" altLang="zh-CN" b="1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DockerCompose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777A27-B1C0-F6EE-E13C-FC08596EB3C8}"/>
              </a:ext>
            </a:extLst>
          </p:cNvPr>
          <p:cNvGrpSpPr/>
          <p:nvPr/>
        </p:nvGrpSpPr>
        <p:grpSpPr>
          <a:xfrm>
            <a:off x="782321" y="2573859"/>
            <a:ext cx="4767143" cy="3940827"/>
            <a:chOff x="1859973" y="2480203"/>
            <a:chExt cx="5475526" cy="452642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D259E82-018D-37F8-F863-39DC5C839404}"/>
                </a:ext>
              </a:extLst>
            </p:cNvPr>
            <p:cNvSpPr/>
            <p:nvPr/>
          </p:nvSpPr>
          <p:spPr>
            <a:xfrm>
              <a:off x="1859974" y="2480203"/>
              <a:ext cx="5475525" cy="4526422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DED84C7-DFA1-0B2E-5C80-C2FFF488190B}"/>
                </a:ext>
              </a:extLst>
            </p:cNvPr>
            <p:cNvSpPr txBox="1"/>
            <p:nvPr/>
          </p:nvSpPr>
          <p:spPr>
            <a:xfrm>
              <a:off x="1859973" y="2845724"/>
              <a:ext cx="5475525" cy="4225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70000"/>
                </a:lnSpc>
              </a:pPr>
              <a:endPara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F696DA1-68D5-2AA2-9584-893AEB4EE81E}"/>
                </a:ext>
              </a:extLst>
            </p:cNvPr>
            <p:cNvSpPr/>
            <p:nvPr/>
          </p:nvSpPr>
          <p:spPr>
            <a:xfrm>
              <a:off x="1859974" y="2480205"/>
              <a:ext cx="5475525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58C7EE4-E18C-13C2-86C7-B24A412F2540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14DAD92-3123-8C52-9DCC-F1D5AC27418F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76E1E70-E203-2788-C1EF-2FD883EA4688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8211612-4AD3-B8A5-773F-267E483A8EE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B98AC14-3916-9C56-F145-7CD29C4CCEDB}"/>
              </a:ext>
            </a:extLst>
          </p:cNvPr>
          <p:cNvGrpSpPr/>
          <p:nvPr/>
        </p:nvGrpSpPr>
        <p:grpSpPr>
          <a:xfrm>
            <a:off x="6537782" y="2573859"/>
            <a:ext cx="5008470" cy="3940828"/>
            <a:chOff x="1859973" y="2480204"/>
            <a:chExt cx="5752714" cy="4526423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9F06F595-D3AF-9DCD-7572-9A79010AFF60}"/>
                </a:ext>
              </a:extLst>
            </p:cNvPr>
            <p:cNvSpPr/>
            <p:nvPr/>
          </p:nvSpPr>
          <p:spPr>
            <a:xfrm>
              <a:off x="1859973" y="2480204"/>
              <a:ext cx="5752714" cy="4526423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BC0B879-69C5-992C-988C-327972372191}"/>
                </a:ext>
              </a:extLst>
            </p:cNvPr>
            <p:cNvSpPr txBox="1"/>
            <p:nvPr/>
          </p:nvSpPr>
          <p:spPr>
            <a:xfrm>
              <a:off x="1859973" y="2845724"/>
              <a:ext cx="5045761" cy="34298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B060A7D-F452-EE89-AE15-6F4D9B5329C1}"/>
                </a:ext>
              </a:extLst>
            </p:cNvPr>
            <p:cNvSpPr/>
            <p:nvPr/>
          </p:nvSpPr>
          <p:spPr>
            <a:xfrm>
              <a:off x="1859973" y="2480205"/>
              <a:ext cx="5752714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AA493AE-9924-F5A4-12AB-FABE389436BA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69762EC-BAD8-895F-3465-B55DA642C21A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2C3CA14C-3FBF-D152-373F-1F63EE58BE54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465BE284-FBE3-8FB8-F0BA-5C8AFF64365D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07983592-A49B-CF01-C1A0-1FF75CB00B46}"/>
              </a:ext>
            </a:extLst>
          </p:cNvPr>
          <p:cNvSpPr txBox="1">
            <a:spLocks/>
          </p:cNvSpPr>
          <p:nvPr/>
        </p:nvSpPr>
        <p:spPr>
          <a:xfrm>
            <a:off x="855267" y="2883327"/>
            <a:ext cx="4621250" cy="34923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docker run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--name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mysql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-p </a:t>
            </a:r>
            <a:r>
              <a:rPr lang="en-US" altLang="zh-CN" sz="1200" b="0">
                <a:solidFill>
                  <a:schemeClr val="accent6"/>
                </a:solidFill>
                <a:effectLst/>
                <a:latin typeface="Source code pro" panose="020B0509030403020204" pitchFamily="49" charset="0"/>
              </a:rPr>
              <a:t>3306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:3306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-e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TZ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=Asia/Shanghai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-e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MYSQL_ROOT_PASSWORD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=123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./mysql/data:/var/lib/mysql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./mysql/conf:/etc/mysql/conf.d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./mysql/init:/docker-entrypoint-initdb.d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--network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hmall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mysql</a:t>
            </a:r>
          </a:p>
        </p:txBody>
      </p:sp>
      <p:sp>
        <p:nvSpPr>
          <p:cNvPr id="51" name="文本占位符 2">
            <a:extLst>
              <a:ext uri="{FF2B5EF4-FFF2-40B4-BE49-F238E27FC236}">
                <a16:creationId xmlns:a16="http://schemas.microsoft.com/office/drawing/2014/main" id="{E431F802-51F1-6B66-54A1-7C79E2FB9858}"/>
              </a:ext>
            </a:extLst>
          </p:cNvPr>
          <p:cNvSpPr txBox="1">
            <a:spLocks/>
          </p:cNvSpPr>
          <p:nvPr/>
        </p:nvSpPr>
        <p:spPr>
          <a:xfrm>
            <a:off x="6674354" y="2883327"/>
            <a:ext cx="4806765" cy="36313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version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"3.8"</a:t>
            </a:r>
            <a:endParaRPr lang="en-US" altLang="zh-CN" sz="1200">
              <a:solidFill>
                <a:schemeClr val="bg1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services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mysql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image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container_name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ports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"3306:3306"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environment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rgbClr val="00B0F0"/>
                </a:solidFill>
                <a:latin typeface="Source code pro" panose="020B0509030403020204" pitchFamily="49" charset="0"/>
              </a:rPr>
              <a:t>TZ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Asia/Shanghai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rgbClr val="00B0F0"/>
                </a:solidFill>
                <a:latin typeface="Source code pro" panose="020B0509030403020204" pitchFamily="49" charset="0"/>
              </a:rPr>
              <a:t>MYSQL_ROOT_PASSWORD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123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volumes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"./mysql/conf:/etc/mysql/conf.d"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"./mysql/data:/var/lib/mysql"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"./mysql/init:/docker-entrypoint-initdb.d" 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networks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hmall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A86CD4-797B-C025-5F98-F41F89D15816}"/>
              </a:ext>
            </a:extLst>
          </p:cNvPr>
          <p:cNvSpPr/>
          <p:nvPr/>
        </p:nvSpPr>
        <p:spPr>
          <a:xfrm>
            <a:off x="-441960" y="0"/>
            <a:ext cx="13115544" cy="7147560"/>
          </a:xfrm>
          <a:prstGeom prst="rect">
            <a:avLst/>
          </a:prstGeom>
          <a:solidFill>
            <a:schemeClr val="tx1">
              <a:lumMod val="95000"/>
              <a:lumOff val="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447A6E9-C734-3351-15D4-E4D8E8A8AC7C}"/>
              </a:ext>
            </a:extLst>
          </p:cNvPr>
          <p:cNvSpPr/>
          <p:nvPr/>
        </p:nvSpPr>
        <p:spPr>
          <a:xfrm>
            <a:off x="5197723" y="1"/>
            <a:ext cx="6984211" cy="6857999"/>
          </a:xfrm>
          <a:prstGeom prst="roundRect">
            <a:avLst>
              <a:gd name="adj" fmla="val 2401"/>
            </a:avLst>
          </a:prstGeom>
          <a:solidFill>
            <a:srgbClr val="011C2F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206CC1-4FE6-D1C7-BCEC-D9385D661264}"/>
              </a:ext>
            </a:extLst>
          </p:cNvPr>
          <p:cNvSpPr txBox="1"/>
          <p:nvPr/>
        </p:nvSpPr>
        <p:spPr>
          <a:xfrm>
            <a:off x="5197724" y="318234"/>
            <a:ext cx="6737284" cy="9827370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"3.8"</a:t>
            </a:r>
          </a:p>
          <a:p>
            <a:pPr>
              <a:lnSpc>
                <a:spcPct val="120000"/>
              </a:lnSpc>
            </a:pPr>
            <a:endParaRPr lang="en-US" altLang="zh-CN" sz="1200" b="0">
              <a:solidFill>
                <a:schemeClr val="bg1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services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mysql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image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"3306:3306"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environment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TZ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Asia/Shanghai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MYSQL_ROOT_PASSWORD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123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volumes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"./mysql/conf:/etc/mysql/conf.d"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"./mysql/data:/var/lib/mysql"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"./mysql/init:/docker-entrypoint-initdb.d"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hm-net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hmall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build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 context: .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dockerfile: Dockerfile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hmall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"8080:8080"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hm-net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depends_on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nginx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image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nginx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nginx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"18080:18080"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"18081:18081"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volumes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"./nginx/nginx.conf:/etc/nginx/nginx.conf"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"./nginx/html:/usr/share/nginx/html"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depends_on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hmall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hm-net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hm-net: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hmall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72CDA57-C6F7-0A68-676D-D668746DAB0F}"/>
              </a:ext>
            </a:extLst>
          </p:cNvPr>
          <p:cNvSpPr/>
          <p:nvPr/>
        </p:nvSpPr>
        <p:spPr>
          <a:xfrm>
            <a:off x="5197723" y="3"/>
            <a:ext cx="6984211" cy="318232"/>
          </a:xfrm>
          <a:prstGeom prst="roundRect">
            <a:avLst>
              <a:gd name="adj" fmla="val 12810"/>
            </a:avLst>
          </a:prstGeom>
          <a:solidFill>
            <a:srgbClr val="3C3D3F"/>
          </a:solidFill>
          <a:ln w="3175">
            <a:noFill/>
          </a:ln>
          <a:effectLst>
            <a:outerShdw blurRad="127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216000" bIns="45720"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63F89E8-F05F-B8AD-27C1-78BF9F7B2A02}"/>
              </a:ext>
            </a:extLst>
          </p:cNvPr>
          <p:cNvGrpSpPr/>
          <p:nvPr/>
        </p:nvGrpSpPr>
        <p:grpSpPr>
          <a:xfrm>
            <a:off x="5334297" y="84494"/>
            <a:ext cx="679492" cy="159559"/>
            <a:chOff x="2016840" y="2577251"/>
            <a:chExt cx="780463" cy="183269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4C3FD43-342C-9A06-11D0-E57B6AA8D7AE}"/>
                </a:ext>
              </a:extLst>
            </p:cNvPr>
            <p:cNvSpPr/>
            <p:nvPr/>
          </p:nvSpPr>
          <p:spPr>
            <a:xfrm>
              <a:off x="2016840" y="2577253"/>
              <a:ext cx="183267" cy="183267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9284654-2133-608D-DDBC-7A4AA11C853A}"/>
                </a:ext>
              </a:extLst>
            </p:cNvPr>
            <p:cNvSpPr/>
            <p:nvPr/>
          </p:nvSpPr>
          <p:spPr>
            <a:xfrm>
              <a:off x="2315438" y="2577252"/>
              <a:ext cx="183267" cy="183267"/>
            </a:xfrm>
            <a:prstGeom prst="ellipse">
              <a:avLst/>
            </a:prstGeom>
            <a:solidFill>
              <a:srgbClr val="FFBD2E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8C549C6-2BF5-FBC3-1834-016AAE42B24B}"/>
                </a:ext>
              </a:extLst>
            </p:cNvPr>
            <p:cNvSpPr/>
            <p:nvPr/>
          </p:nvSpPr>
          <p:spPr>
            <a:xfrm>
              <a:off x="2614036" y="2577251"/>
              <a:ext cx="183267" cy="183267"/>
            </a:xfrm>
            <a:prstGeom prst="ellipse">
              <a:avLst/>
            </a:prstGeom>
            <a:solidFill>
              <a:srgbClr val="27C93F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4598AA9-FA4D-09E5-0A1A-47A62907C591}"/>
              </a:ext>
            </a:extLst>
          </p:cNvPr>
          <p:cNvGrpSpPr/>
          <p:nvPr/>
        </p:nvGrpSpPr>
        <p:grpSpPr>
          <a:xfrm>
            <a:off x="11983466" y="746576"/>
            <a:ext cx="195455" cy="5898710"/>
            <a:chOff x="11867719" y="746576"/>
            <a:chExt cx="195455" cy="58987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0858A55-3F7C-1CBA-92CC-BC676BA26224}"/>
                </a:ext>
              </a:extLst>
            </p:cNvPr>
            <p:cNvSpPr/>
            <p:nvPr/>
          </p:nvSpPr>
          <p:spPr>
            <a:xfrm>
              <a:off x="11867719" y="746576"/>
              <a:ext cx="195455" cy="5898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79852510-E013-FFDE-A149-A673CDCB4F29}"/>
                </a:ext>
              </a:extLst>
            </p:cNvPr>
            <p:cNvSpPr/>
            <p:nvPr/>
          </p:nvSpPr>
          <p:spPr>
            <a:xfrm>
              <a:off x="11925169" y="775251"/>
              <a:ext cx="77229" cy="6657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A7A042B6-874B-A6C1-5806-1892309DEA7A}"/>
                </a:ext>
              </a:extLst>
            </p:cNvPr>
            <p:cNvSpPr/>
            <p:nvPr/>
          </p:nvSpPr>
          <p:spPr>
            <a:xfrm rot="10800000">
              <a:off x="11925169" y="6550034"/>
              <a:ext cx="77229" cy="6657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AEB52D6-B564-B097-9032-D4055E7FA0B3}"/>
              </a:ext>
            </a:extLst>
          </p:cNvPr>
          <p:cNvSpPr/>
          <p:nvPr/>
        </p:nvSpPr>
        <p:spPr>
          <a:xfrm>
            <a:off x="11980453" y="859056"/>
            <a:ext cx="195455" cy="15183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57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Docker Compose</a:t>
            </a:r>
            <a:r>
              <a:rPr lang="zh-CN" altLang="en-US"/>
              <a:t>通过一个单独的</a:t>
            </a:r>
            <a:r>
              <a:rPr lang="en-US" altLang="zh-CN" b="1"/>
              <a:t>docker-compose.yml </a:t>
            </a:r>
            <a:r>
              <a:rPr lang="zh-CN" altLang="en-US"/>
              <a:t>模板文件（</a:t>
            </a:r>
            <a:r>
              <a:rPr lang="en-US" altLang="zh-CN"/>
              <a:t>YAML </a:t>
            </a:r>
            <a:r>
              <a:rPr lang="zh-CN" altLang="en-US"/>
              <a:t>格式）来定义一组相关联的应用容器，帮助我们实现</a:t>
            </a:r>
            <a:r>
              <a:rPr lang="zh-CN" altLang="en-US" b="1"/>
              <a:t>多个相互关联的</a:t>
            </a:r>
            <a:r>
              <a:rPr lang="en-US" altLang="zh-CN" b="1"/>
              <a:t>Docker</a:t>
            </a:r>
            <a:r>
              <a:rPr lang="zh-CN" altLang="en-US" b="1"/>
              <a:t>容器的快速部署。</a:t>
            </a:r>
            <a:endParaRPr lang="en-US" altLang="zh-CN" b="1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DockerCompose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777A27-B1C0-F6EE-E13C-FC08596EB3C8}"/>
              </a:ext>
            </a:extLst>
          </p:cNvPr>
          <p:cNvGrpSpPr/>
          <p:nvPr/>
        </p:nvGrpSpPr>
        <p:grpSpPr>
          <a:xfrm>
            <a:off x="782321" y="2573859"/>
            <a:ext cx="4767143" cy="3940827"/>
            <a:chOff x="1859973" y="2480203"/>
            <a:chExt cx="5475526" cy="452642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D259E82-018D-37F8-F863-39DC5C839404}"/>
                </a:ext>
              </a:extLst>
            </p:cNvPr>
            <p:cNvSpPr/>
            <p:nvPr/>
          </p:nvSpPr>
          <p:spPr>
            <a:xfrm>
              <a:off x="1859974" y="2480203"/>
              <a:ext cx="5475525" cy="4526422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DED84C7-DFA1-0B2E-5C80-C2FFF488190B}"/>
                </a:ext>
              </a:extLst>
            </p:cNvPr>
            <p:cNvSpPr txBox="1"/>
            <p:nvPr/>
          </p:nvSpPr>
          <p:spPr>
            <a:xfrm>
              <a:off x="1859973" y="2845724"/>
              <a:ext cx="5475525" cy="4225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70000"/>
                </a:lnSpc>
              </a:pPr>
              <a:endPara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F696DA1-68D5-2AA2-9584-893AEB4EE81E}"/>
                </a:ext>
              </a:extLst>
            </p:cNvPr>
            <p:cNvSpPr/>
            <p:nvPr/>
          </p:nvSpPr>
          <p:spPr>
            <a:xfrm>
              <a:off x="1859974" y="2480205"/>
              <a:ext cx="5475525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58C7EE4-E18C-13C2-86C7-B24A412F2540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14DAD92-3123-8C52-9DCC-F1D5AC27418F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76E1E70-E203-2788-C1EF-2FD883EA4688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8211612-4AD3-B8A5-773F-267E483A8EE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B98AC14-3916-9C56-F145-7CD29C4CCEDB}"/>
              </a:ext>
            </a:extLst>
          </p:cNvPr>
          <p:cNvGrpSpPr/>
          <p:nvPr/>
        </p:nvGrpSpPr>
        <p:grpSpPr>
          <a:xfrm>
            <a:off x="6537782" y="2573859"/>
            <a:ext cx="5008470" cy="3940828"/>
            <a:chOff x="1859973" y="2480204"/>
            <a:chExt cx="5752714" cy="4526423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9F06F595-D3AF-9DCD-7572-9A79010AFF60}"/>
                </a:ext>
              </a:extLst>
            </p:cNvPr>
            <p:cNvSpPr/>
            <p:nvPr/>
          </p:nvSpPr>
          <p:spPr>
            <a:xfrm>
              <a:off x="1859973" y="2480204"/>
              <a:ext cx="5752714" cy="4526423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BC0B879-69C5-992C-988C-327972372191}"/>
                </a:ext>
              </a:extLst>
            </p:cNvPr>
            <p:cNvSpPr txBox="1"/>
            <p:nvPr/>
          </p:nvSpPr>
          <p:spPr>
            <a:xfrm>
              <a:off x="1859973" y="2845724"/>
              <a:ext cx="5045761" cy="34298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B060A7D-F452-EE89-AE15-6F4D9B5329C1}"/>
                </a:ext>
              </a:extLst>
            </p:cNvPr>
            <p:cNvSpPr/>
            <p:nvPr/>
          </p:nvSpPr>
          <p:spPr>
            <a:xfrm>
              <a:off x="1859973" y="2480205"/>
              <a:ext cx="5752714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AA493AE-9924-F5A4-12AB-FABE389436BA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69762EC-BAD8-895F-3465-B55DA642C21A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2C3CA14C-3FBF-D152-373F-1F63EE58BE54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465BE284-FBE3-8FB8-F0BA-5C8AFF64365D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07983592-A49B-CF01-C1A0-1FF75CB00B46}"/>
              </a:ext>
            </a:extLst>
          </p:cNvPr>
          <p:cNvSpPr txBox="1">
            <a:spLocks/>
          </p:cNvSpPr>
          <p:nvPr/>
        </p:nvSpPr>
        <p:spPr>
          <a:xfrm>
            <a:off x="855267" y="2883327"/>
            <a:ext cx="4621250" cy="34923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docker run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--name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mysql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-p </a:t>
            </a:r>
            <a:r>
              <a:rPr lang="en-US" altLang="zh-CN" sz="1200" b="0">
                <a:solidFill>
                  <a:schemeClr val="accent6"/>
                </a:solidFill>
                <a:effectLst/>
                <a:latin typeface="Source code pro" panose="020B0509030403020204" pitchFamily="49" charset="0"/>
              </a:rPr>
              <a:t>3306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:3306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-e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TZ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=Asia/Shanghai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-e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MYSQL_ROOT_PASSWORD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=123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./mysql/data:/var/lib/mysql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./mysql/conf:/etc/mysql/conf.d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-v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./mysql/init:/docker-entrypoint-initdb.d \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--network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hmall</a:t>
            </a:r>
          </a:p>
          <a:p>
            <a:pPr>
              <a:lnSpc>
                <a:spcPct val="17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mysql</a:t>
            </a:r>
          </a:p>
        </p:txBody>
      </p:sp>
      <p:sp>
        <p:nvSpPr>
          <p:cNvPr id="51" name="文本占位符 2">
            <a:extLst>
              <a:ext uri="{FF2B5EF4-FFF2-40B4-BE49-F238E27FC236}">
                <a16:creationId xmlns:a16="http://schemas.microsoft.com/office/drawing/2014/main" id="{E431F802-51F1-6B66-54A1-7C79E2FB9858}"/>
              </a:ext>
            </a:extLst>
          </p:cNvPr>
          <p:cNvSpPr txBox="1">
            <a:spLocks/>
          </p:cNvSpPr>
          <p:nvPr/>
        </p:nvSpPr>
        <p:spPr>
          <a:xfrm>
            <a:off x="6674354" y="2883327"/>
            <a:ext cx="4806765" cy="36313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version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"3.8"</a:t>
            </a:r>
            <a:endParaRPr lang="en-US" altLang="zh-CN" sz="1200">
              <a:solidFill>
                <a:schemeClr val="bg1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services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mysql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image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container_name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ports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"3306:3306"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environment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rgbClr val="00B0F0"/>
                </a:solidFill>
                <a:latin typeface="Source code pro" panose="020B0509030403020204" pitchFamily="49" charset="0"/>
              </a:rPr>
              <a:t>TZ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Asia/Shanghai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rgbClr val="00B0F0"/>
                </a:solidFill>
                <a:latin typeface="Source code pro" panose="020B0509030403020204" pitchFamily="49" charset="0"/>
              </a:rPr>
              <a:t>MYSQL_ROOT_PASSWORD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 123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volumes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"./mysql/conf:/etc/mysql/conf.d"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"./mysql/data:/var/lib/mysql"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- </a:t>
            </a:r>
            <a:r>
              <a:rPr lang="en-US" altLang="zh-CN" sz="1200">
                <a:solidFill>
                  <a:srgbClr val="92D050"/>
                </a:solidFill>
                <a:latin typeface="Source code pro" panose="020B0509030403020204" pitchFamily="49" charset="0"/>
              </a:rPr>
              <a:t>"./mysql/init:/docker-entrypoint-initdb.d" 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Source code pro" panose="020B0509030403020204" pitchFamily="49" charset="0"/>
              </a:rPr>
              <a:t>networks</a:t>
            </a: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     - hmall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3003C2-CA0C-1AA6-93B0-E6C64B341E14}"/>
              </a:ext>
            </a:extLst>
          </p:cNvPr>
          <p:cNvSpPr/>
          <p:nvPr/>
        </p:nvSpPr>
        <p:spPr>
          <a:xfrm>
            <a:off x="-441960" y="0"/>
            <a:ext cx="13853160" cy="7147560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447A6E9-C734-3351-15D4-E4D8E8A8AC7C}"/>
              </a:ext>
            </a:extLst>
          </p:cNvPr>
          <p:cNvSpPr/>
          <p:nvPr/>
        </p:nvSpPr>
        <p:spPr>
          <a:xfrm>
            <a:off x="5209299" y="-3307080"/>
            <a:ext cx="6984211" cy="10145604"/>
          </a:xfrm>
          <a:prstGeom prst="roundRect">
            <a:avLst>
              <a:gd name="adj" fmla="val 2401"/>
            </a:avLst>
          </a:prstGeom>
          <a:solidFill>
            <a:srgbClr val="011C2F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206CC1-4FE6-D1C7-BCEC-D9385D661264}"/>
              </a:ext>
            </a:extLst>
          </p:cNvPr>
          <p:cNvSpPr txBox="1"/>
          <p:nvPr/>
        </p:nvSpPr>
        <p:spPr>
          <a:xfrm>
            <a:off x="5209300" y="-2988846"/>
            <a:ext cx="6737284" cy="9827370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"3.8"</a:t>
            </a:r>
          </a:p>
          <a:p>
            <a:pPr>
              <a:lnSpc>
                <a:spcPct val="120000"/>
              </a:lnSpc>
            </a:pPr>
            <a:endParaRPr lang="en-US" altLang="zh-CN" sz="1200" b="0">
              <a:solidFill>
                <a:schemeClr val="bg1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services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mysql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image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"3306:3306"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environment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TZ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Asia/Shanghai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altLang="zh-CN" sz="1200" b="0">
                <a:solidFill>
                  <a:srgbClr val="00B0F0"/>
                </a:solidFill>
                <a:effectLst/>
                <a:latin typeface="Source code pro" panose="020B0509030403020204" pitchFamily="49" charset="0"/>
              </a:rPr>
              <a:t>MYSQL_ROOT_PASSWORD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123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volumes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"./mysql/conf:/etc/mysql/conf.d"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"./mysql/data:/var/lib/mysql"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"./mysql/init:/docker-entrypoint-initdb.d"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hm-net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hmall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build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 context: .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chemeClr val="bg1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dockerfile: Dockerfile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hmall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"8080:8080"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hm-net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depends_on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mysql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nginx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image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nginx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container_name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nginx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ports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"18080:18080"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"18081:18081"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volumes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"./nginx/nginx.conf:/etc/nginx/nginx.conf"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</a:t>
            </a:r>
            <a:r>
              <a:rPr lang="en-US" altLang="zh-CN" sz="1200" b="0">
                <a:solidFill>
                  <a:srgbClr val="92D050"/>
                </a:solidFill>
                <a:effectLst/>
                <a:latin typeface="Source code pro" panose="020B0509030403020204" pitchFamily="49" charset="0"/>
              </a:rPr>
              <a:t>"./nginx/html:/usr/share/nginx/html"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depends_on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hmall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  - hm-net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networks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hm-net: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name</a:t>
            </a:r>
            <a:r>
              <a:rPr lang="en-US" altLang="zh-CN" sz="12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: hmall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72CDA57-C6F7-0A68-676D-D668746DAB0F}"/>
              </a:ext>
            </a:extLst>
          </p:cNvPr>
          <p:cNvSpPr/>
          <p:nvPr/>
        </p:nvSpPr>
        <p:spPr>
          <a:xfrm>
            <a:off x="5209299" y="-1171"/>
            <a:ext cx="6984211" cy="318232"/>
          </a:xfrm>
          <a:prstGeom prst="roundRect">
            <a:avLst>
              <a:gd name="adj" fmla="val 12810"/>
            </a:avLst>
          </a:prstGeom>
          <a:solidFill>
            <a:srgbClr val="3C3D3F"/>
          </a:solidFill>
          <a:ln w="3175">
            <a:noFill/>
          </a:ln>
          <a:effectLst>
            <a:outerShdw blurRad="127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216000" bIns="45720"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63F89E8-F05F-B8AD-27C1-78BF9F7B2A02}"/>
              </a:ext>
            </a:extLst>
          </p:cNvPr>
          <p:cNvGrpSpPr/>
          <p:nvPr/>
        </p:nvGrpSpPr>
        <p:grpSpPr>
          <a:xfrm>
            <a:off x="5345873" y="83320"/>
            <a:ext cx="679492" cy="159559"/>
            <a:chOff x="2016840" y="2577251"/>
            <a:chExt cx="780463" cy="183269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4C3FD43-342C-9A06-11D0-E57B6AA8D7AE}"/>
                </a:ext>
              </a:extLst>
            </p:cNvPr>
            <p:cNvSpPr/>
            <p:nvPr/>
          </p:nvSpPr>
          <p:spPr>
            <a:xfrm>
              <a:off x="2016840" y="2577253"/>
              <a:ext cx="183267" cy="183267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9284654-2133-608D-DDBC-7A4AA11C853A}"/>
                </a:ext>
              </a:extLst>
            </p:cNvPr>
            <p:cNvSpPr/>
            <p:nvPr/>
          </p:nvSpPr>
          <p:spPr>
            <a:xfrm>
              <a:off x="2315438" y="2577252"/>
              <a:ext cx="183267" cy="183267"/>
            </a:xfrm>
            <a:prstGeom prst="ellipse">
              <a:avLst/>
            </a:prstGeom>
            <a:solidFill>
              <a:srgbClr val="FFBD2E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8C549C6-2BF5-FBC3-1834-016AAE42B24B}"/>
                </a:ext>
              </a:extLst>
            </p:cNvPr>
            <p:cNvSpPr/>
            <p:nvPr/>
          </p:nvSpPr>
          <p:spPr>
            <a:xfrm>
              <a:off x="2614036" y="2577251"/>
              <a:ext cx="183267" cy="183267"/>
            </a:xfrm>
            <a:prstGeom prst="ellipse">
              <a:avLst/>
            </a:prstGeom>
            <a:solidFill>
              <a:srgbClr val="27C93F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9ACB56C-8101-41FB-BBC6-7286E2DADEF1}"/>
              </a:ext>
            </a:extLst>
          </p:cNvPr>
          <p:cNvGrpSpPr/>
          <p:nvPr/>
        </p:nvGrpSpPr>
        <p:grpSpPr>
          <a:xfrm>
            <a:off x="11995042" y="746576"/>
            <a:ext cx="195455" cy="5898710"/>
            <a:chOff x="11867719" y="746576"/>
            <a:chExt cx="195455" cy="589871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19FABCF-1A50-A760-2E9B-104B095B0DD1}"/>
                </a:ext>
              </a:extLst>
            </p:cNvPr>
            <p:cNvSpPr/>
            <p:nvPr/>
          </p:nvSpPr>
          <p:spPr>
            <a:xfrm>
              <a:off x="11867719" y="746576"/>
              <a:ext cx="195455" cy="5898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16D11256-D7F4-14A2-0EB5-81633A8D92AE}"/>
                </a:ext>
              </a:extLst>
            </p:cNvPr>
            <p:cNvSpPr/>
            <p:nvPr/>
          </p:nvSpPr>
          <p:spPr>
            <a:xfrm>
              <a:off x="11925169" y="775251"/>
              <a:ext cx="77229" cy="6657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A4B099C2-B8C3-3708-A98C-0114002E804F}"/>
                </a:ext>
              </a:extLst>
            </p:cNvPr>
            <p:cNvSpPr/>
            <p:nvPr/>
          </p:nvSpPr>
          <p:spPr>
            <a:xfrm rot="10800000">
              <a:off x="11925169" y="6550034"/>
              <a:ext cx="77229" cy="6657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543D14-9F7A-AB69-561C-EF9922331CBD}"/>
              </a:ext>
            </a:extLst>
          </p:cNvPr>
          <p:cNvSpPr/>
          <p:nvPr/>
        </p:nvSpPr>
        <p:spPr>
          <a:xfrm>
            <a:off x="11992029" y="4938682"/>
            <a:ext cx="195455" cy="15183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32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docker compose</a:t>
            </a:r>
            <a:r>
              <a:rPr lang="zh-CN" altLang="en-US"/>
              <a:t>的命令格式如下：</a:t>
            </a:r>
            <a:endParaRPr lang="en-US" altLang="zh-CN" b="1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DockerCompose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C847485-CCE9-B136-7A4C-91DF30A95911}"/>
              </a:ext>
            </a:extLst>
          </p:cNvPr>
          <p:cNvGrpSpPr/>
          <p:nvPr/>
        </p:nvGrpSpPr>
        <p:grpSpPr>
          <a:xfrm>
            <a:off x="1132357" y="2053566"/>
            <a:ext cx="4688433" cy="816477"/>
            <a:chOff x="1859973" y="2480204"/>
            <a:chExt cx="5385120" cy="937803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48BB661-08E8-C860-C767-5E81C2FB3B14}"/>
                </a:ext>
              </a:extLst>
            </p:cNvPr>
            <p:cNvSpPr/>
            <p:nvPr/>
          </p:nvSpPr>
          <p:spPr>
            <a:xfrm>
              <a:off x="1859973" y="2480204"/>
              <a:ext cx="5385120" cy="937803"/>
            </a:xfrm>
            <a:prstGeom prst="roundRect">
              <a:avLst>
                <a:gd name="adj" fmla="val 2401"/>
              </a:avLst>
            </a:prstGeom>
            <a:solidFill>
              <a:srgbClr val="011C2F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1D7FEEF-3574-0081-96AE-EA93921D3204}"/>
                </a:ext>
              </a:extLst>
            </p:cNvPr>
            <p:cNvSpPr txBox="1"/>
            <p:nvPr/>
          </p:nvSpPr>
          <p:spPr>
            <a:xfrm>
              <a:off x="1859973" y="2845725"/>
              <a:ext cx="5385119" cy="43813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chemeClr val="bg1"/>
                  </a:solidFill>
                  <a:effectLst/>
                  <a:latin typeface="Source code pro" panose="020B0509030403020204" pitchFamily="49" charset="0"/>
                </a:rPr>
                <a:t>docker compose [OPTIONS] [COMMAND]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289B9D5-16A4-986C-AE92-5E3B9DC1A24A}"/>
                </a:ext>
              </a:extLst>
            </p:cNvPr>
            <p:cNvSpPr/>
            <p:nvPr/>
          </p:nvSpPr>
          <p:spPr>
            <a:xfrm>
              <a:off x="1859973" y="2480205"/>
              <a:ext cx="5385119" cy="365520"/>
            </a:xfrm>
            <a:prstGeom prst="roundRect">
              <a:avLst>
                <a:gd name="adj" fmla="val 12810"/>
              </a:avLst>
            </a:prstGeom>
            <a:solidFill>
              <a:srgbClr val="3C3D3F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6F841F8-324E-D37D-004B-A52026D66E57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EDA40E3-3C7D-BC15-0A7A-E78B83FE0341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6F745BA-57C1-5058-D22A-117CAB09BD28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8BDA997C-9C81-5762-F89E-3B44F77FFD7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graphicFrame>
        <p:nvGraphicFramePr>
          <p:cNvPr id="41" name="表格 41">
            <a:extLst>
              <a:ext uri="{FF2B5EF4-FFF2-40B4-BE49-F238E27FC236}">
                <a16:creationId xmlns:a16="http://schemas.microsoft.com/office/drawing/2014/main" id="{6C40DF80-BC58-F6F6-FA08-ECDAB1226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69229"/>
              </p:ext>
            </p:extLst>
          </p:nvPr>
        </p:nvGraphicFramePr>
        <p:xfrm>
          <a:off x="1132357" y="3051324"/>
          <a:ext cx="7386609" cy="3557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243423">
                  <a:extLst>
                    <a:ext uri="{9D8B030D-6E8A-4147-A177-3AD203B41FA5}">
                      <a16:colId xmlns:a16="http://schemas.microsoft.com/office/drawing/2014/main" val="579797746"/>
                    </a:ext>
                  </a:extLst>
                </a:gridCol>
                <a:gridCol w="1198406">
                  <a:extLst>
                    <a:ext uri="{9D8B030D-6E8A-4147-A177-3AD203B41FA5}">
                      <a16:colId xmlns:a16="http://schemas.microsoft.com/office/drawing/2014/main" val="820085320"/>
                    </a:ext>
                  </a:extLst>
                </a:gridCol>
                <a:gridCol w="4944780">
                  <a:extLst>
                    <a:ext uri="{9D8B030D-6E8A-4147-A177-3AD203B41FA5}">
                      <a16:colId xmlns:a16="http://schemas.microsoft.com/office/drawing/2014/main" val="4188692670"/>
                    </a:ext>
                  </a:extLst>
                </a:gridCol>
              </a:tblGrid>
              <a:tr h="477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effectLst/>
                        </a:rPr>
                        <a:t>类型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effectLst/>
                        </a:rPr>
                        <a:t>参数或指令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effectLst/>
                        </a:rPr>
                        <a:t>说明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46750"/>
                  </a:ext>
                </a:extLst>
              </a:tr>
              <a:tr h="28006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指定</a:t>
                      </a:r>
                      <a:r>
                        <a:rPr lang="en-US" sz="1200">
                          <a:effectLst/>
                        </a:rPr>
                        <a:t>compose</a:t>
                      </a:r>
                      <a:r>
                        <a:rPr lang="zh-CN" altLang="en-US" sz="1200">
                          <a:effectLst/>
                        </a:rPr>
                        <a:t>文件的路径和名称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13002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指定</a:t>
                      </a:r>
                      <a:r>
                        <a:rPr lang="en-US" sz="1200">
                          <a:effectLst/>
                        </a:rPr>
                        <a:t>project</a:t>
                      </a:r>
                      <a:r>
                        <a:rPr lang="zh-CN" altLang="en-US" sz="1200">
                          <a:effectLst/>
                        </a:rPr>
                        <a:t>名称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988622"/>
                  </a:ext>
                </a:extLst>
              </a:tr>
              <a:tr h="280060">
                <a:tc row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创建并启动所有</a:t>
                      </a:r>
                      <a:r>
                        <a:rPr lang="en-US" altLang="zh-CN" sz="1200">
                          <a:effectLst/>
                        </a:rPr>
                        <a:t>service</a:t>
                      </a:r>
                      <a:r>
                        <a:rPr lang="zh-CN" altLang="en-US" sz="1200">
                          <a:effectLst/>
                        </a:rPr>
                        <a:t>容器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424958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停止并移除所有容器、网络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446141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列出所有启动的容器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542030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查看指定容器的日志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286019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停止容器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642487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启动容器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532285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重启容器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259579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查看运行的进程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616946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在指定的运行中容器中执行命令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68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94988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A82037E-A247-D8EE-5E62-569A60BC674A}"/>
              </a:ext>
            </a:extLst>
          </p:cNvPr>
          <p:cNvSpPr/>
          <p:nvPr/>
        </p:nvSpPr>
        <p:spPr>
          <a:xfrm>
            <a:off x="-93519" y="0"/>
            <a:ext cx="12500264" cy="7013864"/>
          </a:xfrm>
          <a:prstGeom prst="roundRect">
            <a:avLst>
              <a:gd name="adj" fmla="val 2401"/>
            </a:avLst>
          </a:prstGeom>
          <a:solidFill>
            <a:srgbClr val="011C2F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7F11EE-0529-489F-00B3-B60928B1A05A}"/>
              </a:ext>
            </a:extLst>
          </p:cNvPr>
          <p:cNvSpPr txBox="1"/>
          <p:nvPr/>
        </p:nvSpPr>
        <p:spPr>
          <a:xfrm>
            <a:off x="-93517" y="365519"/>
            <a:ext cx="2223653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[root@heima ~]#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A4CE98E-F5BE-DF8F-A1E6-1D934FE621FF}"/>
              </a:ext>
            </a:extLst>
          </p:cNvPr>
          <p:cNvSpPr/>
          <p:nvPr/>
        </p:nvSpPr>
        <p:spPr>
          <a:xfrm>
            <a:off x="-93519" y="0"/>
            <a:ext cx="12500263" cy="365520"/>
          </a:xfrm>
          <a:prstGeom prst="roundRect">
            <a:avLst>
              <a:gd name="adj" fmla="val 12810"/>
            </a:avLst>
          </a:prstGeom>
          <a:solidFill>
            <a:srgbClr val="3C3D3F"/>
          </a:solidFill>
          <a:ln w="3175">
            <a:noFill/>
          </a:ln>
          <a:effectLst>
            <a:outerShdw blurRad="127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216000" bIns="45720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448988-1409-6236-61B5-A9AAF5D0787D}"/>
              </a:ext>
            </a:extLst>
          </p:cNvPr>
          <p:cNvGrpSpPr/>
          <p:nvPr/>
        </p:nvGrpSpPr>
        <p:grpSpPr>
          <a:xfrm>
            <a:off x="81970" y="97046"/>
            <a:ext cx="873103" cy="183269"/>
            <a:chOff x="2016840" y="2577251"/>
            <a:chExt cx="780463" cy="18326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E8CF6F5-C25A-BA28-4A6D-ECFE5F8B9CAF}"/>
                </a:ext>
              </a:extLst>
            </p:cNvPr>
            <p:cNvSpPr/>
            <p:nvPr/>
          </p:nvSpPr>
          <p:spPr>
            <a:xfrm>
              <a:off x="2016840" y="2577253"/>
              <a:ext cx="183267" cy="183267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FB45261-F3BD-0033-7546-55834E2B8CCB}"/>
                </a:ext>
              </a:extLst>
            </p:cNvPr>
            <p:cNvSpPr/>
            <p:nvPr/>
          </p:nvSpPr>
          <p:spPr>
            <a:xfrm>
              <a:off x="2315438" y="2577252"/>
              <a:ext cx="183267" cy="183267"/>
            </a:xfrm>
            <a:prstGeom prst="ellipse">
              <a:avLst/>
            </a:prstGeom>
            <a:solidFill>
              <a:srgbClr val="FFBD2E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EAAF481-75CB-510A-3661-CBCAC53D91D5}"/>
                </a:ext>
              </a:extLst>
            </p:cNvPr>
            <p:cNvSpPr/>
            <p:nvPr/>
          </p:nvSpPr>
          <p:spPr>
            <a:xfrm>
              <a:off x="2614036" y="2577251"/>
              <a:ext cx="183267" cy="183267"/>
            </a:xfrm>
            <a:prstGeom prst="ellipse">
              <a:avLst/>
            </a:prstGeom>
            <a:solidFill>
              <a:srgbClr val="27C93F"/>
            </a:solidFill>
            <a:ln>
              <a:noFill/>
            </a:ln>
            <a:effectLst>
              <a:innerShdw blurRad="254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400CEE4-AC94-49A7-0F8E-EEFA28DBBA16}"/>
              </a:ext>
            </a:extLst>
          </p:cNvPr>
          <p:cNvSpPr txBox="1"/>
          <p:nvPr/>
        </p:nvSpPr>
        <p:spPr>
          <a:xfrm>
            <a:off x="1608034" y="365519"/>
            <a:ext cx="7806130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docker run </a:t>
            </a:r>
            <a:r>
              <a:rPr lang="en-US" altLang="zh-CN" sz="1400" b="0">
                <a:solidFill>
                  <a:srgbClr val="129FDB"/>
                </a:solidFill>
                <a:effectLst/>
                <a:latin typeface="Source code pro" panose="020B0509030403020204" pitchFamily="49" charset="0"/>
              </a:rPr>
              <a:t>-d</a:t>
            </a: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129FDB"/>
                </a:solidFill>
                <a:effectLst/>
                <a:latin typeface="Source code pro" panose="020B0509030403020204" pitchFamily="49" charset="0"/>
              </a:rPr>
              <a:t>--name</a:t>
            </a: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ms </a:t>
            </a:r>
            <a:r>
              <a:rPr lang="en-US" altLang="zh-CN" sz="1400" b="0">
                <a:solidFill>
                  <a:srgbClr val="129FDB"/>
                </a:solidFill>
                <a:effectLst/>
                <a:latin typeface="Source code pro" panose="020B0509030403020204" pitchFamily="49" charset="0"/>
              </a:rPr>
              <a:t>-p</a:t>
            </a: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3306:3306 </a:t>
            </a:r>
            <a:r>
              <a:rPr lang="en-US" altLang="zh-CN" sz="1400" b="0">
                <a:solidFill>
                  <a:srgbClr val="129FDB"/>
                </a:solidFill>
                <a:effectLst/>
                <a:latin typeface="Source code pro" panose="020B0509030403020204" pitchFamily="49" charset="0"/>
              </a:rPr>
              <a:t>-e </a:t>
            </a: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MYSQL_ROOT_PASSWORD=123 mysql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6CD160-FB67-77C4-0B32-24E5D9732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24" r="23081"/>
          <a:stretch/>
        </p:blipFill>
        <p:spPr>
          <a:xfrm>
            <a:off x="8836126" y="2347768"/>
            <a:ext cx="2225041" cy="1934573"/>
          </a:xfrm>
          <a:prstGeom prst="rect">
            <a:avLst/>
          </a:prstGeom>
        </p:spPr>
      </p:pic>
      <p:sp>
        <p:nvSpPr>
          <p:cNvPr id="6" name="PA-文本框 5">
            <a:extLst>
              <a:ext uri="{FF2B5EF4-FFF2-40B4-BE49-F238E27FC236}">
                <a16:creationId xmlns:a16="http://schemas.microsoft.com/office/drawing/2014/main" id="{EFD90563-1D39-448B-F0FA-5B29AF3287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96315" y="359941"/>
            <a:ext cx="78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+mn-lt"/>
                <a:ea typeface="+mn-ea"/>
              </a:rPr>
              <a:t>|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39B74D-BD06-99A8-30AE-06445BF84298}"/>
              </a:ext>
            </a:extLst>
          </p:cNvPr>
          <p:cNvSpPr txBox="1"/>
          <p:nvPr/>
        </p:nvSpPr>
        <p:spPr>
          <a:xfrm>
            <a:off x="-67761" y="640254"/>
            <a:ext cx="5234334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Unable to find image 'mysql:latest' locally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4C404D-B8A0-1B61-74F9-461E3D96B9F6}"/>
              </a:ext>
            </a:extLst>
          </p:cNvPr>
          <p:cNvSpPr txBox="1"/>
          <p:nvPr/>
        </p:nvSpPr>
        <p:spPr>
          <a:xfrm>
            <a:off x="-67761" y="885655"/>
            <a:ext cx="5234334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latest: Pulling from library/mysql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27D0A1B-F8C3-9B1C-44CD-D8D5E6973080}"/>
              </a:ext>
            </a:extLst>
          </p:cNvPr>
          <p:cNvSpPr txBox="1"/>
          <p:nvPr/>
        </p:nvSpPr>
        <p:spPr>
          <a:xfrm>
            <a:off x="-67761" y="1131056"/>
            <a:ext cx="5234334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72a69066d2fe: Pull complete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78D43C-D7C5-5DC3-0CDF-1B652986807E}"/>
              </a:ext>
            </a:extLst>
          </p:cNvPr>
          <p:cNvSpPr txBox="1"/>
          <p:nvPr/>
        </p:nvSpPr>
        <p:spPr>
          <a:xfrm>
            <a:off x="-67761" y="1376457"/>
            <a:ext cx="5234334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93619dbc5b36: Pull complete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3AF6E7-8C99-363F-8BB6-55496293716C}"/>
              </a:ext>
            </a:extLst>
          </p:cNvPr>
          <p:cNvSpPr txBox="1"/>
          <p:nvPr/>
        </p:nvSpPr>
        <p:spPr>
          <a:xfrm>
            <a:off x="-67761" y="1621858"/>
            <a:ext cx="5234334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99da31dd6142: Pull complete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87BA4F-E124-E1A5-0C48-61281898392C}"/>
              </a:ext>
            </a:extLst>
          </p:cNvPr>
          <p:cNvSpPr txBox="1"/>
          <p:nvPr/>
        </p:nvSpPr>
        <p:spPr>
          <a:xfrm>
            <a:off x="-67761" y="1867259"/>
            <a:ext cx="5234334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626033c43d70: Pull complete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0E855AE-B669-C1A0-ECE1-D495C23D4B90}"/>
              </a:ext>
            </a:extLst>
          </p:cNvPr>
          <p:cNvSpPr txBox="1"/>
          <p:nvPr/>
        </p:nvSpPr>
        <p:spPr>
          <a:xfrm>
            <a:off x="-67761" y="2112660"/>
            <a:ext cx="7093190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  <a:latin typeface="Source code pro" panose="020B0509030403020204" pitchFamily="49" charset="0"/>
              </a:rPr>
              <a:t>Status: Downloaded newer image for mysql:latest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1091854-7A15-AC9E-6D70-4DE24D9CF1F0}"/>
              </a:ext>
            </a:extLst>
          </p:cNvPr>
          <p:cNvSpPr txBox="1"/>
          <p:nvPr/>
        </p:nvSpPr>
        <p:spPr>
          <a:xfrm>
            <a:off x="-67762" y="2358061"/>
            <a:ext cx="8903887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  <a:latin typeface="Source code pro" panose="020B0509030403020204" pitchFamily="49" charset="0"/>
              </a:rPr>
              <a:t>a6cec8ff4765ca0876d0453f3ccab205fca29b5dce74f8cfbad8d76571bf79be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61D72A-F371-929B-8CE3-31922BD3892D}"/>
              </a:ext>
            </a:extLst>
          </p:cNvPr>
          <p:cNvSpPr txBox="1"/>
          <p:nvPr/>
        </p:nvSpPr>
        <p:spPr>
          <a:xfrm>
            <a:off x="-80641" y="2637021"/>
            <a:ext cx="8903887" cy="332976"/>
          </a:xfrm>
          <a:prstGeom prst="rect">
            <a:avLst/>
          </a:prstGeom>
          <a:noFill/>
        </p:spPr>
        <p:txBody>
          <a:bodyPr wrap="square" lIns="217440" tIns="45720" rIns="21600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  <a:latin typeface="Source code pro" panose="020B0509030403020204" pitchFamily="49" charset="0"/>
              </a:rPr>
              <a:t>[root@heima ~]#</a:t>
            </a:r>
          </a:p>
        </p:txBody>
      </p:sp>
    </p:spTree>
    <p:extLst>
      <p:ext uri="{BB962C8B-B14F-4D97-AF65-F5344CB8AC3E}">
        <p14:creationId xmlns:p14="http://schemas.microsoft.com/office/powerpoint/2010/main" val="3572227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"/>
                            </p:stCondLst>
                            <p:childTnLst>
                              <p:par>
                                <p:cTn id="14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60808 0.00023 " pathEditMode="relative" rAng="0" ptsTypes="AA">
                                      <p:cBhvr>
                                        <p:cTn id="20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5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21"/>
                            </p:stCondLst>
                            <p:childTnLst>
                              <p:par>
                                <p:cTn id="2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21"/>
                            </p:stCondLst>
                            <p:childTnLst>
                              <p:par>
                                <p:cTn id="27" presetID="1" presetClass="exit" presetSubtype="0" fill="hold" grpId="8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21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71"/>
                            </p:stCondLst>
                            <p:childTnLst>
                              <p:par>
                                <p:cTn id="33" presetID="1" presetClass="exit" presetSubtype="0" fill="hold" grpId="1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1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71"/>
                            </p:stCondLst>
                            <p:childTnLst>
                              <p:par>
                                <p:cTn id="39" presetID="1" presetClass="exit" presetSubtype="0" fill="hold" grpId="1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21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21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621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21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21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21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21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621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21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6"/>
      <p:bldP spid="6" grpId="7"/>
      <p:bldP spid="6" grpId="8"/>
      <p:bldP spid="6" grpId="9"/>
      <p:bldP spid="6" grpId="10"/>
      <p:bldP spid="6" grpId="11"/>
      <p:bldP spid="6" grpId="12"/>
      <p:bldP spid="7" grpId="0"/>
      <p:bldP spid="13" grpId="0"/>
      <p:bldP spid="29" grpId="0"/>
      <p:bldP spid="30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986F6EDD-87AD-C506-84FE-7945A06BB418}"/>
              </a:ext>
            </a:extLst>
          </p:cNvPr>
          <p:cNvSpPr txBox="1"/>
          <p:nvPr/>
        </p:nvSpPr>
        <p:spPr>
          <a:xfrm>
            <a:off x="5360046" y="2234896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部署</a:t>
            </a:r>
            <a:r>
              <a:rPr lang="en-US" altLang="zh-CN" sz="160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F3BE76-D192-49D3-5053-3576A7AA052A}"/>
              </a:ext>
            </a:extLst>
          </p:cNvPr>
          <p:cNvSpPr txBox="1"/>
          <p:nvPr/>
        </p:nvSpPr>
        <p:spPr>
          <a:xfrm>
            <a:off x="5347619" y="2234896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  <a:latin typeface="+mn-lt"/>
                <a:ea typeface="+mn-ea"/>
              </a:rPr>
              <a:t>命令解读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5F4618C-5D07-3FC8-CC62-9B19DDC93C55}"/>
              </a:ext>
            </a:extLst>
          </p:cNvPr>
          <p:cNvSpPr txBox="1">
            <a:spLocks/>
          </p:cNvSpPr>
          <p:nvPr/>
        </p:nvSpPr>
        <p:spPr>
          <a:xfrm>
            <a:off x="5347620" y="195392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快速入门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BD7A9B6-EB5F-16A8-A2A5-9981EBD659DB}"/>
              </a:ext>
            </a:extLst>
          </p:cNvPr>
          <p:cNvSpPr txBox="1">
            <a:spLocks/>
          </p:cNvSpPr>
          <p:nvPr/>
        </p:nvSpPr>
        <p:spPr>
          <a:xfrm>
            <a:off x="5347620" y="253844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基础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3BD2D23-3B21-17C6-6282-125A5E253B37}"/>
              </a:ext>
            </a:extLst>
          </p:cNvPr>
          <p:cNvSpPr txBox="1">
            <a:spLocks/>
          </p:cNvSpPr>
          <p:nvPr/>
        </p:nvSpPr>
        <p:spPr>
          <a:xfrm>
            <a:off x="5347620" y="312296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项目部署</a:t>
            </a:r>
          </a:p>
        </p:txBody>
      </p:sp>
      <p:sp>
        <p:nvSpPr>
          <p:cNvPr id="9" name="!!jx8">
            <a:extLst>
              <a:ext uri="{FF2B5EF4-FFF2-40B4-BE49-F238E27FC236}">
                <a16:creationId xmlns:a16="http://schemas.microsoft.com/office/drawing/2014/main" id="{F18F7CBA-8390-1C7D-5EE8-5AA299E6826F}"/>
              </a:ext>
            </a:extLst>
          </p:cNvPr>
          <p:cNvSpPr/>
          <p:nvPr/>
        </p:nvSpPr>
        <p:spPr>
          <a:xfrm rot="5400000">
            <a:off x="4980789" y="2224881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!!jx9">
            <a:extLst>
              <a:ext uri="{FF2B5EF4-FFF2-40B4-BE49-F238E27FC236}">
                <a16:creationId xmlns:a16="http://schemas.microsoft.com/office/drawing/2014/main" id="{90709795-8C44-23D3-F2C1-D0BE9BFDF8BF}"/>
              </a:ext>
            </a:extLst>
          </p:cNvPr>
          <p:cNvSpPr/>
          <p:nvPr/>
        </p:nvSpPr>
        <p:spPr>
          <a:xfrm rot="5400000">
            <a:off x="4980790" y="2804704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!!jx10">
            <a:extLst>
              <a:ext uri="{FF2B5EF4-FFF2-40B4-BE49-F238E27FC236}">
                <a16:creationId xmlns:a16="http://schemas.microsoft.com/office/drawing/2014/main" id="{5E29EBCA-B78D-DD1E-A4C4-FD02FDD21381}"/>
              </a:ext>
            </a:extLst>
          </p:cNvPr>
          <p:cNvSpPr/>
          <p:nvPr/>
        </p:nvSpPr>
        <p:spPr>
          <a:xfrm rot="5400000">
            <a:off x="4980791" y="3394801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02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F7B27D4-7F7B-1531-2DC8-202FB968B9F1}"/>
              </a:ext>
            </a:extLst>
          </p:cNvPr>
          <p:cNvSpPr txBox="1"/>
          <p:nvPr/>
        </p:nvSpPr>
        <p:spPr>
          <a:xfrm>
            <a:off x="5347620" y="3182392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常见命令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67CC11-ABCB-0398-1881-AFB7B630643C}"/>
              </a:ext>
            </a:extLst>
          </p:cNvPr>
          <p:cNvSpPr txBox="1"/>
          <p:nvPr/>
        </p:nvSpPr>
        <p:spPr>
          <a:xfrm>
            <a:off x="5347620" y="3182392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  <a:latin typeface="+mn-lt"/>
                <a:ea typeface="+mn-ea"/>
              </a:rPr>
              <a:t>数据卷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9399E8-73B0-6E1C-0046-74EBA1CAAD68}"/>
              </a:ext>
            </a:extLst>
          </p:cNvPr>
          <p:cNvSpPr txBox="1"/>
          <p:nvPr/>
        </p:nvSpPr>
        <p:spPr>
          <a:xfrm>
            <a:off x="5347620" y="3182392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自定义镜像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34E08B-6FF6-DB44-8B67-B7C97367DD26}"/>
              </a:ext>
            </a:extLst>
          </p:cNvPr>
          <p:cNvSpPr txBox="1"/>
          <p:nvPr/>
        </p:nvSpPr>
        <p:spPr>
          <a:xfrm>
            <a:off x="5347620" y="3182392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容器网络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5F4618C-5D07-3FC8-CC62-9B19DDC93C55}"/>
              </a:ext>
            </a:extLst>
          </p:cNvPr>
          <p:cNvSpPr txBox="1">
            <a:spLocks/>
          </p:cNvSpPr>
          <p:nvPr/>
        </p:nvSpPr>
        <p:spPr>
          <a:xfrm>
            <a:off x="5347620" y="1953921"/>
            <a:ext cx="3104979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快速入门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BD7A9B6-EB5F-16A8-A2A5-9981EBD659DB}"/>
              </a:ext>
            </a:extLst>
          </p:cNvPr>
          <p:cNvSpPr txBox="1">
            <a:spLocks/>
          </p:cNvSpPr>
          <p:nvPr/>
        </p:nvSpPr>
        <p:spPr>
          <a:xfrm>
            <a:off x="5347620" y="3249467"/>
            <a:ext cx="3104979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基础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3BD2D23-3B21-17C6-6282-125A5E253B37}"/>
              </a:ext>
            </a:extLst>
          </p:cNvPr>
          <p:cNvSpPr txBox="1">
            <a:spLocks/>
          </p:cNvSpPr>
          <p:nvPr/>
        </p:nvSpPr>
        <p:spPr>
          <a:xfrm>
            <a:off x="5347620" y="3833989"/>
            <a:ext cx="3104979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项目部署</a:t>
            </a:r>
          </a:p>
        </p:txBody>
      </p:sp>
      <p:sp>
        <p:nvSpPr>
          <p:cNvPr id="9" name="!!jx8">
            <a:extLst>
              <a:ext uri="{FF2B5EF4-FFF2-40B4-BE49-F238E27FC236}">
                <a16:creationId xmlns:a16="http://schemas.microsoft.com/office/drawing/2014/main" id="{F18F7CBA-8390-1C7D-5EE8-5AA299E6826F}"/>
              </a:ext>
            </a:extLst>
          </p:cNvPr>
          <p:cNvSpPr/>
          <p:nvPr/>
        </p:nvSpPr>
        <p:spPr>
          <a:xfrm rot="13500000">
            <a:off x="4980789" y="2224881"/>
            <a:ext cx="129412" cy="1294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!!jx9">
            <a:extLst>
              <a:ext uri="{FF2B5EF4-FFF2-40B4-BE49-F238E27FC236}">
                <a16:creationId xmlns:a16="http://schemas.microsoft.com/office/drawing/2014/main" id="{90709795-8C44-23D3-F2C1-D0BE9BFDF8BF}"/>
              </a:ext>
            </a:extLst>
          </p:cNvPr>
          <p:cNvSpPr/>
          <p:nvPr/>
        </p:nvSpPr>
        <p:spPr>
          <a:xfrm rot="5400000">
            <a:off x="4980790" y="3515728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!!jx10">
            <a:extLst>
              <a:ext uri="{FF2B5EF4-FFF2-40B4-BE49-F238E27FC236}">
                <a16:creationId xmlns:a16="http://schemas.microsoft.com/office/drawing/2014/main" id="{5E29EBCA-B78D-DD1E-A4C4-FD02FDD21381}"/>
              </a:ext>
            </a:extLst>
          </p:cNvPr>
          <p:cNvSpPr/>
          <p:nvPr/>
        </p:nvSpPr>
        <p:spPr>
          <a:xfrm rot="5400000">
            <a:off x="4980791" y="4105825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7DA6C9-0FF8-0F89-1F76-0BC2BF7E9247}"/>
              </a:ext>
            </a:extLst>
          </p:cNvPr>
          <p:cNvSpPr txBox="1"/>
          <p:nvPr/>
        </p:nvSpPr>
        <p:spPr>
          <a:xfrm>
            <a:off x="5347620" y="2461086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部署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B31CA9-FD8F-D7F2-28B3-68F38402E624}"/>
              </a:ext>
            </a:extLst>
          </p:cNvPr>
          <p:cNvSpPr txBox="1"/>
          <p:nvPr/>
        </p:nvSpPr>
        <p:spPr>
          <a:xfrm>
            <a:off x="5347620" y="2823325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命令解读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766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5F4618C-5D07-3FC8-CC62-9B19DDC93C55}"/>
              </a:ext>
            </a:extLst>
          </p:cNvPr>
          <p:cNvSpPr txBox="1">
            <a:spLocks/>
          </p:cNvSpPr>
          <p:nvPr/>
        </p:nvSpPr>
        <p:spPr>
          <a:xfrm>
            <a:off x="5347620" y="195392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快速入门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BD7A9B6-EB5F-16A8-A2A5-9981EBD659DB}"/>
              </a:ext>
            </a:extLst>
          </p:cNvPr>
          <p:cNvSpPr txBox="1">
            <a:spLocks/>
          </p:cNvSpPr>
          <p:nvPr/>
        </p:nvSpPr>
        <p:spPr>
          <a:xfrm>
            <a:off x="5347620" y="253844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基础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3BD2D23-3B21-17C6-6282-125A5E253B37}"/>
              </a:ext>
            </a:extLst>
          </p:cNvPr>
          <p:cNvSpPr txBox="1">
            <a:spLocks/>
          </p:cNvSpPr>
          <p:nvPr/>
        </p:nvSpPr>
        <p:spPr>
          <a:xfrm>
            <a:off x="5347620" y="451801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项目部署</a:t>
            </a:r>
          </a:p>
        </p:txBody>
      </p:sp>
      <p:sp>
        <p:nvSpPr>
          <p:cNvPr id="9" name="!!jx8">
            <a:extLst>
              <a:ext uri="{FF2B5EF4-FFF2-40B4-BE49-F238E27FC236}">
                <a16:creationId xmlns:a16="http://schemas.microsoft.com/office/drawing/2014/main" id="{F18F7CBA-8390-1C7D-5EE8-5AA299E6826F}"/>
              </a:ext>
            </a:extLst>
          </p:cNvPr>
          <p:cNvSpPr/>
          <p:nvPr/>
        </p:nvSpPr>
        <p:spPr>
          <a:xfrm rot="5400000">
            <a:off x="4980789" y="2224881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!!jx9">
            <a:extLst>
              <a:ext uri="{FF2B5EF4-FFF2-40B4-BE49-F238E27FC236}">
                <a16:creationId xmlns:a16="http://schemas.microsoft.com/office/drawing/2014/main" id="{90709795-8C44-23D3-F2C1-D0BE9BFDF8BF}"/>
              </a:ext>
            </a:extLst>
          </p:cNvPr>
          <p:cNvSpPr/>
          <p:nvPr/>
        </p:nvSpPr>
        <p:spPr>
          <a:xfrm rot="13500000">
            <a:off x="4980790" y="2804704"/>
            <a:ext cx="129412" cy="1294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!!jx10">
            <a:extLst>
              <a:ext uri="{FF2B5EF4-FFF2-40B4-BE49-F238E27FC236}">
                <a16:creationId xmlns:a16="http://schemas.microsoft.com/office/drawing/2014/main" id="{5E29EBCA-B78D-DD1E-A4C4-FD02FDD21381}"/>
              </a:ext>
            </a:extLst>
          </p:cNvPr>
          <p:cNvSpPr/>
          <p:nvPr/>
        </p:nvSpPr>
        <p:spPr>
          <a:xfrm rot="5400000">
            <a:off x="4980791" y="4789852"/>
            <a:ext cx="129412" cy="1294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7124EF-6A19-A7A0-426E-B22CFD793AC0}"/>
              </a:ext>
            </a:extLst>
          </p:cNvPr>
          <p:cNvSpPr txBox="1"/>
          <p:nvPr/>
        </p:nvSpPr>
        <p:spPr>
          <a:xfrm>
            <a:off x="5347620" y="2983407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常见命令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14ED15-A344-2303-893A-EFE9551FA0D0}"/>
              </a:ext>
            </a:extLst>
          </p:cNvPr>
          <p:cNvSpPr txBox="1"/>
          <p:nvPr/>
        </p:nvSpPr>
        <p:spPr>
          <a:xfrm>
            <a:off x="5347620" y="3340345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数据卷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B0883D-246F-3489-D7B3-4440BF0601B1}"/>
              </a:ext>
            </a:extLst>
          </p:cNvPr>
          <p:cNvSpPr txBox="1"/>
          <p:nvPr/>
        </p:nvSpPr>
        <p:spPr>
          <a:xfrm>
            <a:off x="5347620" y="3697283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自定义镜像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F42E48-AEE5-99EA-52C8-690365EC7DC2}"/>
              </a:ext>
            </a:extLst>
          </p:cNvPr>
          <p:cNvSpPr txBox="1"/>
          <p:nvPr/>
        </p:nvSpPr>
        <p:spPr>
          <a:xfrm>
            <a:off x="5347620" y="4054222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容器网络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1A996D-C14A-11B7-CD23-4E7639140424}"/>
              </a:ext>
            </a:extLst>
          </p:cNvPr>
          <p:cNvSpPr txBox="1"/>
          <p:nvPr/>
        </p:nvSpPr>
        <p:spPr>
          <a:xfrm>
            <a:off x="5347620" y="4318242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部署前端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74F310-D690-3CBD-94DB-7BCFBA3AC0E3}"/>
              </a:ext>
            </a:extLst>
          </p:cNvPr>
          <p:cNvSpPr txBox="1"/>
          <p:nvPr/>
        </p:nvSpPr>
        <p:spPr>
          <a:xfrm>
            <a:off x="5347620" y="4318242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  <a:latin typeface="+mn-lt"/>
                <a:ea typeface="+mn-ea"/>
              </a:rPr>
              <a:t>部署</a:t>
            </a:r>
            <a:r>
              <a:rPr lang="en-US" altLang="zh-CN" sz="1600">
                <a:solidFill>
                  <a:schemeClr val="bg1"/>
                </a:solidFill>
                <a:latin typeface="+mn-lt"/>
                <a:ea typeface="+mn-ea"/>
              </a:rPr>
              <a:t>Java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75F83E-7FC4-20AE-FB3F-043002854857}"/>
              </a:ext>
            </a:extLst>
          </p:cNvPr>
          <p:cNvSpPr txBox="1"/>
          <p:nvPr/>
        </p:nvSpPr>
        <p:spPr>
          <a:xfrm>
            <a:off x="5347620" y="4318242"/>
            <a:ext cx="3493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DockerCompose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153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7212;#175691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双元模板v2.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双元模板v2.0.1" id="{1F65F0D9-8D98-4814-8657-8CB04C0E3909}" vid="{0654D3CB-10AB-4CF2-8D78-0C108F0687BF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Source Code Pro Black"/>
        <a:ea typeface="阿里巴巴普惠体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双元模板v2.0.1</Template>
  <TotalTime>4187</TotalTime>
  <Words>4664</Words>
  <Application>Microsoft Office PowerPoint</Application>
  <PresentationFormat>宽屏</PresentationFormat>
  <Paragraphs>794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53</vt:i4>
      </vt:variant>
    </vt:vector>
  </HeadingPairs>
  <TitlesOfParts>
    <vt:vector size="76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Georgia Pro</vt:lpstr>
      <vt:lpstr>Segoe UI</vt:lpstr>
      <vt:lpstr>Source code pro</vt:lpstr>
      <vt:lpstr>Source code pro</vt:lpstr>
      <vt:lpstr>Verdana</vt:lpstr>
      <vt:lpstr>Wingdings</vt:lpstr>
      <vt:lpstr>双元模板v2.0.1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Docker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快速入门</vt:lpstr>
      <vt:lpstr>PowerPoint 演示文稿</vt:lpstr>
      <vt:lpstr>部署MySQL</vt:lpstr>
      <vt:lpstr>镜像和容器</vt:lpstr>
      <vt:lpstr>PowerPoint 演示文稿</vt:lpstr>
      <vt:lpstr>PowerPoint 演示文稿</vt:lpstr>
      <vt:lpstr>PowerPoint 演示文稿</vt:lpstr>
      <vt:lpstr>镜像命名规范</vt:lpstr>
      <vt:lpstr>PowerPoint 演示文稿</vt:lpstr>
      <vt:lpstr>Docker基础</vt:lpstr>
      <vt:lpstr>PowerPoint 演示文稿</vt:lpstr>
      <vt:lpstr>常见命令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Dockerfile</vt:lpstr>
      <vt:lpstr>Dockerfile</vt:lpstr>
      <vt:lpstr>Dockerfile</vt:lpstr>
      <vt:lpstr>Dockerfile</vt:lpstr>
      <vt:lpstr>PowerPoint 演示文稿</vt:lpstr>
      <vt:lpstr>PowerPoint 演示文稿</vt:lpstr>
      <vt:lpstr>PowerPoint 演示文稿</vt:lpstr>
      <vt:lpstr>PowerPoint 演示文稿</vt:lpstr>
      <vt:lpstr>项目部署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zhang huyi</dc:creator>
  <cp:lastModifiedBy>zhang huyi</cp:lastModifiedBy>
  <cp:revision>170</cp:revision>
  <dcterms:created xsi:type="dcterms:W3CDTF">2023-05-27T00:48:17Z</dcterms:created>
  <dcterms:modified xsi:type="dcterms:W3CDTF">2023-11-06T12:35:33Z</dcterms:modified>
</cp:coreProperties>
</file>