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9" r:id="rId4"/>
    <p:sldId id="262" r:id="rId5"/>
    <p:sldId id="263" r:id="rId6"/>
    <p:sldId id="264" r:id="rId7"/>
    <p:sldId id="258"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06359-AC48-4C4B-BCEC-C9F08254F736}" type="datetimeFigureOut">
              <a:rPr lang="zh-TW" altLang="en-US" smtClean="0"/>
              <a:t>2022/7/14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76E4E-C3EB-4AF7-8359-57AC8579CAB5}" type="slidenum">
              <a:rPr lang="zh-TW" altLang="en-US" smtClean="0"/>
              <a:t>‹#›</a:t>
            </a:fld>
            <a:endParaRPr lang="zh-TW" altLang="en-US"/>
          </a:p>
        </p:txBody>
      </p:sp>
    </p:spTree>
    <p:extLst>
      <p:ext uri="{BB962C8B-B14F-4D97-AF65-F5344CB8AC3E}">
        <p14:creationId xmlns:p14="http://schemas.microsoft.com/office/powerpoint/2010/main" val="314343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8676E4E-C3EB-4AF7-8359-57AC8579CAB5}" type="slidenum">
              <a:rPr lang="zh-TW" altLang="en-US" smtClean="0"/>
              <a:t>3</a:t>
            </a:fld>
            <a:endParaRPr lang="zh-TW" altLang="en-US"/>
          </a:p>
        </p:txBody>
      </p:sp>
    </p:spTree>
    <p:extLst>
      <p:ext uri="{BB962C8B-B14F-4D97-AF65-F5344CB8AC3E}">
        <p14:creationId xmlns:p14="http://schemas.microsoft.com/office/powerpoint/2010/main" val="656256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208DA09-9C98-4A30-A8DB-90CD5908DB77}" type="datetimeFigureOut">
              <a:rPr lang="zh-TW" altLang="en-US" smtClean="0"/>
              <a:t>2022/7/14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79C47C-4631-4A42-ACF1-9C6C8EE89BAB}"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84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208DA09-9C98-4A30-A8DB-90CD5908DB77}" type="datetimeFigureOut">
              <a:rPr lang="zh-TW" altLang="en-US" smtClean="0"/>
              <a:t>2022/7/14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79C47C-4631-4A42-ACF1-9C6C8EE89BAB}" type="slidenum">
              <a:rPr lang="zh-TW" altLang="en-US" smtClean="0"/>
              <a:t>‹#›</a:t>
            </a:fld>
            <a:endParaRPr lang="zh-TW" altLang="en-US"/>
          </a:p>
        </p:txBody>
      </p:sp>
    </p:spTree>
    <p:extLst>
      <p:ext uri="{BB962C8B-B14F-4D97-AF65-F5344CB8AC3E}">
        <p14:creationId xmlns:p14="http://schemas.microsoft.com/office/powerpoint/2010/main" val="383252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208DA09-9C98-4A30-A8DB-90CD5908DB77}" type="datetimeFigureOut">
              <a:rPr lang="zh-TW" altLang="en-US" smtClean="0"/>
              <a:t>2022/7/14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79C47C-4631-4A42-ACF1-9C6C8EE89BAB}" type="slidenum">
              <a:rPr lang="zh-TW" altLang="en-US" smtClean="0"/>
              <a:t>‹#›</a:t>
            </a:fld>
            <a:endParaRPr lang="zh-TW" altLang="en-US"/>
          </a:p>
        </p:txBody>
      </p:sp>
    </p:spTree>
    <p:extLst>
      <p:ext uri="{BB962C8B-B14F-4D97-AF65-F5344CB8AC3E}">
        <p14:creationId xmlns:p14="http://schemas.microsoft.com/office/powerpoint/2010/main" val="158756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b="1">
                <a:latin typeface="標楷體" panose="03000509000000000000" pitchFamily="65" charset="-120"/>
                <a:ea typeface="標楷體" panose="03000509000000000000" pitchFamily="65" charset="-120"/>
              </a:defRPr>
            </a:lvl1pPr>
          </a:lstStyle>
          <a:p>
            <a:r>
              <a:rPr lang="zh-TW" altLang="en-US" dirty="0" smtClean="0"/>
              <a:t>按一下以編輯母片標題樣式</a:t>
            </a:r>
            <a:endParaRPr lang="en-US" dirty="0"/>
          </a:p>
        </p:txBody>
      </p:sp>
      <p:sp>
        <p:nvSpPr>
          <p:cNvPr id="3" name="Content Placeholder 2"/>
          <p:cNvSpPr>
            <a:spLocks noGrp="1"/>
          </p:cNvSpPr>
          <p:nvPr>
            <p:ph idx="1"/>
          </p:nvPr>
        </p:nvSpPr>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0208DA09-9C98-4A30-A8DB-90CD5908DB77}" type="datetimeFigureOut">
              <a:rPr lang="zh-TW" altLang="en-US" smtClean="0"/>
              <a:t>2022/7/14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79C47C-4631-4A42-ACF1-9C6C8EE89BAB}" type="slidenum">
              <a:rPr lang="zh-TW" altLang="en-US" smtClean="0"/>
              <a:t>‹#›</a:t>
            </a:fld>
            <a:endParaRPr lang="zh-TW" altLang="en-US"/>
          </a:p>
        </p:txBody>
      </p:sp>
    </p:spTree>
    <p:extLst>
      <p:ext uri="{BB962C8B-B14F-4D97-AF65-F5344CB8AC3E}">
        <p14:creationId xmlns:p14="http://schemas.microsoft.com/office/powerpoint/2010/main" val="180711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208DA09-9C98-4A30-A8DB-90CD5908DB77}" type="datetimeFigureOut">
              <a:rPr lang="zh-TW" altLang="en-US" smtClean="0"/>
              <a:t>2022/7/14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79C47C-4631-4A42-ACF1-9C6C8EE89BAB}"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47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208DA09-9C98-4A30-A8DB-90CD5908DB77}" type="datetimeFigureOut">
              <a:rPr lang="zh-TW" altLang="en-US" smtClean="0"/>
              <a:t>2022/7/14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279C47C-4631-4A42-ACF1-9C6C8EE89BAB}" type="slidenum">
              <a:rPr lang="zh-TW" altLang="en-US" smtClean="0"/>
              <a:t>‹#›</a:t>
            </a:fld>
            <a:endParaRPr lang="zh-TW" altLang="en-US"/>
          </a:p>
        </p:txBody>
      </p:sp>
    </p:spTree>
    <p:extLst>
      <p:ext uri="{BB962C8B-B14F-4D97-AF65-F5344CB8AC3E}">
        <p14:creationId xmlns:p14="http://schemas.microsoft.com/office/powerpoint/2010/main" val="237198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208DA09-9C98-4A30-A8DB-90CD5908DB77}" type="datetimeFigureOut">
              <a:rPr lang="zh-TW" altLang="en-US" smtClean="0"/>
              <a:t>2022/7/14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279C47C-4631-4A42-ACF1-9C6C8EE89BAB}" type="slidenum">
              <a:rPr lang="zh-TW" altLang="en-US" smtClean="0"/>
              <a:t>‹#›</a:t>
            </a:fld>
            <a:endParaRPr lang="zh-TW" altLang="en-US"/>
          </a:p>
        </p:txBody>
      </p:sp>
    </p:spTree>
    <p:extLst>
      <p:ext uri="{BB962C8B-B14F-4D97-AF65-F5344CB8AC3E}">
        <p14:creationId xmlns:p14="http://schemas.microsoft.com/office/powerpoint/2010/main" val="212289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208DA09-9C98-4A30-A8DB-90CD5908DB77}" type="datetimeFigureOut">
              <a:rPr lang="zh-TW" altLang="en-US" smtClean="0"/>
              <a:t>2022/7/14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279C47C-4631-4A42-ACF1-9C6C8EE89BAB}" type="slidenum">
              <a:rPr lang="zh-TW" altLang="en-US" smtClean="0"/>
              <a:t>‹#›</a:t>
            </a:fld>
            <a:endParaRPr lang="zh-TW" altLang="en-US"/>
          </a:p>
        </p:txBody>
      </p:sp>
    </p:spTree>
    <p:extLst>
      <p:ext uri="{BB962C8B-B14F-4D97-AF65-F5344CB8AC3E}">
        <p14:creationId xmlns:p14="http://schemas.microsoft.com/office/powerpoint/2010/main" val="82108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08DA09-9C98-4A30-A8DB-90CD5908DB77}" type="datetimeFigureOut">
              <a:rPr lang="zh-TW" altLang="en-US" smtClean="0"/>
              <a:t>2022/7/14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C279C47C-4631-4A42-ACF1-9C6C8EE89BAB}" type="slidenum">
              <a:rPr lang="zh-TW" altLang="en-US" smtClean="0"/>
              <a:t>‹#›</a:t>
            </a:fld>
            <a:endParaRPr lang="zh-TW" altLang="en-US"/>
          </a:p>
        </p:txBody>
      </p:sp>
    </p:spTree>
    <p:extLst>
      <p:ext uri="{BB962C8B-B14F-4D97-AF65-F5344CB8AC3E}">
        <p14:creationId xmlns:p14="http://schemas.microsoft.com/office/powerpoint/2010/main" val="34785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08DA09-9C98-4A30-A8DB-90CD5908DB77}" type="datetimeFigureOut">
              <a:rPr lang="zh-TW" altLang="en-US" smtClean="0"/>
              <a:t>2022/7/14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79C47C-4631-4A42-ACF1-9C6C8EE89BAB}" type="slidenum">
              <a:rPr lang="zh-TW" altLang="en-US" smtClean="0"/>
              <a:t>‹#›</a:t>
            </a:fld>
            <a:endParaRPr lang="zh-TW" altLang="en-US"/>
          </a:p>
        </p:txBody>
      </p:sp>
    </p:spTree>
    <p:extLst>
      <p:ext uri="{BB962C8B-B14F-4D97-AF65-F5344CB8AC3E}">
        <p14:creationId xmlns:p14="http://schemas.microsoft.com/office/powerpoint/2010/main" val="262236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208DA09-9C98-4A30-A8DB-90CD5908DB77}" type="datetimeFigureOut">
              <a:rPr lang="zh-TW" altLang="en-US" smtClean="0"/>
              <a:t>2022/7/14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279C47C-4631-4A42-ACF1-9C6C8EE89BAB}" type="slidenum">
              <a:rPr lang="zh-TW" altLang="en-US" smtClean="0"/>
              <a:t>‹#›</a:t>
            </a:fld>
            <a:endParaRPr lang="zh-TW" altLang="en-US"/>
          </a:p>
        </p:txBody>
      </p:sp>
    </p:spTree>
    <p:extLst>
      <p:ext uri="{BB962C8B-B14F-4D97-AF65-F5344CB8AC3E}">
        <p14:creationId xmlns:p14="http://schemas.microsoft.com/office/powerpoint/2010/main" val="14589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08DA09-9C98-4A30-A8DB-90CD5908DB77}" type="datetimeFigureOut">
              <a:rPr lang="zh-TW" altLang="en-US" smtClean="0"/>
              <a:t>2022/7/14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79C47C-4631-4A42-ACF1-9C6C8EE89BAB}"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132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penaccess.thecvf.com/content_CVPR_2019/papers/Deng_ArcFace_Additive_Angular_Margin_Loss_for_Deep_Face_Recognition_CVPR_2019_paper.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a:latin typeface="標楷體" panose="03000509000000000000" pitchFamily="65" charset="-120"/>
                <a:ea typeface="標楷體" panose="03000509000000000000" pitchFamily="65" charset="-120"/>
              </a:rPr>
              <a:t>A</a:t>
            </a:r>
            <a:r>
              <a:rPr lang="en-US" altLang="zh-TW" dirty="0" err="1" smtClean="0">
                <a:latin typeface="標楷體" panose="03000509000000000000" pitchFamily="65" charset="-120"/>
                <a:ea typeface="標楷體" panose="03000509000000000000" pitchFamily="65" charset="-120"/>
              </a:rPr>
              <a:t>rcface</a:t>
            </a:r>
            <a:r>
              <a:rPr lang="zh-TW" altLang="en-US" dirty="0" smtClean="0">
                <a:latin typeface="標楷體" panose="03000509000000000000" pitchFamily="65" charset="-120"/>
                <a:ea typeface="標楷體" panose="03000509000000000000" pitchFamily="65" charset="-120"/>
              </a:rPr>
              <a:t>參數定義及原理推論</a:t>
            </a:r>
            <a:endParaRPr lang="zh-TW" altLang="en-US"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68436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甚麼是</a:t>
            </a:r>
            <a:r>
              <a:rPr lang="en-US" altLang="zh-TW" dirty="0" err="1" smtClean="0"/>
              <a:t>Arcface</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en-US" altLang="zh-TW" sz="2200" dirty="0" err="1" smtClean="0"/>
              <a:t>Arcface</a:t>
            </a:r>
            <a:r>
              <a:rPr lang="zh-TW" altLang="en-US" sz="2200" dirty="0" smtClean="0"/>
              <a:t> 即 </a:t>
            </a:r>
            <a:r>
              <a:rPr lang="en-US" altLang="zh-TW" sz="2200" dirty="0"/>
              <a:t>Additive Angular Margin Loss</a:t>
            </a:r>
            <a:r>
              <a:rPr lang="zh-TW" altLang="en-US" sz="2200" dirty="0"/>
              <a:t>，是一種用於人臉識別任務的</a:t>
            </a:r>
            <a:r>
              <a:rPr lang="zh-TW" altLang="en-US" sz="2200" dirty="0">
                <a:solidFill>
                  <a:srgbClr val="FF0000"/>
                </a:solidFill>
              </a:rPr>
              <a:t>損失函數</a:t>
            </a:r>
            <a:r>
              <a:rPr lang="zh-TW" altLang="en-US" sz="2200" dirty="0" smtClean="0"/>
              <a:t>。</a:t>
            </a:r>
            <a:endParaRPr lang="en-US" altLang="zh-TW" sz="2200" dirty="0" smtClean="0"/>
          </a:p>
          <a:p>
            <a:r>
              <a:rPr lang="en-US" altLang="zh-TW" dirty="0" err="1" smtClean="0"/>
              <a:t>Arcface</a:t>
            </a:r>
            <a:r>
              <a:rPr lang="en-US" altLang="zh-TW" dirty="0" smtClean="0"/>
              <a:t> </a:t>
            </a:r>
            <a:r>
              <a:rPr lang="zh-TW" altLang="en-US" dirty="0" smtClean="0"/>
              <a:t>是基於</a:t>
            </a:r>
            <a:r>
              <a:rPr lang="en-US" altLang="zh-TW" dirty="0" err="1" smtClean="0"/>
              <a:t>SphereFace</a:t>
            </a:r>
            <a:r>
              <a:rPr lang="zh-TW" altLang="en-US" dirty="0"/>
              <a:t>基礎上改進了對特徵向量歸一化和加性角度間隔，提高了類間可分性同時加強類內緊度和類間</a:t>
            </a:r>
            <a:r>
              <a:rPr lang="zh-TW" altLang="en-US" dirty="0" smtClean="0"/>
              <a:t>差異。</a:t>
            </a:r>
            <a:endParaRPr lang="en-US" altLang="zh-TW" dirty="0" smtClean="0"/>
          </a:p>
          <a:p>
            <a:r>
              <a:rPr lang="zh-TW" altLang="en-US" sz="2200" dirty="0" smtClean="0"/>
              <a:t>優點</a:t>
            </a:r>
            <a:r>
              <a:rPr lang="en-US" altLang="zh-TW" sz="2200" dirty="0" smtClean="0"/>
              <a:t>:</a:t>
            </a:r>
          </a:p>
          <a:p>
            <a:pPr>
              <a:buFont typeface="Wingdings" panose="05000000000000000000" pitchFamily="2" charset="2"/>
              <a:buChar char="l"/>
            </a:pPr>
            <a:r>
              <a:rPr lang="zh-TW" altLang="en-US" sz="2200" dirty="0"/>
              <a:t>性能高，易於編程實現，複雜性低，訓練效率高</a:t>
            </a:r>
          </a:p>
          <a:p>
            <a:pPr>
              <a:buFont typeface="Wingdings" panose="05000000000000000000" pitchFamily="2" charset="2"/>
              <a:buChar char="l"/>
            </a:pPr>
            <a:r>
              <a:rPr lang="en-US" altLang="zh-TW" sz="2200" dirty="0" err="1"/>
              <a:t>ArcFace</a:t>
            </a:r>
            <a:r>
              <a:rPr lang="zh-TW" altLang="en-US" sz="2200" dirty="0"/>
              <a:t>直接優化</a:t>
            </a:r>
            <a:r>
              <a:rPr lang="en-US" altLang="zh-TW" sz="2200" dirty="0"/>
              <a:t>geodesic distance margin(</a:t>
            </a:r>
            <a:r>
              <a:rPr lang="zh-TW" altLang="en-US" sz="2200" dirty="0"/>
              <a:t>弧度</a:t>
            </a:r>
            <a:r>
              <a:rPr lang="en-US" altLang="zh-TW" sz="2200" dirty="0"/>
              <a:t>)</a:t>
            </a:r>
            <a:r>
              <a:rPr lang="zh-TW" altLang="en-US" sz="2200" dirty="0"/>
              <a:t>，因為歸一化超球體中的角和弧度的對應</a:t>
            </a:r>
            <a:r>
              <a:rPr lang="zh-TW" altLang="en-US" sz="2200" dirty="0" smtClean="0"/>
              <a:t>。</a:t>
            </a:r>
            <a:endParaRPr lang="zh-TW" altLang="en-US" sz="2200" dirty="0"/>
          </a:p>
        </p:txBody>
      </p:sp>
      <p:pic>
        <p:nvPicPr>
          <p:cNvPr id="1040" name="Picture 16" descr="https://private.codecogs.com/gif.latex?%5Cinline%20L_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531" y="4679455"/>
            <a:ext cx="1905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6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ArcFace</a:t>
            </a:r>
            <a:r>
              <a:rPr lang="zh-TW" altLang="en-US" dirty="0" smtClean="0"/>
              <a:t> 處理流程</a:t>
            </a:r>
            <a:endParaRPr lang="zh-TW" altLang="en-US" dirty="0"/>
          </a:p>
        </p:txBody>
      </p:sp>
      <p:sp>
        <p:nvSpPr>
          <p:cNvPr id="3" name="內容版面配置區 2"/>
          <p:cNvSpPr>
            <a:spLocks noGrp="1"/>
          </p:cNvSpPr>
          <p:nvPr>
            <p:ph idx="1"/>
          </p:nvPr>
        </p:nvSpPr>
        <p:spPr/>
        <p:txBody>
          <a:bodyPr/>
          <a:lstStyle/>
          <a:p>
            <a:pPr algn="just"/>
            <a:r>
              <a:rPr lang="zh-TW" altLang="en-US" dirty="0"/>
              <a:t>先將特徵向量</a:t>
            </a:r>
            <a:r>
              <a:rPr lang="en-US" altLang="zh-TW" dirty="0"/>
              <a:t>L2</a:t>
            </a:r>
            <a:r>
              <a:rPr lang="zh-TW" altLang="en-US" dirty="0"/>
              <a:t>歸一化，權重</a:t>
            </a:r>
            <a:r>
              <a:rPr lang="en-US" altLang="zh-TW" dirty="0"/>
              <a:t>L2</a:t>
            </a:r>
            <a:r>
              <a:rPr lang="zh-TW" altLang="en-US" dirty="0"/>
              <a:t>歸一化，他倆的夾角為</a:t>
            </a:r>
            <a:r>
              <a:rPr lang="en-US" altLang="zh-TW" dirty="0"/>
              <a:t>θ</a:t>
            </a:r>
            <a:r>
              <a:rPr lang="zh-TW" altLang="en-US" dirty="0"/>
              <a:t>，計算</a:t>
            </a:r>
            <a:r>
              <a:rPr lang="en-US" altLang="zh-TW" dirty="0"/>
              <a:t>cos(</a:t>
            </a:r>
            <a:r>
              <a:rPr lang="en-US" altLang="zh-TW" dirty="0" err="1"/>
              <a:t>θj</a:t>
            </a:r>
            <a:r>
              <a:rPr lang="en-US" altLang="zh-TW" dirty="0"/>
              <a:t>)</a:t>
            </a:r>
            <a:r>
              <a:rPr lang="zh-TW" altLang="en-US" dirty="0"/>
              <a:t>，求反餘弦</a:t>
            </a:r>
            <a:r>
              <a:rPr lang="en-US" altLang="zh-TW" dirty="0" err="1"/>
              <a:t>arccos</a:t>
            </a:r>
            <a:r>
              <a:rPr lang="en-US" altLang="zh-TW" dirty="0"/>
              <a:t>(</a:t>
            </a:r>
            <a:r>
              <a:rPr lang="en-US" altLang="zh-TW" dirty="0" err="1"/>
              <a:t>θyi</a:t>
            </a:r>
            <a:r>
              <a:rPr lang="en-US" altLang="zh-TW" dirty="0"/>
              <a:t>)</a:t>
            </a:r>
            <a:r>
              <a:rPr lang="zh-TW" altLang="en-US" dirty="0"/>
              <a:t>得到特徵</a:t>
            </a:r>
            <a:r>
              <a:rPr lang="en-US" altLang="zh-TW" dirty="0"/>
              <a:t>xi</a:t>
            </a:r>
            <a:r>
              <a:rPr lang="zh-TW" altLang="en-US" dirty="0"/>
              <a:t>與真實權值</a:t>
            </a:r>
            <a:r>
              <a:rPr lang="en-US" altLang="zh-TW" dirty="0" err="1"/>
              <a:t>Wyi</a:t>
            </a:r>
            <a:r>
              <a:rPr lang="zh-TW" altLang="en-US" dirty="0"/>
              <a:t>之間的夾角</a:t>
            </a:r>
            <a:r>
              <a:rPr lang="en-US" altLang="zh-TW" dirty="0" err="1"/>
              <a:t>θyi</a:t>
            </a:r>
            <a:r>
              <a:rPr lang="zh-TW" altLang="en-US" dirty="0"/>
              <a:t>，添加角度間隔</a:t>
            </a:r>
            <a:r>
              <a:rPr lang="en-US" altLang="zh-TW" dirty="0"/>
              <a:t>m</a:t>
            </a:r>
            <a:r>
              <a:rPr lang="zh-TW" altLang="en-US" dirty="0"/>
              <a:t>，再求餘弦</a:t>
            </a:r>
            <a:r>
              <a:rPr lang="en-US" altLang="zh-TW" dirty="0"/>
              <a:t>cos(</a:t>
            </a:r>
            <a:r>
              <a:rPr lang="en-US" altLang="zh-TW" dirty="0" err="1"/>
              <a:t>θyj+m</a:t>
            </a:r>
            <a:r>
              <a:rPr lang="en-US" altLang="zh-TW" dirty="0"/>
              <a:t>)</a:t>
            </a:r>
            <a:r>
              <a:rPr lang="zh-TW" altLang="en-US" dirty="0"/>
              <a:t>，將所有的</a:t>
            </a:r>
            <a:r>
              <a:rPr lang="en-US" altLang="zh-TW" dirty="0"/>
              <a:t>log</a:t>
            </a:r>
            <a:r>
              <a:rPr lang="zh-TW" altLang="en-US" dirty="0"/>
              <a:t>乘以特徵尺度</a:t>
            </a:r>
            <a:r>
              <a:rPr lang="en-US" altLang="zh-TW" dirty="0"/>
              <a:t>s</a:t>
            </a:r>
            <a:r>
              <a:rPr lang="zh-TW" altLang="en-US" dirty="0"/>
              <a:t>，然後將</a:t>
            </a:r>
            <a:r>
              <a:rPr lang="en-US" altLang="zh-TW" dirty="0"/>
              <a:t>log</a:t>
            </a:r>
            <a:r>
              <a:rPr lang="zh-TW" altLang="en-US" dirty="0"/>
              <a:t>送到</a:t>
            </a:r>
            <a:r>
              <a:rPr lang="en-US" altLang="zh-TW" dirty="0" err="1"/>
              <a:t>softmax</a:t>
            </a:r>
            <a:r>
              <a:rPr lang="zh-TW" altLang="en-US" dirty="0"/>
              <a:t>函數得到各類別概率。再用</a:t>
            </a:r>
            <a:r>
              <a:rPr lang="en-US" altLang="zh-TW" dirty="0"/>
              <a:t>Ground Truth</a:t>
            </a:r>
            <a:r>
              <a:rPr lang="zh-TW" altLang="en-US" dirty="0"/>
              <a:t>和</a:t>
            </a:r>
            <a:r>
              <a:rPr lang="en-US" altLang="zh-TW" dirty="0"/>
              <a:t>One Hot Vector</a:t>
            </a:r>
            <a:r>
              <a:rPr lang="zh-TW" altLang="en-US" dirty="0"/>
              <a:t>一起算出交叉熵損失。即</a:t>
            </a:r>
            <a:r>
              <a:rPr lang="en-US" altLang="zh-TW" dirty="0"/>
              <a:t>DCNN</a:t>
            </a:r>
            <a:r>
              <a:rPr lang="zh-TW" altLang="en-US" dirty="0"/>
              <a:t>特徵和最後一個完全連接層之間的點積等於特徵和權重歸一化後的餘弦距離。我們利用</a:t>
            </a:r>
            <a:r>
              <a:rPr lang="en-US" altLang="zh-TW" dirty="0"/>
              <a:t>arc-cosine</a:t>
            </a:r>
            <a:r>
              <a:rPr lang="zh-TW" altLang="en-US" dirty="0"/>
              <a:t>函數來計算當前特徵和目標權重之間的角度。然後，在目標角上加上一個附加的角度間隔，用餘弦函數重新計算邏輯回歸的反向傳播過程</a:t>
            </a:r>
            <a:r>
              <a:rPr lang="zh-TW" altLang="en-US" dirty="0" smtClean="0"/>
              <a:t>。</a:t>
            </a:r>
            <a:endParaRPr lang="zh-TW" altLang="en-US" dirty="0"/>
          </a:p>
        </p:txBody>
      </p:sp>
      <p:pic>
        <p:nvPicPr>
          <p:cNvPr id="4" name="Picture 2" descr="https://img-blog.csdnimg.cn/20190425160430310.png?x-oss-process=image/watermark,type_ZmFuZ3poZW5naGVpdGk,shadow_10,text_aHR0cHM6Ly9ibG9nLmNzZG4ubmV0L3UwMTI1MDU2MTc=,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20" y="3819337"/>
            <a:ext cx="8729503" cy="240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42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ArcFace</a:t>
            </a:r>
            <a:r>
              <a:rPr lang="en-US" altLang="zh-TW" dirty="0"/>
              <a:t> </a:t>
            </a:r>
            <a:r>
              <a:rPr lang="en-US" altLang="zh-TW" dirty="0" smtClean="0"/>
              <a:t>loss</a:t>
            </a:r>
            <a:r>
              <a:rPr lang="zh-TW" altLang="en-US" dirty="0" smtClean="0"/>
              <a:t>介紹</a:t>
            </a:r>
            <a:endParaRPr lang="zh-TW" altLang="en-US" dirty="0"/>
          </a:p>
        </p:txBody>
      </p:sp>
      <p:sp>
        <p:nvSpPr>
          <p:cNvPr id="3" name="內容版面配置區 2"/>
          <p:cNvSpPr>
            <a:spLocks noGrp="1"/>
          </p:cNvSpPr>
          <p:nvPr>
            <p:ph idx="1"/>
          </p:nvPr>
        </p:nvSpPr>
        <p:spPr/>
        <p:txBody>
          <a:bodyPr/>
          <a:lstStyle/>
          <a:p>
            <a:r>
              <a:rPr lang="en-US" altLang="zh-TW" dirty="0" err="1"/>
              <a:t>ArcFace</a:t>
            </a:r>
            <a:r>
              <a:rPr lang="en-US" altLang="zh-TW" dirty="0"/>
              <a:t> loss</a:t>
            </a:r>
            <a:r>
              <a:rPr lang="en-US" altLang="zh-TW" dirty="0" smtClean="0"/>
              <a:t>:</a:t>
            </a:r>
            <a:r>
              <a:rPr lang="zh-TW" altLang="en-US" dirty="0" smtClean="0"/>
              <a:t> </a:t>
            </a:r>
            <a:r>
              <a:rPr lang="en-US" altLang="zh-TW" dirty="0" smtClean="0"/>
              <a:t>Additive </a:t>
            </a:r>
            <a:r>
              <a:rPr lang="en-US" altLang="zh-TW" dirty="0"/>
              <a:t>Angular Margin Loss</a:t>
            </a:r>
            <a:r>
              <a:rPr lang="zh-TW" altLang="en-US" dirty="0"/>
              <a:t>（</a:t>
            </a:r>
            <a:r>
              <a:rPr lang="zh-TW" altLang="en-US" dirty="0">
                <a:solidFill>
                  <a:srgbClr val="FF0000"/>
                </a:solidFill>
              </a:rPr>
              <a:t>加性角度</a:t>
            </a:r>
            <a:r>
              <a:rPr lang="zh-TW" altLang="en-US" dirty="0"/>
              <a:t>間隔損失函數</a:t>
            </a:r>
            <a:r>
              <a:rPr lang="zh-TW" altLang="en-US" dirty="0" smtClean="0"/>
              <a:t>）</a:t>
            </a:r>
            <a:endParaRPr lang="en-US" altLang="zh-TW" dirty="0" smtClean="0"/>
          </a:p>
          <a:p>
            <a:pPr>
              <a:buFont typeface="Wingdings" panose="05000000000000000000" pitchFamily="2" charset="2"/>
              <a:buChar char="l"/>
            </a:pPr>
            <a:r>
              <a:rPr lang="zh-TW" altLang="en-US" dirty="0"/>
              <a:t>對特徵向量和權重歸一化，</a:t>
            </a:r>
            <a:r>
              <a:rPr lang="zh-TW" altLang="en-US" dirty="0">
                <a:solidFill>
                  <a:srgbClr val="FF0000"/>
                </a:solidFill>
              </a:rPr>
              <a:t>對</a:t>
            </a:r>
            <a:r>
              <a:rPr lang="en-US" altLang="zh-TW" dirty="0">
                <a:solidFill>
                  <a:srgbClr val="FF0000"/>
                </a:solidFill>
              </a:rPr>
              <a:t>θ</a:t>
            </a:r>
            <a:r>
              <a:rPr lang="zh-TW" altLang="en-US" dirty="0">
                <a:solidFill>
                  <a:srgbClr val="FF0000"/>
                </a:solidFill>
              </a:rPr>
              <a:t>加上角度間隔</a:t>
            </a:r>
            <a:r>
              <a:rPr lang="en-US" altLang="zh-TW" dirty="0">
                <a:solidFill>
                  <a:srgbClr val="FF0000"/>
                </a:solidFill>
              </a:rPr>
              <a:t>m</a:t>
            </a:r>
            <a:r>
              <a:rPr lang="zh-TW" altLang="en-US" dirty="0"/>
              <a:t>，角度間隔比餘弦間隔在對角度的影響更加</a:t>
            </a:r>
            <a:r>
              <a:rPr lang="zh-TW" altLang="en-US" dirty="0" smtClean="0"/>
              <a:t>直接。</a:t>
            </a:r>
            <a:r>
              <a:rPr lang="zh-TW" altLang="en-US" dirty="0"/>
              <a:t>幾何上有恆定的線性角度</a:t>
            </a:r>
            <a:r>
              <a:rPr lang="en-US" altLang="zh-TW" dirty="0" err="1"/>
              <a:t>margen</a:t>
            </a:r>
            <a:r>
              <a:rPr lang="zh-TW" altLang="en-US" dirty="0" smtClean="0"/>
              <a:t>。</a:t>
            </a:r>
            <a:endParaRPr lang="en-US" altLang="zh-TW" dirty="0" smtClean="0"/>
          </a:p>
          <a:p>
            <a:pPr>
              <a:buFont typeface="Wingdings" panose="05000000000000000000" pitchFamily="2" charset="2"/>
              <a:buChar char="l"/>
            </a:pPr>
            <a:r>
              <a:rPr lang="zh-TW" altLang="en-US" dirty="0" smtClean="0"/>
              <a:t>是</a:t>
            </a:r>
            <a:r>
              <a:rPr lang="zh-TW" altLang="en-US" dirty="0"/>
              <a:t>直接在角度空間</a:t>
            </a:r>
            <a:r>
              <a:rPr lang="en-US" altLang="zh-TW" dirty="0"/>
              <a:t>θ</a:t>
            </a:r>
            <a:r>
              <a:rPr lang="zh-TW" altLang="en-US" dirty="0"/>
              <a:t>中最大化分類</a:t>
            </a:r>
            <a:r>
              <a:rPr lang="zh-TW" altLang="en-US" dirty="0" smtClean="0"/>
              <a:t>界限</a:t>
            </a:r>
            <a:endParaRPr lang="zh-TW" altLang="en-US" dirty="0"/>
          </a:p>
        </p:txBody>
      </p:sp>
    </p:spTree>
    <p:extLst>
      <p:ext uri="{BB962C8B-B14F-4D97-AF65-F5344CB8AC3E}">
        <p14:creationId xmlns:p14="http://schemas.microsoft.com/office/powerpoint/2010/main" val="34463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32450" y="202223"/>
            <a:ext cx="10058400" cy="1503485"/>
          </a:xfrm>
        </p:spPr>
        <p:txBody>
          <a:bodyPr/>
          <a:lstStyle/>
          <a:p>
            <a:r>
              <a:rPr lang="en-US" altLang="zh-TW" dirty="0" err="1"/>
              <a:t>Softmax</a:t>
            </a:r>
            <a:r>
              <a:rPr lang="en-US" altLang="zh-TW" dirty="0"/>
              <a:t> </a:t>
            </a:r>
            <a:r>
              <a:rPr lang="en-US" altLang="zh-TW" dirty="0" smtClean="0"/>
              <a:t>loss</a:t>
            </a:r>
            <a:r>
              <a:rPr lang="zh-TW" altLang="en-US" dirty="0" smtClean="0"/>
              <a:t>公式↓</a:t>
            </a:r>
            <a:endParaRPr lang="zh-TW" altLang="en-US" dirty="0"/>
          </a:p>
        </p:txBody>
      </p:sp>
      <p:pic>
        <p:nvPicPr>
          <p:cNvPr id="5122" name="Picture 2" descr="https://pic3.zhimg.com/80/v2-d5137ce2efba8ef4d0998206f019a6c2_1440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914" y="621689"/>
            <a:ext cx="3743325" cy="904876"/>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266092" y="1969477"/>
            <a:ext cx="9996854" cy="2031325"/>
          </a:xfrm>
          <a:prstGeom prst="rect">
            <a:avLst/>
          </a:prstGeom>
          <a:noFill/>
        </p:spPr>
        <p:txBody>
          <a:bodyPr wrap="square" rtlCol="0">
            <a:spAutoFit/>
          </a:bodyPr>
          <a:lstStyle/>
          <a:p>
            <a:r>
              <a:rPr lang="en-US" altLang="zh-TW" dirty="0" err="1" smtClean="0">
                <a:latin typeface="標楷體" panose="03000509000000000000" pitchFamily="65" charset="-120"/>
                <a:ea typeface="標楷體" panose="03000509000000000000" pitchFamily="65" charset="-120"/>
              </a:rPr>
              <a:t>ArcFace</a:t>
            </a:r>
            <a:r>
              <a:rPr lang="en-US" altLang="zh-TW" dirty="0" smtClean="0">
                <a:latin typeface="標楷體" panose="03000509000000000000" pitchFamily="65" charset="-120"/>
                <a:ea typeface="標楷體" panose="03000509000000000000" pitchFamily="65" charset="-120"/>
              </a:rPr>
              <a:t> loss</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在</a:t>
            </a:r>
            <a:r>
              <a:rPr lang="en-US" altLang="zh-TW" dirty="0" smtClean="0">
                <a:latin typeface="標楷體" panose="03000509000000000000" pitchFamily="65" charset="-120"/>
                <a:ea typeface="標楷體" panose="03000509000000000000" pitchFamily="65" charset="-120"/>
              </a:rPr>
              <a:t>xi</a:t>
            </a:r>
            <a:r>
              <a:rPr lang="zh-TW" altLang="en-US" dirty="0" smtClean="0">
                <a:latin typeface="標楷體" panose="03000509000000000000" pitchFamily="65" charset="-120"/>
                <a:ea typeface="標楷體" panose="03000509000000000000" pitchFamily="65" charset="-120"/>
              </a:rPr>
              <a:t>和</a:t>
            </a:r>
            <a:r>
              <a:rPr lang="en-US" altLang="zh-TW" dirty="0" err="1" smtClean="0">
                <a:latin typeface="標楷體" panose="03000509000000000000" pitchFamily="65" charset="-120"/>
                <a:ea typeface="標楷體" panose="03000509000000000000" pitchFamily="65" charset="-120"/>
              </a:rPr>
              <a:t>Wji</a:t>
            </a:r>
            <a:r>
              <a:rPr lang="zh-TW" altLang="en-US" dirty="0" smtClean="0">
                <a:latin typeface="標楷體" panose="03000509000000000000" pitchFamily="65" charset="-120"/>
                <a:ea typeface="標楷體" panose="03000509000000000000" pitchFamily="65" charset="-120"/>
              </a:rPr>
              <a:t>之間的</a:t>
            </a:r>
            <a:r>
              <a:rPr lang="en-US" altLang="zh-TW" dirty="0" smtClean="0">
                <a:latin typeface="標楷體" panose="03000509000000000000" pitchFamily="65" charset="-120"/>
                <a:ea typeface="標楷體" panose="03000509000000000000" pitchFamily="65" charset="-120"/>
              </a:rPr>
              <a:t>θ</a:t>
            </a:r>
            <a:r>
              <a:rPr lang="zh-TW" altLang="en-US" dirty="0" smtClean="0">
                <a:latin typeface="標楷體" panose="03000509000000000000" pitchFamily="65" charset="-120"/>
                <a:ea typeface="標楷體" panose="03000509000000000000" pitchFamily="65" charset="-120"/>
              </a:rPr>
              <a:t>上加上角度間隔</a:t>
            </a:r>
            <a:r>
              <a:rPr lang="en-US" altLang="zh-TW" dirty="0" smtClean="0">
                <a:latin typeface="標楷體" panose="03000509000000000000" pitchFamily="65" charset="-120"/>
                <a:ea typeface="標楷體" panose="03000509000000000000" pitchFamily="65" charset="-120"/>
              </a:rPr>
              <a:t>m</a:t>
            </a:r>
            <a:r>
              <a:rPr lang="zh-TW" altLang="en-US" dirty="0" smtClean="0">
                <a:latin typeface="標楷體" panose="03000509000000000000" pitchFamily="65" charset="-120"/>
                <a:ea typeface="標楷體" panose="03000509000000000000" pitchFamily="65" charset="-120"/>
              </a:rPr>
              <a:t>（注意是加在了角</a:t>
            </a:r>
            <a:r>
              <a:rPr lang="en-US" altLang="zh-TW" dirty="0" smtClean="0">
                <a:latin typeface="標楷體" panose="03000509000000000000" pitchFamily="65" charset="-120"/>
                <a:ea typeface="標楷體" panose="03000509000000000000" pitchFamily="65" charset="-120"/>
              </a:rPr>
              <a:t>θ</a:t>
            </a:r>
            <a:r>
              <a:rPr lang="zh-TW" altLang="en-US" dirty="0" smtClean="0">
                <a:latin typeface="標楷體" panose="03000509000000000000" pitchFamily="65" charset="-120"/>
                <a:ea typeface="標楷體" panose="03000509000000000000" pitchFamily="65" charset="-120"/>
              </a:rPr>
              <a:t>上），以加法的方式修改深度特徵與其相應權重之間的角度，從而同時增強了類內緊度和類間差異。</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降低</a:t>
            </a:r>
            <a:r>
              <a:rPr lang="en-US" altLang="zh-TW" dirty="0" smtClean="0">
                <a:latin typeface="標楷體" panose="03000509000000000000" pitchFamily="65" charset="-120"/>
                <a:ea typeface="標楷體" panose="03000509000000000000" pitchFamily="65" charset="-120"/>
              </a:rPr>
              <a:t>θ</a:t>
            </a:r>
            <a:r>
              <a:rPr lang="zh-TW" altLang="en-US" dirty="0" smtClean="0">
                <a:latin typeface="標楷體" panose="03000509000000000000" pitchFamily="65" charset="-120"/>
                <a:ea typeface="標楷體" panose="03000509000000000000" pitchFamily="65" charset="-120"/>
              </a:rPr>
              <a:t>角度的意思就是：訓練時加上</a:t>
            </a:r>
            <a:r>
              <a:rPr lang="en-US" altLang="zh-TW" dirty="0" smtClean="0">
                <a:latin typeface="標楷體" panose="03000509000000000000" pitchFamily="65" charset="-120"/>
                <a:ea typeface="標楷體" panose="03000509000000000000" pitchFamily="65" charset="-120"/>
              </a:rPr>
              <a:t>m</a:t>
            </a:r>
            <a:r>
              <a:rPr lang="zh-TW" altLang="en-US" dirty="0" smtClean="0">
                <a:latin typeface="標楷體" panose="03000509000000000000" pitchFamily="65" charset="-120"/>
                <a:ea typeface="標楷體" panose="03000509000000000000" pitchFamily="65" charset="-120"/>
              </a:rPr>
              <a:t>就會使</a:t>
            </a:r>
            <a:r>
              <a:rPr lang="en-US" altLang="zh-TW" dirty="0" smtClean="0">
                <a:latin typeface="標楷體" panose="03000509000000000000" pitchFamily="65" charset="-120"/>
                <a:ea typeface="標楷體" panose="03000509000000000000" pitchFamily="65" charset="-120"/>
              </a:rPr>
              <a:t>θ</a:t>
            </a:r>
            <a:r>
              <a:rPr lang="zh-TW" altLang="en-US" dirty="0" smtClean="0">
                <a:latin typeface="標楷體" panose="03000509000000000000" pitchFamily="65" charset="-120"/>
                <a:ea typeface="標楷體" panose="03000509000000000000" pitchFamily="65" charset="-120"/>
              </a:rPr>
              <a:t>降低</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L2</a:t>
            </a:r>
            <a:r>
              <a:rPr lang="zh-TW" altLang="en-US" dirty="0" smtClean="0">
                <a:latin typeface="標楷體" panose="03000509000000000000" pitchFamily="65" charset="-120"/>
                <a:ea typeface="標楷體" panose="03000509000000000000" pitchFamily="65" charset="-120"/>
              </a:rPr>
              <a:t>歸一化來修正單個權重</a:t>
            </a:r>
            <a:r>
              <a:rPr lang="en-US" altLang="zh-TW" dirty="0" smtClean="0">
                <a:latin typeface="標楷體" panose="03000509000000000000" pitchFamily="65" charset="-120"/>
                <a:ea typeface="標楷體" panose="03000509000000000000" pitchFamily="65" charset="-120"/>
              </a:rPr>
              <a:t>||</a:t>
            </a:r>
            <a:r>
              <a:rPr lang="en-US" altLang="zh-TW" dirty="0" err="1" smtClean="0">
                <a:latin typeface="標楷體" panose="03000509000000000000" pitchFamily="65" charset="-120"/>
                <a:ea typeface="標楷體" panose="03000509000000000000" pitchFamily="65" charset="-120"/>
              </a:rPr>
              <a:t>W_j</a:t>
            </a:r>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，還通過</a:t>
            </a:r>
            <a:r>
              <a:rPr lang="en-US" altLang="zh-TW" dirty="0" smtClean="0">
                <a:latin typeface="標楷體" panose="03000509000000000000" pitchFamily="65" charset="-120"/>
                <a:ea typeface="標楷體" panose="03000509000000000000" pitchFamily="65" charset="-120"/>
              </a:rPr>
              <a:t>L2</a:t>
            </a:r>
            <a:r>
              <a:rPr lang="zh-TW" altLang="en-US" dirty="0" smtClean="0">
                <a:latin typeface="標楷體" panose="03000509000000000000" pitchFamily="65" charset="-120"/>
                <a:ea typeface="標楷體" panose="03000509000000000000" pitchFamily="65" charset="-120"/>
              </a:rPr>
              <a:t>歸一化來固定嵌入特徵</a:t>
            </a:r>
            <a:r>
              <a:rPr lang="en-US" altLang="zh-TW" dirty="0" smtClean="0">
                <a:latin typeface="標楷體" panose="03000509000000000000" pitchFamily="65" charset="-120"/>
                <a:ea typeface="標楷體" panose="03000509000000000000" pitchFamily="65" charset="-120"/>
              </a:rPr>
              <a:t>||</a:t>
            </a:r>
            <a:r>
              <a:rPr lang="en-US" altLang="zh-TW" dirty="0" err="1" smtClean="0">
                <a:latin typeface="標楷體" panose="03000509000000000000" pitchFamily="65" charset="-120"/>
                <a:ea typeface="標楷體" panose="03000509000000000000" pitchFamily="65" charset="-120"/>
              </a:rPr>
              <a:t>x_i</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，並將其重新縮放成</a:t>
            </a:r>
            <a:r>
              <a:rPr lang="en-US" altLang="zh-TW" dirty="0" smtClean="0">
                <a:latin typeface="標楷體" panose="03000509000000000000" pitchFamily="65" charset="-120"/>
                <a:ea typeface="標楷體" panose="03000509000000000000" pitchFamily="65" charset="-120"/>
              </a:rPr>
              <a:t>s</a:t>
            </a:r>
            <a:r>
              <a:rPr lang="zh-TW" altLang="en-US" dirty="0" smtClean="0">
                <a:latin typeface="標楷體" panose="03000509000000000000" pitchFamily="65" charset="-120"/>
                <a:ea typeface="標楷體" panose="03000509000000000000" pitchFamily="65" charset="-120"/>
              </a:rPr>
              <a:t>。特徵和權重的歸一化步驟使預測僅取決於特徵和權重之間的角度。因此，所學的嵌入特徵分佈在半徑為</a:t>
            </a:r>
            <a:r>
              <a:rPr lang="en-US" altLang="zh-TW" dirty="0" smtClean="0">
                <a:latin typeface="標楷體" panose="03000509000000000000" pitchFamily="65" charset="-120"/>
                <a:ea typeface="標楷體" panose="03000509000000000000" pitchFamily="65" charset="-120"/>
              </a:rPr>
              <a:t>s</a:t>
            </a:r>
            <a:r>
              <a:rPr lang="zh-TW" altLang="en-US" dirty="0" smtClean="0">
                <a:latin typeface="標楷體" panose="03000509000000000000" pitchFamily="65" charset="-120"/>
                <a:ea typeface="標楷體" panose="03000509000000000000" pitchFamily="65" charset="-120"/>
              </a:rPr>
              <a:t>的超球體上。</a:t>
            </a:r>
            <a:endParaRPr lang="zh-TW" altLang="en-US" dirty="0">
              <a:latin typeface="標楷體" panose="03000509000000000000" pitchFamily="65" charset="-120"/>
              <a:ea typeface="標楷體" panose="03000509000000000000" pitchFamily="65" charset="-120"/>
            </a:endParaRPr>
          </a:p>
        </p:txBody>
      </p:sp>
      <p:pic>
        <p:nvPicPr>
          <p:cNvPr id="5124" name="Picture 4" descr="https://pic2.zhimg.com/80/v2-8e2bab551ee769d8fc5c6e6697904001_1440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914" y="4420455"/>
            <a:ext cx="7955476" cy="139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弧矩</a:t>
            </a:r>
          </a:p>
        </p:txBody>
      </p:sp>
      <p:sp>
        <p:nvSpPr>
          <p:cNvPr id="3" name="內容版面配置區 2"/>
          <p:cNvSpPr>
            <a:spLocks noGrp="1"/>
          </p:cNvSpPr>
          <p:nvPr>
            <p:ph idx="1"/>
          </p:nvPr>
        </p:nvSpPr>
        <p:spPr/>
        <p:txBody>
          <a:bodyPr/>
          <a:lstStyle/>
          <a:p>
            <a:r>
              <a:rPr lang="en-US" altLang="zh-TW" dirty="0" err="1"/>
              <a:t>ArcFace</a:t>
            </a:r>
            <a:r>
              <a:rPr lang="zh-TW" altLang="en-US" dirty="0"/>
              <a:t>是在角度空間分割，</a:t>
            </a:r>
            <a:r>
              <a:rPr lang="en-US" altLang="zh-TW" dirty="0" err="1"/>
              <a:t>ArcFace</a:t>
            </a:r>
            <a:r>
              <a:rPr lang="zh-TW" altLang="en-US" dirty="0"/>
              <a:t>的</a:t>
            </a:r>
            <a:r>
              <a:rPr lang="en-US" altLang="zh-TW" dirty="0"/>
              <a:t>angular margin</a:t>
            </a:r>
            <a:r>
              <a:rPr lang="zh-TW" altLang="en-US" dirty="0"/>
              <a:t>對應著弧距</a:t>
            </a:r>
            <a:r>
              <a:rPr lang="en-US" altLang="zh-TW" dirty="0"/>
              <a:t>(arc margin)</a:t>
            </a:r>
            <a:r>
              <a:rPr lang="zh-TW" altLang="en-US" dirty="0"/>
              <a:t>（也叫</a:t>
            </a:r>
            <a:r>
              <a:rPr lang="en-US" altLang="zh-TW" dirty="0"/>
              <a:t>geodesic</a:t>
            </a:r>
            <a:r>
              <a:rPr lang="zh-TW" altLang="en-US" dirty="0"/>
              <a:t>測地距離），就是在超球面曲面上的最小距離。而不是兩特徵點之間直接相連的距離。</a:t>
            </a:r>
          </a:p>
          <a:p>
            <a:r>
              <a:rPr lang="zh-TW" altLang="en-US" dirty="0"/>
              <a:t/>
            </a:r>
            <a:br>
              <a:rPr lang="zh-TW" altLang="en-US" dirty="0"/>
            </a:br>
            <a:endParaRPr lang="zh-TW" altLang="en-US" dirty="0"/>
          </a:p>
        </p:txBody>
      </p:sp>
      <p:pic>
        <p:nvPicPr>
          <p:cNvPr id="6146" name="Picture 2" descr="preview"/>
          <p:cNvPicPr>
            <a:picLocks noChangeAspect="1" noChangeArrowheads="1"/>
          </p:cNvPicPr>
          <p:nvPr/>
        </p:nvPicPr>
        <p:blipFill rotWithShape="1">
          <a:blip r:embed="rId2">
            <a:extLst>
              <a:ext uri="{28A0092B-C50C-407E-A947-70E740481C1C}">
                <a14:useLocalDpi xmlns:a14="http://schemas.microsoft.com/office/drawing/2010/main" val="0"/>
              </a:ext>
            </a:extLst>
          </a:blip>
          <a:srcRect r="52879"/>
          <a:stretch/>
        </p:blipFill>
        <p:spPr bwMode="auto">
          <a:xfrm>
            <a:off x="2157348" y="2923117"/>
            <a:ext cx="2441028" cy="305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70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lstStyle/>
          <a:p>
            <a:r>
              <a:rPr lang="en-US" altLang="zh-TW" dirty="0" err="1" smtClean="0">
                <a:hlinkClick r:id="rId2"/>
              </a:rPr>
              <a:t>ArcFace</a:t>
            </a:r>
            <a:r>
              <a:rPr lang="en-US" altLang="zh-TW" dirty="0" smtClean="0">
                <a:hlinkClick r:id="rId2"/>
              </a:rPr>
              <a:t>: Additive Angular Margin Loss for Deep Face Recognition </a:t>
            </a:r>
            <a:endParaRPr lang="zh-TW" altLang="en-US" dirty="0"/>
          </a:p>
        </p:txBody>
      </p:sp>
    </p:spTree>
    <p:extLst>
      <p:ext uri="{BB962C8B-B14F-4D97-AF65-F5344CB8AC3E}">
        <p14:creationId xmlns:p14="http://schemas.microsoft.com/office/powerpoint/2010/main" val="1602388400"/>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192</TotalTime>
  <Words>411</Words>
  <Application>Microsoft Office PowerPoint</Application>
  <PresentationFormat>寬螢幕</PresentationFormat>
  <Paragraphs>23</Paragraphs>
  <Slides>7</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新細明體</vt:lpstr>
      <vt:lpstr>標楷體</vt:lpstr>
      <vt:lpstr>Calibri</vt:lpstr>
      <vt:lpstr>Calibri Light</vt:lpstr>
      <vt:lpstr>Wingdings</vt:lpstr>
      <vt:lpstr>回顧</vt:lpstr>
      <vt:lpstr>Arcface參數定義及原理推論</vt:lpstr>
      <vt:lpstr>甚麼是Arcface?</vt:lpstr>
      <vt:lpstr>ArcFace 處理流程</vt:lpstr>
      <vt:lpstr>ArcFace loss介紹</vt:lpstr>
      <vt:lpstr>PowerPoint 簡報</vt:lpstr>
      <vt:lpstr>弧矩</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arcface參數定義及原理推論</dc:title>
  <dc:creator>黃于紘</dc:creator>
  <cp:lastModifiedBy>黃于紘</cp:lastModifiedBy>
  <cp:revision>80</cp:revision>
  <dcterms:created xsi:type="dcterms:W3CDTF">2022-07-14T03:01:21Z</dcterms:created>
  <dcterms:modified xsi:type="dcterms:W3CDTF">2022-07-14T10:22:51Z</dcterms:modified>
</cp:coreProperties>
</file>