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4" r:id="rId6"/>
    <p:sldId id="265" r:id="rId7"/>
    <p:sldId id="266" r:id="rId8"/>
    <p:sldId id="267" r:id="rId9"/>
    <p:sldId id="268" r:id="rId10"/>
    <p:sldId id="269" r:id="rId11"/>
    <p:sldId id="259"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F1FB082B-BDE0-4B00-AEAA-35B118D63D05}" type="datetimeFigureOut">
              <a:rPr lang="zh-TW" altLang="en-US" smtClean="0"/>
              <a:t>2022/7/11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59879F4-CE23-4EF7-8428-2AA2E6BE922D}" type="slidenum">
              <a:rPr lang="zh-TW" altLang="en-US" smtClean="0"/>
              <a:t>‹#›</a:t>
            </a:fld>
            <a:endParaRPr lang="zh-TW" altLang="en-US"/>
          </a:p>
        </p:txBody>
      </p:sp>
    </p:spTree>
    <p:extLst>
      <p:ext uri="{BB962C8B-B14F-4D97-AF65-F5344CB8AC3E}">
        <p14:creationId xmlns:p14="http://schemas.microsoft.com/office/powerpoint/2010/main" val="3547385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1FB082B-BDE0-4B00-AEAA-35B118D63D05}" type="datetimeFigureOut">
              <a:rPr lang="zh-TW" altLang="en-US" smtClean="0"/>
              <a:t>2022/7/11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59879F4-CE23-4EF7-8428-2AA2E6BE922D}" type="slidenum">
              <a:rPr lang="zh-TW" altLang="en-US" smtClean="0"/>
              <a:t>‹#›</a:t>
            </a:fld>
            <a:endParaRPr lang="zh-TW" altLang="en-US"/>
          </a:p>
        </p:txBody>
      </p:sp>
    </p:spTree>
    <p:extLst>
      <p:ext uri="{BB962C8B-B14F-4D97-AF65-F5344CB8AC3E}">
        <p14:creationId xmlns:p14="http://schemas.microsoft.com/office/powerpoint/2010/main" val="2744413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1FB082B-BDE0-4B00-AEAA-35B118D63D05}" type="datetimeFigureOut">
              <a:rPr lang="zh-TW" altLang="en-US" smtClean="0"/>
              <a:t>2022/7/11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59879F4-CE23-4EF7-8428-2AA2E6BE922D}" type="slidenum">
              <a:rPr lang="zh-TW" altLang="en-US" smtClean="0"/>
              <a:t>‹#›</a:t>
            </a:fld>
            <a:endParaRPr lang="zh-TW" altLang="en-US"/>
          </a:p>
        </p:txBody>
      </p:sp>
    </p:spTree>
    <p:extLst>
      <p:ext uri="{BB962C8B-B14F-4D97-AF65-F5344CB8AC3E}">
        <p14:creationId xmlns:p14="http://schemas.microsoft.com/office/powerpoint/2010/main" val="3984081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1FB082B-BDE0-4B00-AEAA-35B118D63D05}" type="datetimeFigureOut">
              <a:rPr lang="zh-TW" altLang="en-US" smtClean="0"/>
              <a:t>2022/7/11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59879F4-CE23-4EF7-8428-2AA2E6BE922D}" type="slidenum">
              <a:rPr lang="zh-TW" altLang="en-US" smtClean="0"/>
              <a:t>‹#›</a:t>
            </a:fld>
            <a:endParaRPr lang="zh-TW" altLang="en-US"/>
          </a:p>
        </p:txBody>
      </p:sp>
    </p:spTree>
    <p:extLst>
      <p:ext uri="{BB962C8B-B14F-4D97-AF65-F5344CB8AC3E}">
        <p14:creationId xmlns:p14="http://schemas.microsoft.com/office/powerpoint/2010/main" val="1939306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F1FB082B-BDE0-4B00-AEAA-35B118D63D05}" type="datetimeFigureOut">
              <a:rPr lang="zh-TW" altLang="en-US" smtClean="0"/>
              <a:t>2022/7/11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59879F4-CE23-4EF7-8428-2AA2E6BE922D}" type="slidenum">
              <a:rPr lang="zh-TW" altLang="en-US" smtClean="0"/>
              <a:t>‹#›</a:t>
            </a:fld>
            <a:endParaRPr lang="zh-TW" altLang="en-US"/>
          </a:p>
        </p:txBody>
      </p:sp>
    </p:spTree>
    <p:extLst>
      <p:ext uri="{BB962C8B-B14F-4D97-AF65-F5344CB8AC3E}">
        <p14:creationId xmlns:p14="http://schemas.microsoft.com/office/powerpoint/2010/main" val="1200898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F1FB082B-BDE0-4B00-AEAA-35B118D63D05}" type="datetimeFigureOut">
              <a:rPr lang="zh-TW" altLang="en-US" smtClean="0"/>
              <a:t>2022/7/11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59879F4-CE23-4EF7-8428-2AA2E6BE922D}" type="slidenum">
              <a:rPr lang="zh-TW" altLang="en-US" smtClean="0"/>
              <a:t>‹#›</a:t>
            </a:fld>
            <a:endParaRPr lang="zh-TW" altLang="en-US"/>
          </a:p>
        </p:txBody>
      </p:sp>
    </p:spTree>
    <p:extLst>
      <p:ext uri="{BB962C8B-B14F-4D97-AF65-F5344CB8AC3E}">
        <p14:creationId xmlns:p14="http://schemas.microsoft.com/office/powerpoint/2010/main" val="107646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F1FB082B-BDE0-4B00-AEAA-35B118D63D05}" type="datetimeFigureOut">
              <a:rPr lang="zh-TW" altLang="en-US" smtClean="0"/>
              <a:t>2022/7/11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59879F4-CE23-4EF7-8428-2AA2E6BE922D}" type="slidenum">
              <a:rPr lang="zh-TW" altLang="en-US" smtClean="0"/>
              <a:t>‹#›</a:t>
            </a:fld>
            <a:endParaRPr lang="zh-TW" altLang="en-US"/>
          </a:p>
        </p:txBody>
      </p:sp>
    </p:spTree>
    <p:extLst>
      <p:ext uri="{BB962C8B-B14F-4D97-AF65-F5344CB8AC3E}">
        <p14:creationId xmlns:p14="http://schemas.microsoft.com/office/powerpoint/2010/main" val="184524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F1FB082B-BDE0-4B00-AEAA-35B118D63D05}" type="datetimeFigureOut">
              <a:rPr lang="zh-TW" altLang="en-US" smtClean="0"/>
              <a:t>2022/7/11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59879F4-CE23-4EF7-8428-2AA2E6BE922D}" type="slidenum">
              <a:rPr lang="zh-TW" altLang="en-US" smtClean="0"/>
              <a:t>‹#›</a:t>
            </a:fld>
            <a:endParaRPr lang="zh-TW" altLang="en-US"/>
          </a:p>
        </p:txBody>
      </p:sp>
    </p:spTree>
    <p:extLst>
      <p:ext uri="{BB962C8B-B14F-4D97-AF65-F5344CB8AC3E}">
        <p14:creationId xmlns:p14="http://schemas.microsoft.com/office/powerpoint/2010/main" val="335020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1FB082B-BDE0-4B00-AEAA-35B118D63D05}" type="datetimeFigureOut">
              <a:rPr lang="zh-TW" altLang="en-US" smtClean="0"/>
              <a:t>2022/7/11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59879F4-CE23-4EF7-8428-2AA2E6BE922D}" type="slidenum">
              <a:rPr lang="zh-TW" altLang="en-US" smtClean="0"/>
              <a:t>‹#›</a:t>
            </a:fld>
            <a:endParaRPr lang="zh-TW" altLang="en-US"/>
          </a:p>
        </p:txBody>
      </p:sp>
    </p:spTree>
    <p:extLst>
      <p:ext uri="{BB962C8B-B14F-4D97-AF65-F5344CB8AC3E}">
        <p14:creationId xmlns:p14="http://schemas.microsoft.com/office/powerpoint/2010/main" val="1047835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F1FB082B-BDE0-4B00-AEAA-35B118D63D05}" type="datetimeFigureOut">
              <a:rPr lang="zh-TW" altLang="en-US" smtClean="0"/>
              <a:t>2022/7/11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59879F4-CE23-4EF7-8428-2AA2E6BE922D}" type="slidenum">
              <a:rPr lang="zh-TW" altLang="en-US" smtClean="0"/>
              <a:t>‹#›</a:t>
            </a:fld>
            <a:endParaRPr lang="zh-TW" altLang="en-US"/>
          </a:p>
        </p:txBody>
      </p:sp>
    </p:spTree>
    <p:extLst>
      <p:ext uri="{BB962C8B-B14F-4D97-AF65-F5344CB8AC3E}">
        <p14:creationId xmlns:p14="http://schemas.microsoft.com/office/powerpoint/2010/main" val="177802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F1FB082B-BDE0-4B00-AEAA-35B118D63D05}" type="datetimeFigureOut">
              <a:rPr lang="zh-TW" altLang="en-US" smtClean="0"/>
              <a:t>2022/7/11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59879F4-CE23-4EF7-8428-2AA2E6BE922D}" type="slidenum">
              <a:rPr lang="zh-TW" altLang="en-US" smtClean="0"/>
              <a:t>‹#›</a:t>
            </a:fld>
            <a:endParaRPr lang="zh-TW" altLang="en-US"/>
          </a:p>
        </p:txBody>
      </p:sp>
    </p:spTree>
    <p:extLst>
      <p:ext uri="{BB962C8B-B14F-4D97-AF65-F5344CB8AC3E}">
        <p14:creationId xmlns:p14="http://schemas.microsoft.com/office/powerpoint/2010/main" val="50302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B082B-BDE0-4B00-AEAA-35B118D63D05}" type="datetimeFigureOut">
              <a:rPr lang="zh-TW" altLang="en-US" smtClean="0"/>
              <a:t>2022/7/11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9879F4-CE23-4EF7-8428-2AA2E6BE922D}" type="slidenum">
              <a:rPr lang="zh-TW" altLang="en-US" smtClean="0"/>
              <a:t>‹#›</a:t>
            </a:fld>
            <a:endParaRPr lang="zh-TW" altLang="en-US"/>
          </a:p>
        </p:txBody>
      </p:sp>
    </p:spTree>
    <p:extLst>
      <p:ext uri="{BB962C8B-B14F-4D97-AF65-F5344CB8AC3E}">
        <p14:creationId xmlns:p14="http://schemas.microsoft.com/office/powerpoint/2010/main" val="424998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vis-www.cs.umass.edu/lfw/" TargetMode="External"/><Relationship Id="rId2" Type="http://schemas.openxmlformats.org/officeDocument/2006/relationships/hyperlink" Target="https://drive.google.com/file/d/1Of_EVz-yHV7QVWQGihYfvtny9Ne8qXVz/vie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onsterZhZh/LFW_Database_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78864" y="1908747"/>
            <a:ext cx="9144000" cy="2387600"/>
          </a:xfrm>
        </p:spPr>
        <p:txBody>
          <a:bodyPr>
            <a:normAutofit/>
          </a:bodyPr>
          <a:lstStyle/>
          <a:p>
            <a:r>
              <a:rPr lang="en-US" altLang="zh-TW" b="1" dirty="0" err="1" smtClean="0"/>
              <a:t>arcface</a:t>
            </a:r>
            <a:r>
              <a:rPr lang="zh-TW" altLang="en-US" b="1" dirty="0" smtClean="0"/>
              <a:t>評估模型指標</a:t>
            </a:r>
            <a:r>
              <a:rPr lang="en-US" altLang="zh-TW" b="1" dirty="0" smtClean="0"/>
              <a:t>(roc)</a:t>
            </a:r>
            <a:r>
              <a:rPr lang="zh-TW" altLang="en-US" b="1" dirty="0" smtClean="0"/>
              <a:t>和</a:t>
            </a:r>
            <a:r>
              <a:rPr lang="en-US" altLang="zh-TW" b="1" dirty="0" smtClean="0"/>
              <a:t>LFW</a:t>
            </a:r>
            <a:r>
              <a:rPr lang="zh-TW" altLang="en-US" b="1" dirty="0" smtClean="0"/>
              <a:t>準確率介紹與操作手冊</a:t>
            </a:r>
            <a:endParaRPr lang="zh-TW" altLang="en-US" b="1" dirty="0"/>
          </a:p>
        </p:txBody>
      </p:sp>
    </p:spTree>
    <p:extLst>
      <p:ext uri="{BB962C8B-B14F-4D97-AF65-F5344CB8AC3E}">
        <p14:creationId xmlns:p14="http://schemas.microsoft.com/office/powerpoint/2010/main" val="3619317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209550"/>
            <a:ext cx="10515600" cy="5967413"/>
          </a:xfrm>
        </p:spPr>
        <p:txBody>
          <a:bodyPr/>
          <a:lstStyle/>
          <a:p>
            <a:r>
              <a:rPr lang="zh-TW" altLang="en-US" dirty="0" smtClean="0"/>
              <a:t>若想更改權值文件，更改</a:t>
            </a:r>
            <a:r>
              <a:rPr lang="en-US" altLang="zh-TW" dirty="0" err="1" smtClean="0"/>
              <a:t>model_path</a:t>
            </a:r>
            <a:r>
              <a:rPr lang="zh-TW" altLang="en-US" dirty="0" smtClean="0"/>
              <a:t>路徑即可</a:t>
            </a:r>
            <a:endParaRPr lang="en-US" altLang="zh-TW" dirty="0" smtClean="0"/>
          </a:p>
          <a:p>
            <a:endParaRPr lang="en-US" altLang="zh-TW" dirty="0" smtClean="0"/>
          </a:p>
          <a:p>
            <a:endParaRPr lang="en-US" altLang="zh-TW" dirty="0"/>
          </a:p>
          <a:p>
            <a:r>
              <a:rPr lang="en-US" altLang="zh-TW" dirty="0" smtClean="0"/>
              <a:t>LFW</a:t>
            </a:r>
            <a:r>
              <a:rPr lang="zh-TW" altLang="en-US" dirty="0"/>
              <a:t>數據集</a:t>
            </a:r>
            <a:r>
              <a:rPr lang="zh-TW" altLang="en-US" dirty="0" smtClean="0"/>
              <a:t>及對應</a:t>
            </a:r>
            <a:r>
              <a:rPr lang="en-US" altLang="zh-TW" dirty="0" smtClean="0"/>
              <a:t>txt</a:t>
            </a:r>
            <a:r>
              <a:rPr lang="zh-TW" altLang="en-US" dirty="0" smtClean="0"/>
              <a:t>路徑設定</a:t>
            </a:r>
            <a:endParaRPr lang="en-US" altLang="zh-TW" dirty="0" smtClean="0"/>
          </a:p>
          <a:p>
            <a:endParaRPr lang="en-US" altLang="zh-TW" dirty="0" smtClean="0"/>
          </a:p>
          <a:p>
            <a:endParaRPr lang="en-US" altLang="zh-TW" dirty="0"/>
          </a:p>
          <a:p>
            <a:pPr marL="0" indent="0">
              <a:buNone/>
            </a:pPr>
            <a:endParaRPr lang="en-US" altLang="zh-TW" dirty="0"/>
          </a:p>
          <a:p>
            <a:r>
              <a:rPr lang="en-US" altLang="zh-TW" dirty="0" smtClean="0"/>
              <a:t>ROC</a:t>
            </a:r>
            <a:r>
              <a:rPr lang="zh-TW" altLang="en-US" dirty="0" smtClean="0"/>
              <a:t>圖保存路徑更改</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1242593" y="819093"/>
            <a:ext cx="6011114" cy="819264"/>
          </a:xfrm>
          <a:prstGeom prst="rect">
            <a:avLst/>
          </a:prstGeom>
        </p:spPr>
      </p:pic>
      <p:pic>
        <p:nvPicPr>
          <p:cNvPr id="6" name="圖片 5"/>
          <p:cNvPicPr>
            <a:picLocks noChangeAspect="1"/>
          </p:cNvPicPr>
          <p:nvPr/>
        </p:nvPicPr>
        <p:blipFill>
          <a:blip r:embed="rId3"/>
          <a:stretch>
            <a:fillRect/>
          </a:stretch>
        </p:blipFill>
        <p:spPr>
          <a:xfrm>
            <a:off x="1242593" y="2324001"/>
            <a:ext cx="4372585" cy="1409897"/>
          </a:xfrm>
          <a:prstGeom prst="rect">
            <a:avLst/>
          </a:prstGeom>
        </p:spPr>
      </p:pic>
      <p:pic>
        <p:nvPicPr>
          <p:cNvPr id="9" name="圖片 8"/>
          <p:cNvPicPr>
            <a:picLocks noChangeAspect="1"/>
          </p:cNvPicPr>
          <p:nvPr/>
        </p:nvPicPr>
        <p:blipFill>
          <a:blip r:embed="rId4"/>
          <a:stretch>
            <a:fillRect/>
          </a:stretch>
        </p:blipFill>
        <p:spPr>
          <a:xfrm>
            <a:off x="1242593" y="4419542"/>
            <a:ext cx="4925112" cy="866896"/>
          </a:xfrm>
          <a:prstGeom prst="rect">
            <a:avLst/>
          </a:prstGeom>
        </p:spPr>
      </p:pic>
    </p:spTree>
    <p:extLst>
      <p:ext uri="{BB962C8B-B14F-4D97-AF65-F5344CB8AC3E}">
        <p14:creationId xmlns:p14="http://schemas.microsoft.com/office/powerpoint/2010/main" val="227375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相關網址</a:t>
            </a:r>
            <a:endParaRPr lang="zh-TW" altLang="en-US" dirty="0"/>
          </a:p>
        </p:txBody>
      </p:sp>
      <p:sp>
        <p:nvSpPr>
          <p:cNvPr id="3" name="內容版面配置區 2"/>
          <p:cNvSpPr>
            <a:spLocks noGrp="1"/>
          </p:cNvSpPr>
          <p:nvPr>
            <p:ph idx="1"/>
          </p:nvPr>
        </p:nvSpPr>
        <p:spPr/>
        <p:txBody>
          <a:bodyPr/>
          <a:lstStyle/>
          <a:p>
            <a:r>
              <a:rPr lang="en-US" altLang="zh-TW" dirty="0" smtClean="0"/>
              <a:t>CASIA-</a:t>
            </a:r>
            <a:r>
              <a:rPr lang="en-US" altLang="zh-TW" dirty="0" err="1" smtClean="0"/>
              <a:t>WebFace</a:t>
            </a:r>
            <a:r>
              <a:rPr lang="zh-TW" altLang="en-US" dirty="0" smtClean="0"/>
              <a:t>數據集</a:t>
            </a:r>
            <a:r>
              <a:rPr lang="en-US" altLang="zh-TW" dirty="0" smtClean="0"/>
              <a:t>:</a:t>
            </a:r>
            <a:r>
              <a:rPr lang="en-US" altLang="zh-TW" dirty="0" smtClean="0">
                <a:hlinkClick r:id="rId2"/>
              </a:rPr>
              <a:t>https://drive.google.com/file/d/1Of_EVz-yHV7QVWQGihYfvtny9Ne8qXVz/view</a:t>
            </a:r>
            <a:endParaRPr lang="en-US" altLang="zh-TW" dirty="0" smtClean="0"/>
          </a:p>
          <a:p>
            <a:endParaRPr lang="en-US" altLang="zh-TW" dirty="0" smtClean="0"/>
          </a:p>
          <a:p>
            <a:r>
              <a:rPr lang="en-US" altLang="zh-TW" dirty="0" smtClean="0"/>
              <a:t>LFW</a:t>
            </a:r>
            <a:r>
              <a:rPr lang="zh-TW" altLang="en-US" dirty="0" smtClean="0"/>
              <a:t>官方網址</a:t>
            </a:r>
            <a:r>
              <a:rPr lang="en-US" altLang="zh-TW" dirty="0" smtClean="0"/>
              <a:t>:</a:t>
            </a:r>
            <a:r>
              <a:rPr lang="en-US" altLang="zh-TW" dirty="0" smtClean="0">
                <a:hlinkClick r:id="rId3"/>
              </a:rPr>
              <a:t>http://vis-www.cs.umass.edu/</a:t>
            </a:r>
            <a:r>
              <a:rPr lang="en-US" altLang="zh-TW" dirty="0" err="1" smtClean="0">
                <a:hlinkClick r:id="rId3"/>
              </a:rPr>
              <a:t>lfw</a:t>
            </a:r>
            <a:r>
              <a:rPr lang="en-US" altLang="zh-TW" dirty="0" smtClean="0">
                <a:hlinkClick r:id="rId3"/>
              </a:rPr>
              <a:t>/</a:t>
            </a:r>
            <a:endParaRPr lang="zh-TW" altLang="en-US" dirty="0"/>
          </a:p>
        </p:txBody>
      </p:sp>
    </p:spTree>
    <p:extLst>
      <p:ext uri="{BB962C8B-B14F-4D97-AF65-F5344CB8AC3E}">
        <p14:creationId xmlns:p14="http://schemas.microsoft.com/office/powerpoint/2010/main" val="388516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一</a:t>
            </a:r>
            <a:r>
              <a:rPr lang="en-US" altLang="zh-TW" b="1" dirty="0" smtClean="0"/>
              <a:t>.LFW</a:t>
            </a:r>
            <a:r>
              <a:rPr lang="zh-TW" altLang="en-US" b="1" dirty="0" smtClean="0"/>
              <a:t>數據集介紹</a:t>
            </a:r>
            <a:endParaRPr lang="zh-TW" altLang="en-US" b="1" dirty="0"/>
          </a:p>
        </p:txBody>
      </p:sp>
      <p:sp>
        <p:nvSpPr>
          <p:cNvPr id="3" name="內容版面配置區 2"/>
          <p:cNvSpPr>
            <a:spLocks noGrp="1"/>
          </p:cNvSpPr>
          <p:nvPr>
            <p:ph idx="1"/>
          </p:nvPr>
        </p:nvSpPr>
        <p:spPr/>
        <p:txBody>
          <a:bodyPr>
            <a:normAutofit/>
          </a:bodyPr>
          <a:lstStyle/>
          <a:p>
            <a:r>
              <a:rPr lang="en-US" altLang="zh-TW" dirty="0">
                <a:latin typeface="標楷體" panose="03000509000000000000" pitchFamily="65" charset="-120"/>
                <a:ea typeface="標楷體" panose="03000509000000000000" pitchFamily="65" charset="-120"/>
              </a:rPr>
              <a:t>LFW (Labeled Faces in the Wild) </a:t>
            </a:r>
            <a:r>
              <a:rPr lang="zh-TW" altLang="zh-TW" dirty="0">
                <a:latin typeface="標楷體" panose="03000509000000000000" pitchFamily="65" charset="-120"/>
                <a:ea typeface="標楷體" panose="03000509000000000000" pitchFamily="65" charset="-120"/>
              </a:rPr>
              <a:t>人臉數據庫是由美國馬薩諸塞州立大學阿默斯特分校計算機視覺實驗室整理完成的數據庫，主要用來研究非受限情況下的人臉識別</a:t>
            </a:r>
            <a:r>
              <a:rPr lang="zh-TW" altLang="zh-TW" dirty="0" smtClean="0">
                <a:latin typeface="標楷體" panose="03000509000000000000" pitchFamily="65" charset="-120"/>
                <a:ea typeface="標楷體" panose="03000509000000000000" pitchFamily="65" charset="-120"/>
              </a:rPr>
              <a:t>問題</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LFW</a:t>
            </a:r>
            <a:r>
              <a:rPr lang="zh-TW" altLang="en-US" dirty="0" smtClean="0">
                <a:latin typeface="標楷體" panose="03000509000000000000" pitchFamily="65" charset="-120"/>
                <a:ea typeface="標楷體" panose="03000509000000000000" pitchFamily="65" charset="-120"/>
              </a:rPr>
              <a:t>數據集主要測試人臉識別的準確率，該數據庫從中隨機選擇了</a:t>
            </a:r>
            <a:r>
              <a:rPr lang="en-US" altLang="zh-TW" dirty="0" smtClean="0">
                <a:latin typeface="標楷體" panose="03000509000000000000" pitchFamily="65" charset="-120"/>
                <a:ea typeface="標楷體" panose="03000509000000000000" pitchFamily="65" charset="-120"/>
              </a:rPr>
              <a:t>6000</a:t>
            </a:r>
            <a:r>
              <a:rPr lang="zh-TW" altLang="en-US" dirty="0" smtClean="0">
                <a:latin typeface="標楷體" panose="03000509000000000000" pitchFamily="65" charset="-120"/>
                <a:ea typeface="標楷體" panose="03000509000000000000" pitchFamily="65" charset="-120"/>
              </a:rPr>
              <a:t>對人臉組成了人臉辨識圖片對，其中</a:t>
            </a:r>
            <a:r>
              <a:rPr lang="en-US" altLang="zh-TW" dirty="0" smtClean="0">
                <a:latin typeface="標楷體" panose="03000509000000000000" pitchFamily="65" charset="-120"/>
                <a:ea typeface="標楷體" panose="03000509000000000000" pitchFamily="65" charset="-120"/>
              </a:rPr>
              <a:t>3000</a:t>
            </a:r>
            <a:r>
              <a:rPr lang="zh-TW" altLang="en-US" dirty="0" smtClean="0">
                <a:latin typeface="標楷體" panose="03000509000000000000" pitchFamily="65" charset="-120"/>
                <a:ea typeface="標楷體" panose="03000509000000000000" pitchFamily="65" charset="-120"/>
              </a:rPr>
              <a:t>對屬於同一個人</a:t>
            </a:r>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張人臉照片，</a:t>
            </a:r>
            <a:r>
              <a:rPr lang="en-US" altLang="zh-TW" dirty="0" smtClean="0">
                <a:latin typeface="標楷體" panose="03000509000000000000" pitchFamily="65" charset="-120"/>
                <a:ea typeface="標楷體" panose="03000509000000000000" pitchFamily="65" charset="-120"/>
              </a:rPr>
              <a:t>3000</a:t>
            </a:r>
            <a:r>
              <a:rPr lang="zh-TW" altLang="en-US" dirty="0" smtClean="0">
                <a:latin typeface="標楷體" panose="03000509000000000000" pitchFamily="65" charset="-120"/>
                <a:ea typeface="標楷體" panose="03000509000000000000" pitchFamily="65" charset="-120"/>
              </a:rPr>
              <a:t>對屬於不同的人每人</a:t>
            </a:r>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張人臉照片。測試過程</a:t>
            </a:r>
            <a:r>
              <a:rPr lang="en-US" altLang="zh-TW" dirty="0" smtClean="0">
                <a:latin typeface="標楷體" panose="03000509000000000000" pitchFamily="65" charset="-120"/>
                <a:ea typeface="標楷體" panose="03000509000000000000" pitchFamily="65" charset="-120"/>
              </a:rPr>
              <a:t>LFW</a:t>
            </a:r>
            <a:r>
              <a:rPr lang="zh-TW" altLang="en-US" dirty="0" smtClean="0">
                <a:latin typeface="標楷體" panose="03000509000000000000" pitchFamily="65" charset="-120"/>
                <a:ea typeface="標楷體" panose="03000509000000000000" pitchFamily="65" charset="-120"/>
              </a:rPr>
              <a:t>給出一對照片，詢問測試中的系統兩張照片是不是同一個人，系統給出“是”或“否”的答案。通過</a:t>
            </a:r>
            <a:r>
              <a:rPr lang="en-US" altLang="zh-TW" dirty="0" smtClean="0">
                <a:latin typeface="標楷體" panose="03000509000000000000" pitchFamily="65" charset="-120"/>
                <a:ea typeface="標楷體" panose="03000509000000000000" pitchFamily="65" charset="-120"/>
              </a:rPr>
              <a:t>6000</a:t>
            </a:r>
            <a:r>
              <a:rPr lang="zh-TW" altLang="en-US" dirty="0" smtClean="0">
                <a:latin typeface="標楷體" panose="03000509000000000000" pitchFamily="65" charset="-120"/>
                <a:ea typeface="標楷體" panose="03000509000000000000" pitchFamily="65" charset="-120"/>
              </a:rPr>
              <a:t>對人臉測試結果的系統答案與真實答案的比值可以得到人臉識別準確率</a:t>
            </a:r>
          </a:p>
        </p:txBody>
      </p:sp>
    </p:spTree>
    <p:extLst>
      <p:ext uri="{BB962C8B-B14F-4D97-AF65-F5344CB8AC3E}">
        <p14:creationId xmlns:p14="http://schemas.microsoft.com/office/powerpoint/2010/main" val="3394291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二</a:t>
            </a:r>
            <a:r>
              <a:rPr lang="en-US" altLang="zh-TW" b="1" dirty="0" smtClean="0"/>
              <a:t>.LFW</a:t>
            </a:r>
            <a:r>
              <a:rPr lang="zh-TW" altLang="en-US" b="1" dirty="0" smtClean="0"/>
              <a:t>數據集問題迷思</a:t>
            </a:r>
            <a:endParaRPr lang="zh-TW" altLang="en-US" b="1" dirty="0"/>
          </a:p>
        </p:txBody>
      </p:sp>
      <p:sp>
        <p:nvSpPr>
          <p:cNvPr id="3" name="內容版面配置區 2"/>
          <p:cNvSpPr>
            <a:spLocks noGrp="1"/>
          </p:cNvSpPr>
          <p:nvPr>
            <p:ph idx="1"/>
          </p:nvPr>
        </p:nvSpPr>
        <p:spPr/>
        <p:txBody>
          <a:bodyPr/>
          <a:lstStyle/>
          <a:p>
            <a:r>
              <a:rPr lang="en-US" altLang="zh-TW" dirty="0" smtClean="0">
                <a:latin typeface="標楷體" panose="03000509000000000000" pitchFamily="65" charset="-120"/>
                <a:ea typeface="標楷體" panose="03000509000000000000" pitchFamily="65" charset="-120"/>
              </a:rPr>
              <a:t>LFW</a:t>
            </a:r>
            <a:r>
              <a:rPr lang="zh-TW" altLang="en-US" dirty="0" smtClean="0">
                <a:latin typeface="標楷體" panose="03000509000000000000" pitchFamily="65" charset="-120"/>
                <a:ea typeface="標楷體" panose="03000509000000000000" pitchFamily="65" charset="-120"/>
              </a:rPr>
              <a:t>數據官方有提供</a:t>
            </a:r>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種版本，分為</a:t>
            </a:r>
            <a:r>
              <a:rPr lang="en-US" altLang="zh-TW" dirty="0" smtClean="0">
                <a:latin typeface="標楷體" panose="03000509000000000000" pitchFamily="65" charset="-120"/>
                <a:ea typeface="標楷體" panose="03000509000000000000" pitchFamily="65" charset="-120"/>
              </a:rPr>
              <a:t>View1 </a:t>
            </a:r>
            <a:r>
              <a:rPr lang="zh-TW" altLang="en-US" dirty="0" smtClean="0">
                <a:latin typeface="標楷體" panose="03000509000000000000" pitchFamily="65" charset="-120"/>
                <a:ea typeface="標楷體" panose="03000509000000000000" pitchFamily="65" charset="-120"/>
              </a:rPr>
              <a:t>和</a:t>
            </a:r>
            <a:r>
              <a:rPr lang="en-US" altLang="zh-TW" dirty="0" smtClean="0">
                <a:latin typeface="標楷體" panose="03000509000000000000" pitchFamily="65" charset="-120"/>
                <a:ea typeface="標楷體" panose="03000509000000000000" pitchFamily="65" charset="-120"/>
              </a:rPr>
              <a:t>View 2</a:t>
            </a:r>
            <a:br>
              <a:rPr lang="en-US" altLang="zh-TW" dirty="0" smtClean="0">
                <a:latin typeface="標楷體" panose="03000509000000000000" pitchFamily="65" charset="-120"/>
                <a:ea typeface="標楷體" panose="03000509000000000000" pitchFamily="65" charset="-120"/>
              </a:rPr>
            </a:br>
            <a:endParaRPr lang="en-US" altLang="zh-TW" dirty="0" smtClean="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View1</a:t>
            </a:r>
            <a:r>
              <a:rPr lang="zh-TW" altLang="en-US" dirty="0">
                <a:latin typeface="標楷體" panose="03000509000000000000" pitchFamily="65" charset="-120"/>
                <a:ea typeface="標楷體" panose="03000509000000000000" pitchFamily="65" charset="-120"/>
              </a:rPr>
              <a:t>是用於評估</a:t>
            </a:r>
            <a:r>
              <a:rPr lang="zh-TW" altLang="en-US" dirty="0" smtClean="0">
                <a:latin typeface="標楷體" panose="03000509000000000000" pitchFamily="65" charset="-120"/>
                <a:ea typeface="標楷體" panose="03000509000000000000" pitchFamily="65" charset="-120"/>
              </a:rPr>
              <a:t>模型</a:t>
            </a:r>
            <a:r>
              <a:rPr lang="zh-TW" altLang="en-US" dirty="0">
                <a:latin typeface="標楷體" panose="03000509000000000000" pitchFamily="65" charset="-120"/>
                <a:ea typeface="標楷體" panose="03000509000000000000" pitchFamily="65" charset="-120"/>
              </a:rPr>
              <a:t>選擇和</a:t>
            </a:r>
            <a:r>
              <a:rPr lang="zh-TW" altLang="en-US" dirty="0" smtClean="0">
                <a:latin typeface="標楷體" panose="03000509000000000000" pitchFamily="65" charset="-120"/>
                <a:ea typeface="標楷體" panose="03000509000000000000" pitchFamily="65" charset="-120"/>
              </a:rPr>
              <a:t>調整網絡算</a:t>
            </a:r>
            <a:r>
              <a:rPr lang="zh-TW" altLang="en-US" dirty="0">
                <a:latin typeface="標楷體" panose="03000509000000000000" pitchFamily="65" charset="-120"/>
                <a:ea typeface="標楷體" panose="03000509000000000000" pitchFamily="65" charset="-120"/>
              </a:rPr>
              <a:t>法使用</a:t>
            </a:r>
            <a:r>
              <a:rPr lang="zh-TW" altLang="en-US" dirty="0" smtClean="0">
                <a:latin typeface="標楷體" panose="03000509000000000000" pitchFamily="65" charset="-120"/>
                <a:ea typeface="標楷體" panose="03000509000000000000" pitchFamily="65" charset="-120"/>
              </a:rPr>
              <a:t>的</a:t>
            </a:r>
            <a:endParaRPr lang="en-US" altLang="zh-TW" dirty="0" smtClean="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View2</a:t>
            </a:r>
            <a:r>
              <a:rPr lang="zh-TW" altLang="en-US" dirty="0">
                <a:latin typeface="標楷體" panose="03000509000000000000" pitchFamily="65" charset="-120"/>
                <a:ea typeface="標楷體" panose="03000509000000000000" pitchFamily="65" charset="-120"/>
              </a:rPr>
              <a:t>用於最終的</a:t>
            </a:r>
            <a:r>
              <a:rPr lang="zh-TW" altLang="en-US" dirty="0" smtClean="0">
                <a:latin typeface="標楷體" panose="03000509000000000000" pitchFamily="65" charset="-120"/>
                <a:ea typeface="標楷體" panose="03000509000000000000" pitchFamily="65" charset="-120"/>
              </a:rPr>
              <a:t>模型的結果測試</a:t>
            </a:r>
            <a:r>
              <a:rPr lang="en-US" altLang="zh-TW" dirty="0" smtClean="0">
                <a:latin typeface="標楷體" panose="03000509000000000000" pitchFamily="65" charset="-120"/>
                <a:ea typeface="標楷體" panose="03000509000000000000" pitchFamily="65" charset="-120"/>
              </a:rPr>
              <a:t>(</a:t>
            </a:r>
            <a:r>
              <a:rPr lang="zh-TW" altLang="en-US" dirty="0" smtClean="0">
                <a:solidFill>
                  <a:srgbClr val="FF0000"/>
                </a:solidFill>
                <a:latin typeface="標楷體" panose="03000509000000000000" pitchFamily="65" charset="-120"/>
                <a:ea typeface="標楷體" panose="03000509000000000000" pitchFamily="65" charset="-120"/>
              </a:rPr>
              <a:t>結果的正確率會根據訓練集而更改，若訓練集為自己的資料精確度可能會大幅下降</a:t>
            </a:r>
            <a:r>
              <a:rPr lang="en-US" altLang="zh-TW" dirty="0" smtClean="0">
                <a:latin typeface="標楷體" panose="03000509000000000000" pitchFamily="65" charset="-120"/>
                <a:ea typeface="標楷體" panose="03000509000000000000" pitchFamily="65" charset="-120"/>
              </a:rPr>
              <a:t>)</a:t>
            </a: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參考資料</a:t>
            </a:r>
            <a:r>
              <a:rPr lang="en-US" altLang="zh-TW" dirty="0" smtClean="0">
                <a:latin typeface="標楷體" panose="03000509000000000000" pitchFamily="65" charset="-120"/>
                <a:ea typeface="標楷體" panose="03000509000000000000" pitchFamily="65" charset="-120"/>
                <a:hlinkClick r:id="rId2"/>
              </a:rPr>
              <a:t>https://github.com/MonsterZhZh/LFW_Database_Tutorial</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58757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三</a:t>
            </a:r>
            <a:r>
              <a:rPr lang="en-US" altLang="zh-TW" b="1" dirty="0" smtClean="0"/>
              <a:t>.</a:t>
            </a:r>
            <a:r>
              <a:rPr lang="zh-TW" altLang="en-US" b="1" dirty="0" smtClean="0"/>
              <a:t>評估模型指標</a:t>
            </a:r>
            <a:r>
              <a:rPr lang="en-US" altLang="zh-TW" b="1" dirty="0" smtClean="0"/>
              <a:t>(roc)</a:t>
            </a:r>
            <a:endParaRPr lang="zh-TW" altLang="en-US" b="1" dirty="0"/>
          </a:p>
        </p:txBody>
      </p:sp>
      <p:sp>
        <p:nvSpPr>
          <p:cNvPr id="3" name="內容版面配置區 2"/>
          <p:cNvSpPr>
            <a:spLocks noGrp="1"/>
          </p:cNvSpPr>
          <p:nvPr>
            <p:ph idx="1"/>
          </p:nvPr>
        </p:nvSpPr>
        <p:spPr/>
        <p:txBody>
          <a:bodyPr/>
          <a:lstStyle/>
          <a:p>
            <a:r>
              <a:rPr lang="en-US" altLang="zh-TW" dirty="0">
                <a:latin typeface="標楷體" panose="03000509000000000000" pitchFamily="65" charset="-120"/>
                <a:ea typeface="標楷體" panose="03000509000000000000" pitchFamily="65" charset="-120"/>
              </a:rPr>
              <a:t>ROC</a:t>
            </a:r>
            <a:r>
              <a:rPr lang="zh-TW" altLang="en-US" dirty="0" smtClean="0">
                <a:latin typeface="標楷體" panose="03000509000000000000" pitchFamily="65" charset="-120"/>
                <a:ea typeface="標楷體" panose="03000509000000000000" pitchFamily="65" charset="-120"/>
              </a:rPr>
              <a:t>曲線是一種坐標圖式的分析工具，用於選擇最佳的訊號偵測模型、捨棄次佳的模型或者在同一模型中設定最佳閾值。</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相關術語</a:t>
            </a:r>
            <a:endParaRPr lang="en-US" altLang="zh-TW" dirty="0" smtClean="0">
              <a:latin typeface="標楷體" panose="03000509000000000000" pitchFamily="65" charset="-120"/>
              <a:ea typeface="標楷體" panose="03000509000000000000" pitchFamily="65" charset="-120"/>
            </a:endParaRPr>
          </a:p>
          <a:p>
            <a:pPr marL="914400" lvl="1" indent="-457200">
              <a:buFont typeface="+mj-lt"/>
              <a:buAutoNum type="arabicPeriod"/>
            </a:pPr>
            <a:r>
              <a:rPr lang="zh-TW" altLang="en-US" dirty="0">
                <a:latin typeface="標楷體" panose="03000509000000000000" pitchFamily="65" charset="-120"/>
                <a:ea typeface="標楷體" panose="03000509000000000000" pitchFamily="65" charset="-120"/>
              </a:rPr>
              <a:t>陽性 </a:t>
            </a:r>
            <a:r>
              <a:rPr lang="en-US" altLang="zh-TW" dirty="0">
                <a:latin typeface="標楷體" panose="03000509000000000000" pitchFamily="65" charset="-120"/>
                <a:ea typeface="標楷體" panose="03000509000000000000" pitchFamily="65" charset="-120"/>
              </a:rPr>
              <a:t>(P, positive</a:t>
            </a:r>
            <a:r>
              <a:rPr lang="en-US" altLang="zh-TW" dirty="0" smtClean="0">
                <a:latin typeface="標楷體" panose="03000509000000000000" pitchFamily="65" charset="-120"/>
                <a:ea typeface="標楷體" panose="03000509000000000000" pitchFamily="65" charset="-120"/>
              </a:rPr>
              <a:t>)</a:t>
            </a:r>
          </a:p>
          <a:p>
            <a:pPr marL="914400" lvl="1" indent="-457200">
              <a:buFont typeface="+mj-lt"/>
              <a:buAutoNum type="arabicPeriod"/>
            </a:pPr>
            <a:r>
              <a:rPr lang="zh-TW" altLang="en-US" dirty="0">
                <a:latin typeface="標楷體" panose="03000509000000000000" pitchFamily="65" charset="-120"/>
                <a:ea typeface="標楷體" panose="03000509000000000000" pitchFamily="65" charset="-120"/>
              </a:rPr>
              <a:t>陰性 </a:t>
            </a:r>
            <a:r>
              <a:rPr lang="en-US" altLang="zh-TW" dirty="0">
                <a:latin typeface="標楷體" panose="03000509000000000000" pitchFamily="65" charset="-120"/>
                <a:ea typeface="標楷體" panose="03000509000000000000" pitchFamily="65" charset="-120"/>
              </a:rPr>
              <a:t>(N, Negative</a:t>
            </a:r>
            <a:r>
              <a:rPr lang="en-US" altLang="zh-TW" dirty="0" smtClean="0">
                <a:latin typeface="標楷體" panose="03000509000000000000" pitchFamily="65" charset="-120"/>
                <a:ea typeface="標楷體" panose="03000509000000000000" pitchFamily="65" charset="-120"/>
              </a:rPr>
              <a:t>)</a:t>
            </a:r>
          </a:p>
          <a:p>
            <a:pPr marL="914400" lvl="1" indent="-457200">
              <a:buFont typeface="+mj-lt"/>
              <a:buAutoNum type="arabicPeriod"/>
            </a:pPr>
            <a:r>
              <a:rPr lang="zh-TW" altLang="en-US" dirty="0">
                <a:latin typeface="標楷體" panose="03000509000000000000" pitchFamily="65" charset="-120"/>
                <a:ea typeface="標楷體" panose="03000509000000000000" pitchFamily="65" charset="-120"/>
              </a:rPr>
              <a:t>真陽性 </a:t>
            </a:r>
            <a:r>
              <a:rPr lang="en-US" altLang="zh-TW" dirty="0">
                <a:latin typeface="標楷體" panose="03000509000000000000" pitchFamily="65" charset="-120"/>
                <a:ea typeface="標楷體" panose="03000509000000000000" pitchFamily="65" charset="-120"/>
              </a:rPr>
              <a:t>(TP, true positive</a:t>
            </a:r>
            <a:r>
              <a:rPr lang="en-US" altLang="zh-TW" dirty="0" smtClean="0">
                <a:latin typeface="標楷體" panose="03000509000000000000" pitchFamily="65" charset="-120"/>
                <a:ea typeface="標楷體" panose="03000509000000000000" pitchFamily="65" charset="-120"/>
              </a:rPr>
              <a:t>)</a:t>
            </a:r>
          </a:p>
          <a:p>
            <a:pPr marL="914400" lvl="1" indent="-457200">
              <a:buFont typeface="+mj-lt"/>
              <a:buAutoNum type="arabicPeriod"/>
            </a:pPr>
            <a:r>
              <a:rPr lang="zh-TW" altLang="en-US" dirty="0">
                <a:latin typeface="標楷體" panose="03000509000000000000" pitchFamily="65" charset="-120"/>
                <a:ea typeface="標楷體" panose="03000509000000000000" pitchFamily="65" charset="-120"/>
              </a:rPr>
              <a:t>真陰性 </a:t>
            </a:r>
            <a:r>
              <a:rPr lang="en-US" altLang="zh-TW" dirty="0">
                <a:latin typeface="標楷體" panose="03000509000000000000" pitchFamily="65" charset="-120"/>
                <a:ea typeface="標楷體" panose="03000509000000000000" pitchFamily="65" charset="-120"/>
              </a:rPr>
              <a:t>(TN, true negative</a:t>
            </a:r>
            <a:r>
              <a:rPr lang="en-US" altLang="zh-TW" dirty="0" smtClean="0">
                <a:latin typeface="標楷體" panose="03000509000000000000" pitchFamily="65" charset="-120"/>
                <a:ea typeface="標楷體" panose="03000509000000000000" pitchFamily="65" charset="-120"/>
              </a:rPr>
              <a:t>)</a:t>
            </a:r>
          </a:p>
          <a:p>
            <a:pPr marL="914400" lvl="1" indent="-457200">
              <a:buFont typeface="+mj-lt"/>
              <a:buAutoNum type="arabicPeriod"/>
            </a:pPr>
            <a:r>
              <a:rPr lang="zh-TW" altLang="en-US" dirty="0">
                <a:latin typeface="標楷體" panose="03000509000000000000" pitchFamily="65" charset="-120"/>
                <a:ea typeface="標楷體" panose="03000509000000000000" pitchFamily="65" charset="-120"/>
              </a:rPr>
              <a:t>偽陽性 </a:t>
            </a:r>
            <a:r>
              <a:rPr lang="en-US" altLang="zh-TW" dirty="0">
                <a:latin typeface="標楷體" panose="03000509000000000000" pitchFamily="65" charset="-120"/>
                <a:ea typeface="標楷體" panose="03000509000000000000" pitchFamily="65" charset="-120"/>
              </a:rPr>
              <a:t>(FP, false positive</a:t>
            </a:r>
            <a:r>
              <a:rPr lang="en-US" altLang="zh-TW" dirty="0" smtClean="0">
                <a:latin typeface="標楷體" panose="03000509000000000000" pitchFamily="65" charset="-120"/>
                <a:ea typeface="標楷體" panose="03000509000000000000" pitchFamily="65" charset="-120"/>
              </a:rPr>
              <a:t>)</a:t>
            </a:r>
          </a:p>
          <a:p>
            <a:pPr marL="914400" lvl="1" indent="-457200">
              <a:buFont typeface="+mj-lt"/>
              <a:buAutoNum type="arabicPeriod"/>
            </a:pPr>
            <a:r>
              <a:rPr lang="zh-TW" altLang="en-US" dirty="0">
                <a:latin typeface="標楷體" panose="03000509000000000000" pitchFamily="65" charset="-120"/>
                <a:ea typeface="標楷體" panose="03000509000000000000" pitchFamily="65" charset="-120"/>
              </a:rPr>
              <a:t>偽陰性 </a:t>
            </a:r>
            <a:r>
              <a:rPr lang="en-US" altLang="zh-TW" dirty="0">
                <a:latin typeface="標楷體" panose="03000509000000000000" pitchFamily="65" charset="-120"/>
                <a:ea typeface="標楷體" panose="03000509000000000000" pitchFamily="65" charset="-120"/>
              </a:rPr>
              <a:t>(FN, false negative</a:t>
            </a:r>
            <a:r>
              <a:rPr lang="en-US" altLang="zh-TW" dirty="0" smtClean="0">
                <a:latin typeface="標楷體" panose="03000509000000000000" pitchFamily="65" charset="-120"/>
                <a:ea typeface="標楷體" panose="03000509000000000000" pitchFamily="65" charset="-120"/>
              </a:rPr>
              <a:t>)</a:t>
            </a:r>
          </a:p>
          <a:p>
            <a:pPr marL="914400" lvl="1" indent="-457200">
              <a:buFont typeface="+mj-lt"/>
              <a:buAutoNum type="arabicPeriod"/>
            </a:pPr>
            <a:r>
              <a:rPr lang="zh-TW" altLang="en-US" dirty="0" smtClean="0">
                <a:latin typeface="標楷體" panose="03000509000000000000" pitchFamily="65" charset="-120"/>
                <a:ea typeface="標楷體" panose="03000509000000000000" pitchFamily="65" charset="-120"/>
              </a:rPr>
              <a:t>準確度 </a:t>
            </a:r>
            <a:r>
              <a:rPr lang="en-US" altLang="zh-TW" dirty="0" smtClean="0">
                <a:latin typeface="標楷體" panose="03000509000000000000" pitchFamily="65" charset="-120"/>
                <a:ea typeface="標楷體" panose="03000509000000000000" pitchFamily="65" charset="-120"/>
              </a:rPr>
              <a:t>(ACC, accuracy)</a:t>
            </a:r>
            <a:r>
              <a:rPr lang="zh-TW" altLang="en-US" dirty="0" smtClean="0">
                <a:latin typeface="標楷體" panose="03000509000000000000" pitchFamily="65" charset="-120"/>
                <a:ea typeface="標楷體" panose="03000509000000000000" pitchFamily="65" charset="-120"/>
              </a:rPr>
              <a:t>等等</a:t>
            </a:r>
            <a:r>
              <a:rPr lang="en-US" altLang="zh-TW"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906523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ROC</a:t>
            </a:r>
            <a:r>
              <a:rPr lang="zh-TW" altLang="en-US" b="1" dirty="0"/>
              <a:t>空間</a:t>
            </a:r>
            <a:br>
              <a:rPr lang="zh-TW" altLang="en-US" b="1" dirty="0"/>
            </a:br>
            <a:endParaRPr lang="zh-TW" altLang="en-US" b="1" dirty="0"/>
          </a:p>
        </p:txBody>
      </p:sp>
      <p:sp>
        <p:nvSpPr>
          <p:cNvPr id="3" name="內容版面配置區 2"/>
          <p:cNvSpPr>
            <a:spLocks noGrp="1"/>
          </p:cNvSpPr>
          <p:nvPr>
            <p:ph idx="1"/>
          </p:nvPr>
        </p:nvSpPr>
        <p:spPr>
          <a:xfrm>
            <a:off x="838200" y="1114425"/>
            <a:ext cx="10515600" cy="5062538"/>
          </a:xfrm>
        </p:spPr>
        <p:txBody>
          <a:bodyPr/>
          <a:lstStyle/>
          <a:p>
            <a:r>
              <a:rPr lang="en-US" altLang="zh-TW" dirty="0" smtClean="0">
                <a:latin typeface="標楷體" panose="03000509000000000000" pitchFamily="65" charset="-120"/>
                <a:ea typeface="標楷體" panose="03000509000000000000" pitchFamily="65" charset="-120"/>
              </a:rPr>
              <a:t>ROC</a:t>
            </a:r>
            <a:r>
              <a:rPr lang="zh-TW" altLang="en-US" dirty="0" smtClean="0">
                <a:latin typeface="標楷體" panose="03000509000000000000" pitchFamily="65" charset="-120"/>
                <a:ea typeface="標楷體" panose="03000509000000000000" pitchFamily="65" charset="-120"/>
              </a:rPr>
              <a:t>空間將偽陽性率（</a:t>
            </a:r>
            <a:r>
              <a:rPr lang="en-US" altLang="zh-TW" dirty="0" smtClean="0">
                <a:latin typeface="標楷體" panose="03000509000000000000" pitchFamily="65" charset="-120"/>
                <a:ea typeface="標楷體" panose="03000509000000000000" pitchFamily="65" charset="-120"/>
              </a:rPr>
              <a:t>FPR</a:t>
            </a:r>
            <a:r>
              <a:rPr lang="zh-TW" altLang="en-US" dirty="0" smtClean="0">
                <a:latin typeface="標楷體" panose="03000509000000000000" pitchFamily="65" charset="-120"/>
                <a:ea typeface="標楷體" panose="03000509000000000000" pitchFamily="65" charset="-120"/>
              </a:rPr>
              <a:t>）定義為 </a:t>
            </a:r>
            <a:r>
              <a:rPr lang="en-US" altLang="zh-TW" dirty="0" smtClean="0">
                <a:latin typeface="標楷體" panose="03000509000000000000" pitchFamily="65" charset="-120"/>
                <a:ea typeface="標楷體" panose="03000509000000000000" pitchFamily="65" charset="-120"/>
              </a:rPr>
              <a:t>X </a:t>
            </a:r>
            <a:r>
              <a:rPr lang="zh-TW" altLang="en-US" dirty="0" smtClean="0">
                <a:latin typeface="標楷體" panose="03000509000000000000" pitchFamily="65" charset="-120"/>
                <a:ea typeface="標楷體" panose="03000509000000000000" pitchFamily="65" charset="-120"/>
              </a:rPr>
              <a:t>軸，真陽性率（</a:t>
            </a:r>
            <a:r>
              <a:rPr lang="en-US" altLang="zh-TW" dirty="0" smtClean="0">
                <a:latin typeface="標楷體" panose="03000509000000000000" pitchFamily="65" charset="-120"/>
                <a:ea typeface="標楷體" panose="03000509000000000000" pitchFamily="65" charset="-120"/>
              </a:rPr>
              <a:t>TPR</a:t>
            </a:r>
            <a:r>
              <a:rPr lang="zh-TW" altLang="en-US" dirty="0" smtClean="0">
                <a:latin typeface="標楷體" panose="03000509000000000000" pitchFamily="65" charset="-120"/>
                <a:ea typeface="標楷體" panose="03000509000000000000" pitchFamily="65" charset="-120"/>
              </a:rPr>
              <a:t>）定義為 </a:t>
            </a:r>
            <a:r>
              <a:rPr lang="en-US" altLang="zh-TW" dirty="0" smtClean="0">
                <a:latin typeface="標楷體" panose="03000509000000000000" pitchFamily="65" charset="-120"/>
                <a:ea typeface="標楷體" panose="03000509000000000000" pitchFamily="65" charset="-120"/>
              </a:rPr>
              <a:t>Y </a:t>
            </a:r>
            <a:r>
              <a:rPr lang="zh-TW" altLang="en-US" dirty="0" smtClean="0">
                <a:latin typeface="標楷體" panose="03000509000000000000" pitchFamily="65" charset="-120"/>
                <a:ea typeface="標楷體" panose="03000509000000000000" pitchFamily="65" charset="-120"/>
              </a:rPr>
              <a:t>軸。</a:t>
            </a:r>
          </a:p>
          <a:p>
            <a:r>
              <a:rPr lang="en-US" altLang="zh-TW" dirty="0" smtClean="0">
                <a:latin typeface="標楷體" panose="03000509000000000000" pitchFamily="65" charset="-120"/>
                <a:ea typeface="標楷體" panose="03000509000000000000" pitchFamily="65" charset="-120"/>
              </a:rPr>
              <a:t>TPR</a:t>
            </a:r>
            <a:r>
              <a:rPr lang="zh-TW" altLang="en-US" dirty="0" smtClean="0">
                <a:latin typeface="標楷體" panose="03000509000000000000" pitchFamily="65" charset="-120"/>
                <a:ea typeface="標楷體" panose="03000509000000000000" pitchFamily="65" charset="-120"/>
              </a:rPr>
              <a:t>：在所有實際為陽性的樣本中，被正確地判斷為陽性之比率。</a:t>
            </a:r>
            <a:endParaRPr lang="en-US" altLang="zh-TW" dirty="0" smtClean="0">
              <a:latin typeface="標楷體" panose="03000509000000000000" pitchFamily="65" charset="-120"/>
              <a:ea typeface="標楷體" panose="03000509000000000000" pitchFamily="65" charset="-120"/>
            </a:endParaRPr>
          </a:p>
          <a:p>
            <a:endParaRPr lang="zh-TW" altLang="en-US"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FPR</a:t>
            </a:r>
            <a:r>
              <a:rPr lang="zh-TW" altLang="en-US" dirty="0" smtClean="0">
                <a:latin typeface="標楷體" panose="03000509000000000000" pitchFamily="65" charset="-120"/>
                <a:ea typeface="標楷體" panose="03000509000000000000" pitchFamily="65" charset="-120"/>
              </a:rPr>
              <a:t>：在所有實際為陰性的樣本中，被錯誤地判斷為陽性之比率。</a:t>
            </a:r>
          </a:p>
        </p:txBody>
      </p:sp>
      <p:pic>
        <p:nvPicPr>
          <p:cNvPr id="10" name="圖片 9"/>
          <p:cNvPicPr>
            <a:picLocks noChangeAspect="1"/>
          </p:cNvPicPr>
          <p:nvPr/>
        </p:nvPicPr>
        <p:blipFill>
          <a:blip r:embed="rId2"/>
          <a:stretch>
            <a:fillRect/>
          </a:stretch>
        </p:blipFill>
        <p:spPr>
          <a:xfrm>
            <a:off x="1238049" y="2562201"/>
            <a:ext cx="2876951" cy="342948"/>
          </a:xfrm>
          <a:prstGeom prst="rect">
            <a:avLst/>
          </a:prstGeom>
        </p:spPr>
      </p:pic>
      <p:pic>
        <p:nvPicPr>
          <p:cNvPr id="11" name="圖片 10"/>
          <p:cNvPicPr>
            <a:picLocks noChangeAspect="1"/>
          </p:cNvPicPr>
          <p:nvPr/>
        </p:nvPicPr>
        <p:blipFill>
          <a:blip r:embed="rId3"/>
          <a:stretch>
            <a:fillRect/>
          </a:stretch>
        </p:blipFill>
        <p:spPr>
          <a:xfrm>
            <a:off x="1219001" y="3654449"/>
            <a:ext cx="2838846" cy="304843"/>
          </a:xfrm>
          <a:prstGeom prst="rect">
            <a:avLst/>
          </a:prstGeom>
        </p:spPr>
      </p:pic>
    </p:spTree>
    <p:extLst>
      <p:ext uri="{BB962C8B-B14F-4D97-AF65-F5344CB8AC3E}">
        <p14:creationId xmlns:p14="http://schemas.microsoft.com/office/powerpoint/2010/main" val="8524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873125"/>
          </a:xfrm>
        </p:spPr>
        <p:txBody>
          <a:bodyPr/>
          <a:lstStyle/>
          <a:p>
            <a:r>
              <a:rPr lang="en-US" altLang="zh-TW" b="1" dirty="0" smtClean="0"/>
              <a:t>ROC</a:t>
            </a:r>
            <a:r>
              <a:rPr lang="zh-TW" altLang="en-US" b="1" dirty="0" smtClean="0"/>
              <a:t>曲線</a:t>
            </a:r>
            <a:endParaRPr lang="zh-TW" altLang="en-US" b="1" dirty="0"/>
          </a:p>
        </p:txBody>
      </p:sp>
      <p:sp>
        <p:nvSpPr>
          <p:cNvPr id="3" name="內容版面配置區 2"/>
          <p:cNvSpPr>
            <a:spLocks noGrp="1"/>
          </p:cNvSpPr>
          <p:nvPr>
            <p:ph idx="1"/>
          </p:nvPr>
        </p:nvSpPr>
        <p:spPr>
          <a:xfrm>
            <a:off x="838200" y="1104900"/>
            <a:ext cx="10515600" cy="5072063"/>
          </a:xfrm>
        </p:spPr>
        <p:txBody>
          <a:bodyPr>
            <a:normAutofit/>
          </a:bodyPr>
          <a:lstStyle/>
          <a:p>
            <a:r>
              <a:rPr lang="zh-TW" altLang="en-US" sz="2400" dirty="0" smtClean="0">
                <a:latin typeface="標楷體" panose="03000509000000000000" pitchFamily="65" charset="-120"/>
                <a:ea typeface="標楷體" panose="03000509000000000000" pitchFamily="65" charset="-120"/>
              </a:rPr>
              <a:t>將同一模型每個閾值 的 </a:t>
            </a:r>
            <a:r>
              <a:rPr lang="en-US" altLang="zh-TW" sz="2400" dirty="0" smtClean="0">
                <a:latin typeface="標楷體" panose="03000509000000000000" pitchFamily="65" charset="-120"/>
                <a:ea typeface="標楷體" panose="03000509000000000000" pitchFamily="65" charset="-120"/>
              </a:rPr>
              <a:t>(FPR, TPR) </a:t>
            </a:r>
            <a:r>
              <a:rPr lang="zh-TW" altLang="en-US" sz="2400" dirty="0" smtClean="0">
                <a:latin typeface="標楷體" panose="03000509000000000000" pitchFamily="65" charset="-120"/>
                <a:ea typeface="標楷體" panose="03000509000000000000" pitchFamily="65" charset="-120"/>
              </a:rPr>
              <a:t>座標都畫在</a:t>
            </a:r>
            <a:r>
              <a:rPr lang="en-US" altLang="zh-TW" sz="2400" dirty="0" smtClean="0">
                <a:latin typeface="標楷體" panose="03000509000000000000" pitchFamily="65" charset="-120"/>
                <a:ea typeface="標楷體" panose="03000509000000000000" pitchFamily="65" charset="-120"/>
              </a:rPr>
              <a:t>ROC</a:t>
            </a:r>
            <a:r>
              <a:rPr lang="zh-TW" altLang="en-US" sz="2400" dirty="0" smtClean="0">
                <a:latin typeface="標楷體" panose="03000509000000000000" pitchFamily="65" charset="-120"/>
                <a:ea typeface="標楷體" panose="03000509000000000000" pitchFamily="65" charset="-120"/>
              </a:rPr>
              <a:t>空間裡，就成為特定模型的</a:t>
            </a:r>
            <a:r>
              <a:rPr lang="en-US" altLang="zh-TW" sz="2400" dirty="0" smtClean="0">
                <a:latin typeface="標楷體" panose="03000509000000000000" pitchFamily="65" charset="-120"/>
                <a:ea typeface="標楷體" panose="03000509000000000000" pitchFamily="65" charset="-120"/>
              </a:rPr>
              <a:t>ROC</a:t>
            </a:r>
            <a:r>
              <a:rPr lang="zh-TW" altLang="en-US" sz="2400" dirty="0" smtClean="0">
                <a:latin typeface="標楷體" panose="03000509000000000000" pitchFamily="65" charset="-120"/>
                <a:ea typeface="標楷體" panose="03000509000000000000" pitchFamily="65" charset="-120"/>
              </a:rPr>
              <a:t>曲線。</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當閾值設定為</a:t>
            </a:r>
            <a:r>
              <a:rPr lang="zh-TW" altLang="en-US" sz="2400" dirty="0" smtClean="0">
                <a:solidFill>
                  <a:srgbClr val="FF0000"/>
                </a:solidFill>
                <a:latin typeface="標楷體" panose="03000509000000000000" pitchFamily="65" charset="-120"/>
                <a:ea typeface="標楷體" panose="03000509000000000000" pitchFamily="65" charset="-120"/>
              </a:rPr>
              <a:t>最高</a:t>
            </a:r>
            <a:r>
              <a:rPr lang="zh-TW" altLang="en-US" sz="2400" dirty="0" smtClean="0">
                <a:latin typeface="標楷體" panose="03000509000000000000" pitchFamily="65" charset="-120"/>
                <a:ea typeface="標楷體" panose="03000509000000000000" pitchFamily="65" charset="-120"/>
              </a:rPr>
              <a:t>時，亦即所有樣本都被預測為陰性，沒有樣本被預測為陽性，此時在偽陽性率 </a:t>
            </a:r>
            <a:r>
              <a:rPr lang="en-US" altLang="zh-TW" sz="2400" dirty="0" smtClean="0">
                <a:latin typeface="標楷體" panose="03000509000000000000" pitchFamily="65" charset="-120"/>
                <a:ea typeface="標楷體" panose="03000509000000000000" pitchFamily="65" charset="-120"/>
              </a:rPr>
              <a:t>FPR = FP / ( FP + TN ) </a:t>
            </a:r>
            <a:r>
              <a:rPr lang="zh-TW" altLang="en-US" sz="2400" dirty="0" smtClean="0">
                <a:latin typeface="標楷體" panose="03000509000000000000" pitchFamily="65" charset="-120"/>
                <a:ea typeface="標楷體" panose="03000509000000000000" pitchFamily="65" charset="-120"/>
              </a:rPr>
              <a:t>算式中的 </a:t>
            </a:r>
            <a:r>
              <a:rPr lang="en-US" altLang="zh-TW" sz="2400" dirty="0" smtClean="0">
                <a:latin typeface="標楷體" panose="03000509000000000000" pitchFamily="65" charset="-120"/>
                <a:ea typeface="標楷體" panose="03000509000000000000" pitchFamily="65" charset="-120"/>
              </a:rPr>
              <a:t>FP = 0</a:t>
            </a:r>
            <a:r>
              <a:rPr lang="zh-TW" altLang="en-US" sz="2400" dirty="0" smtClean="0">
                <a:latin typeface="標楷體" panose="03000509000000000000" pitchFamily="65" charset="-120"/>
                <a:ea typeface="標楷體" panose="03000509000000000000" pitchFamily="65" charset="-120"/>
              </a:rPr>
              <a:t>，所以 </a:t>
            </a:r>
            <a:r>
              <a:rPr lang="en-US" altLang="zh-TW" sz="2400" dirty="0" smtClean="0">
                <a:latin typeface="標楷體" panose="03000509000000000000" pitchFamily="65" charset="-120"/>
                <a:ea typeface="標楷體" panose="03000509000000000000" pitchFamily="65" charset="-120"/>
              </a:rPr>
              <a:t>FPR = 0%</a:t>
            </a:r>
            <a:r>
              <a:rPr lang="zh-TW" altLang="en-US" sz="2400" dirty="0" smtClean="0">
                <a:latin typeface="標楷體" panose="03000509000000000000" pitchFamily="65" charset="-120"/>
                <a:ea typeface="標楷體" panose="03000509000000000000" pitchFamily="65" charset="-120"/>
              </a:rPr>
              <a:t>。同時在真陽性率（</a:t>
            </a:r>
            <a:r>
              <a:rPr lang="en-US" altLang="zh-TW" sz="2400" dirty="0" smtClean="0">
                <a:latin typeface="標楷體" panose="03000509000000000000" pitchFamily="65" charset="-120"/>
                <a:ea typeface="標楷體" panose="03000509000000000000" pitchFamily="65" charset="-120"/>
              </a:rPr>
              <a:t>TPR</a:t>
            </a:r>
            <a:r>
              <a:rPr lang="zh-TW" altLang="en-US" sz="2400" dirty="0" smtClean="0">
                <a:latin typeface="標楷體" panose="03000509000000000000" pitchFamily="65" charset="-120"/>
                <a:ea typeface="標楷體" panose="03000509000000000000" pitchFamily="65" charset="-120"/>
              </a:rPr>
              <a:t>）算式中， </a:t>
            </a:r>
            <a:r>
              <a:rPr lang="en-US" altLang="zh-TW" sz="2400" dirty="0" smtClean="0">
                <a:latin typeface="標楷體" panose="03000509000000000000" pitchFamily="65" charset="-120"/>
                <a:ea typeface="標楷體" panose="03000509000000000000" pitchFamily="65" charset="-120"/>
              </a:rPr>
              <a:t>TPR = TP / ( TP + FN ) </a:t>
            </a:r>
            <a:r>
              <a:rPr lang="zh-TW" altLang="en-US" sz="2400" dirty="0" smtClean="0">
                <a:latin typeface="標楷體" panose="03000509000000000000" pitchFamily="65" charset="-120"/>
                <a:ea typeface="標楷體" panose="03000509000000000000" pitchFamily="65" charset="-120"/>
              </a:rPr>
              <a:t>算式中的 </a:t>
            </a:r>
            <a:r>
              <a:rPr lang="en-US" altLang="zh-TW" sz="2400" dirty="0" smtClean="0">
                <a:latin typeface="標楷體" panose="03000509000000000000" pitchFamily="65" charset="-120"/>
                <a:ea typeface="標楷體" panose="03000509000000000000" pitchFamily="65" charset="-120"/>
              </a:rPr>
              <a:t>TP = 0</a:t>
            </a:r>
            <a:r>
              <a:rPr lang="zh-TW" altLang="en-US" sz="2400" dirty="0" smtClean="0">
                <a:latin typeface="標楷體" panose="03000509000000000000" pitchFamily="65" charset="-120"/>
                <a:ea typeface="標楷體" panose="03000509000000000000" pitchFamily="65" charset="-120"/>
              </a:rPr>
              <a:t>，所以 </a:t>
            </a:r>
            <a:r>
              <a:rPr lang="en-US" altLang="zh-TW" sz="2400" dirty="0" smtClean="0">
                <a:latin typeface="標楷體" panose="03000509000000000000" pitchFamily="65" charset="-120"/>
                <a:ea typeface="標楷體" panose="03000509000000000000" pitchFamily="65" charset="-120"/>
              </a:rPr>
              <a:t>TPR = 0%</a:t>
            </a:r>
          </a:p>
          <a:p>
            <a:pPr marL="457200" lvl="1" indent="0">
              <a:buNone/>
            </a:pPr>
            <a:r>
              <a:rPr lang="zh-TW" altLang="en-US" sz="2000" dirty="0" smtClean="0">
                <a:latin typeface="標楷體" panose="03000509000000000000" pitchFamily="65" charset="-120"/>
                <a:ea typeface="標楷體" panose="03000509000000000000" pitchFamily="65" charset="-120"/>
              </a:rPr>
              <a:t>意即</a:t>
            </a:r>
            <a:r>
              <a:rPr lang="en-US" altLang="zh-TW" sz="2000" dirty="0" smtClean="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當閾值設定為</a:t>
            </a:r>
            <a:r>
              <a:rPr lang="zh-TW" altLang="en-US" sz="2000" dirty="0" smtClean="0">
                <a:solidFill>
                  <a:srgbClr val="FF0000"/>
                </a:solidFill>
                <a:latin typeface="標楷體" panose="03000509000000000000" pitchFamily="65" charset="-120"/>
                <a:ea typeface="標楷體" panose="03000509000000000000" pitchFamily="65" charset="-120"/>
              </a:rPr>
              <a:t>最高</a:t>
            </a:r>
            <a:r>
              <a:rPr lang="zh-TW" altLang="en-US" sz="2000" dirty="0" smtClean="0">
                <a:latin typeface="標楷體" panose="03000509000000000000" pitchFamily="65" charset="-120"/>
                <a:ea typeface="標楷體" panose="03000509000000000000" pitchFamily="65" charset="-120"/>
              </a:rPr>
              <a:t>時，必得出</a:t>
            </a:r>
            <a:r>
              <a:rPr lang="en-US" altLang="zh-TW" sz="2000" dirty="0" smtClean="0">
                <a:latin typeface="標楷體" panose="03000509000000000000" pitchFamily="65" charset="-120"/>
                <a:ea typeface="標楷體" panose="03000509000000000000" pitchFamily="65" charset="-120"/>
              </a:rPr>
              <a:t>ROC</a:t>
            </a:r>
            <a:r>
              <a:rPr lang="zh-TW" altLang="en-US" sz="2000" dirty="0" smtClean="0">
                <a:latin typeface="標楷體" panose="03000509000000000000" pitchFamily="65" charset="-120"/>
                <a:ea typeface="標楷體" panose="03000509000000000000" pitchFamily="65" charset="-120"/>
              </a:rPr>
              <a:t>座標系左下角的點 </a:t>
            </a:r>
            <a:r>
              <a:rPr lang="en-US" altLang="zh-TW" sz="2000" dirty="0" smtClean="0">
                <a:latin typeface="標楷體" panose="03000509000000000000" pitchFamily="65" charset="-120"/>
                <a:ea typeface="標楷體" panose="03000509000000000000" pitchFamily="65" charset="-120"/>
              </a:rPr>
              <a:t>(0, 0)</a:t>
            </a:r>
            <a:r>
              <a:rPr lang="zh-TW" altLang="en-US" sz="2000" dirty="0" smtClean="0">
                <a:latin typeface="標楷體" panose="03000509000000000000" pitchFamily="65" charset="-120"/>
                <a:ea typeface="標楷體" panose="03000509000000000000" pitchFamily="65" charset="-120"/>
              </a:rPr>
              <a:t>。</a:t>
            </a:r>
          </a:p>
          <a:p>
            <a:r>
              <a:rPr lang="zh-TW" altLang="en-US" sz="2400" dirty="0" smtClean="0">
                <a:latin typeface="標楷體" panose="03000509000000000000" pitchFamily="65" charset="-120"/>
                <a:ea typeface="標楷體" panose="03000509000000000000" pitchFamily="65" charset="-120"/>
              </a:rPr>
              <a:t>當閾值設定為</a:t>
            </a:r>
            <a:r>
              <a:rPr lang="zh-TW" altLang="en-US" sz="2400" dirty="0" smtClean="0">
                <a:solidFill>
                  <a:srgbClr val="FF0000"/>
                </a:solidFill>
                <a:latin typeface="標楷體" panose="03000509000000000000" pitchFamily="65" charset="-120"/>
                <a:ea typeface="標楷體" panose="03000509000000000000" pitchFamily="65" charset="-120"/>
              </a:rPr>
              <a:t>最低</a:t>
            </a:r>
            <a:r>
              <a:rPr lang="zh-TW" altLang="en-US" sz="2400" dirty="0" smtClean="0">
                <a:latin typeface="標楷體" panose="03000509000000000000" pitchFamily="65" charset="-120"/>
                <a:ea typeface="標楷體" panose="03000509000000000000" pitchFamily="65" charset="-120"/>
              </a:rPr>
              <a:t>時，亦即所有樣本都被預測為陽性，沒有樣本被預測為陰性，此時在偽陽性率</a:t>
            </a:r>
            <a:r>
              <a:rPr lang="en-US" altLang="zh-TW" sz="2400" dirty="0" smtClean="0">
                <a:latin typeface="標楷體" panose="03000509000000000000" pitchFamily="65" charset="-120"/>
                <a:ea typeface="標楷體" panose="03000509000000000000" pitchFamily="65" charset="-120"/>
              </a:rPr>
              <a:t>FPR = FP / ( FP + TN ) </a:t>
            </a:r>
            <a:r>
              <a:rPr lang="zh-TW" altLang="en-US" sz="2400" dirty="0" smtClean="0">
                <a:latin typeface="標楷體" panose="03000509000000000000" pitchFamily="65" charset="-120"/>
                <a:ea typeface="標楷體" panose="03000509000000000000" pitchFamily="65" charset="-120"/>
              </a:rPr>
              <a:t>算式中的 </a:t>
            </a:r>
            <a:r>
              <a:rPr lang="en-US" altLang="zh-TW" sz="2400" dirty="0" smtClean="0">
                <a:latin typeface="標楷體" panose="03000509000000000000" pitchFamily="65" charset="-120"/>
                <a:ea typeface="標楷體" panose="03000509000000000000" pitchFamily="65" charset="-120"/>
              </a:rPr>
              <a:t>TN = 0</a:t>
            </a:r>
            <a:r>
              <a:rPr lang="zh-TW" altLang="en-US" sz="2400" dirty="0" smtClean="0">
                <a:latin typeface="標楷體" panose="03000509000000000000" pitchFamily="65" charset="-120"/>
                <a:ea typeface="標楷體" panose="03000509000000000000" pitchFamily="65" charset="-120"/>
              </a:rPr>
              <a:t>，所以 </a:t>
            </a:r>
            <a:r>
              <a:rPr lang="en-US" altLang="zh-TW" sz="2400" dirty="0" smtClean="0">
                <a:latin typeface="標楷體" panose="03000509000000000000" pitchFamily="65" charset="-120"/>
                <a:ea typeface="標楷體" panose="03000509000000000000" pitchFamily="65" charset="-120"/>
              </a:rPr>
              <a:t>FPR = 100%</a:t>
            </a:r>
            <a:r>
              <a:rPr lang="zh-TW" altLang="en-US" sz="2400" dirty="0" smtClean="0">
                <a:latin typeface="標楷體" panose="03000509000000000000" pitchFamily="65" charset="-120"/>
                <a:ea typeface="標楷體" panose="03000509000000000000" pitchFamily="65" charset="-120"/>
              </a:rPr>
              <a:t>。同時在真陽性率 </a:t>
            </a:r>
            <a:r>
              <a:rPr lang="en-US" altLang="zh-TW" sz="2400" dirty="0" smtClean="0">
                <a:latin typeface="標楷體" panose="03000509000000000000" pitchFamily="65" charset="-120"/>
                <a:ea typeface="標楷體" panose="03000509000000000000" pitchFamily="65" charset="-120"/>
              </a:rPr>
              <a:t>TPR = TP / ( TP + FN ) </a:t>
            </a:r>
            <a:r>
              <a:rPr lang="zh-TW" altLang="en-US" sz="2400" dirty="0" smtClean="0">
                <a:latin typeface="標楷體" panose="03000509000000000000" pitchFamily="65" charset="-120"/>
                <a:ea typeface="標楷體" panose="03000509000000000000" pitchFamily="65" charset="-120"/>
              </a:rPr>
              <a:t>算式中的 </a:t>
            </a:r>
            <a:r>
              <a:rPr lang="en-US" altLang="zh-TW" sz="2400" dirty="0" smtClean="0">
                <a:latin typeface="標楷體" panose="03000509000000000000" pitchFamily="65" charset="-120"/>
                <a:ea typeface="標楷體" panose="03000509000000000000" pitchFamily="65" charset="-120"/>
              </a:rPr>
              <a:t>FN = 0</a:t>
            </a:r>
            <a:r>
              <a:rPr lang="zh-TW" altLang="en-US" sz="2400" dirty="0" smtClean="0">
                <a:latin typeface="標楷體" panose="03000509000000000000" pitchFamily="65" charset="-120"/>
                <a:ea typeface="標楷體" panose="03000509000000000000" pitchFamily="65" charset="-120"/>
              </a:rPr>
              <a:t>，所以 </a:t>
            </a:r>
            <a:r>
              <a:rPr lang="en-US" altLang="zh-TW" sz="2400" dirty="0" smtClean="0">
                <a:latin typeface="標楷體" panose="03000509000000000000" pitchFamily="65" charset="-120"/>
                <a:ea typeface="標楷體" panose="03000509000000000000" pitchFamily="65" charset="-120"/>
              </a:rPr>
              <a:t>TPR=100%</a:t>
            </a:r>
          </a:p>
          <a:p>
            <a:pPr marL="0" indent="0">
              <a:buNone/>
            </a:pPr>
            <a:r>
              <a:rPr lang="zh-TW" altLang="en-US" sz="2400" dirty="0" smtClean="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意即</a:t>
            </a:r>
            <a:r>
              <a:rPr lang="en-US" altLang="zh-TW" sz="2000" dirty="0">
                <a:latin typeface="標楷體" panose="03000509000000000000" pitchFamily="65" charset="-120"/>
                <a:ea typeface="標楷體" panose="03000509000000000000" pitchFamily="65" charset="-120"/>
              </a:rPr>
              <a:t>:</a:t>
            </a:r>
            <a:r>
              <a:rPr lang="zh-TW" altLang="en-US" sz="2000" dirty="0" smtClean="0">
                <a:latin typeface="標楷體" panose="03000509000000000000" pitchFamily="65" charset="-120"/>
                <a:ea typeface="標楷體" panose="03000509000000000000" pitchFamily="65" charset="-120"/>
              </a:rPr>
              <a:t>當閾值設定為</a:t>
            </a:r>
            <a:r>
              <a:rPr lang="zh-TW" altLang="en-US" sz="2000" dirty="0" smtClean="0">
                <a:solidFill>
                  <a:srgbClr val="FF0000"/>
                </a:solidFill>
                <a:latin typeface="標楷體" panose="03000509000000000000" pitchFamily="65" charset="-120"/>
                <a:ea typeface="標楷體" panose="03000509000000000000" pitchFamily="65" charset="-120"/>
              </a:rPr>
              <a:t>最低</a:t>
            </a:r>
            <a:r>
              <a:rPr lang="zh-TW" altLang="en-US" sz="2000" dirty="0" smtClean="0">
                <a:latin typeface="標楷體" panose="03000509000000000000" pitchFamily="65" charset="-120"/>
                <a:ea typeface="標楷體" panose="03000509000000000000" pitchFamily="65" charset="-120"/>
              </a:rPr>
              <a:t>時，必得出</a:t>
            </a:r>
            <a:r>
              <a:rPr lang="en-US" altLang="zh-TW" sz="2000" dirty="0" smtClean="0">
                <a:latin typeface="標楷體" panose="03000509000000000000" pitchFamily="65" charset="-120"/>
                <a:ea typeface="標楷體" panose="03000509000000000000" pitchFamily="65" charset="-120"/>
              </a:rPr>
              <a:t>ROC</a:t>
            </a:r>
            <a:r>
              <a:rPr lang="zh-TW" altLang="en-US" sz="2000" dirty="0" smtClean="0">
                <a:latin typeface="標楷體" panose="03000509000000000000" pitchFamily="65" charset="-120"/>
                <a:ea typeface="標楷體" panose="03000509000000000000" pitchFamily="65" charset="-120"/>
              </a:rPr>
              <a:t>座標系右上角的點 </a:t>
            </a:r>
            <a:r>
              <a:rPr lang="en-US" altLang="zh-TW" sz="2000" dirty="0" smtClean="0">
                <a:latin typeface="標楷體" panose="03000509000000000000" pitchFamily="65" charset="-120"/>
                <a:ea typeface="標楷體" panose="03000509000000000000" pitchFamily="65" charset="-120"/>
              </a:rPr>
              <a:t>(1, 1)</a:t>
            </a:r>
            <a:r>
              <a:rPr lang="zh-TW" altLang="en-US" sz="2000" dirty="0" smtClean="0">
                <a:latin typeface="標楷體" panose="03000509000000000000" pitchFamily="65" charset="-120"/>
                <a:ea typeface="標楷體" panose="03000509000000000000" pitchFamily="65" charset="-120"/>
              </a:rPr>
              <a:t>。</a:t>
            </a:r>
            <a:endParaRPr lang="zh-TW" altLang="en-US" sz="2000" dirty="0">
              <a:latin typeface="標楷體" panose="03000509000000000000" pitchFamily="65" charset="-120"/>
              <a:ea typeface="標楷體" panose="03000509000000000000" pitchFamily="65" charset="-120"/>
            </a:endParaRPr>
          </a:p>
        </p:txBody>
      </p:sp>
      <p:pic>
        <p:nvPicPr>
          <p:cNvPr id="5" name="圖片 4"/>
          <p:cNvPicPr>
            <a:picLocks noChangeAspect="1"/>
          </p:cNvPicPr>
          <p:nvPr/>
        </p:nvPicPr>
        <p:blipFill rotWithShape="1">
          <a:blip r:embed="rId2"/>
          <a:srcRect b="2200"/>
          <a:stretch/>
        </p:blipFill>
        <p:spPr>
          <a:xfrm>
            <a:off x="8930130" y="4791074"/>
            <a:ext cx="2423670" cy="1958691"/>
          </a:xfrm>
          <a:prstGeom prst="rect">
            <a:avLst/>
          </a:prstGeom>
        </p:spPr>
      </p:pic>
    </p:spTree>
    <p:extLst>
      <p:ext uri="{BB962C8B-B14F-4D97-AF65-F5344CB8AC3E}">
        <p14:creationId xmlns:p14="http://schemas.microsoft.com/office/powerpoint/2010/main" val="370268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536575"/>
            <a:ext cx="10515600" cy="568325"/>
          </a:xfrm>
        </p:spPr>
        <p:txBody>
          <a:bodyPr>
            <a:noAutofit/>
          </a:bodyPr>
          <a:lstStyle/>
          <a:p>
            <a:r>
              <a:rPr lang="zh-TW" altLang="en-US" sz="4000" b="1" dirty="0"/>
              <a:t>曲線下面積（</a:t>
            </a:r>
            <a:r>
              <a:rPr lang="en-US" altLang="zh-TW" sz="4000" b="1" dirty="0"/>
              <a:t>AUC</a:t>
            </a:r>
            <a:r>
              <a:rPr lang="zh-TW" altLang="en-US" sz="4000" b="1" dirty="0"/>
              <a:t>）</a:t>
            </a:r>
            <a:br>
              <a:rPr lang="zh-TW" altLang="en-US" sz="4000" b="1" dirty="0"/>
            </a:br>
            <a:endParaRPr lang="zh-TW" altLang="en-US" sz="4000" b="1" dirty="0"/>
          </a:p>
        </p:txBody>
      </p:sp>
      <p:sp>
        <p:nvSpPr>
          <p:cNvPr id="3" name="內容版面配置區 2"/>
          <p:cNvSpPr>
            <a:spLocks noGrp="1"/>
          </p:cNvSpPr>
          <p:nvPr>
            <p:ph idx="1"/>
          </p:nvPr>
        </p:nvSpPr>
        <p:spPr>
          <a:xfrm>
            <a:off x="838199" y="962025"/>
            <a:ext cx="11153775" cy="5214938"/>
          </a:xfrm>
        </p:spPr>
        <p:txBody>
          <a:bodyPr>
            <a:normAutofit fontScale="92500" lnSpcReduction="10000"/>
          </a:bodyPr>
          <a:lstStyle/>
          <a:p>
            <a:r>
              <a:rPr lang="en-US" altLang="zh-TW" dirty="0" smtClean="0">
                <a:latin typeface="標楷體" panose="03000509000000000000" pitchFamily="65" charset="-120"/>
                <a:ea typeface="標楷體" panose="03000509000000000000" pitchFamily="65" charset="-120"/>
              </a:rPr>
              <a:t>AUC</a:t>
            </a:r>
            <a:r>
              <a:rPr lang="zh-TW" altLang="en-US" dirty="0" smtClean="0">
                <a:latin typeface="標楷體" panose="03000509000000000000" pitchFamily="65" charset="-120"/>
                <a:ea typeface="標楷體" panose="03000509000000000000" pitchFamily="65" charset="-120"/>
              </a:rPr>
              <a:t>意義</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為</a:t>
            </a:r>
            <a:r>
              <a:rPr lang="en-US" altLang="zh-TW" dirty="0" smtClean="0">
                <a:latin typeface="標楷體" panose="03000509000000000000" pitchFamily="65" charset="-120"/>
                <a:ea typeface="標楷體" panose="03000509000000000000" pitchFamily="65" charset="-120"/>
              </a:rPr>
              <a:t>ROC</a:t>
            </a:r>
            <a:r>
              <a:rPr lang="zh-TW" altLang="en-US" dirty="0" smtClean="0">
                <a:latin typeface="標楷體" panose="03000509000000000000" pitchFamily="65" charset="-120"/>
                <a:ea typeface="標楷體" panose="03000509000000000000" pitchFamily="65" charset="-120"/>
              </a:rPr>
              <a:t>曲線下方的面積。</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sz="1800" dirty="0">
                <a:latin typeface="標楷體" panose="03000509000000000000" pitchFamily="65" charset="-120"/>
                <a:ea typeface="標楷體" panose="03000509000000000000" pitchFamily="65" charset="-120"/>
              </a:rPr>
              <a:t> </a:t>
            </a:r>
            <a:r>
              <a:rPr lang="zh-TW" altLang="en-US" sz="1800" dirty="0" smtClean="0">
                <a:latin typeface="標楷體" panose="03000509000000000000" pitchFamily="65" charset="-120"/>
                <a:ea typeface="標楷體" panose="03000509000000000000" pitchFamily="65" charset="-120"/>
              </a:rPr>
              <a:t>    因為是在</a:t>
            </a:r>
            <a:r>
              <a:rPr lang="en-US" altLang="zh-TW" sz="1800" dirty="0" smtClean="0">
                <a:latin typeface="標楷體" panose="03000509000000000000" pitchFamily="65" charset="-120"/>
                <a:ea typeface="標楷體" panose="03000509000000000000" pitchFamily="65" charset="-120"/>
              </a:rPr>
              <a:t>1x1</a:t>
            </a:r>
            <a:r>
              <a:rPr lang="zh-TW" altLang="en-US" sz="1800" dirty="0" smtClean="0">
                <a:latin typeface="標楷體" panose="03000509000000000000" pitchFamily="65" charset="-120"/>
                <a:ea typeface="標楷體" panose="03000509000000000000" pitchFamily="65" charset="-120"/>
              </a:rPr>
              <a:t>的方格裡求面積，</a:t>
            </a:r>
            <a:r>
              <a:rPr lang="en-US" altLang="zh-TW" sz="1800" dirty="0" smtClean="0">
                <a:latin typeface="標楷體" panose="03000509000000000000" pitchFamily="65" charset="-120"/>
                <a:ea typeface="標楷體" panose="03000509000000000000" pitchFamily="65" charset="-120"/>
              </a:rPr>
              <a:t>AUC</a:t>
            </a:r>
            <a:r>
              <a:rPr lang="zh-TW" altLang="en-US" sz="1800" dirty="0" smtClean="0">
                <a:latin typeface="標楷體" panose="03000509000000000000" pitchFamily="65" charset="-120"/>
                <a:ea typeface="標楷體" panose="03000509000000000000" pitchFamily="65" charset="-120"/>
              </a:rPr>
              <a:t>必在</a:t>
            </a:r>
            <a:r>
              <a:rPr lang="en-US" altLang="zh-TW" sz="1800" dirty="0" smtClean="0">
                <a:latin typeface="標楷體" panose="03000509000000000000" pitchFamily="65" charset="-120"/>
                <a:ea typeface="標楷體" panose="03000509000000000000" pitchFamily="65" charset="-120"/>
              </a:rPr>
              <a:t>0~1</a:t>
            </a:r>
            <a:r>
              <a:rPr lang="zh-TW" altLang="en-US" sz="1800" dirty="0" smtClean="0">
                <a:latin typeface="標楷體" panose="03000509000000000000" pitchFamily="65" charset="-120"/>
                <a:ea typeface="標楷體" panose="03000509000000000000" pitchFamily="65" charset="-120"/>
              </a:rPr>
              <a:t>之間。假設閾值以上是陽性，以下是陰性</a:t>
            </a:r>
          </a:p>
          <a:p>
            <a:pPr marL="0" indent="0">
              <a:buNone/>
            </a:pPr>
            <a:r>
              <a:rPr lang="zh-TW" altLang="en-US" sz="1800" dirty="0">
                <a:latin typeface="標楷體" panose="03000509000000000000" pitchFamily="65" charset="-120"/>
                <a:ea typeface="標楷體" panose="03000509000000000000" pitchFamily="65" charset="-120"/>
              </a:rPr>
              <a:t> </a:t>
            </a:r>
            <a:r>
              <a:rPr lang="zh-TW" altLang="en-US" sz="1800" dirty="0" smtClean="0">
                <a:latin typeface="標楷體" panose="03000509000000000000" pitchFamily="65" charset="-120"/>
                <a:ea typeface="標楷體" panose="03000509000000000000" pitchFamily="65" charset="-120"/>
              </a:rPr>
              <a:t>    若隨機抽取一個陽性樣本和一個陰性樣本，分類器正確判斷陽性樣本的值高於陰性樣本之</a:t>
            </a:r>
            <a:r>
              <a:rPr lang="zh-TW" altLang="en-US" sz="1800" dirty="0" smtClean="0">
                <a:solidFill>
                  <a:srgbClr val="FF0000"/>
                </a:solidFill>
                <a:latin typeface="標楷體" panose="03000509000000000000" pitchFamily="65" charset="-120"/>
                <a:ea typeface="標楷體" panose="03000509000000000000" pitchFamily="65" charset="-120"/>
              </a:rPr>
              <a:t>機率</a:t>
            </a:r>
            <a:r>
              <a:rPr lang="en-US" altLang="zh-TW" sz="1800" dirty="0" smtClean="0">
                <a:solidFill>
                  <a:srgbClr val="FF0000"/>
                </a:solidFill>
                <a:latin typeface="標楷體" panose="03000509000000000000" pitchFamily="65" charset="-120"/>
                <a:ea typeface="標楷體" panose="03000509000000000000" pitchFamily="65" charset="-120"/>
              </a:rPr>
              <a:t>=AUC</a:t>
            </a:r>
          </a:p>
          <a:p>
            <a:pPr marL="0" indent="0">
              <a:buNone/>
            </a:pPr>
            <a:endParaRPr lang="en-US" altLang="zh-TW" sz="1800" dirty="0">
              <a:solidFill>
                <a:srgbClr val="FF0000"/>
              </a:solidFill>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從</a:t>
            </a:r>
            <a:r>
              <a:rPr lang="en-US" altLang="zh-TW" dirty="0">
                <a:latin typeface="標楷體" panose="03000509000000000000" pitchFamily="65" charset="-120"/>
                <a:ea typeface="標楷體" panose="03000509000000000000" pitchFamily="65" charset="-120"/>
              </a:rPr>
              <a:t>AUC</a:t>
            </a:r>
            <a:r>
              <a:rPr lang="zh-TW" altLang="en-US" dirty="0">
                <a:latin typeface="標楷體" panose="03000509000000000000" pitchFamily="65" charset="-120"/>
                <a:ea typeface="標楷體" panose="03000509000000000000" pitchFamily="65" charset="-120"/>
              </a:rPr>
              <a:t>判斷分類器（預測模型）優劣的標準：</a:t>
            </a:r>
          </a:p>
          <a:p>
            <a:pPr marL="971550" lvl="1" indent="-514350">
              <a:buFont typeface="+mj-lt"/>
              <a:buAutoNum type="arabicPeriod"/>
            </a:pPr>
            <a:r>
              <a:rPr lang="en-US" altLang="zh-TW" dirty="0">
                <a:latin typeface="標楷體" panose="03000509000000000000" pitchFamily="65" charset="-120"/>
                <a:ea typeface="標楷體" panose="03000509000000000000" pitchFamily="65" charset="-120"/>
              </a:rPr>
              <a:t>AUC = 1</a:t>
            </a:r>
            <a:r>
              <a:rPr lang="zh-TW" altLang="en-US" dirty="0">
                <a:latin typeface="標楷體" panose="03000509000000000000" pitchFamily="65" charset="-120"/>
                <a:ea typeface="標楷體" panose="03000509000000000000" pitchFamily="65" charset="-120"/>
              </a:rPr>
              <a:t>，是完美分類器，採用這個預測模型時，存在至少一個閾值能得出完美預測。絕大多數預測的場合，不存在完美分類器。</a:t>
            </a:r>
          </a:p>
          <a:p>
            <a:pPr marL="971550" lvl="1" indent="-514350">
              <a:buFont typeface="+mj-lt"/>
              <a:buAutoNum type="arabicPeriod"/>
            </a:pPr>
            <a:r>
              <a:rPr lang="en-US" altLang="zh-TW" dirty="0">
                <a:latin typeface="標楷體" panose="03000509000000000000" pitchFamily="65" charset="-120"/>
                <a:ea typeface="標楷體" panose="03000509000000000000" pitchFamily="65" charset="-120"/>
              </a:rPr>
              <a:t>0.5 &lt; AUC &lt; 1</a:t>
            </a:r>
            <a:r>
              <a:rPr lang="zh-TW" altLang="en-US" dirty="0">
                <a:latin typeface="標楷體" panose="03000509000000000000" pitchFamily="65" charset="-120"/>
                <a:ea typeface="標楷體" panose="03000509000000000000" pitchFamily="65" charset="-120"/>
              </a:rPr>
              <a:t>，優於隨機猜測。這個分類器（模型）妥善設定閾值的話，能有預測價值。</a:t>
            </a:r>
          </a:p>
          <a:p>
            <a:pPr marL="971550" lvl="1" indent="-514350">
              <a:buFont typeface="+mj-lt"/>
              <a:buAutoNum type="arabicPeriod"/>
            </a:pPr>
            <a:r>
              <a:rPr lang="en-US" altLang="zh-TW" dirty="0">
                <a:latin typeface="標楷體" panose="03000509000000000000" pitchFamily="65" charset="-120"/>
                <a:ea typeface="標楷體" panose="03000509000000000000" pitchFamily="65" charset="-120"/>
              </a:rPr>
              <a:t>AUC = 0.5</a:t>
            </a:r>
            <a:r>
              <a:rPr lang="zh-TW" altLang="en-US" dirty="0">
                <a:latin typeface="標楷體" panose="03000509000000000000" pitchFamily="65" charset="-120"/>
                <a:ea typeface="標楷體" panose="03000509000000000000" pitchFamily="65" charset="-120"/>
              </a:rPr>
              <a:t>，跟隨機猜測一樣（例：丟銅板），模型沒有預測價值。</a:t>
            </a:r>
          </a:p>
          <a:p>
            <a:pPr marL="971550" lvl="1" indent="-514350">
              <a:buFont typeface="+mj-lt"/>
              <a:buAutoNum type="arabicPeriod"/>
            </a:pPr>
            <a:r>
              <a:rPr lang="en-US" altLang="zh-TW" dirty="0">
                <a:latin typeface="標楷體" panose="03000509000000000000" pitchFamily="65" charset="-120"/>
                <a:ea typeface="標楷體" panose="03000509000000000000" pitchFamily="65" charset="-120"/>
              </a:rPr>
              <a:t>AUC &lt; 0.5</a:t>
            </a:r>
            <a:r>
              <a:rPr lang="zh-TW" altLang="en-US" dirty="0">
                <a:latin typeface="標楷體" panose="03000509000000000000" pitchFamily="65" charset="-120"/>
                <a:ea typeface="標楷體" panose="03000509000000000000" pitchFamily="65" charset="-120"/>
              </a:rPr>
              <a:t>，比隨機猜測還差；但只要總是反預測而行，就優於隨機猜測。</a:t>
            </a:r>
          </a:p>
          <a:p>
            <a:pPr marL="0" indent="0">
              <a:buNone/>
            </a:pPr>
            <a:endParaRPr lang="en-US" altLang="zh-TW" sz="1800" dirty="0" smtClean="0">
              <a:solidFill>
                <a:srgbClr val="FF0000"/>
              </a:solidFill>
              <a:latin typeface="標楷體" panose="03000509000000000000" pitchFamily="65" charset="-120"/>
              <a:ea typeface="標楷體" panose="03000509000000000000" pitchFamily="65" charset="-120"/>
            </a:endParaRPr>
          </a:p>
          <a:p>
            <a:pPr marL="0" indent="0">
              <a:buNone/>
            </a:pPr>
            <a:endParaRPr lang="en-US" altLang="zh-TW" sz="1800" dirty="0" smtClean="0">
              <a:solidFill>
                <a:srgbClr val="FF0000"/>
              </a:solidFill>
              <a:latin typeface="標楷體" panose="03000509000000000000" pitchFamily="65" charset="-120"/>
              <a:ea typeface="標楷體" panose="03000509000000000000" pitchFamily="65" charset="-120"/>
            </a:endParaRPr>
          </a:p>
          <a:p>
            <a:pPr marL="0" indent="0">
              <a:buNone/>
            </a:pPr>
            <a:r>
              <a:rPr lang="zh-TW" altLang="en-US" sz="1800" dirty="0" smtClean="0">
                <a:latin typeface="標楷體" panose="03000509000000000000" pitchFamily="65" charset="-120"/>
                <a:ea typeface="標楷體" panose="03000509000000000000" pitchFamily="65" charset="-120"/>
              </a:rPr>
              <a:t> </a:t>
            </a:r>
            <a:r>
              <a:rPr lang="zh-TW" altLang="en-US" sz="3000" dirty="0" smtClean="0">
                <a:latin typeface="標楷體" panose="03000509000000000000" pitchFamily="65" charset="-120"/>
                <a:ea typeface="標楷體" panose="03000509000000000000" pitchFamily="65" charset="-120"/>
              </a:rPr>
              <a:t>簡單說：</a:t>
            </a:r>
            <a:r>
              <a:rPr lang="en-US" altLang="zh-TW" sz="3000" b="1" dirty="0" smtClean="0">
                <a:solidFill>
                  <a:srgbClr val="FF0000"/>
                </a:solidFill>
                <a:latin typeface="標楷體" panose="03000509000000000000" pitchFamily="65" charset="-120"/>
                <a:ea typeface="標楷體" panose="03000509000000000000" pitchFamily="65" charset="-120"/>
              </a:rPr>
              <a:t>AUC</a:t>
            </a:r>
            <a:r>
              <a:rPr lang="zh-TW" altLang="en-US" sz="3000" b="1" dirty="0" smtClean="0">
                <a:latin typeface="標楷體" panose="03000509000000000000" pitchFamily="65" charset="-120"/>
                <a:ea typeface="標楷體" panose="03000509000000000000" pitchFamily="65" charset="-120"/>
              </a:rPr>
              <a:t>值越</a:t>
            </a:r>
            <a:r>
              <a:rPr lang="zh-TW" altLang="en-US" sz="3000" b="1" dirty="0" smtClean="0">
                <a:solidFill>
                  <a:srgbClr val="FF0000"/>
                </a:solidFill>
                <a:latin typeface="標楷體" panose="03000509000000000000" pitchFamily="65" charset="-120"/>
                <a:ea typeface="標楷體" panose="03000509000000000000" pitchFamily="65" charset="-120"/>
              </a:rPr>
              <a:t>大</a:t>
            </a:r>
            <a:r>
              <a:rPr lang="zh-TW" altLang="en-US" sz="3000" b="1" dirty="0" smtClean="0">
                <a:latin typeface="標楷體" panose="03000509000000000000" pitchFamily="65" charset="-120"/>
                <a:ea typeface="標楷體" panose="03000509000000000000" pitchFamily="65" charset="-120"/>
              </a:rPr>
              <a:t>的分類器，正確率越</a:t>
            </a:r>
            <a:r>
              <a:rPr lang="zh-TW" altLang="en-US" sz="3000" b="1" dirty="0" smtClean="0">
                <a:solidFill>
                  <a:srgbClr val="FF0000"/>
                </a:solidFill>
                <a:latin typeface="標楷體" panose="03000509000000000000" pitchFamily="65" charset="-120"/>
                <a:ea typeface="標楷體" panose="03000509000000000000" pitchFamily="65" charset="-120"/>
              </a:rPr>
              <a:t>高</a:t>
            </a:r>
            <a:r>
              <a:rPr lang="zh-TW" altLang="en-US" sz="3000" b="1" dirty="0" smtClean="0">
                <a:latin typeface="標楷體" panose="03000509000000000000" pitchFamily="65" charset="-120"/>
                <a:ea typeface="標楷體" panose="03000509000000000000" pitchFamily="65" charset="-120"/>
              </a:rPr>
              <a:t>。</a:t>
            </a:r>
            <a:endParaRPr lang="zh-TW" altLang="en-US" sz="3000" dirty="0" smtClean="0">
              <a:latin typeface="標楷體" panose="03000509000000000000" pitchFamily="65" charset="-120"/>
              <a:ea typeface="標楷體" panose="03000509000000000000" pitchFamily="65" charset="-120"/>
            </a:endParaRPr>
          </a:p>
          <a:p>
            <a:endParaRPr lang="zh-TW" altLang="en-US" dirty="0" smtClean="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692648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四</a:t>
            </a:r>
            <a:r>
              <a:rPr lang="en-US" altLang="zh-TW" b="1" dirty="0" smtClean="0"/>
              <a:t>.</a:t>
            </a:r>
            <a:r>
              <a:rPr lang="zh-TW" altLang="en-US" b="1" dirty="0" smtClean="0"/>
              <a:t>生成</a:t>
            </a:r>
            <a:r>
              <a:rPr lang="en-US" altLang="zh-TW" b="1" dirty="0" smtClean="0"/>
              <a:t>LFW</a:t>
            </a:r>
            <a:r>
              <a:rPr lang="zh-TW" altLang="en-US" b="1" dirty="0" smtClean="0"/>
              <a:t>準確率和</a:t>
            </a:r>
            <a:r>
              <a:rPr lang="en-US" altLang="zh-TW" b="1" dirty="0" smtClean="0"/>
              <a:t>ROC</a:t>
            </a:r>
            <a:r>
              <a:rPr lang="zh-TW" altLang="en-US" b="1" dirty="0" smtClean="0"/>
              <a:t>圖操作步驟</a:t>
            </a:r>
            <a:endParaRPr lang="zh-TW" altLang="en-US" b="1" dirty="0"/>
          </a:p>
        </p:txBody>
      </p:sp>
      <p:sp>
        <p:nvSpPr>
          <p:cNvPr id="3" name="內容版面配置區 2"/>
          <p:cNvSpPr>
            <a:spLocks noGrp="1"/>
          </p:cNvSpPr>
          <p:nvPr>
            <p:ph idx="1"/>
          </p:nvPr>
        </p:nvSpPr>
        <p:spPr/>
        <p:txBody>
          <a:bodyPr/>
          <a:lstStyle/>
          <a:p>
            <a:r>
              <a:rPr lang="zh-TW" altLang="en-US" dirty="0" smtClean="0"/>
              <a:t>可利用</a:t>
            </a:r>
            <a:r>
              <a:rPr lang="en-US" altLang="zh-TW" dirty="0" smtClean="0"/>
              <a:t>eval_LFW.py</a:t>
            </a:r>
            <a:r>
              <a:rPr lang="zh-TW" altLang="en-US" dirty="0" smtClean="0"/>
              <a:t>生成</a:t>
            </a:r>
            <a:r>
              <a:rPr lang="en-US" altLang="zh-TW" dirty="0" smtClean="0"/>
              <a:t>LFW</a:t>
            </a:r>
            <a:r>
              <a:rPr lang="zh-TW" altLang="en-US" dirty="0" smtClean="0"/>
              <a:t>準確率和</a:t>
            </a:r>
            <a:r>
              <a:rPr lang="en-US" altLang="zh-TW" dirty="0" smtClean="0"/>
              <a:t>ROC</a:t>
            </a:r>
            <a:r>
              <a:rPr lang="zh-TW" altLang="en-US" dirty="0" smtClean="0"/>
              <a:t>圖</a:t>
            </a:r>
            <a:endParaRPr lang="en-US" altLang="zh-TW" dirty="0" smtClean="0"/>
          </a:p>
          <a:p>
            <a:pPr lvl="1"/>
            <a:r>
              <a:rPr lang="zh-TW" altLang="en-US" dirty="0" smtClean="0"/>
              <a:t>範例圖↓</a:t>
            </a:r>
            <a:endParaRPr lang="en-US" altLang="zh-TW" dirty="0" smtClean="0"/>
          </a:p>
          <a:p>
            <a:pPr lvl="1"/>
            <a:endParaRPr lang="en-US" altLang="zh-TW" dirty="0"/>
          </a:p>
          <a:p>
            <a:pPr lvl="1"/>
            <a:endParaRPr lang="en-US" altLang="zh-TW" dirty="0" smtClean="0"/>
          </a:p>
          <a:p>
            <a:pPr marL="457200" lvl="1" indent="0">
              <a:buNone/>
            </a:pPr>
            <a:endParaRPr lang="en-US" altLang="zh-TW" dirty="0" smtClean="0"/>
          </a:p>
          <a:p>
            <a:pPr marL="457200" lvl="1" indent="0">
              <a:buNone/>
            </a:pPr>
            <a:endParaRPr lang="en-US" altLang="zh-TW" dirty="0" smtClean="0"/>
          </a:p>
          <a:p>
            <a:r>
              <a:rPr lang="en-US" altLang="zh-TW" dirty="0" smtClean="0"/>
              <a:t>ROC</a:t>
            </a:r>
            <a:r>
              <a:rPr lang="zh-TW" altLang="en-US" dirty="0" smtClean="0"/>
              <a:t>圖可於</a:t>
            </a:r>
            <a:r>
              <a:rPr lang="en-US" altLang="zh-TW" dirty="0" err="1" smtClean="0"/>
              <a:t>model_data</a:t>
            </a:r>
            <a:r>
              <a:rPr lang="zh-TW" altLang="en-US" dirty="0" smtClean="0"/>
              <a:t>資料夾下找到</a:t>
            </a:r>
            <a:r>
              <a:rPr lang="en-US" altLang="zh-TW" dirty="0" smtClean="0"/>
              <a:t>(</a:t>
            </a:r>
            <a:r>
              <a:rPr lang="zh-TW" altLang="en-US" dirty="0" smtClean="0"/>
              <a:t>檔名默認</a:t>
            </a:r>
            <a:r>
              <a:rPr lang="en-US" altLang="zh-TW" dirty="0" smtClean="0"/>
              <a:t>:</a:t>
            </a:r>
            <a:r>
              <a:rPr lang="en-US" altLang="zh-TW" dirty="0"/>
              <a:t> </a:t>
            </a:r>
            <a:r>
              <a:rPr lang="en-US" altLang="zh-TW" dirty="0" smtClean="0"/>
              <a:t>train_roc.png)</a:t>
            </a:r>
            <a:endParaRPr lang="en-US" altLang="zh-TW" dirty="0"/>
          </a:p>
          <a:p>
            <a:endParaRPr lang="zh-TW" altLang="en-US" dirty="0"/>
          </a:p>
        </p:txBody>
      </p:sp>
      <p:pic>
        <p:nvPicPr>
          <p:cNvPr id="4" name="圖片 3"/>
          <p:cNvPicPr>
            <a:picLocks noChangeAspect="1"/>
          </p:cNvPicPr>
          <p:nvPr/>
        </p:nvPicPr>
        <p:blipFill>
          <a:blip r:embed="rId2"/>
          <a:stretch>
            <a:fillRect/>
          </a:stretch>
        </p:blipFill>
        <p:spPr>
          <a:xfrm>
            <a:off x="1604532" y="2781227"/>
            <a:ext cx="6163535" cy="1047896"/>
          </a:xfrm>
          <a:prstGeom prst="rect">
            <a:avLst/>
          </a:prstGeom>
        </p:spPr>
      </p:pic>
      <p:pic>
        <p:nvPicPr>
          <p:cNvPr id="6" name="圖片 5"/>
          <p:cNvPicPr>
            <a:picLocks noChangeAspect="1"/>
          </p:cNvPicPr>
          <p:nvPr/>
        </p:nvPicPr>
        <p:blipFill>
          <a:blip r:embed="rId3"/>
          <a:stretch>
            <a:fillRect/>
          </a:stretch>
        </p:blipFill>
        <p:spPr>
          <a:xfrm>
            <a:off x="1537857" y="5072040"/>
            <a:ext cx="4255181" cy="900135"/>
          </a:xfrm>
          <a:prstGeom prst="rect">
            <a:avLst/>
          </a:prstGeom>
        </p:spPr>
      </p:pic>
    </p:spTree>
    <p:extLst>
      <p:ext uri="{BB962C8B-B14F-4D97-AF65-F5344CB8AC3E}">
        <p14:creationId xmlns:p14="http://schemas.microsoft.com/office/powerpoint/2010/main" val="321583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10515600" cy="863600"/>
          </a:xfrm>
        </p:spPr>
        <p:txBody>
          <a:bodyPr/>
          <a:lstStyle/>
          <a:p>
            <a:pPr algn="ctr"/>
            <a:r>
              <a:rPr lang="zh-TW" altLang="en-US" b="1" dirty="0" smtClean="0"/>
              <a:t>五</a:t>
            </a:r>
            <a:r>
              <a:rPr lang="en-US" altLang="zh-TW" b="1" dirty="0" smtClean="0"/>
              <a:t>.</a:t>
            </a:r>
            <a:r>
              <a:rPr lang="en-US" altLang="zh-TW" b="1" dirty="0" smtClean="0"/>
              <a:t>eval_LFW.py</a:t>
            </a:r>
            <a:r>
              <a:rPr lang="zh-TW" altLang="en-US" b="1" dirty="0" smtClean="0"/>
              <a:t>參數修改</a:t>
            </a:r>
            <a:endParaRPr lang="zh-TW" altLang="en-US" b="1" dirty="0"/>
          </a:p>
        </p:txBody>
      </p:sp>
      <p:sp>
        <p:nvSpPr>
          <p:cNvPr id="3" name="內容版面配置區 2"/>
          <p:cNvSpPr>
            <a:spLocks noGrp="1"/>
          </p:cNvSpPr>
          <p:nvPr>
            <p:ph idx="1"/>
          </p:nvPr>
        </p:nvSpPr>
        <p:spPr>
          <a:xfrm>
            <a:off x="838200" y="1228726"/>
            <a:ext cx="10515600" cy="4948237"/>
          </a:xfrm>
        </p:spPr>
        <p:txBody>
          <a:bodyPr/>
          <a:lstStyle/>
          <a:p>
            <a:r>
              <a:rPr lang="zh-TW" altLang="en-US" dirty="0" smtClean="0"/>
              <a:t>網絡選擇↓，必須與訓練網絡相符</a:t>
            </a:r>
            <a:endParaRPr lang="en-US" altLang="zh-TW" dirty="0"/>
          </a:p>
          <a:p>
            <a:endParaRPr lang="en-US" altLang="zh-TW" dirty="0" smtClean="0"/>
          </a:p>
          <a:p>
            <a:endParaRPr lang="en-US" altLang="zh-TW" dirty="0" smtClean="0"/>
          </a:p>
          <a:p>
            <a:endParaRPr lang="en-US" altLang="zh-TW" dirty="0"/>
          </a:p>
          <a:p>
            <a:endParaRPr lang="en-US" altLang="zh-TW" dirty="0" smtClean="0"/>
          </a:p>
          <a:p>
            <a:r>
              <a:rPr lang="zh-TW" altLang="en-US" dirty="0" smtClean="0"/>
              <a:t>輸入圖像大小↓</a:t>
            </a:r>
            <a:endParaRPr lang="en-US" altLang="zh-TW" dirty="0" smtClean="0"/>
          </a:p>
        </p:txBody>
      </p:sp>
      <p:pic>
        <p:nvPicPr>
          <p:cNvPr id="5" name="圖片 4"/>
          <p:cNvPicPr>
            <a:picLocks noChangeAspect="1"/>
          </p:cNvPicPr>
          <p:nvPr/>
        </p:nvPicPr>
        <p:blipFill>
          <a:blip r:embed="rId2"/>
          <a:stretch>
            <a:fillRect/>
          </a:stretch>
        </p:blipFill>
        <p:spPr>
          <a:xfrm>
            <a:off x="1195079" y="1714349"/>
            <a:ext cx="3900795" cy="1920910"/>
          </a:xfrm>
          <a:prstGeom prst="rect">
            <a:avLst/>
          </a:prstGeom>
        </p:spPr>
      </p:pic>
      <p:pic>
        <p:nvPicPr>
          <p:cNvPr id="6" name="圖片 5"/>
          <p:cNvPicPr>
            <a:picLocks noChangeAspect="1"/>
          </p:cNvPicPr>
          <p:nvPr/>
        </p:nvPicPr>
        <p:blipFill>
          <a:blip r:embed="rId3"/>
          <a:stretch>
            <a:fillRect/>
          </a:stretch>
        </p:blipFill>
        <p:spPr>
          <a:xfrm>
            <a:off x="1195079" y="4326957"/>
            <a:ext cx="4315427" cy="885949"/>
          </a:xfrm>
          <a:prstGeom prst="rect">
            <a:avLst/>
          </a:prstGeom>
        </p:spPr>
      </p:pic>
    </p:spTree>
    <p:extLst>
      <p:ext uri="{BB962C8B-B14F-4D97-AF65-F5344CB8AC3E}">
        <p14:creationId xmlns:p14="http://schemas.microsoft.com/office/powerpoint/2010/main" val="280774089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903</Words>
  <Application>Microsoft Office PowerPoint</Application>
  <PresentationFormat>寬螢幕</PresentationFormat>
  <Paragraphs>73</Paragraphs>
  <Slides>11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vt:i4>
      </vt:variant>
    </vt:vector>
  </HeadingPairs>
  <TitlesOfParts>
    <vt:vector size="17" baseType="lpstr">
      <vt:lpstr>新細明體</vt:lpstr>
      <vt:lpstr>標楷體</vt:lpstr>
      <vt:lpstr>Arial</vt:lpstr>
      <vt:lpstr>Calibri</vt:lpstr>
      <vt:lpstr>Calibri Light</vt:lpstr>
      <vt:lpstr>Office 佈景主題</vt:lpstr>
      <vt:lpstr>arcface評估模型指標(roc)和LFW準確率介紹與操作手冊</vt:lpstr>
      <vt:lpstr>一.LFW數據集介紹</vt:lpstr>
      <vt:lpstr>二.LFW數據集問題迷思</vt:lpstr>
      <vt:lpstr>三.評估模型指標(roc)</vt:lpstr>
      <vt:lpstr>ROC空間 </vt:lpstr>
      <vt:lpstr>ROC曲線</vt:lpstr>
      <vt:lpstr>曲線下面積（AUC） </vt:lpstr>
      <vt:lpstr>四.生成LFW準確率和ROC圖操作步驟</vt:lpstr>
      <vt:lpstr>五.eval_LFW.py參數修改</vt:lpstr>
      <vt:lpstr>PowerPoint 簡報</vt:lpstr>
      <vt:lpstr>相關網址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arcface評估模型指標(roc)和LFW準確率</dc:title>
  <dc:creator>黃于紘</dc:creator>
  <cp:lastModifiedBy>黃于紘</cp:lastModifiedBy>
  <cp:revision>101</cp:revision>
  <dcterms:created xsi:type="dcterms:W3CDTF">2022-07-11T06:04:31Z</dcterms:created>
  <dcterms:modified xsi:type="dcterms:W3CDTF">2022-07-11T07:30:07Z</dcterms:modified>
</cp:coreProperties>
</file>