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95" r:id="rId3"/>
    <p:sldId id="453" r:id="rId4"/>
    <p:sldId id="401" r:id="rId5"/>
    <p:sldId id="491" r:id="rId6"/>
    <p:sldId id="455" r:id="rId7"/>
    <p:sldId id="492" r:id="rId8"/>
    <p:sldId id="493" r:id="rId9"/>
    <p:sldId id="494" r:id="rId10"/>
    <p:sldId id="497" r:id="rId11"/>
    <p:sldId id="495" r:id="rId12"/>
    <p:sldId id="499" r:id="rId13"/>
    <p:sldId id="502" r:id="rId14"/>
    <p:sldId id="5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er, Elizabeth" initials="H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66802" autoAdjust="0"/>
  </p:normalViewPr>
  <p:slideViewPr>
    <p:cSldViewPr snapToGrid="0">
      <p:cViewPr varScale="1">
        <p:scale>
          <a:sx n="77" d="100"/>
          <a:sy n="77" d="100"/>
        </p:scale>
        <p:origin x="168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133E2-FBBC-4C61-A5C0-7062D0A259CE}"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B4AE8-1075-48E4-9F0E-14AAFCA87C11}" type="slidenum">
              <a:rPr lang="en-US" smtClean="0"/>
              <a:t>‹#›</a:t>
            </a:fld>
            <a:endParaRPr lang="en-US"/>
          </a:p>
        </p:txBody>
      </p:sp>
    </p:spTree>
    <p:extLst>
      <p:ext uri="{BB962C8B-B14F-4D97-AF65-F5344CB8AC3E}">
        <p14:creationId xmlns:p14="http://schemas.microsoft.com/office/powerpoint/2010/main" val="355071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B4AE8-1075-48E4-9F0E-14AAFCA87C11}" type="slidenum">
              <a:rPr lang="en-US" smtClean="0"/>
              <a:t>1</a:t>
            </a:fld>
            <a:endParaRPr lang="en-US"/>
          </a:p>
        </p:txBody>
      </p:sp>
    </p:spTree>
    <p:extLst>
      <p:ext uri="{BB962C8B-B14F-4D97-AF65-F5344CB8AC3E}">
        <p14:creationId xmlns:p14="http://schemas.microsoft.com/office/powerpoint/2010/main" val="259252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0C285D-C318-479F-93A6-892FDA74F1A2}"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45164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C285D-C318-479F-93A6-892FDA74F1A2}"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35472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C285D-C318-479F-93A6-892FDA74F1A2}"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26787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C285D-C318-479F-93A6-892FDA74F1A2}"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163831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C285D-C318-479F-93A6-892FDA74F1A2}"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43817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0C285D-C318-479F-93A6-892FDA74F1A2}"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79752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C285D-C318-479F-93A6-892FDA74F1A2}"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165629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C285D-C318-479F-93A6-892FDA74F1A2}"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05593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C285D-C318-479F-93A6-892FDA74F1A2}"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274800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C285D-C318-479F-93A6-892FDA74F1A2}"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390922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C285D-C318-479F-93A6-892FDA74F1A2}"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3FA9-C94F-42D5-84FD-9FE359815F80}" type="slidenum">
              <a:rPr lang="en-US" smtClean="0"/>
              <a:t>‹#›</a:t>
            </a:fld>
            <a:endParaRPr lang="en-US"/>
          </a:p>
        </p:txBody>
      </p:sp>
    </p:spTree>
    <p:extLst>
      <p:ext uri="{BB962C8B-B14F-4D97-AF65-F5344CB8AC3E}">
        <p14:creationId xmlns:p14="http://schemas.microsoft.com/office/powerpoint/2010/main" val="64980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C285D-C318-479F-93A6-892FDA74F1A2}" type="datetimeFigureOut">
              <a:rPr lang="en-US" smtClean="0"/>
              <a:t>3/30/2023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D3FA9-C94F-42D5-84FD-9FE359815F80}" type="slidenum">
              <a:rPr lang="en-US" smtClean="0"/>
              <a:t>‹#›</a:t>
            </a:fld>
            <a:endParaRPr lang="en-US"/>
          </a:p>
        </p:txBody>
      </p:sp>
    </p:spTree>
    <p:extLst>
      <p:ext uri="{BB962C8B-B14F-4D97-AF65-F5344CB8AC3E}">
        <p14:creationId xmlns:p14="http://schemas.microsoft.com/office/powerpoint/2010/main" val="149148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hyperlink" Target="https://insightmaker.com/insight/hoWpE5JlD9x5AaPHujVg4/Red-Knot-Matrix-Mode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sightmaker.com/insight/gim35Z9XDbmFy7gcQy2JD/Horseshoe-crab-mode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smfc.org/species/horseshoe-cra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74237" y="914400"/>
            <a:ext cx="3657600" cy="2887579"/>
          </a:xfrm>
        </p:spPr>
        <p:txBody>
          <a:bodyPr>
            <a:normAutofit fontScale="90000"/>
          </a:bodyPr>
          <a:lstStyle/>
          <a:p>
            <a:r>
              <a:rPr lang="en-US" sz="4800" dirty="0">
                <a:solidFill>
                  <a:schemeClr val="bg1"/>
                </a:solidFill>
              </a:rPr>
              <a:t>Case study: Red Knots and Horseshoe Crabs</a:t>
            </a:r>
          </a:p>
        </p:txBody>
      </p:sp>
      <p:sp>
        <p:nvSpPr>
          <p:cNvPr id="3" name="Subtitle 2"/>
          <p:cNvSpPr>
            <a:spLocks noGrp="1"/>
          </p:cNvSpPr>
          <p:nvPr>
            <p:ph type="subTitle" idx="1"/>
          </p:nvPr>
        </p:nvSpPr>
        <p:spPr>
          <a:xfrm>
            <a:off x="674237" y="4170501"/>
            <a:ext cx="3657600" cy="1525597"/>
          </a:xfrm>
        </p:spPr>
        <p:txBody>
          <a:bodyPr>
            <a:normAutofit/>
          </a:bodyPr>
          <a:lstStyle/>
          <a:p>
            <a:r>
              <a:rPr lang="en-US" sz="2000" dirty="0">
                <a:solidFill>
                  <a:schemeClr val="accent1"/>
                </a:solidFill>
              </a:rPr>
              <a:t>NRES 421: Conservation Biology</a:t>
            </a:r>
          </a:p>
          <a:p>
            <a:r>
              <a:rPr lang="en-US" sz="2000" dirty="0">
                <a:solidFill>
                  <a:schemeClr val="accent1"/>
                </a:solidFill>
              </a:rPr>
              <a:t>Kevin Shoemaker – NRES </a:t>
            </a:r>
          </a:p>
        </p:txBody>
      </p:sp>
      <p:pic>
        <p:nvPicPr>
          <p:cNvPr id="45058" name="Picture 2" descr="Red Knot ♂ (Tringa Canutus) | Free Photo Illustration - rawpix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079" y="1265479"/>
            <a:ext cx="2855704" cy="3933477"/>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FMIB 52709 Under surface of horseshoe-crab, Limulus polyphemus - - PICRYL  Public Domain Sear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3021" y="782371"/>
            <a:ext cx="2702487" cy="489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7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6A48A-7AB6-C3C8-5459-1ACF272F0C0D}"/>
              </a:ext>
            </a:extLst>
          </p:cNvPr>
          <p:cNvSpPr>
            <a:spLocks noGrp="1"/>
          </p:cNvSpPr>
          <p:nvPr>
            <p:ph type="ctrTitle"/>
          </p:nvPr>
        </p:nvSpPr>
        <p:spPr/>
        <p:txBody>
          <a:bodyPr/>
          <a:lstStyle/>
          <a:p>
            <a:r>
              <a:rPr lang="en-US" dirty="0"/>
              <a:t>(In class exercise)</a:t>
            </a:r>
          </a:p>
        </p:txBody>
      </p:sp>
      <p:sp>
        <p:nvSpPr>
          <p:cNvPr id="5" name="Subtitle 4">
            <a:extLst>
              <a:ext uri="{FF2B5EF4-FFF2-40B4-BE49-F238E27FC236}">
                <a16:creationId xmlns:a16="http://schemas.microsoft.com/office/drawing/2014/main" id="{41EBCA94-D4E1-3DD4-5C18-1F525AFC4D79}"/>
              </a:ext>
            </a:extLst>
          </p:cNvPr>
          <p:cNvSpPr>
            <a:spLocks noGrp="1"/>
          </p:cNvSpPr>
          <p:nvPr>
            <p:ph type="subTitle" idx="1"/>
          </p:nvPr>
        </p:nvSpPr>
        <p:spPr/>
        <p:txBody>
          <a:bodyPr/>
          <a:lstStyle/>
          <a:p>
            <a:r>
              <a:rPr lang="en-US" dirty="0">
                <a:hlinkClick r:id="rId2"/>
              </a:rPr>
              <a:t>https://insightmaker.com/insight/hoWpE5JlD9x5AaPHujVg4/Red-Knot-Matrix-Model</a:t>
            </a:r>
            <a:r>
              <a:rPr lang="en-US" dirty="0"/>
              <a:t> </a:t>
            </a:r>
          </a:p>
          <a:p>
            <a:endParaRPr lang="en-US" dirty="0"/>
          </a:p>
        </p:txBody>
      </p:sp>
    </p:spTree>
    <p:extLst>
      <p:ext uri="{BB962C8B-B14F-4D97-AF65-F5344CB8AC3E}">
        <p14:creationId xmlns:p14="http://schemas.microsoft.com/office/powerpoint/2010/main" val="349518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Down Arrow 7">
            <a:extLst>
              <a:ext uri="{FF2B5EF4-FFF2-40B4-BE49-F238E27FC236}">
                <a16:creationId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8C81-73F0-9778-0DE3-8EAA912D3E34}"/>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Horseshoe crab model</a:t>
            </a:r>
          </a:p>
        </p:txBody>
      </p:sp>
      <p:pic>
        <p:nvPicPr>
          <p:cNvPr id="2056" name="Picture 8" descr="Horseshoe Crab - Vector Image">
            <a:extLst>
              <a:ext uri="{FF2B5EF4-FFF2-40B4-BE49-F238E27FC236}">
                <a16:creationId xmlns:a16="http://schemas.microsoft.com/office/drawing/2014/main" id="{0057E3F6-49EA-8A6C-AD4A-C2A1D286A1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605522"/>
            <a:ext cx="6780700" cy="364462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06B2B3FC-A48B-CDC6-00CE-1704BA38D7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78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C1AF-372C-FE3F-B4AE-18878B058AF7}"/>
              </a:ext>
            </a:extLst>
          </p:cNvPr>
          <p:cNvSpPr>
            <a:spLocks noGrp="1"/>
          </p:cNvSpPr>
          <p:nvPr>
            <p:ph type="title"/>
          </p:nvPr>
        </p:nvSpPr>
        <p:spPr/>
        <p:txBody>
          <a:bodyPr/>
          <a:lstStyle/>
          <a:p>
            <a:r>
              <a:rPr lang="en-US" dirty="0"/>
              <a:t>Horseshoe crab model specification</a:t>
            </a:r>
          </a:p>
        </p:txBody>
      </p:sp>
      <p:sp>
        <p:nvSpPr>
          <p:cNvPr id="3" name="Content Placeholder 2">
            <a:extLst>
              <a:ext uri="{FF2B5EF4-FFF2-40B4-BE49-F238E27FC236}">
                <a16:creationId xmlns:a16="http://schemas.microsoft.com/office/drawing/2014/main" id="{5C4CD264-0A83-99F3-BB0E-1FF755C1085B}"/>
              </a:ext>
            </a:extLst>
          </p:cNvPr>
          <p:cNvSpPr>
            <a:spLocks noGrp="1"/>
          </p:cNvSpPr>
          <p:nvPr>
            <p:ph idx="1"/>
          </p:nvPr>
        </p:nvSpPr>
        <p:spPr/>
        <p:txBody>
          <a:bodyPr/>
          <a:lstStyle/>
          <a:p>
            <a:r>
              <a:rPr lang="en-US" dirty="0"/>
              <a:t>Only model female adult (reproductive) HSC (single stock)</a:t>
            </a:r>
          </a:p>
          <a:p>
            <a:r>
              <a:rPr lang="en-US" dirty="0"/>
              <a:t>Starting population size is around </a:t>
            </a:r>
            <a:r>
              <a:rPr lang="en-US" b="1" dirty="0"/>
              <a:t>10 million females </a:t>
            </a:r>
            <a:r>
              <a:rPr lang="en-US" dirty="0"/>
              <a:t>in Delaware Bay</a:t>
            </a:r>
          </a:p>
          <a:p>
            <a:r>
              <a:rPr lang="en-US" dirty="0"/>
              <a:t>Baseline harvest due to all other sources (biomedical, bycatch) is around </a:t>
            </a:r>
            <a:r>
              <a:rPr lang="en-US" b="1" dirty="0"/>
              <a:t>50,000 per year</a:t>
            </a:r>
          </a:p>
          <a:p>
            <a:r>
              <a:rPr lang="en-US" dirty="0"/>
              <a:t>Recruitment rate (rate of entry of new adults into the population each year) is modeled using a </a:t>
            </a:r>
            <a:r>
              <a:rPr lang="en-US" b="1" dirty="0"/>
              <a:t>lognormal random number generator </a:t>
            </a:r>
            <a:r>
              <a:rPr lang="en-US" dirty="0"/>
              <a:t>with average recruitment of </a:t>
            </a:r>
            <a:r>
              <a:rPr lang="en-US" b="1" dirty="0"/>
              <a:t>3.2 million per year </a:t>
            </a:r>
            <a:r>
              <a:rPr lang="en-US" dirty="0"/>
              <a:t>and </a:t>
            </a:r>
            <a:r>
              <a:rPr lang="en-US" b="1" dirty="0"/>
              <a:t>log-</a:t>
            </a:r>
            <a:r>
              <a:rPr lang="en-US" b="1" dirty="0" err="1"/>
              <a:t>sd</a:t>
            </a:r>
            <a:r>
              <a:rPr lang="en-US" b="1" dirty="0"/>
              <a:t> of 0.5</a:t>
            </a:r>
            <a:r>
              <a:rPr lang="en-US" dirty="0"/>
              <a:t>.</a:t>
            </a:r>
          </a:p>
          <a:p>
            <a:r>
              <a:rPr lang="en-US" b="1" dirty="0"/>
              <a:t>Adult mortality is 30%</a:t>
            </a:r>
          </a:p>
          <a:p>
            <a:endParaRPr lang="en-US" dirty="0"/>
          </a:p>
        </p:txBody>
      </p:sp>
    </p:spTree>
    <p:extLst>
      <p:ext uri="{BB962C8B-B14F-4D97-AF65-F5344CB8AC3E}">
        <p14:creationId xmlns:p14="http://schemas.microsoft.com/office/powerpoint/2010/main" val="169771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057E-0B36-1FC2-BF00-249DB94C46F2}"/>
              </a:ext>
            </a:extLst>
          </p:cNvPr>
          <p:cNvSpPr>
            <a:spLocks noGrp="1"/>
          </p:cNvSpPr>
          <p:nvPr>
            <p:ph type="title"/>
          </p:nvPr>
        </p:nvSpPr>
        <p:spPr>
          <a:xfrm>
            <a:off x="838200" y="278042"/>
            <a:ext cx="10515600" cy="1325563"/>
          </a:xfrm>
        </p:spPr>
        <p:txBody>
          <a:bodyPr/>
          <a:lstStyle/>
          <a:p>
            <a:r>
              <a:rPr lang="en-US" dirty="0"/>
              <a:t>HSC scenario tests (group activity)</a:t>
            </a:r>
          </a:p>
        </p:txBody>
      </p:sp>
      <p:sp>
        <p:nvSpPr>
          <p:cNvPr id="3" name="Content Placeholder 2">
            <a:extLst>
              <a:ext uri="{FF2B5EF4-FFF2-40B4-BE49-F238E27FC236}">
                <a16:creationId xmlns:a16="http://schemas.microsoft.com/office/drawing/2014/main" id="{8F3C0683-8490-AC74-1548-930DA4B67C78}"/>
              </a:ext>
            </a:extLst>
          </p:cNvPr>
          <p:cNvSpPr>
            <a:spLocks noGrp="1"/>
          </p:cNvSpPr>
          <p:nvPr>
            <p:ph idx="1"/>
          </p:nvPr>
        </p:nvSpPr>
        <p:spPr>
          <a:xfrm>
            <a:off x="838200" y="1478071"/>
            <a:ext cx="10515600" cy="4698892"/>
          </a:xfrm>
        </p:spPr>
        <p:txBody>
          <a:bodyPr>
            <a:normAutofit fontScale="77500" lnSpcReduction="20000"/>
          </a:bodyPr>
          <a:lstStyle/>
          <a:p>
            <a:pPr marL="514350" indent="-514350">
              <a:buFont typeface="+mj-lt"/>
              <a:buAutoNum type="arabicPeriod"/>
            </a:pPr>
            <a:r>
              <a:rPr lang="en-US" dirty="0"/>
              <a:t>Baseline- run the model with no commercial harvest of females (only baseline harvest)</a:t>
            </a:r>
          </a:p>
          <a:p>
            <a:pPr marL="514350" indent="-514350">
              <a:buFont typeface="+mj-lt"/>
              <a:buAutoNum type="arabicPeriod"/>
            </a:pPr>
            <a:r>
              <a:rPr lang="en-US" dirty="0"/>
              <a:t>Run the model with maximum </a:t>
            </a:r>
            <a:r>
              <a:rPr lang="en-US" dirty="0" smtClean="0"/>
              <a:t>proposed commercial </a:t>
            </a:r>
            <a:r>
              <a:rPr lang="en-US" dirty="0"/>
              <a:t>harvest of females: 210,000 females harvested per year</a:t>
            </a:r>
          </a:p>
          <a:p>
            <a:pPr marL="514350" indent="-514350">
              <a:buFont typeface="+mj-lt"/>
              <a:buAutoNum type="arabicPeriod"/>
            </a:pPr>
            <a:r>
              <a:rPr lang="en-US" dirty="0"/>
              <a:t>Run the model with </a:t>
            </a:r>
            <a:r>
              <a:rPr lang="en-US" dirty="0" smtClean="0"/>
              <a:t>1 </a:t>
            </a:r>
            <a:r>
              <a:rPr lang="en-US" dirty="0"/>
              <a:t>million females harvested each </a:t>
            </a:r>
            <a:r>
              <a:rPr lang="en-US" dirty="0" smtClean="0"/>
              <a:t>year (much higher than max proposed harvest)</a:t>
            </a:r>
          </a:p>
          <a:p>
            <a:pPr marL="514350" indent="-514350">
              <a:buFont typeface="+mj-lt"/>
              <a:buAutoNum type="arabicPeriod"/>
            </a:pPr>
            <a:r>
              <a:rPr lang="en-US" dirty="0" smtClean="0"/>
              <a:t>What is the maximum sustainable harvest rate (number of females harvested per year) in this population? Note that you need to define what “sustainable” means here!</a:t>
            </a:r>
          </a:p>
          <a:p>
            <a:pPr marL="514350" indent="-514350">
              <a:buFont typeface="+mj-lt"/>
              <a:buAutoNum type="arabicPeriod"/>
            </a:pPr>
            <a:r>
              <a:rPr lang="en-US" dirty="0" smtClean="0"/>
              <a:t>Keeping the same harvest rate (maximum harvest rate identified above), run the model again with the average recruitment parameter cut in half. Is the population still sustainable?</a:t>
            </a:r>
            <a:endParaRPr lang="en-US" dirty="0"/>
          </a:p>
          <a:p>
            <a:pPr marL="0" indent="0">
              <a:buNone/>
            </a:pPr>
            <a:endParaRPr lang="en-US" dirty="0"/>
          </a:p>
          <a:p>
            <a:pPr marL="0" indent="0">
              <a:buNone/>
            </a:pPr>
            <a:r>
              <a:rPr lang="en-US" i="1" dirty="0"/>
              <a:t>Please work together to describe the results of your scenario tests. Do you think this population is likely to be resilient to the maximum allowable female harvest rates? Why or why not</a:t>
            </a:r>
            <a:r>
              <a:rPr lang="en-US" i="1" dirty="0" smtClean="0"/>
              <a:t>?</a:t>
            </a:r>
            <a:endParaRPr lang="en-US" i="1" dirty="0"/>
          </a:p>
        </p:txBody>
      </p:sp>
    </p:spTree>
    <p:extLst>
      <p:ext uri="{BB962C8B-B14F-4D97-AF65-F5344CB8AC3E}">
        <p14:creationId xmlns:p14="http://schemas.microsoft.com/office/powerpoint/2010/main" val="235549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6A48A-7AB6-C3C8-5459-1ACF272F0C0D}"/>
              </a:ext>
            </a:extLst>
          </p:cNvPr>
          <p:cNvSpPr>
            <a:spLocks noGrp="1"/>
          </p:cNvSpPr>
          <p:nvPr>
            <p:ph type="ctrTitle"/>
          </p:nvPr>
        </p:nvSpPr>
        <p:spPr/>
        <p:txBody>
          <a:bodyPr/>
          <a:lstStyle/>
          <a:p>
            <a:r>
              <a:rPr lang="en-US" dirty="0"/>
              <a:t>(In class exercise)</a:t>
            </a:r>
          </a:p>
        </p:txBody>
      </p:sp>
      <p:sp>
        <p:nvSpPr>
          <p:cNvPr id="5" name="Subtitle 4">
            <a:extLst>
              <a:ext uri="{FF2B5EF4-FFF2-40B4-BE49-F238E27FC236}">
                <a16:creationId xmlns:a16="http://schemas.microsoft.com/office/drawing/2014/main" id="{41EBCA94-D4E1-3DD4-5C18-1F525AFC4D79}"/>
              </a:ext>
            </a:extLst>
          </p:cNvPr>
          <p:cNvSpPr>
            <a:spLocks noGrp="1"/>
          </p:cNvSpPr>
          <p:nvPr>
            <p:ph type="subTitle" idx="1"/>
          </p:nvPr>
        </p:nvSpPr>
        <p:spPr/>
        <p:txBody>
          <a:bodyPr/>
          <a:lstStyle/>
          <a:p>
            <a:r>
              <a:rPr lang="en-US" dirty="0">
                <a:hlinkClick r:id="rId2"/>
              </a:rPr>
              <a:t>https://insightmaker.com/insight/gim35Z9XDbmFy7gcQy2JD/Horseshoe-crab-model</a:t>
            </a:r>
            <a:r>
              <a:rPr lang="en-US" dirty="0"/>
              <a:t> </a:t>
            </a:r>
          </a:p>
        </p:txBody>
      </p:sp>
    </p:spTree>
    <p:extLst>
      <p:ext uri="{BB962C8B-B14F-4D97-AF65-F5344CB8AC3E}">
        <p14:creationId xmlns:p14="http://schemas.microsoft.com/office/powerpoint/2010/main" val="35304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90550" y="861580"/>
            <a:ext cx="11106150" cy="3336170"/>
          </a:xfrm>
          <a:prstGeom prst="rect">
            <a:avLst/>
          </a:prstGeom>
        </p:spPr>
        <p:txBody>
          <a:bodyPr vert="horz" wrap="square" lIns="0" tIns="12065" rIns="0" bIns="0" rtlCol="0" anchor="ctr">
            <a:spAutoFit/>
          </a:bodyPr>
          <a:lstStyle/>
          <a:p>
            <a:pPr marL="12700" marR="5080">
              <a:lnSpc>
                <a:spcPct val="100000"/>
              </a:lnSpc>
              <a:spcBef>
                <a:spcPts val="95"/>
              </a:spcBef>
            </a:pPr>
            <a:r>
              <a:rPr lang="en-US" sz="3600" dirty="0"/>
              <a:t>Atlantic States Marine Fisheries Commission (ASMFC). 2021. </a:t>
            </a:r>
            <a:r>
              <a:rPr lang="en-US" sz="3600" b="1" dirty="0"/>
              <a:t>Revision to the Framework for Adaptive Management of Horseshoe Crab Harvest in the Delaware Bay Inclusive of Red Knot Conservation</a:t>
            </a:r>
            <a:r>
              <a:rPr lang="en-US" sz="3600" dirty="0"/>
              <a:t>. Arlington, VA. 302 pp. </a:t>
            </a:r>
            <a:br>
              <a:rPr lang="en-US" sz="3600" dirty="0"/>
            </a:br>
            <a:r>
              <a:rPr lang="en-US" sz="3600" dirty="0"/>
              <a:t/>
            </a:r>
            <a:br>
              <a:rPr lang="en-US" sz="3600" dirty="0"/>
            </a:br>
            <a:r>
              <a:rPr lang="en-US" sz="3600" u="sng" dirty="0">
                <a:hlinkClick r:id="rId2"/>
              </a:rPr>
              <a:t>http://www.asmfc.org/species/horseshoe-crab</a:t>
            </a:r>
            <a:endParaRPr sz="2400" dirty="0"/>
          </a:p>
        </p:txBody>
      </p:sp>
      <p:sp>
        <p:nvSpPr>
          <p:cNvPr id="13" name="object 13"/>
          <p:cNvSpPr/>
          <p:nvPr/>
        </p:nvSpPr>
        <p:spPr>
          <a:xfrm>
            <a:off x="5411724" y="4629151"/>
            <a:ext cx="3159251" cy="15796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2221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The Flyways — RED KNOTS"/>
          <p:cNvPicPr>
            <a:picLocks noChangeAspect="1" noChangeArrowheads="1"/>
          </p:cNvPicPr>
          <p:nvPr/>
        </p:nvPicPr>
        <p:blipFill rotWithShape="1">
          <a:blip r:embed="rId2">
            <a:extLst>
              <a:ext uri="{28A0092B-C50C-407E-A947-70E740481C1C}">
                <a14:useLocalDpi xmlns:a14="http://schemas.microsoft.com/office/drawing/2010/main" val="0"/>
              </a:ext>
            </a:extLst>
          </a:blip>
          <a:srcRect l="5890" r="61941"/>
          <a:stretch/>
        </p:blipFill>
        <p:spPr bwMode="auto">
          <a:xfrm>
            <a:off x="1080208" y="161925"/>
            <a:ext cx="4460229" cy="6484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7700" y="0"/>
            <a:ext cx="150495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74553" y="1371600"/>
            <a:ext cx="150495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87962" y="361950"/>
            <a:ext cx="1504950" cy="1009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086" name="Picture 6" descr="Delaware Bay and the main parts of the shore used by red knots (dark...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18" y="161926"/>
            <a:ext cx="4825019" cy="64849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d Knot ♂ (Tringa Canutus) | Free Photo Illustration - rawpixel"/>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187" t="21586" r="16771" b="31921"/>
          <a:stretch/>
        </p:blipFill>
        <p:spPr bwMode="auto">
          <a:xfrm>
            <a:off x="647700" y="4552950"/>
            <a:ext cx="1885951"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523833" y="0"/>
            <a:ext cx="150495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72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05814" y="1683919"/>
            <a:ext cx="10439400" cy="3434915"/>
          </a:xfrm>
          <a:prstGeom prst="rect">
            <a:avLst/>
          </a:prstGeom>
        </p:spPr>
        <p:txBody>
          <a:bodyPr vert="horz" wrap="square" lIns="0" tIns="109855" rIns="0" bIns="0" rtlCol="0">
            <a:spAutoFit/>
          </a:bodyPr>
          <a:lstStyle/>
          <a:p>
            <a:pPr marL="56515" marR="5080" indent="-1270" algn="ctr">
              <a:spcBef>
                <a:spcPts val="770"/>
              </a:spcBef>
            </a:pPr>
            <a:r>
              <a:rPr sz="3600" i="1" spc="-5" dirty="0">
                <a:latin typeface="Calibri"/>
                <a:cs typeface="Calibri"/>
              </a:rPr>
              <a:t>Manage harvest of horseshoe </a:t>
            </a:r>
            <a:r>
              <a:rPr sz="3600" i="1" spc="-10" dirty="0">
                <a:latin typeface="Calibri"/>
                <a:cs typeface="Calibri"/>
              </a:rPr>
              <a:t>crabs </a:t>
            </a:r>
            <a:r>
              <a:rPr sz="3600" i="1" spc="-5" dirty="0">
                <a:latin typeface="Calibri"/>
                <a:cs typeface="Calibri"/>
              </a:rPr>
              <a:t>in the </a:t>
            </a:r>
            <a:r>
              <a:rPr sz="3600" i="1" spc="-10" dirty="0">
                <a:latin typeface="Calibri"/>
                <a:cs typeface="Calibri"/>
              </a:rPr>
              <a:t>Delaware </a:t>
            </a:r>
            <a:r>
              <a:rPr sz="3600" i="1" spc="-5" dirty="0">
                <a:latin typeface="Calibri"/>
                <a:cs typeface="Calibri"/>
              </a:rPr>
              <a:t>Bay </a:t>
            </a:r>
            <a:r>
              <a:rPr sz="3600" i="1" spc="-25" dirty="0">
                <a:latin typeface="Calibri"/>
                <a:cs typeface="Calibri"/>
              </a:rPr>
              <a:t>to </a:t>
            </a:r>
            <a:r>
              <a:rPr sz="3600" i="1" spc="-10" dirty="0">
                <a:latin typeface="Calibri"/>
                <a:cs typeface="Calibri"/>
              </a:rPr>
              <a:t>maximize </a:t>
            </a:r>
            <a:r>
              <a:rPr sz="3600" i="1" spc="-5" dirty="0">
                <a:latin typeface="Calibri"/>
                <a:cs typeface="Calibri"/>
              </a:rPr>
              <a:t>harvest but also </a:t>
            </a:r>
            <a:r>
              <a:rPr sz="3600" i="1" spc="-25" dirty="0">
                <a:latin typeface="Calibri"/>
                <a:cs typeface="Calibri"/>
              </a:rPr>
              <a:t>to </a:t>
            </a:r>
            <a:r>
              <a:rPr sz="3600" i="1" spc="-15" dirty="0">
                <a:latin typeface="Calibri"/>
                <a:cs typeface="Calibri"/>
              </a:rPr>
              <a:t>maintain </a:t>
            </a:r>
            <a:r>
              <a:rPr sz="3600" i="1" spc="-20" dirty="0">
                <a:latin typeface="Calibri"/>
                <a:cs typeface="Calibri"/>
              </a:rPr>
              <a:t>ecosystem </a:t>
            </a:r>
            <a:r>
              <a:rPr sz="3600" i="1" spc="-30" dirty="0">
                <a:latin typeface="Calibri"/>
                <a:cs typeface="Calibri"/>
              </a:rPr>
              <a:t>integrity, </a:t>
            </a:r>
            <a:r>
              <a:rPr sz="3600" i="1" spc="-5" dirty="0">
                <a:latin typeface="Calibri"/>
                <a:cs typeface="Calibri"/>
              </a:rPr>
              <a:t>provide </a:t>
            </a:r>
            <a:r>
              <a:rPr sz="3600" i="1" spc="-10" dirty="0">
                <a:latin typeface="Calibri"/>
                <a:cs typeface="Calibri"/>
              </a:rPr>
              <a:t>adequate </a:t>
            </a:r>
            <a:r>
              <a:rPr sz="3600" i="1" spc="-15" dirty="0">
                <a:latin typeface="Calibri"/>
                <a:cs typeface="Calibri"/>
              </a:rPr>
              <a:t>stopover habitat for </a:t>
            </a:r>
            <a:r>
              <a:rPr sz="3600" i="1" spc="-5" dirty="0">
                <a:latin typeface="Calibri"/>
                <a:cs typeface="Calibri"/>
              </a:rPr>
              <a:t>migrating shorebirds, </a:t>
            </a:r>
            <a:r>
              <a:rPr sz="3600" i="1" spc="-10" dirty="0">
                <a:latin typeface="Calibri"/>
                <a:cs typeface="Calibri"/>
              </a:rPr>
              <a:t>and </a:t>
            </a:r>
            <a:r>
              <a:rPr sz="3600" i="1" spc="-5" dirty="0">
                <a:latin typeface="Calibri"/>
                <a:cs typeface="Calibri"/>
              </a:rPr>
              <a:t>ensure that the abundance of horseshoe </a:t>
            </a:r>
            <a:r>
              <a:rPr sz="3600" i="1" spc="-10" dirty="0">
                <a:latin typeface="Calibri"/>
                <a:cs typeface="Calibri"/>
              </a:rPr>
              <a:t>crabs </a:t>
            </a:r>
            <a:r>
              <a:rPr sz="3600" i="1" spc="-5" dirty="0">
                <a:latin typeface="Calibri"/>
                <a:cs typeface="Calibri"/>
              </a:rPr>
              <a:t>is not limiting the red knot </a:t>
            </a:r>
            <a:r>
              <a:rPr sz="3600" i="1" spc="-15" dirty="0">
                <a:latin typeface="Calibri"/>
                <a:cs typeface="Calibri"/>
              </a:rPr>
              <a:t>stopover </a:t>
            </a:r>
            <a:r>
              <a:rPr sz="3600" i="1" spc="-5" dirty="0">
                <a:latin typeface="Calibri"/>
                <a:cs typeface="Calibri"/>
              </a:rPr>
              <a:t>population or </a:t>
            </a:r>
            <a:r>
              <a:rPr sz="3600" i="1" spc="-10" dirty="0">
                <a:latin typeface="Calibri"/>
                <a:cs typeface="Calibri"/>
              </a:rPr>
              <a:t>slowing</a:t>
            </a:r>
            <a:r>
              <a:rPr sz="3600" i="1" spc="25" dirty="0">
                <a:latin typeface="Calibri"/>
                <a:cs typeface="Calibri"/>
              </a:rPr>
              <a:t> </a:t>
            </a:r>
            <a:r>
              <a:rPr sz="3600" i="1" spc="-25" dirty="0">
                <a:latin typeface="Calibri"/>
                <a:cs typeface="Calibri"/>
              </a:rPr>
              <a:t>recovery.</a:t>
            </a:r>
            <a:endParaRPr sz="3600" dirty="0">
              <a:latin typeface="Calibri"/>
              <a:cs typeface="Calibri"/>
            </a:endParaRPr>
          </a:p>
        </p:txBody>
      </p:sp>
      <p:sp>
        <p:nvSpPr>
          <p:cNvPr id="5" name="object 5"/>
          <p:cNvSpPr txBox="1">
            <a:spLocks noGrp="1"/>
          </p:cNvSpPr>
          <p:nvPr>
            <p:ph type="title"/>
          </p:nvPr>
        </p:nvSpPr>
        <p:spPr>
          <a:xfrm>
            <a:off x="4289681" y="74326"/>
            <a:ext cx="3576954" cy="513080"/>
          </a:xfrm>
          <a:prstGeom prst="rect">
            <a:avLst/>
          </a:prstGeom>
        </p:spPr>
        <p:txBody>
          <a:bodyPr vert="horz" wrap="square" lIns="0" tIns="12065" rIns="0" bIns="0" rtlCol="0" anchor="ctr">
            <a:spAutoFit/>
          </a:bodyPr>
          <a:lstStyle/>
          <a:p>
            <a:pPr marL="12700">
              <a:lnSpc>
                <a:spcPct val="100000"/>
              </a:lnSpc>
              <a:spcBef>
                <a:spcPts val="95"/>
              </a:spcBef>
            </a:pPr>
            <a:r>
              <a:rPr sz="3200" spc="-10" dirty="0">
                <a:solidFill>
                  <a:srgbClr val="FFFFFF"/>
                </a:solidFill>
              </a:rPr>
              <a:t>Overview </a:t>
            </a:r>
            <a:r>
              <a:rPr sz="3200" spc="-5" dirty="0">
                <a:solidFill>
                  <a:srgbClr val="FFFFFF"/>
                </a:solidFill>
              </a:rPr>
              <a:t>of</a:t>
            </a:r>
            <a:r>
              <a:rPr sz="3200" spc="-25" dirty="0">
                <a:solidFill>
                  <a:srgbClr val="FFFFFF"/>
                </a:solidFill>
              </a:rPr>
              <a:t> </a:t>
            </a:r>
            <a:r>
              <a:rPr sz="3200" spc="-10" dirty="0">
                <a:solidFill>
                  <a:srgbClr val="FFFFFF"/>
                </a:solidFill>
              </a:rPr>
              <a:t>Changes</a:t>
            </a:r>
            <a:endParaRPr sz="3200"/>
          </a:p>
        </p:txBody>
      </p:sp>
      <p:sp>
        <p:nvSpPr>
          <p:cNvPr id="6" name="object 10"/>
          <p:cNvSpPr txBox="1">
            <a:spLocks/>
          </p:cNvSpPr>
          <p:nvPr/>
        </p:nvSpPr>
        <p:spPr>
          <a:xfrm>
            <a:off x="4019550" y="587406"/>
            <a:ext cx="4495800" cy="68929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b="1" spc="-15" dirty="0"/>
              <a:t>Problem Statement</a:t>
            </a:r>
            <a:endParaRPr lang="en-US" b="1" dirty="0"/>
          </a:p>
        </p:txBody>
      </p:sp>
    </p:spTree>
    <p:extLst>
      <p:ext uri="{BB962C8B-B14F-4D97-AF65-F5344CB8AC3E}">
        <p14:creationId xmlns:p14="http://schemas.microsoft.com/office/powerpoint/2010/main" val="275446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32130-BF64-927A-5616-818BFAA3F0E9}"/>
              </a:ext>
            </a:extLst>
          </p:cNvPr>
          <p:cNvSpPr>
            <a:spLocks noGrp="1"/>
          </p:cNvSpPr>
          <p:nvPr>
            <p:ph type="ctrTitle"/>
          </p:nvPr>
        </p:nvSpPr>
        <p:spPr>
          <a:xfrm>
            <a:off x="5297762" y="640080"/>
            <a:ext cx="6251110" cy="3566160"/>
          </a:xfrm>
        </p:spPr>
        <p:txBody>
          <a:bodyPr anchor="b">
            <a:normAutofit/>
          </a:bodyPr>
          <a:lstStyle/>
          <a:p>
            <a:pPr algn="l"/>
            <a:r>
              <a:rPr lang="en-US" sz="5400" dirty="0"/>
              <a:t>Red Knot model</a:t>
            </a:r>
          </a:p>
        </p:txBody>
      </p:sp>
      <p:sp>
        <p:nvSpPr>
          <p:cNvPr id="5" name="Subtitle 4">
            <a:extLst>
              <a:ext uri="{FF2B5EF4-FFF2-40B4-BE49-F238E27FC236}">
                <a16:creationId xmlns:a16="http://schemas.microsoft.com/office/drawing/2014/main" id="{3722DEF4-B1E5-ECAD-0C81-F0F80F2AE67C}"/>
              </a:ext>
            </a:extLst>
          </p:cNvPr>
          <p:cNvSpPr>
            <a:spLocks noGrp="1"/>
          </p:cNvSpPr>
          <p:nvPr>
            <p:ph type="subTitle" idx="1"/>
          </p:nvPr>
        </p:nvSpPr>
        <p:spPr>
          <a:xfrm>
            <a:off x="5297760" y="4636008"/>
            <a:ext cx="6251111" cy="1572768"/>
          </a:xfrm>
        </p:spPr>
        <p:txBody>
          <a:bodyPr>
            <a:normAutofit/>
          </a:bodyPr>
          <a:lstStyle/>
          <a:p>
            <a:pPr algn="l"/>
            <a:endParaRPr lang="en-US"/>
          </a:p>
        </p:txBody>
      </p:sp>
      <p:pic>
        <p:nvPicPr>
          <p:cNvPr id="6" name="Picture 2" descr="Red Knot ♂ (Tringa Canutus) | Free Photo Illustration - rawpixel">
            <a:extLst>
              <a:ext uri="{FF2B5EF4-FFF2-40B4-BE49-F238E27FC236}">
                <a16:creationId xmlns:a16="http://schemas.microsoft.com/office/drawing/2014/main" id="{9897D69A-EE73-E4DA-A19F-1AB03856F2A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9"/>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9BB7-8153-FBF2-6783-3510A63233A6}"/>
              </a:ext>
            </a:extLst>
          </p:cNvPr>
          <p:cNvSpPr>
            <a:spLocks noGrp="1"/>
          </p:cNvSpPr>
          <p:nvPr>
            <p:ph type="title"/>
          </p:nvPr>
        </p:nvSpPr>
        <p:spPr/>
        <p:txBody>
          <a:bodyPr/>
          <a:lstStyle/>
          <a:p>
            <a:r>
              <a:rPr lang="en-US" dirty="0"/>
              <a:t>Let’s return to those REKN/HSC relationships…</a:t>
            </a:r>
          </a:p>
        </p:txBody>
      </p:sp>
      <p:sp>
        <p:nvSpPr>
          <p:cNvPr id="6" name="object 6">
            <a:extLst>
              <a:ext uri="{FF2B5EF4-FFF2-40B4-BE49-F238E27FC236}">
                <a16:creationId xmlns:a16="http://schemas.microsoft.com/office/drawing/2014/main" id="{515B7593-A89D-4B41-8287-966CA1868FC4}"/>
              </a:ext>
            </a:extLst>
          </p:cNvPr>
          <p:cNvSpPr/>
          <p:nvPr/>
        </p:nvSpPr>
        <p:spPr>
          <a:xfrm>
            <a:off x="571500" y="2327803"/>
            <a:ext cx="5372861" cy="3600449"/>
          </a:xfrm>
          <a:prstGeom prst="rect">
            <a:avLst/>
          </a:prstGeom>
          <a:blipFill>
            <a:blip r:embed="rId2" cstate="print"/>
            <a:srcRect/>
            <a:stretch>
              <a:fillRect b="-100000"/>
            </a:stretch>
          </a:blipFill>
        </p:spPr>
        <p:txBody>
          <a:bodyPr wrap="square" lIns="0" tIns="0" rIns="0" bIns="0" rtlCol="0"/>
          <a:lstStyle/>
          <a:p>
            <a:endParaRPr/>
          </a:p>
        </p:txBody>
      </p:sp>
      <p:sp>
        <p:nvSpPr>
          <p:cNvPr id="7" name="object 6">
            <a:extLst>
              <a:ext uri="{FF2B5EF4-FFF2-40B4-BE49-F238E27FC236}">
                <a16:creationId xmlns:a16="http://schemas.microsoft.com/office/drawing/2014/main" id="{017C0221-0CA7-48E6-D6CB-3A236C6EB85F}"/>
              </a:ext>
            </a:extLst>
          </p:cNvPr>
          <p:cNvSpPr/>
          <p:nvPr/>
        </p:nvSpPr>
        <p:spPr>
          <a:xfrm>
            <a:off x="6276815" y="2327802"/>
            <a:ext cx="5372861" cy="3623530"/>
          </a:xfrm>
          <a:prstGeom prst="rect">
            <a:avLst/>
          </a:prstGeom>
          <a:blipFill>
            <a:blip r:embed="rId2" cstate="print"/>
            <a:srcRect/>
            <a:stretch>
              <a:fillRect t="-98726"/>
            </a:stretch>
          </a:blipFill>
        </p:spPr>
        <p:txBody>
          <a:bodyPr wrap="square" lIns="0" tIns="0" rIns="0" bIns="0" rtlCol="0"/>
          <a:lstStyle/>
          <a:p>
            <a:endParaRPr/>
          </a:p>
        </p:txBody>
      </p:sp>
    </p:spTree>
    <p:extLst>
      <p:ext uri="{BB962C8B-B14F-4D97-AF65-F5344CB8AC3E}">
        <p14:creationId xmlns:p14="http://schemas.microsoft.com/office/powerpoint/2010/main" val="39727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91C27-0645-23E1-708B-AA8BAC74DD97}"/>
              </a:ext>
            </a:extLst>
          </p:cNvPr>
          <p:cNvPicPr>
            <a:picLocks noChangeAspect="1"/>
          </p:cNvPicPr>
          <p:nvPr/>
        </p:nvPicPr>
        <p:blipFill rotWithShape="1">
          <a:blip r:embed="rId2"/>
          <a:srcRect t="22243"/>
          <a:stretch/>
        </p:blipFill>
        <p:spPr>
          <a:xfrm>
            <a:off x="2830881" y="4507136"/>
            <a:ext cx="5800847" cy="1461611"/>
          </a:xfrm>
          <a:prstGeom prst="rect">
            <a:avLst/>
          </a:prstGeom>
        </p:spPr>
      </p:pic>
      <p:sp>
        <p:nvSpPr>
          <p:cNvPr id="2" name="Title 1">
            <a:extLst>
              <a:ext uri="{FF2B5EF4-FFF2-40B4-BE49-F238E27FC236}">
                <a16:creationId xmlns:a16="http://schemas.microsoft.com/office/drawing/2014/main" id="{F22017A0-53A5-E2B4-3F77-83276CDFFF2D}"/>
              </a:ext>
            </a:extLst>
          </p:cNvPr>
          <p:cNvSpPr>
            <a:spLocks noGrp="1"/>
          </p:cNvSpPr>
          <p:nvPr>
            <p:ph type="title"/>
          </p:nvPr>
        </p:nvSpPr>
        <p:spPr/>
        <p:txBody>
          <a:bodyPr/>
          <a:lstStyle/>
          <a:p>
            <a:r>
              <a:rPr lang="en-US" dirty="0"/>
              <a:t>Two-stage population model for Red Knot:</a:t>
            </a:r>
          </a:p>
        </p:txBody>
      </p:sp>
      <p:grpSp>
        <p:nvGrpSpPr>
          <p:cNvPr id="8" name="Group 7"/>
          <p:cNvGrpSpPr/>
          <p:nvPr/>
        </p:nvGrpSpPr>
        <p:grpSpPr>
          <a:xfrm>
            <a:off x="3519815" y="2309936"/>
            <a:ext cx="1691014" cy="914400"/>
            <a:chOff x="1302708" y="1941535"/>
            <a:chExt cx="1691014" cy="914400"/>
          </a:xfrm>
        </p:grpSpPr>
        <p:sp>
          <p:nvSpPr>
            <p:cNvPr id="6" name="Rounded Rectangle 5"/>
            <p:cNvSpPr/>
            <p:nvPr/>
          </p:nvSpPr>
          <p:spPr>
            <a:xfrm>
              <a:off x="1302708" y="1941535"/>
              <a:ext cx="1691014" cy="9144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27970" y="2204581"/>
              <a:ext cx="1402912" cy="369332"/>
            </a:xfrm>
            <a:prstGeom prst="rect">
              <a:avLst/>
            </a:prstGeom>
            <a:noFill/>
          </p:spPr>
          <p:txBody>
            <a:bodyPr wrap="square" rtlCol="0">
              <a:spAutoFit/>
            </a:bodyPr>
            <a:lstStyle/>
            <a:p>
              <a:pPr algn="ctr"/>
              <a:r>
                <a:rPr lang="en-US" dirty="0" smtClean="0"/>
                <a:t>Juveniles</a:t>
              </a:r>
              <a:endParaRPr lang="en-US" dirty="0"/>
            </a:p>
          </p:txBody>
        </p:sp>
      </p:grpSp>
      <p:grpSp>
        <p:nvGrpSpPr>
          <p:cNvPr id="9" name="Group 8"/>
          <p:cNvGrpSpPr/>
          <p:nvPr/>
        </p:nvGrpSpPr>
        <p:grpSpPr>
          <a:xfrm>
            <a:off x="6214998" y="2300448"/>
            <a:ext cx="1691014" cy="914400"/>
            <a:chOff x="1302708" y="1941535"/>
            <a:chExt cx="1691014" cy="914400"/>
          </a:xfrm>
        </p:grpSpPr>
        <p:sp>
          <p:nvSpPr>
            <p:cNvPr id="10" name="Rounded Rectangle 9"/>
            <p:cNvSpPr/>
            <p:nvPr/>
          </p:nvSpPr>
          <p:spPr>
            <a:xfrm>
              <a:off x="1302708" y="1941535"/>
              <a:ext cx="1691014" cy="9144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27970" y="2204581"/>
              <a:ext cx="1402912" cy="369332"/>
            </a:xfrm>
            <a:prstGeom prst="rect">
              <a:avLst/>
            </a:prstGeom>
            <a:noFill/>
          </p:spPr>
          <p:txBody>
            <a:bodyPr wrap="square" rtlCol="0">
              <a:spAutoFit/>
            </a:bodyPr>
            <a:lstStyle/>
            <a:p>
              <a:pPr algn="ctr"/>
              <a:r>
                <a:rPr lang="en-US" dirty="0" smtClean="0"/>
                <a:t>Adults</a:t>
              </a:r>
              <a:endParaRPr lang="en-US" dirty="0"/>
            </a:p>
          </p:txBody>
        </p:sp>
      </p:grpSp>
      <p:cxnSp>
        <p:nvCxnSpPr>
          <p:cNvPr id="13" name="Straight Arrow Connector 12"/>
          <p:cNvCxnSpPr/>
          <p:nvPr/>
        </p:nvCxnSpPr>
        <p:spPr>
          <a:xfrm>
            <a:off x="5210829" y="2757648"/>
            <a:ext cx="9081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50704" y="2091621"/>
            <a:ext cx="734860" cy="584775"/>
          </a:xfrm>
          <a:prstGeom prst="rect">
            <a:avLst/>
          </a:prstGeom>
          <a:noFill/>
        </p:spPr>
        <p:txBody>
          <a:bodyPr wrap="square" rtlCol="0">
            <a:spAutoFit/>
          </a:bodyPr>
          <a:lstStyle/>
          <a:p>
            <a:r>
              <a:rPr lang="el-GR" sz="3200" dirty="0" smtClean="0"/>
              <a:t>ϕ</a:t>
            </a:r>
            <a:r>
              <a:rPr lang="en-US" sz="3200" baseline="30000" dirty="0" smtClean="0"/>
              <a:t>J</a:t>
            </a:r>
            <a:endParaRPr lang="en-US" baseline="30000" dirty="0"/>
          </a:p>
        </p:txBody>
      </p:sp>
      <p:cxnSp>
        <p:nvCxnSpPr>
          <p:cNvPr id="16" name="Curved Connector 15"/>
          <p:cNvCxnSpPr>
            <a:stCxn id="10" idx="0"/>
            <a:endCxn id="10" idx="3"/>
          </p:cNvCxnSpPr>
          <p:nvPr/>
        </p:nvCxnSpPr>
        <p:spPr>
          <a:xfrm rot="16200000" flipH="1">
            <a:off x="7254658" y="2106295"/>
            <a:ext cx="457200" cy="845507"/>
          </a:xfrm>
          <a:prstGeom prst="curvedConnector4">
            <a:avLst>
              <a:gd name="adj1" fmla="val -104795"/>
              <a:gd name="adj2" fmla="val 12703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58826" y="1725161"/>
            <a:ext cx="734860" cy="584775"/>
          </a:xfrm>
          <a:prstGeom prst="rect">
            <a:avLst/>
          </a:prstGeom>
          <a:noFill/>
        </p:spPr>
        <p:txBody>
          <a:bodyPr wrap="square" rtlCol="0">
            <a:spAutoFit/>
          </a:bodyPr>
          <a:lstStyle/>
          <a:p>
            <a:r>
              <a:rPr lang="el-GR" sz="3200" dirty="0" smtClean="0"/>
              <a:t>ϕ</a:t>
            </a:r>
            <a:r>
              <a:rPr lang="en-US" sz="3200" baseline="30000" dirty="0"/>
              <a:t>A</a:t>
            </a:r>
            <a:endParaRPr lang="en-US" baseline="30000" dirty="0"/>
          </a:p>
        </p:txBody>
      </p:sp>
      <p:cxnSp>
        <p:nvCxnSpPr>
          <p:cNvPr id="20" name="Curved Connector 19"/>
          <p:cNvCxnSpPr>
            <a:stCxn id="10" idx="2"/>
            <a:endCxn id="6" idx="2"/>
          </p:cNvCxnSpPr>
          <p:nvPr/>
        </p:nvCxnSpPr>
        <p:spPr>
          <a:xfrm rot="5400000">
            <a:off x="5708170" y="1872001"/>
            <a:ext cx="9488" cy="2695183"/>
          </a:xfrm>
          <a:prstGeom prst="curvedConnector3">
            <a:avLst>
              <a:gd name="adj1" fmla="val 73940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82436" y="3298408"/>
            <a:ext cx="467640" cy="584775"/>
          </a:xfrm>
          <a:prstGeom prst="rect">
            <a:avLst/>
          </a:prstGeom>
          <a:noFill/>
        </p:spPr>
        <p:txBody>
          <a:bodyPr wrap="square" rtlCol="0">
            <a:spAutoFit/>
          </a:bodyPr>
          <a:lstStyle/>
          <a:p>
            <a:r>
              <a:rPr lang="en-US" sz="3200" i="1" dirty="0" err="1" smtClean="0"/>
              <a:t>f</a:t>
            </a:r>
            <a:r>
              <a:rPr lang="en-US" sz="3200" i="1" baseline="30000" dirty="0" err="1"/>
              <a:t>J</a:t>
            </a:r>
            <a:endParaRPr lang="en-US" i="1" baseline="30000" dirty="0"/>
          </a:p>
        </p:txBody>
      </p:sp>
    </p:spTree>
    <p:extLst>
      <p:ext uri="{BB962C8B-B14F-4D97-AF65-F5344CB8AC3E}">
        <p14:creationId xmlns:p14="http://schemas.microsoft.com/office/powerpoint/2010/main" val="19267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8E7B-2174-AF1A-8E2F-1394B3757968}"/>
              </a:ext>
            </a:extLst>
          </p:cNvPr>
          <p:cNvSpPr>
            <a:spLocks noGrp="1"/>
          </p:cNvSpPr>
          <p:nvPr>
            <p:ph type="title"/>
          </p:nvPr>
        </p:nvSpPr>
        <p:spPr/>
        <p:txBody>
          <a:bodyPr/>
          <a:lstStyle/>
          <a:p>
            <a:r>
              <a:rPr lang="en-US" dirty="0"/>
              <a:t>Red Knot (REKN) population model specification</a:t>
            </a:r>
          </a:p>
        </p:txBody>
      </p:sp>
      <p:sp>
        <p:nvSpPr>
          <p:cNvPr id="3" name="Content Placeholder 2">
            <a:extLst>
              <a:ext uri="{FF2B5EF4-FFF2-40B4-BE49-F238E27FC236}">
                <a16:creationId xmlns:a16="http://schemas.microsoft.com/office/drawing/2014/main" id="{2DD66D8D-6F15-B097-ACDE-281F54A2E0CD}"/>
              </a:ext>
            </a:extLst>
          </p:cNvPr>
          <p:cNvSpPr>
            <a:spLocks noGrp="1"/>
          </p:cNvSpPr>
          <p:nvPr>
            <p:ph idx="1"/>
          </p:nvPr>
        </p:nvSpPr>
        <p:spPr>
          <a:xfrm>
            <a:off x="838200" y="1930399"/>
            <a:ext cx="10515600" cy="4246563"/>
          </a:xfrm>
        </p:spPr>
        <p:txBody>
          <a:bodyPr>
            <a:normAutofit lnSpcReduction="10000"/>
          </a:bodyPr>
          <a:lstStyle/>
          <a:p>
            <a:r>
              <a:rPr lang="en-US" b="1" dirty="0"/>
              <a:t>Life history</a:t>
            </a:r>
            <a:r>
              <a:rPr lang="en-US" dirty="0"/>
              <a:t>: juvenile and adult stages. Start breeding at 2 years of age. Can live up to 20 years, but most don’t make it past 7 or 8 years. </a:t>
            </a:r>
          </a:p>
          <a:p>
            <a:r>
              <a:rPr lang="en-US" b="1" dirty="0"/>
              <a:t>Adult Survival rate</a:t>
            </a:r>
            <a:r>
              <a:rPr lang="en-US" dirty="0"/>
              <a:t>: 93% per year at “normal” HSC abundance</a:t>
            </a:r>
          </a:p>
          <a:p>
            <a:r>
              <a:rPr lang="en-US" b="1" dirty="0"/>
              <a:t>Juvenile Survival rate</a:t>
            </a:r>
            <a:r>
              <a:rPr lang="en-US" dirty="0"/>
              <a:t>: 75% annually</a:t>
            </a:r>
          </a:p>
          <a:p>
            <a:r>
              <a:rPr lang="en-US" b="1" dirty="0"/>
              <a:t>Reproduction</a:t>
            </a:r>
            <a:r>
              <a:rPr lang="en-US" dirty="0"/>
              <a:t>: each adult produces 0.15 offspring annually that survive to become juveniles</a:t>
            </a:r>
          </a:p>
          <a:p>
            <a:r>
              <a:rPr lang="en-US" b="1" dirty="0"/>
              <a:t>Abundance</a:t>
            </a:r>
            <a:r>
              <a:rPr lang="en-US" dirty="0"/>
              <a:t>: around 50,000 adults and 5,000 juveniles</a:t>
            </a:r>
          </a:p>
          <a:p>
            <a:endParaRPr lang="en-US" dirty="0"/>
          </a:p>
          <a:p>
            <a:pPr marL="0" indent="0">
              <a:buNone/>
            </a:pPr>
            <a:r>
              <a:rPr lang="en-US" i="1" dirty="0"/>
              <a:t>Let’s build a REKN population model using </a:t>
            </a:r>
            <a:r>
              <a:rPr lang="en-US" i="1" dirty="0" err="1"/>
              <a:t>InsightMaker</a:t>
            </a:r>
            <a:endParaRPr lang="en-US" i="1" dirty="0"/>
          </a:p>
          <a:p>
            <a:endParaRPr lang="en-US" dirty="0"/>
          </a:p>
          <a:p>
            <a:endParaRPr lang="en-US" dirty="0"/>
          </a:p>
        </p:txBody>
      </p:sp>
    </p:spTree>
    <p:extLst>
      <p:ext uri="{BB962C8B-B14F-4D97-AF65-F5344CB8AC3E}">
        <p14:creationId xmlns:p14="http://schemas.microsoft.com/office/powerpoint/2010/main" val="7469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057E-0B36-1FC2-BF00-249DB94C46F2}"/>
              </a:ext>
            </a:extLst>
          </p:cNvPr>
          <p:cNvSpPr>
            <a:spLocks noGrp="1"/>
          </p:cNvSpPr>
          <p:nvPr>
            <p:ph type="title"/>
          </p:nvPr>
        </p:nvSpPr>
        <p:spPr>
          <a:xfrm>
            <a:off x="838200" y="278042"/>
            <a:ext cx="10515600" cy="1325563"/>
          </a:xfrm>
        </p:spPr>
        <p:txBody>
          <a:bodyPr/>
          <a:lstStyle/>
          <a:p>
            <a:r>
              <a:rPr lang="en-US" dirty="0"/>
              <a:t>REKN scenario tests (group activity)</a:t>
            </a:r>
          </a:p>
        </p:txBody>
      </p:sp>
      <p:sp>
        <p:nvSpPr>
          <p:cNvPr id="3" name="Content Placeholder 2">
            <a:extLst>
              <a:ext uri="{FF2B5EF4-FFF2-40B4-BE49-F238E27FC236}">
                <a16:creationId xmlns:a16="http://schemas.microsoft.com/office/drawing/2014/main" id="{8F3C0683-8490-AC74-1548-930DA4B67C78}"/>
              </a:ext>
            </a:extLst>
          </p:cNvPr>
          <p:cNvSpPr>
            <a:spLocks noGrp="1"/>
          </p:cNvSpPr>
          <p:nvPr>
            <p:ph idx="1"/>
          </p:nvPr>
        </p:nvSpPr>
        <p:spPr/>
        <p:txBody>
          <a:bodyPr>
            <a:normAutofit lnSpcReduction="10000"/>
          </a:bodyPr>
          <a:lstStyle/>
          <a:p>
            <a:pPr marL="514350" indent="-514350">
              <a:buFont typeface="+mj-lt"/>
              <a:buAutoNum type="arabicPeriod"/>
            </a:pPr>
            <a:r>
              <a:rPr lang="en-US" dirty="0"/>
              <a:t>Baseline- run the model with all parameters at baseline levels (normal levels of horseshoe crab eggs)</a:t>
            </a:r>
          </a:p>
          <a:p>
            <a:pPr marL="514350" indent="-514350">
              <a:buFont typeface="+mj-lt"/>
              <a:buAutoNum type="arabicPeriod"/>
            </a:pPr>
            <a:r>
              <a:rPr lang="en-US" dirty="0"/>
              <a:t>Run the model with the HSC population cut in half</a:t>
            </a:r>
          </a:p>
          <a:p>
            <a:pPr marL="514350" indent="-514350">
              <a:buFont typeface="+mj-lt"/>
              <a:buAutoNum type="arabicPeriod"/>
            </a:pPr>
            <a:r>
              <a:rPr lang="en-US" dirty="0"/>
              <a:t>Run the model with the HSC population set to zero (catastrophic collapse of the population)</a:t>
            </a:r>
          </a:p>
          <a:p>
            <a:pPr marL="514350" indent="-514350">
              <a:buFont typeface="+mj-lt"/>
              <a:buAutoNum type="arabicPeriod"/>
            </a:pPr>
            <a:endParaRPr lang="en-US" sz="1300" dirty="0"/>
          </a:p>
          <a:p>
            <a:pPr marL="0" indent="0">
              <a:buNone/>
            </a:pPr>
            <a:endParaRPr lang="en-US" sz="1200" dirty="0"/>
          </a:p>
          <a:p>
            <a:pPr marL="0" indent="0">
              <a:buNone/>
            </a:pPr>
            <a:r>
              <a:rPr lang="en-US" i="1" dirty="0"/>
              <a:t>Please work together to describe the results of your scenario tests, and what this might mean for regulating the harvest of horseshoe crabs in Delaware Bay. Does this result make sense, based on what you know about red knots?</a:t>
            </a:r>
          </a:p>
          <a:p>
            <a:pPr marL="514350" indent="-514350">
              <a:buFont typeface="+mj-lt"/>
              <a:buAutoNum type="arabicPeriod"/>
            </a:pPr>
            <a:endParaRPr lang="en-US" dirty="0"/>
          </a:p>
        </p:txBody>
      </p:sp>
    </p:spTree>
    <p:extLst>
      <p:ext uri="{BB962C8B-B14F-4D97-AF65-F5344CB8AC3E}">
        <p14:creationId xmlns:p14="http://schemas.microsoft.com/office/powerpoint/2010/main" val="235231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9627</TotalTime>
  <Words>582</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Case study: Red Knots and Horseshoe Crabs</vt:lpstr>
      <vt:lpstr>Atlantic States Marine Fisheries Commission (ASMFC). 2021. Revision to the Framework for Adaptive Management of Horseshoe Crab Harvest in the Delaware Bay Inclusive of Red Knot Conservation. Arlington, VA. 302 pp.   http://www.asmfc.org/species/horseshoe-crab</vt:lpstr>
      <vt:lpstr>PowerPoint Presentation</vt:lpstr>
      <vt:lpstr>Overview of Changes</vt:lpstr>
      <vt:lpstr>Red Knot model</vt:lpstr>
      <vt:lpstr>Let’s return to those REKN/HSC relationships…</vt:lpstr>
      <vt:lpstr>Two-stage population model for Red Knot:</vt:lpstr>
      <vt:lpstr>Red Knot (REKN) population model specification</vt:lpstr>
      <vt:lpstr>REKN scenario tests (group activity)</vt:lpstr>
      <vt:lpstr>(In class exercise)</vt:lpstr>
      <vt:lpstr>Horseshoe crab model</vt:lpstr>
      <vt:lpstr>Horseshoe crab model specification</vt:lpstr>
      <vt:lpstr>HSC scenario tests (group activity)</vt:lpstr>
      <vt:lpstr>(In 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Ecology</dc:title>
  <dc:creator>Hunter, Elizabeth</dc:creator>
  <cp:lastModifiedBy>Shoemaker, Kevin</cp:lastModifiedBy>
  <cp:revision>434</cp:revision>
  <dcterms:created xsi:type="dcterms:W3CDTF">2016-09-20T20:11:05Z</dcterms:created>
  <dcterms:modified xsi:type="dcterms:W3CDTF">2023-03-30T15:30:02Z</dcterms:modified>
</cp:coreProperties>
</file>