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7" r:id="rId2"/>
    <p:sldId id="268" r:id="rId3"/>
    <p:sldId id="274" r:id="rId4"/>
    <p:sldId id="26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2099" autoAdjust="0"/>
  </p:normalViewPr>
  <p:slideViewPr>
    <p:cSldViewPr snapToGrid="0">
      <p:cViewPr varScale="1">
        <p:scale>
          <a:sx n="91" d="100"/>
          <a:sy n="9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D717F-4DCD-4225-ACB5-E5DCE648975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2B62-2ED3-4A05-A899-D5CA90483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Belief vs. decision networks</a:t>
            </a:r>
          </a:p>
          <a:p>
            <a:endParaRPr lang="en-US" dirty="0"/>
          </a:p>
          <a:p>
            <a:r>
              <a:rPr lang="en-US" dirty="0"/>
              <a:t>Consider a simple, hypothetical survey whose aim is to investigate the usage patterns of different means of transport, with a focus on cars and trains.  Age (A): young for individuals below 30 years old, adult for individuals between 30 and 60 years old, and old for people older than 60.  Sex (S): male or female.  Education (E): up to high school or university degree.  Occupation (O): employee or self-employed.  Residence (R): the size of the city the individual lives in, recorded as either small or big.  Travel (T): the means of transport </a:t>
            </a:r>
            <a:r>
              <a:rPr lang="en-US" dirty="0" err="1"/>
              <a:t>favoured</a:t>
            </a:r>
            <a:r>
              <a:rPr lang="en-US" dirty="0"/>
              <a:t> by the individual, recorded either as car, train or other. The nature of the variables recorded in the survey suggests how they may be related with each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Assessment – hazard perception </a:t>
            </a:r>
          </a:p>
          <a:p>
            <a:r>
              <a:rPr lang="en-US" dirty="0"/>
              <a:t>Do they think it is risky or not?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DAGs defined over the same set of variables are equivalent if and only if they: 1) have the same skeleton (i.e. the same underlying undirected graph) and 2) the same v-structures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d-separation – reveals how variables are related and provides a means for efficient inferencing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determinging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that set of variables is independent of another based on a third set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variables contain discrete data</a:t>
            </a:r>
          </a:p>
          <a:p>
            <a:endParaRPr lang="en-US" dirty="0"/>
          </a:p>
          <a:p>
            <a:r>
              <a:rPr lang="en-US" dirty="0"/>
              <a:t>Local probability distributions can be plotted using the </a:t>
            </a:r>
            <a:r>
              <a:rPr lang="en-US" dirty="0" err="1"/>
              <a:t>bn.fit.barchart</a:t>
            </a:r>
            <a:r>
              <a:rPr lang="en-US" dirty="0"/>
              <a:t> function from </a:t>
            </a:r>
            <a:r>
              <a:rPr lang="en-US" dirty="0" err="1"/>
              <a:t>bnlearn</a:t>
            </a:r>
            <a:r>
              <a:rPr lang="en-US" dirty="0"/>
              <a:t> • The </a:t>
            </a:r>
            <a:r>
              <a:rPr lang="en-US" dirty="0" err="1"/>
              <a:t>iss</a:t>
            </a:r>
            <a:r>
              <a:rPr lang="en-US" dirty="0"/>
              <a:t> argument to include a weighted prior for parameter learning using the </a:t>
            </a:r>
            <a:r>
              <a:rPr lang="en-US" dirty="0" err="1"/>
              <a:t>bn.fit</a:t>
            </a:r>
            <a:r>
              <a:rPr lang="en-US" dirty="0"/>
              <a:t> function from the </a:t>
            </a:r>
            <a:r>
              <a:rPr lang="en-US" dirty="0" err="1"/>
              <a:t>bnlearn</a:t>
            </a:r>
            <a:r>
              <a:rPr lang="en-US" dirty="0"/>
              <a:t> only works with discrete data • Discretization produces better BNs than </a:t>
            </a:r>
            <a:r>
              <a:rPr lang="en-US" dirty="0" err="1"/>
              <a:t>misspecified</a:t>
            </a:r>
            <a:r>
              <a:rPr lang="en-US" dirty="0"/>
              <a:t> distributions and coarse approximations of the conditional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node follows a normal distribution </a:t>
            </a:r>
          </a:p>
          <a:p>
            <a:r>
              <a:rPr lang="en-US" dirty="0"/>
              <a:t>Each node has a variance that is specific to that node and does not depend on the values of the parents</a:t>
            </a:r>
          </a:p>
          <a:p>
            <a:r>
              <a:rPr lang="en-US" dirty="0"/>
              <a:t>The local distribution of each node can be expressed as a gaussian linear model which includes an intercept and the </a:t>
            </a:r>
            <a:r>
              <a:rPr lang="en-US" b="1" dirty="0"/>
              <a:t>node’s parents as explanatory variables </a:t>
            </a:r>
            <a:r>
              <a:rPr lang="en-US" dirty="0"/>
              <a:t>without any interaction terms</a:t>
            </a:r>
          </a:p>
          <a:p>
            <a:endParaRPr lang="en-US" dirty="0"/>
          </a:p>
          <a:p>
            <a:r>
              <a:rPr lang="en-US" dirty="0"/>
              <a:t>Joint distribution of all nodes</a:t>
            </a:r>
          </a:p>
          <a:p>
            <a:endParaRPr lang="en-US" dirty="0"/>
          </a:p>
          <a:p>
            <a:r>
              <a:rPr lang="en-US" dirty="0"/>
              <a:t>Perform better than hybrid BNs when few observations are available • Greater accuracy than discretization for continuous variables • Computationally more efficient than hybrid BNs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 has 2 levels, drug has 3 levels, and weight loss is continuous </a:t>
            </a:r>
          </a:p>
          <a:p>
            <a:endParaRPr lang="en-US" dirty="0"/>
          </a:p>
          <a:p>
            <a:r>
              <a:rPr lang="en-US" dirty="0" err="1"/>
              <a:t>Coninuous</a:t>
            </a:r>
            <a:r>
              <a:rPr lang="en-US" dirty="0"/>
              <a:t> variables cannot be parents of discrete variables</a:t>
            </a:r>
          </a:p>
          <a:p>
            <a:r>
              <a:rPr lang="en-US" dirty="0"/>
              <a:t>Continuous variables will have a unique linear model for each configuration of its discrete parents</a:t>
            </a:r>
          </a:p>
          <a:p>
            <a:endParaRPr lang="en-US" dirty="0"/>
          </a:p>
          <a:p>
            <a:r>
              <a:rPr lang="en-US" dirty="0"/>
              <a:t>Greater flexibility • No dedicated R package • No structure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network structured to </a:t>
            </a:r>
            <a:r>
              <a:rPr lang="en-US" dirty="0" err="1"/>
              <a:t>analyse</a:t>
            </a:r>
            <a:r>
              <a:rPr lang="en-US" dirty="0"/>
              <a:t> ladder-based tasks. Abbreviations: TD = task duration; T = training; E = experience; SHU = safety harness use; KR = knowledge of</a:t>
            </a:r>
          </a:p>
          <a:p>
            <a:r>
              <a:rPr lang="en-US" dirty="0"/>
              <a:t>regulations; and HP = hazard perception) plus the response variable (AI = previous accidents or incidents).</a:t>
            </a:r>
          </a:p>
          <a:p>
            <a:endParaRPr lang="en-US" dirty="0"/>
          </a:p>
          <a:p>
            <a:r>
              <a:rPr lang="en-US" dirty="0"/>
              <a:t>TD: S1: &gt;8h, S2: &gt;2 &amp;&lt;8 h, S3: &gt;2</a:t>
            </a:r>
          </a:p>
          <a:p>
            <a:r>
              <a:rPr lang="en-US" dirty="0"/>
              <a:t>T: S1: task specific trained, S2: generic training, S3: no training</a:t>
            </a:r>
          </a:p>
          <a:p>
            <a:r>
              <a:rPr lang="en-US" dirty="0"/>
              <a:t>KR: S1: excellent regulation knowledge, S2: some knowledge, S3: poor knowledge</a:t>
            </a:r>
          </a:p>
          <a:p>
            <a:r>
              <a:rPr lang="en-US" dirty="0"/>
              <a:t>HP: S1: clear perception of risk, S2: no perception of risk</a:t>
            </a:r>
          </a:p>
          <a:p>
            <a:r>
              <a:rPr lang="en-US" dirty="0"/>
              <a:t>SHU: S1: used, S2 99</a:t>
            </a:r>
          </a:p>
          <a:p>
            <a:r>
              <a:rPr lang="en-US" dirty="0"/>
              <a:t>IP: S1: complies with regulation </a:t>
            </a:r>
          </a:p>
          <a:p>
            <a:r>
              <a:rPr lang="en-US" dirty="0"/>
              <a:t>AI:  RESPONSE – yes accident or no accident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 of Bayesian network for analyzing ladder-based tasks, focusing on the variables T (training), TD (task duration), HP (hazard perception), SHU (safety harness use),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 (knowledge of regulations), E (experience) and AI (previous accidents or incidents).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established condition is that the worker has received specific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 of Bayesian network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ladder-based tasks, focusing on the variables T (training), TD (task duration), HP (hazard perception), SHU (safety harness use),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 (knowledge of regulations), E (experience) and AI (previous accidents or incidents).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bottom, the worker has received no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82B62-2ED3-4A05-A899-D5CA904837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4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507F-2B3D-4007-9CE5-2258F3569B6B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5D9-F5B3-4522-A81C-0CB4E659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Bayesian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NRES 746: Laura Cirillo, Cortney Hulse, Rosie Perash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5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130EF-78F2-4461-861C-A684091E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Mixed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C719DE-D6DE-402E-A962-BC1EBFB7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/>
              <a:t>Conditional linear gaussian</a:t>
            </a:r>
          </a:p>
          <a:p>
            <a:pPr lvl="1"/>
            <a:r>
              <a:rPr lang="en-US" sz="1700" dirty="0"/>
              <a:t>Mix of continuous and discrete nodes</a:t>
            </a:r>
          </a:p>
          <a:p>
            <a:pPr lvl="1"/>
            <a:r>
              <a:rPr lang="en-US" sz="1700" dirty="0"/>
              <a:t>Continuous nodes cannot be parents of discrete nodes</a:t>
            </a:r>
          </a:p>
          <a:p>
            <a:pPr lvl="1"/>
            <a:r>
              <a:rPr lang="en-US" sz="1700" dirty="0"/>
              <a:t>Continuous nodes become linear regressions with a discrete parent acting as the regressors</a:t>
            </a:r>
          </a:p>
          <a:p>
            <a:pPr lvl="1"/>
            <a:r>
              <a:rPr lang="en-US" sz="1700" dirty="0"/>
              <a:t>Rats weight network (Edwards 1995)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C0AB0E-7F6D-4302-801C-8EB0F4DC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39391"/>
            <a:ext cx="6250769" cy="40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A70B8-2AB9-4F69-9AA1-35AF6B06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Real World Discrete BN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24B29998-6CE7-4141-8362-500DED39B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2771" y="1825625"/>
            <a:ext cx="7406458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E7807F7-D23A-4194-9B5D-AA918BB7B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28" y="1396588"/>
            <a:ext cx="7498739" cy="11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B39B1-EC6C-4CC5-9C48-1C1F4B66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Training Influence</a:t>
            </a:r>
            <a:endParaRPr lang="en-US" sz="3200" kern="1200" dirty="0"/>
          </a:p>
        </p:txBody>
      </p:sp>
      <p:pic>
        <p:nvPicPr>
          <p:cNvPr id="8" name="Content Placeholder 4" descr="A picture containing screenshot, cabinet&#10;&#10;Description generated with very high confidence">
            <a:extLst>
              <a:ext uri="{FF2B5EF4-FFF2-40B4-BE49-F238E27FC236}">
                <a16:creationId xmlns:a16="http://schemas.microsoft.com/office/drawing/2014/main" xmlns="" id="{A9AEFAB4-5AFD-487C-B8E3-FD9656DD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2091" y="1675227"/>
            <a:ext cx="66078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C94D5-153A-480E-9CB9-B6334D87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No Training Influence</a:t>
            </a:r>
            <a:endParaRPr lang="en-US" sz="3200" kern="1200" dirty="0"/>
          </a:p>
        </p:txBody>
      </p:sp>
      <p:pic>
        <p:nvPicPr>
          <p:cNvPr id="7" name="Content Placeholder 3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F28ED4A2-54A8-4850-A2AA-7E6527B0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798" y="1675227"/>
            <a:ext cx="6368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8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67BC6-1FB9-443F-9690-5962C6C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BBC22-69A6-44E2-85BA-E44ACE97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E0BFCD-4434-4637-BB2B-B2953579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62050" cy="2981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A64A1C-4C98-429C-BB77-928B50C9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7" y="1689183"/>
            <a:ext cx="5217613" cy="29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7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89192-57CF-4429-A675-E5240213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EC627-283F-4FF5-9A34-F66C0B42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9E90F4-8229-49FA-8CC1-D3ABB28E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5" y="1231503"/>
            <a:ext cx="6113925" cy="439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4CF836-00D0-47DB-A964-12CC374C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21" y="1240601"/>
            <a:ext cx="5534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9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BN vs. Previous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SEM is useful for determining factors that influence each variable.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BN is useful to see how changing one variable can impact another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BN is traditionally the method </a:t>
            </a:r>
            <a:r>
              <a:rPr lang="en-US" dirty="0" smtClean="0">
                <a:solidFill>
                  <a:schemeClr val="bg1"/>
                </a:solidFill>
              </a:rPr>
              <a:t>used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i="1" dirty="0">
                <a:solidFill>
                  <a:schemeClr val="bg1"/>
                </a:solidFill>
              </a:rPr>
              <a:t>probabilistic inference </a:t>
            </a:r>
            <a:r>
              <a:rPr lang="en-US" dirty="0">
                <a:solidFill>
                  <a:schemeClr val="bg1"/>
                </a:solidFill>
              </a:rPr>
              <a:t>(finding the probability of some assignment of a subset of the variables given assignments of other variables)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2013"/>
            <a:ext cx="4267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841BB-E8F3-4D95-9C0A-830C46F3144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Advantages and Disadvantages of Bayesian Networks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2415D3-9606-47A0-8CBA-E60935EB0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Prognostic view of a BN</a:t>
            </a:r>
          </a:p>
          <a:p>
            <a:r>
              <a:rPr lang="en-US" dirty="0"/>
              <a:t>Can handle incomplete datasets</a:t>
            </a:r>
          </a:p>
          <a:p>
            <a:r>
              <a:rPr lang="en-US" dirty="0"/>
              <a:t>Utilizes prior knowledge</a:t>
            </a:r>
          </a:p>
          <a:p>
            <a:r>
              <a:rPr lang="en-US" dirty="0"/>
              <a:t>Can use our observed knowledge to assess causality</a:t>
            </a:r>
          </a:p>
          <a:p>
            <a:r>
              <a:rPr lang="en-US" dirty="0"/>
              <a:t>Allow for probabilistic inference</a:t>
            </a:r>
          </a:p>
          <a:p>
            <a:r>
              <a:rPr lang="en-US" dirty="0"/>
              <a:t>Avoids overfitting </a:t>
            </a: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Experimental </a:t>
            </a:r>
            <a:r>
              <a:rPr lang="en-US" sz="1700" dirty="0">
                <a:solidFill>
                  <a:schemeClr val="bg1"/>
                </a:solidFill>
              </a:rPr>
              <a:t>variables on top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Variables we are interested in in the middle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Object we are looking at at the bottom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Causes above effects, and confounding variables above everything else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lvl="1"/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your own decision analysis and knowledge when deciding on variables to include</a:t>
            </a:r>
          </a:p>
          <a:p>
            <a:r>
              <a:rPr lang="en-US" dirty="0"/>
              <a:t>The number of possible network structures increases with the number of nodes</a:t>
            </a:r>
          </a:p>
          <a:p>
            <a:r>
              <a:rPr lang="en-US" dirty="0"/>
              <a:t>In general, more arbitrary and subjective than classical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Bayesian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925053"/>
            <a:ext cx="4876800" cy="38661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Bayesian Networks (or Bayesian Belief Networks) are probabilistic graphical models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Acyclical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Directed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 structures contain nodes and links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Nodes are random variables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Direction of the links indicate causality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3860" b="24390"/>
          <a:stretch/>
        </p:blipFill>
        <p:spPr>
          <a:xfrm>
            <a:off x="7093034" y="1606215"/>
            <a:ext cx="3954377" cy="41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Nodes and BN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>
                <a:solidFill>
                  <a:schemeClr val="bg1"/>
                </a:solidFill>
              </a:rPr>
              <a:t>Nodes can represent observed variables, latent variables, or hypotheses/hypothetical </a:t>
            </a:r>
            <a:r>
              <a:rPr lang="en-US" sz="2200" dirty="0" smtClean="0">
                <a:solidFill>
                  <a:schemeClr val="bg1"/>
                </a:solidFill>
              </a:rPr>
              <a:t>parameters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solidFill>
                  <a:schemeClr val="bg1"/>
                </a:solidFill>
              </a:rPr>
              <a:t>Descendant variables are dependent on parent variables</a:t>
            </a:r>
          </a:p>
          <a:p>
            <a:pPr marL="228600" lvl="1">
              <a:spcBef>
                <a:spcPts val="1000"/>
              </a:spcBef>
            </a:pPr>
            <a:r>
              <a:rPr lang="en-US" sz="2200" dirty="0" smtClean="0">
                <a:solidFill>
                  <a:schemeClr val="bg1"/>
                </a:solidFill>
              </a:rPr>
              <a:t>Variables will be conditionally independent of its non-descendants given its parents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85813"/>
            <a:ext cx="4225610" cy="5330031"/>
          </a:xfrm>
        </p:spPr>
      </p:pic>
    </p:spTree>
    <p:extLst>
      <p:ext uri="{BB962C8B-B14F-4D97-AF65-F5344CB8AC3E}">
        <p14:creationId xmlns:p14="http://schemas.microsoft.com/office/powerpoint/2010/main" val="13803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Probability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265" y="1993231"/>
            <a:ext cx="4589630" cy="378192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BNs will also contain conditional probability tables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Contain the belief in the state of each of our nodes (random variables)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Include both prior probabilities and conditional probabilities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9486" y="1993231"/>
            <a:ext cx="6166287" cy="3491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64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841BB-E8F3-4D95-9C0A-830C46F3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Prognostic 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2415D3-9606-47A0-8CBA-E60935EB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/>
              <a:t>Prognostic view of a BN</a:t>
            </a:r>
          </a:p>
          <a:p>
            <a:pPr lvl="1"/>
            <a:r>
              <a:rPr lang="en-US" sz="1700" dirty="0"/>
              <a:t>Experimental variables on top</a:t>
            </a:r>
          </a:p>
          <a:p>
            <a:pPr lvl="1"/>
            <a:r>
              <a:rPr lang="en-US" sz="1700" dirty="0"/>
              <a:t>Object we are looking at the bottom</a:t>
            </a:r>
          </a:p>
          <a:p>
            <a:pPr lvl="2"/>
            <a:r>
              <a:rPr lang="en-US" sz="1700" dirty="0"/>
              <a:t>Causes above effects, and confounding variables above everything else</a:t>
            </a:r>
          </a:p>
          <a:p>
            <a:pPr lvl="1"/>
            <a:endParaRPr lang="en-US" sz="1700" dirty="0"/>
          </a:p>
          <a:p>
            <a:pPr lvl="1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F91243-40D7-438C-8791-848F0ED2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46" y="643467"/>
            <a:ext cx="341060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BE820-1210-4C8B-BF5D-A9E44F3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Diagnostic 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187AA-D3C6-4D47-AF26-C8EFD163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Diagnostic view of a BN</a:t>
            </a:r>
          </a:p>
          <a:p>
            <a:pPr lvl="1"/>
            <a:r>
              <a:rPr lang="en-US" sz="2000" dirty="0"/>
              <a:t>Same relationships are shown</a:t>
            </a:r>
          </a:p>
          <a:p>
            <a:pPr lvl="1"/>
            <a:r>
              <a:rPr lang="en-US" sz="2000" dirty="0"/>
              <a:t>Effects are on top and causes are on bottom</a:t>
            </a:r>
          </a:p>
          <a:p>
            <a:r>
              <a:rPr lang="en-US" sz="2000" dirty="0"/>
              <a:t>Either way, you are capable of making an accurate inference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6670FC-1047-4399-AE92-1FDA46CA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44" y="643467"/>
            <a:ext cx="292180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84E60-5E7B-46AA-8D45-7C9B7EE7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Markov Blanket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F0D06-2EDD-4659-BFA1-3EA29F1A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Information about a node are found in the parents and children nodes</a:t>
            </a:r>
          </a:p>
          <a:p>
            <a:r>
              <a:rPr lang="en-US" sz="2000" dirty="0"/>
              <a:t>By isolating that node and its family you are better able to understand its direct effect on the network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32D66BC5-8D3F-4B87-8CC4-8176B3FC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98" y="643467"/>
            <a:ext cx="471069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7044C-8CB7-409F-9A13-5C9EB211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Discrete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A9090-3344-4643-8754-36B6E44D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Discrete Bayesian Networks</a:t>
            </a:r>
          </a:p>
          <a:p>
            <a:pPr lvl="1"/>
            <a:r>
              <a:rPr lang="en-US" sz="2000" dirty="0"/>
              <a:t>Binomial variables</a:t>
            </a:r>
          </a:p>
          <a:p>
            <a:pPr lvl="1"/>
            <a:r>
              <a:rPr lang="en-US" sz="2000" dirty="0"/>
              <a:t>Asia network (Lauritzen &amp; </a:t>
            </a:r>
            <a:r>
              <a:rPr lang="en-US" sz="2000" dirty="0" err="1"/>
              <a:t>Spiegelhalter</a:t>
            </a:r>
            <a:r>
              <a:rPr lang="en-US" sz="2000" dirty="0"/>
              <a:t> 1988)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C7833C-FD7A-4D86-9E8A-165013ED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13" y="304118"/>
            <a:ext cx="4045155" cy="3124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925EA4-67FD-475D-8BC7-9271D505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947" y="3303483"/>
            <a:ext cx="3928754" cy="35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A533F-805E-4043-9C18-FDA7A90A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Continuous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E91B22-EFF8-401E-B1B8-D7CE85DD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Gaussian Bayesian Network</a:t>
            </a:r>
          </a:p>
          <a:p>
            <a:pPr lvl="1"/>
            <a:r>
              <a:rPr lang="en-US" sz="2000" dirty="0"/>
              <a:t>Continuous data</a:t>
            </a:r>
          </a:p>
          <a:p>
            <a:pPr lvl="1"/>
            <a:r>
              <a:rPr lang="en-US" sz="2000" dirty="0"/>
              <a:t>All nodes become linear regressions</a:t>
            </a:r>
          </a:p>
          <a:p>
            <a:pPr lvl="1"/>
            <a:r>
              <a:rPr lang="en-US" sz="2000" dirty="0"/>
              <a:t>All probabilistic dependencies are linear</a:t>
            </a:r>
          </a:p>
          <a:p>
            <a:pPr lvl="1"/>
            <a:r>
              <a:rPr lang="en-US" sz="2000" dirty="0"/>
              <a:t>Marks networks (</a:t>
            </a:r>
            <a:r>
              <a:rPr lang="nl-NL" sz="2000" dirty="0"/>
              <a:t>Mardia, Kent &amp; Bibby JM 1979)</a:t>
            </a:r>
            <a:endParaRPr lang="en-US" sz="2000" dirty="0"/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CA94D3-ADBE-41FA-9B4F-69A1981B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782918"/>
            <a:ext cx="6250769" cy="3562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DBA4F1-109A-484D-A930-78134CFEE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3" y="4545770"/>
            <a:ext cx="6250769" cy="17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1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</TotalTime>
  <Words>1161</Words>
  <Application>Microsoft Macintosh PowerPoint</Application>
  <PresentationFormat>Widescreen</PresentationFormat>
  <Paragraphs>122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Bayesian Networks</vt:lpstr>
      <vt:lpstr>Bayesian Networks</vt:lpstr>
      <vt:lpstr>Nodes and BN</vt:lpstr>
      <vt:lpstr>Conditional Probability Tables</vt:lpstr>
      <vt:lpstr>Prognostic BN</vt:lpstr>
      <vt:lpstr>Diagnostic BN</vt:lpstr>
      <vt:lpstr>Markov Blanket</vt:lpstr>
      <vt:lpstr>Discrete Variables</vt:lpstr>
      <vt:lpstr>Continuous Data</vt:lpstr>
      <vt:lpstr>Mixed Data</vt:lpstr>
      <vt:lpstr>Real World Discrete BN example</vt:lpstr>
      <vt:lpstr>Training Influence</vt:lpstr>
      <vt:lpstr>No Training Influence</vt:lpstr>
      <vt:lpstr>PowerPoint Presentation</vt:lpstr>
      <vt:lpstr>PowerPoint Presentation</vt:lpstr>
      <vt:lpstr>BN vs. Previous Models</vt:lpstr>
      <vt:lpstr>Advantages and Disadvantages of Bayesian Networks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Cortney Hulse</dc:creator>
  <cp:lastModifiedBy>Rose Perash</cp:lastModifiedBy>
  <cp:revision>20</cp:revision>
  <dcterms:created xsi:type="dcterms:W3CDTF">2018-11-15T19:15:43Z</dcterms:created>
  <dcterms:modified xsi:type="dcterms:W3CDTF">2018-11-19T17:19:17Z</dcterms:modified>
</cp:coreProperties>
</file>