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87" r:id="rId3"/>
    <p:sldId id="257" r:id="rId4"/>
    <p:sldId id="290" r:id="rId5"/>
    <p:sldId id="262" r:id="rId6"/>
    <p:sldId id="258" r:id="rId7"/>
    <p:sldId id="259" r:id="rId8"/>
    <p:sldId id="260" r:id="rId9"/>
    <p:sldId id="261" r:id="rId10"/>
    <p:sldId id="263" r:id="rId11"/>
    <p:sldId id="264" r:id="rId12"/>
    <p:sldId id="288" r:id="rId13"/>
    <p:sldId id="297" r:id="rId14"/>
    <p:sldId id="298" r:id="rId15"/>
    <p:sldId id="299" r:id="rId16"/>
    <p:sldId id="300" r:id="rId17"/>
    <p:sldId id="301" r:id="rId18"/>
    <p:sldId id="271" r:id="rId19"/>
    <p:sldId id="296" r:id="rId20"/>
    <p:sldId id="318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291" r:id="rId37"/>
    <p:sldId id="292" r:id="rId38"/>
    <p:sldId id="293" r:id="rId39"/>
    <p:sldId id="294" r:id="rId40"/>
    <p:sldId id="269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986" y="882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6235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795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403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50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550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881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38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 model with and</a:t>
            </a:r>
          </a:p>
          <a:p>
            <a:r>
              <a:rPr lang="en-US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path. Evaluate</a:t>
            </a:r>
          </a:p>
          <a:p>
            <a:r>
              <a:rPr lang="en-US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path is significant.</a:t>
            </a:r>
          </a:p>
          <a:p>
            <a:r>
              <a:rPr lang="en-US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Evaluate </a:t>
            </a:r>
            <a:r>
              <a:rPr lang="en-US" sz="1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rela?onship</a:t>
            </a:r>
            <a:endParaRPr lang="en-US" sz="11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residual of y2</a:t>
            </a:r>
          </a:p>
          <a:p>
            <a:r>
              <a:rPr lang="en-US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 y1 </a:t>
            </a:r>
            <a:r>
              <a:rPr lang="en-US" sz="1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rela?onship</a:t>
            </a:r>
            <a:r>
              <a:rPr lang="en-US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x1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450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residuals of the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covariances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(not residual scores) need to be small and centered about zero.  Some goodness of fit tests (like the Lagrange Multiplier test) remain robust against highly deviated residuals or non-normal residuals.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910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105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642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24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641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of pairs of variables that don’t have an</a:t>
            </a:r>
            <a:r>
              <a:rPr lang="en-US" baseline="0" dirty="0"/>
              <a:t> arrow between them is always equal to the total number of pairs minus the number of arrows in the causal graph . There are V variables and A arrows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74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of pairs of variables that don’t have an</a:t>
            </a:r>
            <a:r>
              <a:rPr lang="en-US" baseline="0" dirty="0"/>
              <a:t> arrow between them is always equal to the total number of pairs minus the number of arrows in the causal graph . There are V variables and A arrows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28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fishers C test because</a:t>
            </a:r>
            <a:r>
              <a:rPr lang="en-US" baseline="0" dirty="0"/>
              <a:t> the conditional independence tests Implied by the basis set are mutually independent.  We can contain composite probability for the entire thing</a:t>
            </a:r>
            <a:endParaRPr lang="en-US" dirty="0"/>
          </a:p>
          <a:p>
            <a:r>
              <a:rPr lang="en-US" dirty="0"/>
              <a:t>If all k independent relationships</a:t>
            </a:r>
            <a:r>
              <a:rPr lang="en-US" baseline="0" dirty="0"/>
              <a:t> are true then this statistic will follow a chi squared distribution w 2k degrees of freedom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93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fishers C test because</a:t>
            </a:r>
            <a:r>
              <a:rPr lang="en-US" baseline="0" dirty="0"/>
              <a:t> the conditional independence tests Implied by the basis set are mutually independent.  We can contain composite probability for the entire thing</a:t>
            </a:r>
            <a:endParaRPr lang="en-US" dirty="0"/>
          </a:p>
          <a:p>
            <a:r>
              <a:rPr lang="en-US" dirty="0"/>
              <a:t>If all k independent relationships</a:t>
            </a:r>
            <a:r>
              <a:rPr lang="en-US" baseline="0" dirty="0"/>
              <a:t> are true then this statistic will follow a chi squared distribution w 2k degrees of freedom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64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Piecewise</a:t>
            </a:r>
            <a:r>
              <a:rPr lang="en-US" baseline="0" dirty="0"/>
              <a:t> SEM allows for fitting of models with different distributions and/or incorporates </a:t>
            </a:r>
            <a:r>
              <a:rPr lang="en-US" baseline="0" dirty="0" err="1"/>
              <a:t>hiearchial</a:t>
            </a:r>
            <a:r>
              <a:rPr lang="en-US" baseline="0" dirty="0"/>
              <a:t>/random nested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51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SEMs allow for multiple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dependent variables</a:t>
            </a:r>
          </a:p>
          <a:p>
            <a:pPr lvl="0">
              <a:spcBef>
                <a:spcPts val="0"/>
              </a:spcBef>
              <a:buNone/>
            </a:pPr>
            <a:endParaRPr lang="en-US" sz="11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  allows for measurement error while MR does not</a:t>
            </a: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regression is a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 to predict variance in an interval dependent variable, based on linear combinations of interval, dichotomous or dummy independent variables. </a:t>
            </a:r>
          </a:p>
          <a:p>
            <a:pPr lvl="0">
              <a:spcBef>
                <a:spcPts val="0"/>
              </a:spcBef>
              <a:buNone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multivariate regression also estimates the between-equation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covariances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means that it is possible to test coefficients across equations.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501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662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40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070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50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184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# </a:t>
            </a:r>
            <a:r>
              <a:rPr lang="en-US" dirty="0" err="1" smtClean="0"/>
              <a:t>knowns</a:t>
            </a:r>
            <a:r>
              <a:rPr lang="en-US" dirty="0" smtClean="0"/>
              <a:t> versus # unknowns</a:t>
            </a:r>
            <a:endParaRPr dirty="0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991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25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5"/>
            <a:ext cx="4351338" cy="788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3"/>
            <a:ext cx="5811838" cy="580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6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6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10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7409" y="5816599"/>
            <a:ext cx="9151409" cy="105092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0000"/>
                </a:schemeClr>
              </a:gs>
              <a:gs pos="36000">
                <a:schemeClr val="tx1">
                  <a:alpha val="60000"/>
                </a:schemeClr>
              </a:gs>
              <a:gs pos="75000">
                <a:schemeClr val="tx1"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5263" t="12456" r="20395" b="18304"/>
          <a:stretch/>
        </p:blipFill>
        <p:spPr>
          <a:xfrm>
            <a:off x="1628826" y="1125002"/>
            <a:ext cx="5886347" cy="470907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35373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753449" y="179731"/>
            <a:ext cx="7886700" cy="99427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Structural Equation Modeling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276457" y="5834080"/>
            <a:ext cx="2583675" cy="103344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Karly </a:t>
            </a:r>
            <a:r>
              <a:rPr lang="en-US" dirty="0" err="1">
                <a:solidFill>
                  <a:schemeClr val="bg1"/>
                </a:solidFill>
              </a:rPr>
              <a:t>Feher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Margarete Walden</a:t>
            </a:r>
          </a:p>
          <a:p>
            <a:pPr algn="ctr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September 26,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628650" y="70975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b="1" dirty="0" smtClean="0">
                <a:solidFill>
                  <a:srgbClr val="0000FF"/>
                </a:solidFill>
              </a:rPr>
              <a:t>Identification</a:t>
            </a:r>
            <a:r>
              <a:rPr lang="en-US" dirty="0" smtClean="0"/>
              <a:t>: Can my model be fitted?</a:t>
            </a:r>
            <a:endParaRPr lang="en-US" dirty="0"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28650" y="1888062"/>
            <a:ext cx="7886699" cy="64223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171450">
              <a:spcBef>
                <a:spcPts val="0"/>
              </a:spcBef>
              <a:buNone/>
            </a:pPr>
            <a:r>
              <a:rPr lang="en-US" i="1" dirty="0" smtClean="0"/>
              <a:t>Is there a unique solution for every parameter to be estimated, given my model variables?</a:t>
            </a:r>
            <a:endParaRPr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0501" y="2905780"/>
                <a:ext cx="711284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Set 1: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		2 variables, 1 equation, multiple solutions for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y</a:t>
                </a:r>
                <a:br>
                  <a:rPr lang="en-US" i="1" dirty="0" smtClean="0"/>
                </a:br>
                <a:endParaRPr lang="en-US" i="1" dirty="0" smtClean="0"/>
              </a:p>
              <a:p>
                <a:r>
                  <a:rPr lang="en-US" dirty="0" smtClean="0"/>
                  <a:t>Set </a:t>
                </a:r>
                <a:r>
                  <a:rPr lang="en-US" dirty="0"/>
                  <a:t>2</a:t>
                </a:r>
                <a:r>
                  <a:rPr lang="en-US" dirty="0" smtClean="0"/>
                  <a:t>: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		2 </a:t>
                </a:r>
                <a:r>
                  <a:rPr lang="en-US" dirty="0"/>
                  <a:t>variables, </a:t>
                </a:r>
                <a:r>
                  <a:rPr lang="en-US" dirty="0" smtClean="0"/>
                  <a:t>2 equations, 1 unique solution for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y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01" y="2905780"/>
                <a:ext cx="7112845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57" t="-1282" r="-257" b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hape 238"/>
          <p:cNvSpPr txBox="1">
            <a:spLocks/>
          </p:cNvSpPr>
          <p:nvPr/>
        </p:nvSpPr>
        <p:spPr>
          <a:xfrm>
            <a:off x="628649" y="4008867"/>
            <a:ext cx="7886699" cy="32953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171450">
              <a:spcBef>
                <a:spcPts val="0"/>
              </a:spcBef>
              <a:buFont typeface="Arial"/>
              <a:buNone/>
            </a:pPr>
            <a:r>
              <a:rPr lang="en-US" i="1" dirty="0" smtClean="0"/>
              <a:t>Remember what we’re trying to determine: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64829" y="5230773"/>
            <a:ext cx="3417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84029" y="5230773"/>
            <a:ext cx="3417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03781" y="5230773"/>
            <a:ext cx="3417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8" idx="1"/>
          </p:cNvCxnSpPr>
          <p:nvPr/>
        </p:nvCxnSpPr>
        <p:spPr>
          <a:xfrm>
            <a:off x="1606589" y="5384662"/>
            <a:ext cx="8774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25789" y="5384661"/>
            <a:ext cx="8774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4699" y="4767602"/>
            <a:ext cx="35137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ẟ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9186" y="4749760"/>
            <a:ext cx="33534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l-GR" i="1" dirty="0" smtClean="0"/>
              <a:t>ζ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566" y="4772154"/>
            <a:ext cx="33534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l-GR" i="1" dirty="0" smtClean="0"/>
              <a:t>ζ</a:t>
            </a:r>
            <a:r>
              <a:rPr lang="en-US" baseline="-25000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13477" y="5384661"/>
                <a:ext cx="47692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477" y="5384661"/>
                <a:ext cx="476925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196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95500" y="5384660"/>
                <a:ext cx="485902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500" y="5384660"/>
                <a:ext cx="485902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906642" y="5043259"/>
            <a:ext cx="348017" cy="187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19982" y="5043259"/>
            <a:ext cx="348017" cy="187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45991" y="5043259"/>
            <a:ext cx="348017" cy="187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4572000" y="4366438"/>
                <a:ext cx="4182555" cy="631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/>
                  <a:t>parameters  </a:t>
                </a:r>
                <a:r>
                  <a:rPr lang="en-US" sz="1600" b="1" dirty="0" smtClean="0"/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𝐯𝐚𝐫𝐢𝐚𝐛𝐥𝐞𝐬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𝐯𝐚𝐫𝐢𝐚𝐛𝐥𝐞𝐬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i="1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66438"/>
                <a:ext cx="4182555" cy="631070"/>
              </a:xfrm>
              <a:prstGeom prst="rect">
                <a:avLst/>
              </a:prstGeom>
              <a:blipFill rotWithShape="0">
                <a:blip r:embed="rId6"/>
                <a:stretch>
                  <a:fillRect l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572000" y="5054458"/>
                <a:ext cx="3658405" cy="541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 smtClean="0"/>
                  <a:t>5 ≤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54458"/>
                <a:ext cx="3658405" cy="541302"/>
              </a:xfrm>
              <a:prstGeom prst="rect">
                <a:avLst/>
              </a:prstGeom>
              <a:blipFill rotWithShape="0">
                <a:blip r:embed="rId7"/>
                <a:stretch>
                  <a:fillRect l="-1333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572000" y="5613440"/>
                <a:ext cx="365840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 smtClean="0"/>
                  <a:t>5 &lt;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dirty="0" smtClean="0"/>
                  <a:t>:</a:t>
                </a:r>
                <a:r>
                  <a:rPr lang="en-US" sz="2000" i="1" dirty="0" smtClean="0"/>
                  <a:t> </a:t>
                </a:r>
                <a:r>
                  <a:rPr lang="en-US" sz="2000" dirty="0" err="1" smtClean="0"/>
                  <a:t>Overidentified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13440"/>
                <a:ext cx="3658405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1333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4571998" y="6164829"/>
            <a:ext cx="4359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Degrees of Freedom: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max</a:t>
            </a:r>
            <a:r>
              <a:rPr lang="en-US" sz="1800" dirty="0" smtClean="0"/>
              <a:t>-t = 6-5=1</a:t>
            </a:r>
            <a:endParaRPr lang="en-US" sz="20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96651" y="121903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Model Requirements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628650" y="525616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 smtClean="0"/>
              <a:t>Recall the variance-covariance matrix…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Shape 2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218765" y="1815622"/>
                <a:ext cx="4400550" cy="4074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indent="-171450">
                  <a:spcBef>
                    <a:spcPts val="0"/>
                  </a:spcBef>
                  <a:buNone/>
                </a:pPr>
                <a:r>
                  <a:rPr lang="en-US" dirty="0" smtClean="0"/>
                  <a:t>Variance:</a:t>
                </a:r>
              </a:p>
              <a:p>
                <a:pPr indent="-17145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indent="-171450" algn="ctr"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indent="-171450" algn="ctr">
                  <a:spcBef>
                    <a:spcPts val="0"/>
                  </a:spcBef>
                  <a:buNone/>
                </a:pPr>
                <a:endParaRPr lang="en-US" dirty="0"/>
              </a:p>
              <a:p>
                <a:pPr indent="-171450">
                  <a:spcBef>
                    <a:spcPts val="0"/>
                  </a:spcBef>
                  <a:buNone/>
                </a:pPr>
                <a:r>
                  <a:rPr lang="en-US" dirty="0" smtClean="0"/>
                  <a:t>Covariance:</a:t>
                </a:r>
              </a:p>
              <a:p>
                <a:pPr indent="-17145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d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indent="-17145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𝑋𝑋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𝑌𝑋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𝑋𝑌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indent="-17145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44" name="Shape 2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18765" y="1815622"/>
                <a:ext cx="4400550" cy="4074189"/>
              </a:xfrm>
              <a:prstGeom prst="rect">
                <a:avLst/>
              </a:prstGeom>
              <a:blipFill rotWithShape="0">
                <a:blip r:embed="rId3"/>
                <a:stretch>
                  <a:fillRect l="-2216" t="-19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4" r="6139" b="3983"/>
          <a:stretch/>
        </p:blipFill>
        <p:spPr>
          <a:xfrm>
            <a:off x="278896" y="1743906"/>
            <a:ext cx="3518397" cy="266251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48918"/>
              </p:ext>
            </p:extLst>
          </p:nvPr>
        </p:nvGraphicFramePr>
        <p:xfrm>
          <a:off x="827664" y="4939572"/>
          <a:ext cx="2877672" cy="167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18"/>
                <a:gridCol w="719418"/>
                <a:gridCol w="719418"/>
                <a:gridCol w="719418"/>
              </a:tblGrid>
              <a:tr h="4195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x</a:t>
                      </a:r>
                      <a:r>
                        <a:rPr kumimoji="0" lang="en-US" sz="18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1</a:t>
                      </a: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y</a:t>
                      </a:r>
                      <a:r>
                        <a:rPr kumimoji="0" lang="en-US" sz="18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1</a:t>
                      </a: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y</a:t>
                      </a:r>
                      <a:r>
                        <a:rPr kumimoji="0" lang="en-US" sz="18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2</a:t>
                      </a: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9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3.2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9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y</a:t>
                      </a:r>
                      <a:r>
                        <a:rPr kumimoji="0" lang="en-US" sz="18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1</a:t>
                      </a: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0.8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9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y</a:t>
                      </a:r>
                      <a:r>
                        <a:rPr kumimoji="0" lang="en-US" sz="18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2</a:t>
                      </a: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1.98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1.19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4.8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7819" y="457033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Covariance matrix: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0549" y="12423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Path Coefficients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628650" y="525616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 smtClean="0"/>
              <a:t>… correlation, and the regression coefficient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Shape 2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35721" y="1326776"/>
                <a:ext cx="5008279" cy="4370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indent="-171450">
                  <a:spcBef>
                    <a:spcPts val="0"/>
                  </a:spcBef>
                  <a:buNone/>
                </a:pPr>
                <a:r>
                  <a:rPr lang="en-US" sz="1800" dirty="0" smtClean="0"/>
                  <a:t>Covariance:</a:t>
                </a:r>
              </a:p>
              <a:p>
                <a:pPr indent="-17145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])(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indent="-171450" algn="ctr"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indent="-17145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 smtClean="0"/>
                  <a:t>Correlation:</a:t>
                </a:r>
              </a:p>
              <a:p>
                <a:pPr indent="-17145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b="0" dirty="0" smtClean="0"/>
              </a:p>
              <a:p>
                <a:pPr indent="-17145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800" dirty="0" smtClean="0"/>
                  <a:t>(“scaled” covariance)</a:t>
                </a:r>
              </a:p>
              <a:p>
                <a:pPr indent="-17145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800" dirty="0" smtClean="0"/>
                  <a:t>Pearson’s product moment correlation (“r”):</a:t>
                </a:r>
              </a:p>
              <a:p>
                <a:pPr indent="-17145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𝑠𝑑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pPr indent="-17145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800" dirty="0" smtClean="0"/>
                  <a:t>Standardized regression coefficient (“r</a:t>
                </a:r>
                <a:r>
                  <a:rPr lang="en-US" sz="1800" baseline="30000" dirty="0" smtClean="0"/>
                  <a:t>2</a:t>
                </a:r>
                <a:r>
                  <a:rPr lang="en-US" sz="1800" dirty="0" smtClean="0"/>
                  <a:t>”):</a:t>
                </a:r>
              </a:p>
              <a:p>
                <a:pPr indent="-17145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𝑟𝑒𝑔𝑟𝑒𝑠𝑠𝑖𝑜𝑛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pPr indent="-17145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800" dirty="0"/>
              </a:p>
              <a:p>
                <a:pPr indent="-17145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dirty="0"/>
              </a:p>
              <a:p>
                <a:pPr indent="-17145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dirty="0" smtClean="0"/>
              </a:p>
              <a:p>
                <a:pPr indent="-17145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244" name="Shape 2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35721" y="1326776"/>
                <a:ext cx="5008279" cy="4370023"/>
              </a:xfrm>
              <a:prstGeom prst="rect">
                <a:avLst/>
              </a:prstGeom>
              <a:blipFill rotWithShape="0">
                <a:blip r:embed="rId3"/>
                <a:stretch>
                  <a:fillRect l="-1460" t="-1674" b="-185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67059"/>
              </p:ext>
            </p:extLst>
          </p:nvPr>
        </p:nvGraphicFramePr>
        <p:xfrm>
          <a:off x="724765" y="4857717"/>
          <a:ext cx="2877672" cy="167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18"/>
                <a:gridCol w="719418"/>
                <a:gridCol w="719418"/>
                <a:gridCol w="719418"/>
              </a:tblGrid>
              <a:tr h="4195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x</a:t>
                      </a:r>
                      <a:r>
                        <a:rPr kumimoji="0" lang="en-US" sz="18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1</a:t>
                      </a: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y</a:t>
                      </a:r>
                      <a:r>
                        <a:rPr kumimoji="0" lang="en-US" sz="18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1</a:t>
                      </a: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y</a:t>
                      </a:r>
                      <a:r>
                        <a:rPr kumimoji="0" lang="en-US" sz="18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2</a:t>
                      </a: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9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1.0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9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y</a:t>
                      </a:r>
                      <a:r>
                        <a:rPr kumimoji="0" lang="en-US" sz="18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1</a:t>
                      </a: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0.40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1.0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9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y</a:t>
                      </a:r>
                      <a:r>
                        <a:rPr kumimoji="0" lang="en-US" sz="1800" b="0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sym typeface="Arial"/>
                        </a:rPr>
                        <a:t>2</a:t>
                      </a:r>
                      <a:endPara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0.50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0.60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1.0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8" r="6139" b="4171"/>
          <a:stretch/>
        </p:blipFill>
        <p:spPr>
          <a:xfrm>
            <a:off x="0" y="1326776"/>
            <a:ext cx="3853067" cy="29224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0" y="449908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Correlation matrix: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0549" y="12423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Path Coefficients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2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38"/>
          <p:cNvSpPr txBox="1">
            <a:spLocks/>
          </p:cNvSpPr>
          <p:nvPr/>
        </p:nvSpPr>
        <p:spPr>
          <a:xfrm>
            <a:off x="194874" y="1124262"/>
            <a:ext cx="11158926" cy="50527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 algn="l">
              <a:spcBef>
                <a:spcPts val="0"/>
              </a:spcBef>
            </a:pPr>
            <a:r>
              <a:rPr lang="en-US" sz="2800" dirty="0" smtClean="0"/>
              <a:t>Covariance matrix serves as the dataset to be analyzed.</a:t>
            </a:r>
            <a:endParaRPr lang="en-US" dirty="0" smtClean="0"/>
          </a:p>
          <a:p>
            <a:pPr marL="228600" indent="-228600" algn="l">
              <a:spcBef>
                <a:spcPts val="0"/>
              </a:spcBef>
            </a:pPr>
            <a:r>
              <a:rPr lang="en-US" dirty="0" smtClean="0"/>
              <a:t>Correlations are used for interpretation</a:t>
            </a:r>
          </a:p>
          <a:p>
            <a:pPr marL="228600" indent="-228600" algn="l">
              <a:spcBef>
                <a:spcPts val="0"/>
              </a:spcBef>
            </a:pPr>
            <a:endParaRPr lang="en-US" sz="2800" dirty="0" smtClean="0"/>
          </a:p>
          <a:p>
            <a:pPr marL="228600" indent="-228600" algn="l">
              <a:spcBef>
                <a:spcPts val="0"/>
              </a:spcBef>
            </a:pPr>
            <a:r>
              <a:rPr lang="en-US" dirty="0" smtClean="0"/>
              <a:t>	path coefficient= standardized regression coefficient </a:t>
            </a:r>
          </a:p>
          <a:p>
            <a:pPr marL="228600" indent="-228600" algn="l">
              <a:spcBef>
                <a:spcPts val="0"/>
              </a:spcBef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63221" y="2733052"/>
            <a:ext cx="3852472" cy="1978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/>
              <a:t>	 x1	 y1 	y2</a:t>
            </a:r>
          </a:p>
          <a:p>
            <a:r>
              <a:rPr lang="en-US" sz="2400" b="1" dirty="0"/>
              <a:t>---‐---‐--‐--‐--‐--‐--‐--‐‐--‐--‐</a:t>
            </a:r>
          </a:p>
          <a:p>
            <a:r>
              <a:rPr lang="en-US" sz="2400" b="1" i="1" dirty="0"/>
              <a:t>X1	</a:t>
            </a:r>
            <a:r>
              <a:rPr lang="en-US" sz="2400" b="1" dirty="0"/>
              <a:t>1.0</a:t>
            </a:r>
          </a:p>
          <a:p>
            <a:r>
              <a:rPr lang="en-US" sz="2400" b="1" i="1" dirty="0"/>
              <a:t>Y1	</a:t>
            </a:r>
            <a:r>
              <a:rPr lang="en-US" sz="2400" b="1" dirty="0"/>
              <a:t>0.54	1.0</a:t>
            </a:r>
          </a:p>
          <a:p>
            <a:r>
              <a:rPr lang="en-US" sz="2400" b="1" i="1" dirty="0"/>
              <a:t>Y2	</a:t>
            </a:r>
            <a:r>
              <a:rPr lang="en-US" sz="2400" b="1" dirty="0"/>
              <a:t>0.18	0.34	1.0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170178" y="5299666"/>
            <a:ext cx="4803643" cy="1558334"/>
            <a:chOff x="519132" y="4260423"/>
            <a:chExt cx="4803643" cy="1558334"/>
          </a:xfrm>
        </p:grpSpPr>
        <p:grpSp>
          <p:nvGrpSpPr>
            <p:cNvPr id="8" name="Shape 103"/>
            <p:cNvGrpSpPr/>
            <p:nvPr/>
          </p:nvGrpSpPr>
          <p:grpSpPr>
            <a:xfrm>
              <a:off x="519132" y="4298006"/>
              <a:ext cx="4803643" cy="1520751"/>
              <a:chOff x="3801978" y="2754580"/>
              <a:chExt cx="4803643" cy="2197149"/>
            </a:xfrm>
          </p:grpSpPr>
          <p:grpSp>
            <p:nvGrpSpPr>
              <p:cNvPr id="11" name="Shape 104"/>
              <p:cNvGrpSpPr/>
              <p:nvPr/>
            </p:nvGrpSpPr>
            <p:grpSpPr>
              <a:xfrm>
                <a:off x="3801978" y="2754580"/>
                <a:ext cx="4803643" cy="2197149"/>
                <a:chOff x="2245894" y="2772164"/>
                <a:chExt cx="4803643" cy="2197149"/>
              </a:xfrm>
            </p:grpSpPr>
            <p:grpSp>
              <p:nvGrpSpPr>
                <p:cNvPr id="14" name="Shape 105"/>
                <p:cNvGrpSpPr/>
                <p:nvPr/>
              </p:nvGrpSpPr>
              <p:grpSpPr>
                <a:xfrm>
                  <a:off x="2245894" y="2813472"/>
                  <a:ext cx="4803643" cy="2155841"/>
                  <a:chOff x="2245894" y="2813472"/>
                  <a:chExt cx="4803643" cy="2155841"/>
                </a:xfrm>
              </p:grpSpPr>
              <p:sp>
                <p:nvSpPr>
                  <p:cNvPr id="18" name="Shape 106"/>
                  <p:cNvSpPr/>
                  <p:nvPr/>
                </p:nvSpPr>
                <p:spPr>
                  <a:xfrm>
                    <a:off x="6048200" y="2887010"/>
                    <a:ext cx="850231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9" name="Shape 107"/>
                  <p:cNvGrpSpPr/>
                  <p:nvPr/>
                </p:nvGrpSpPr>
                <p:grpSpPr>
                  <a:xfrm>
                    <a:off x="2245894" y="2813472"/>
                    <a:ext cx="2951594" cy="2155841"/>
                    <a:chOff x="2245894" y="2813472"/>
                    <a:chExt cx="2951594" cy="2155841"/>
                  </a:xfrm>
                </p:grpSpPr>
                <p:grpSp>
                  <p:nvGrpSpPr>
                    <p:cNvPr id="21" name="Shape 109"/>
                    <p:cNvGrpSpPr/>
                    <p:nvPr/>
                  </p:nvGrpSpPr>
                  <p:grpSpPr>
                    <a:xfrm>
                      <a:off x="2245894" y="2813472"/>
                      <a:ext cx="1029908" cy="892252"/>
                      <a:chOff x="2245894" y="2813472"/>
                      <a:chExt cx="1029908" cy="892252"/>
                    </a:xfrm>
                  </p:grpSpPr>
                  <p:sp>
                    <p:nvSpPr>
                      <p:cNvPr id="23" name="Shape 110"/>
                      <p:cNvSpPr/>
                      <p:nvPr/>
                    </p:nvSpPr>
                    <p:spPr>
                      <a:xfrm>
                        <a:off x="2245894" y="2871536"/>
                        <a:ext cx="850231" cy="834188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dk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None/>
                        </a:pP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4" name="Shape 111"/>
                      <p:cNvSpPr txBox="1"/>
                      <p:nvPr/>
                    </p:nvSpPr>
                    <p:spPr>
                      <a:xfrm>
                        <a:off x="2425571" y="2813472"/>
                        <a:ext cx="850231" cy="553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3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x</a:t>
                        </a:r>
                        <a:r>
                          <a:rPr lang="en-US" sz="3000" baseline="-25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1</a:t>
                        </a:r>
                      </a:p>
                    </p:txBody>
                  </p:sp>
                </p:grpSp>
                <p:sp>
                  <p:nvSpPr>
                    <p:cNvPr id="22" name="Shape 112"/>
                    <p:cNvSpPr txBox="1"/>
                    <p:nvPr/>
                  </p:nvSpPr>
                  <p:spPr>
                    <a:xfrm>
                      <a:off x="4347257" y="4415316"/>
                      <a:ext cx="850231" cy="5539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300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0" name="Shape 113"/>
                  <p:cNvSpPr txBox="1"/>
                  <p:nvPr/>
                </p:nvSpPr>
                <p:spPr>
                  <a:xfrm>
                    <a:off x="6199306" y="2887010"/>
                    <a:ext cx="850231" cy="5539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en-US" sz="3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3000" baseline="-25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</p:grpSp>
            <p:grpSp>
              <p:nvGrpSpPr>
                <p:cNvPr id="15" name="Shape 114"/>
                <p:cNvGrpSpPr/>
                <p:nvPr/>
              </p:nvGrpSpPr>
              <p:grpSpPr>
                <a:xfrm>
                  <a:off x="4192281" y="2772164"/>
                  <a:ext cx="981456" cy="936514"/>
                  <a:chOff x="4192281" y="2772164"/>
                  <a:chExt cx="981456" cy="936514"/>
                </a:xfrm>
              </p:grpSpPr>
              <p:sp>
                <p:nvSpPr>
                  <p:cNvPr id="16" name="Shape 115"/>
                  <p:cNvSpPr/>
                  <p:nvPr/>
                </p:nvSpPr>
                <p:spPr>
                  <a:xfrm>
                    <a:off x="4192281" y="2874491"/>
                    <a:ext cx="850231" cy="83418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" name="Shape 116"/>
                  <p:cNvSpPr txBox="1"/>
                  <p:nvPr/>
                </p:nvSpPr>
                <p:spPr>
                  <a:xfrm>
                    <a:off x="4323506" y="2772164"/>
                    <a:ext cx="850231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en-US" sz="3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300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</p:grpSp>
          </p:grpSp>
          <p:cxnSp>
            <p:nvCxnSpPr>
              <p:cNvPr id="12" name="Shape 117"/>
              <p:cNvCxnSpPr/>
              <p:nvPr/>
            </p:nvCxnSpPr>
            <p:spPr>
              <a:xfrm flipV="1">
                <a:off x="4738363" y="3264464"/>
                <a:ext cx="897939" cy="22055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3" name="Shape 119"/>
              <p:cNvCxnSpPr/>
              <p:nvPr/>
            </p:nvCxnSpPr>
            <p:spPr>
              <a:xfrm>
                <a:off x="6664683" y="3264464"/>
                <a:ext cx="939601" cy="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</p:grpSp>
        <p:sp>
          <p:nvSpPr>
            <p:cNvPr id="9" name="TextBox 8"/>
            <p:cNvSpPr txBox="1"/>
            <p:nvPr/>
          </p:nvSpPr>
          <p:spPr>
            <a:xfrm>
              <a:off x="1535989" y="4260423"/>
              <a:ext cx="640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.54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85725" y="4266076"/>
              <a:ext cx="640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.34</a:t>
              </a:r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10549" y="12423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Path Coefficients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388" y="4261791"/>
            <a:ext cx="4803643" cy="1558334"/>
            <a:chOff x="519132" y="4260423"/>
            <a:chExt cx="4803643" cy="1558334"/>
          </a:xfrm>
        </p:grpSpPr>
        <p:grpSp>
          <p:nvGrpSpPr>
            <p:cNvPr id="5" name="Shape 103"/>
            <p:cNvGrpSpPr/>
            <p:nvPr/>
          </p:nvGrpSpPr>
          <p:grpSpPr>
            <a:xfrm>
              <a:off x="519132" y="4298006"/>
              <a:ext cx="4803643" cy="1520751"/>
              <a:chOff x="3801978" y="2754580"/>
              <a:chExt cx="4803643" cy="2197149"/>
            </a:xfrm>
          </p:grpSpPr>
          <p:grpSp>
            <p:nvGrpSpPr>
              <p:cNvPr id="8" name="Shape 104"/>
              <p:cNvGrpSpPr/>
              <p:nvPr/>
            </p:nvGrpSpPr>
            <p:grpSpPr>
              <a:xfrm>
                <a:off x="3801978" y="2754580"/>
                <a:ext cx="4803643" cy="2197149"/>
                <a:chOff x="2245894" y="2772164"/>
                <a:chExt cx="4803643" cy="2197149"/>
              </a:xfrm>
            </p:grpSpPr>
            <p:grpSp>
              <p:nvGrpSpPr>
                <p:cNvPr id="11" name="Shape 105"/>
                <p:cNvGrpSpPr/>
                <p:nvPr/>
              </p:nvGrpSpPr>
              <p:grpSpPr>
                <a:xfrm>
                  <a:off x="2245894" y="2813472"/>
                  <a:ext cx="4803643" cy="2155841"/>
                  <a:chOff x="2245894" y="2813472"/>
                  <a:chExt cx="4803643" cy="2155841"/>
                </a:xfrm>
              </p:grpSpPr>
              <p:sp>
                <p:nvSpPr>
                  <p:cNvPr id="15" name="Shape 106"/>
                  <p:cNvSpPr/>
                  <p:nvPr/>
                </p:nvSpPr>
                <p:spPr>
                  <a:xfrm>
                    <a:off x="6048200" y="2887010"/>
                    <a:ext cx="850231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6" name="Shape 107"/>
                  <p:cNvGrpSpPr/>
                  <p:nvPr/>
                </p:nvGrpSpPr>
                <p:grpSpPr>
                  <a:xfrm>
                    <a:off x="2245894" y="2813472"/>
                    <a:ext cx="2951594" cy="2155841"/>
                    <a:chOff x="2245894" y="2813472"/>
                    <a:chExt cx="2951594" cy="2155841"/>
                  </a:xfrm>
                </p:grpSpPr>
                <p:grpSp>
                  <p:nvGrpSpPr>
                    <p:cNvPr id="18" name="Shape 109"/>
                    <p:cNvGrpSpPr/>
                    <p:nvPr/>
                  </p:nvGrpSpPr>
                  <p:grpSpPr>
                    <a:xfrm>
                      <a:off x="2245894" y="2813472"/>
                      <a:ext cx="1029908" cy="892252"/>
                      <a:chOff x="2245894" y="2813472"/>
                      <a:chExt cx="1029908" cy="892252"/>
                    </a:xfrm>
                  </p:grpSpPr>
                  <p:sp>
                    <p:nvSpPr>
                      <p:cNvPr id="20" name="Shape 110"/>
                      <p:cNvSpPr/>
                      <p:nvPr/>
                    </p:nvSpPr>
                    <p:spPr>
                      <a:xfrm>
                        <a:off x="2245894" y="2871536"/>
                        <a:ext cx="850231" cy="834188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dk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None/>
                        </a:pP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" name="Shape 111"/>
                      <p:cNvSpPr txBox="1"/>
                      <p:nvPr/>
                    </p:nvSpPr>
                    <p:spPr>
                      <a:xfrm>
                        <a:off x="2425571" y="2813472"/>
                        <a:ext cx="850231" cy="553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3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x</a:t>
                        </a:r>
                        <a:r>
                          <a:rPr lang="en-US" sz="3000" baseline="-25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1</a:t>
                        </a:r>
                      </a:p>
                    </p:txBody>
                  </p:sp>
                </p:grpSp>
                <p:sp>
                  <p:nvSpPr>
                    <p:cNvPr id="19" name="Shape 112"/>
                    <p:cNvSpPr txBox="1"/>
                    <p:nvPr/>
                  </p:nvSpPr>
                  <p:spPr>
                    <a:xfrm>
                      <a:off x="4347257" y="4415316"/>
                      <a:ext cx="850231" cy="5539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300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7" name="Shape 113"/>
                  <p:cNvSpPr txBox="1"/>
                  <p:nvPr/>
                </p:nvSpPr>
                <p:spPr>
                  <a:xfrm>
                    <a:off x="6199306" y="2887010"/>
                    <a:ext cx="850231" cy="5539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en-US" sz="3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3000" baseline="-25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</p:grpSp>
            <p:grpSp>
              <p:nvGrpSpPr>
                <p:cNvPr id="12" name="Shape 114"/>
                <p:cNvGrpSpPr/>
                <p:nvPr/>
              </p:nvGrpSpPr>
              <p:grpSpPr>
                <a:xfrm>
                  <a:off x="4192281" y="2772164"/>
                  <a:ext cx="981456" cy="936514"/>
                  <a:chOff x="4192281" y="2772164"/>
                  <a:chExt cx="981456" cy="936514"/>
                </a:xfrm>
              </p:grpSpPr>
              <p:sp>
                <p:nvSpPr>
                  <p:cNvPr id="13" name="Shape 115"/>
                  <p:cNvSpPr/>
                  <p:nvPr/>
                </p:nvSpPr>
                <p:spPr>
                  <a:xfrm>
                    <a:off x="4192281" y="2874491"/>
                    <a:ext cx="850231" cy="83418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" name="Shape 116"/>
                  <p:cNvSpPr txBox="1"/>
                  <p:nvPr/>
                </p:nvSpPr>
                <p:spPr>
                  <a:xfrm>
                    <a:off x="4323506" y="2772164"/>
                    <a:ext cx="850231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en-US" sz="3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300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</p:grpSp>
          </p:grpSp>
          <p:cxnSp>
            <p:nvCxnSpPr>
              <p:cNvPr id="9" name="Shape 117"/>
              <p:cNvCxnSpPr/>
              <p:nvPr/>
            </p:nvCxnSpPr>
            <p:spPr>
              <a:xfrm>
                <a:off x="4738363" y="3286519"/>
                <a:ext cx="892882" cy="44111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0" name="Shape 119"/>
              <p:cNvCxnSpPr/>
              <p:nvPr/>
            </p:nvCxnSpPr>
            <p:spPr>
              <a:xfrm>
                <a:off x="6664683" y="3264464"/>
                <a:ext cx="759924" cy="44113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1535989" y="4260423"/>
              <a:ext cx="640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.54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85725" y="4266076"/>
              <a:ext cx="640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.34</a:t>
              </a:r>
            </a:p>
          </p:txBody>
        </p:sp>
      </p:grpSp>
      <p:sp>
        <p:nvSpPr>
          <p:cNvPr id="22" name="Text Placeholder 21"/>
          <p:cNvSpPr txBox="1">
            <a:spLocks/>
          </p:cNvSpPr>
          <p:nvPr/>
        </p:nvSpPr>
        <p:spPr>
          <a:xfrm>
            <a:off x="5527344" y="3522752"/>
            <a:ext cx="3439236" cy="2256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/>
            <a:r>
              <a:rPr lang="en-US" sz="2400" b="1" i="1" dirty="0" smtClean="0"/>
              <a:t>	 x1	 y1 	y2</a:t>
            </a:r>
          </a:p>
          <a:p>
            <a:pPr marL="177800"/>
            <a:r>
              <a:rPr lang="en-US" sz="2400" b="1" dirty="0" smtClean="0"/>
              <a:t>--‐---‐--‐--‐--‐--‐--‐--‐‐--‐--‐</a:t>
            </a:r>
          </a:p>
          <a:p>
            <a:pPr marL="177800" algn="l"/>
            <a:r>
              <a:rPr lang="en-US" sz="2400" b="1" i="1" dirty="0" smtClean="0"/>
              <a:t>X1	</a:t>
            </a:r>
            <a:r>
              <a:rPr lang="en-US" sz="2400" b="1" dirty="0" smtClean="0"/>
              <a:t>1.0</a:t>
            </a:r>
          </a:p>
          <a:p>
            <a:pPr marL="177800" algn="l"/>
            <a:r>
              <a:rPr lang="en-US" sz="2400" b="1" i="1" dirty="0" smtClean="0"/>
              <a:t>Y1	</a:t>
            </a:r>
            <a:r>
              <a:rPr lang="en-US" sz="2400" b="1" dirty="0" smtClean="0"/>
              <a:t>0.54	1.0</a:t>
            </a:r>
          </a:p>
          <a:p>
            <a:pPr marL="177800" algn="l"/>
            <a:r>
              <a:rPr lang="en-US" sz="2400" b="1" i="1" dirty="0" smtClean="0"/>
              <a:t>Y2	</a:t>
            </a:r>
            <a:r>
              <a:rPr lang="en-US" sz="2400" b="1" dirty="0" smtClean="0"/>
              <a:t>0.18	0.34	1.0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14688" y="1090973"/>
            <a:ext cx="8751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effect of </a:t>
            </a:r>
            <a:r>
              <a:rPr lang="en-US" sz="2400" b="1" i="1" dirty="0"/>
              <a:t> x1 </a:t>
            </a:r>
            <a:r>
              <a:rPr lang="en-US" sz="2400" dirty="0"/>
              <a:t>on</a:t>
            </a:r>
            <a:r>
              <a:rPr lang="en-US" sz="2400" b="1" i="1" dirty="0"/>
              <a:t> y2 </a:t>
            </a:r>
            <a:r>
              <a:rPr lang="en-US" sz="2400" dirty="0"/>
              <a:t>is the product of the coefficients along the path.</a:t>
            </a:r>
          </a:p>
          <a:p>
            <a:endParaRPr lang="en-US" sz="2400" b="1" i="1" dirty="0"/>
          </a:p>
          <a:p>
            <a:r>
              <a:rPr lang="en-US" sz="2400" b="1" i="1" dirty="0"/>
              <a:t>0.54 x 0.34= 0.18</a:t>
            </a:r>
          </a:p>
          <a:p>
            <a:endParaRPr lang="en-US" sz="2400" b="1" i="1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0549" y="12423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Path Coefficients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1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7477" y="4684871"/>
            <a:ext cx="4281926" cy="1558334"/>
            <a:chOff x="519132" y="4260423"/>
            <a:chExt cx="4803643" cy="1558334"/>
          </a:xfrm>
        </p:grpSpPr>
        <p:grpSp>
          <p:nvGrpSpPr>
            <p:cNvPr id="5" name="Shape 103"/>
            <p:cNvGrpSpPr/>
            <p:nvPr/>
          </p:nvGrpSpPr>
          <p:grpSpPr>
            <a:xfrm>
              <a:off x="519132" y="4298006"/>
              <a:ext cx="4803643" cy="1520751"/>
              <a:chOff x="3801978" y="2754580"/>
              <a:chExt cx="4803643" cy="2197149"/>
            </a:xfrm>
          </p:grpSpPr>
          <p:grpSp>
            <p:nvGrpSpPr>
              <p:cNvPr id="8" name="Shape 104"/>
              <p:cNvGrpSpPr/>
              <p:nvPr/>
            </p:nvGrpSpPr>
            <p:grpSpPr>
              <a:xfrm>
                <a:off x="3801978" y="2754580"/>
                <a:ext cx="4803643" cy="2197149"/>
                <a:chOff x="2245894" y="2772164"/>
                <a:chExt cx="4803643" cy="2197149"/>
              </a:xfrm>
            </p:grpSpPr>
            <p:grpSp>
              <p:nvGrpSpPr>
                <p:cNvPr id="11" name="Shape 105"/>
                <p:cNvGrpSpPr/>
                <p:nvPr/>
              </p:nvGrpSpPr>
              <p:grpSpPr>
                <a:xfrm>
                  <a:off x="2245894" y="2813472"/>
                  <a:ext cx="4803643" cy="2155841"/>
                  <a:chOff x="2245894" y="2813472"/>
                  <a:chExt cx="4803643" cy="2155841"/>
                </a:xfrm>
              </p:grpSpPr>
              <p:sp>
                <p:nvSpPr>
                  <p:cNvPr id="15" name="Shape 106"/>
                  <p:cNvSpPr/>
                  <p:nvPr/>
                </p:nvSpPr>
                <p:spPr>
                  <a:xfrm>
                    <a:off x="6048200" y="2887010"/>
                    <a:ext cx="850231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6" name="Shape 107"/>
                  <p:cNvGrpSpPr/>
                  <p:nvPr/>
                </p:nvGrpSpPr>
                <p:grpSpPr>
                  <a:xfrm>
                    <a:off x="2245894" y="2813472"/>
                    <a:ext cx="2951594" cy="2155841"/>
                    <a:chOff x="2245894" y="2813472"/>
                    <a:chExt cx="2951594" cy="2155841"/>
                  </a:xfrm>
                </p:grpSpPr>
                <p:grpSp>
                  <p:nvGrpSpPr>
                    <p:cNvPr id="18" name="Shape 109"/>
                    <p:cNvGrpSpPr/>
                    <p:nvPr/>
                  </p:nvGrpSpPr>
                  <p:grpSpPr>
                    <a:xfrm>
                      <a:off x="2245894" y="2813472"/>
                      <a:ext cx="1029908" cy="892252"/>
                      <a:chOff x="2245894" y="2813472"/>
                      <a:chExt cx="1029908" cy="892252"/>
                    </a:xfrm>
                  </p:grpSpPr>
                  <p:sp>
                    <p:nvSpPr>
                      <p:cNvPr id="20" name="Shape 110"/>
                      <p:cNvSpPr/>
                      <p:nvPr/>
                    </p:nvSpPr>
                    <p:spPr>
                      <a:xfrm>
                        <a:off x="2245894" y="2871536"/>
                        <a:ext cx="850231" cy="834188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dk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None/>
                        </a:pP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" name="Shape 111"/>
                      <p:cNvSpPr txBox="1"/>
                      <p:nvPr/>
                    </p:nvSpPr>
                    <p:spPr>
                      <a:xfrm>
                        <a:off x="2425571" y="2813472"/>
                        <a:ext cx="850231" cy="553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3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x</a:t>
                        </a:r>
                        <a:r>
                          <a:rPr lang="en-US" sz="3000" baseline="-25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1</a:t>
                        </a:r>
                      </a:p>
                    </p:txBody>
                  </p:sp>
                </p:grpSp>
                <p:sp>
                  <p:nvSpPr>
                    <p:cNvPr id="19" name="Shape 112"/>
                    <p:cNvSpPr txBox="1"/>
                    <p:nvPr/>
                  </p:nvSpPr>
                  <p:spPr>
                    <a:xfrm>
                      <a:off x="4347257" y="4415316"/>
                      <a:ext cx="850231" cy="5539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300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7" name="Shape 113"/>
                  <p:cNvSpPr txBox="1"/>
                  <p:nvPr/>
                </p:nvSpPr>
                <p:spPr>
                  <a:xfrm>
                    <a:off x="6199306" y="2887010"/>
                    <a:ext cx="850231" cy="5539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en-US" sz="3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3000" baseline="-25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</p:grpSp>
            <p:grpSp>
              <p:nvGrpSpPr>
                <p:cNvPr id="12" name="Shape 114"/>
                <p:cNvGrpSpPr/>
                <p:nvPr/>
              </p:nvGrpSpPr>
              <p:grpSpPr>
                <a:xfrm>
                  <a:off x="4192281" y="2772164"/>
                  <a:ext cx="981456" cy="936514"/>
                  <a:chOff x="4192281" y="2772164"/>
                  <a:chExt cx="981456" cy="936514"/>
                </a:xfrm>
              </p:grpSpPr>
              <p:sp>
                <p:nvSpPr>
                  <p:cNvPr id="13" name="Shape 115"/>
                  <p:cNvSpPr/>
                  <p:nvPr/>
                </p:nvSpPr>
                <p:spPr>
                  <a:xfrm>
                    <a:off x="4192281" y="2874491"/>
                    <a:ext cx="850231" cy="83418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" name="Shape 116"/>
                  <p:cNvSpPr txBox="1"/>
                  <p:nvPr/>
                </p:nvSpPr>
                <p:spPr>
                  <a:xfrm>
                    <a:off x="4323506" y="2772164"/>
                    <a:ext cx="850231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en-US" sz="3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300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</a:p>
                </p:txBody>
              </p:sp>
            </p:grpSp>
          </p:grpSp>
          <p:cxnSp>
            <p:nvCxnSpPr>
              <p:cNvPr id="9" name="Shape 117"/>
              <p:cNvCxnSpPr/>
              <p:nvPr/>
            </p:nvCxnSpPr>
            <p:spPr>
              <a:xfrm>
                <a:off x="4738363" y="3286519"/>
                <a:ext cx="892882" cy="44111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0" name="Shape 119"/>
              <p:cNvCxnSpPr/>
              <p:nvPr/>
            </p:nvCxnSpPr>
            <p:spPr>
              <a:xfrm>
                <a:off x="6664683" y="3264464"/>
                <a:ext cx="759924" cy="44113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1535989" y="4260423"/>
              <a:ext cx="640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.54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85725" y="4266076"/>
              <a:ext cx="640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.34</a:t>
              </a:r>
            </a:p>
          </p:txBody>
        </p:sp>
      </p:grpSp>
      <p:sp>
        <p:nvSpPr>
          <p:cNvPr id="22" name="Text Placeholder 21"/>
          <p:cNvSpPr txBox="1">
            <a:spLocks/>
          </p:cNvSpPr>
          <p:nvPr/>
        </p:nvSpPr>
        <p:spPr>
          <a:xfrm>
            <a:off x="5394009" y="4056893"/>
            <a:ext cx="3487463" cy="2256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/>
            <a:r>
              <a:rPr lang="en-US" sz="2400" b="1" i="1" dirty="0" smtClean="0"/>
              <a:t>	 x1	 y1 	y2</a:t>
            </a:r>
          </a:p>
          <a:p>
            <a:pPr marL="177800"/>
            <a:r>
              <a:rPr lang="en-US" sz="2400" b="1" dirty="0" smtClean="0"/>
              <a:t>--‐---‐--‐--‐--‐--‐--‐--‐‐--‐--‐</a:t>
            </a:r>
          </a:p>
          <a:p>
            <a:pPr marL="177800" algn="l"/>
            <a:r>
              <a:rPr lang="en-US" sz="2400" b="1" i="1" dirty="0" smtClean="0"/>
              <a:t>X1	</a:t>
            </a:r>
            <a:r>
              <a:rPr lang="en-US" sz="2400" b="1" dirty="0" smtClean="0"/>
              <a:t>1.0</a:t>
            </a:r>
          </a:p>
          <a:p>
            <a:pPr marL="177800" algn="l"/>
            <a:r>
              <a:rPr lang="en-US" sz="2400" b="1" i="1" dirty="0" smtClean="0"/>
              <a:t>Y1	</a:t>
            </a:r>
            <a:r>
              <a:rPr lang="en-US" sz="2400" b="1" dirty="0" smtClean="0"/>
              <a:t>0.54	1.0</a:t>
            </a:r>
          </a:p>
          <a:p>
            <a:pPr marL="177800" algn="l"/>
            <a:r>
              <a:rPr lang="en-US" sz="2400" b="1" i="1" dirty="0" smtClean="0"/>
              <a:t>Y2	</a:t>
            </a:r>
            <a:r>
              <a:rPr lang="en-US" sz="2400" b="1" dirty="0" smtClean="0"/>
              <a:t>0.18	0.34	1.0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-211381" y="1844237"/>
            <a:ext cx="896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189230" y="1336632"/>
            <a:ext cx="876554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effect of </a:t>
            </a:r>
            <a:r>
              <a:rPr lang="en-US" sz="2400" b="1" i="1" dirty="0"/>
              <a:t> x1 </a:t>
            </a:r>
            <a:r>
              <a:rPr lang="en-US" sz="2400" dirty="0"/>
              <a:t>on</a:t>
            </a:r>
            <a:r>
              <a:rPr lang="en-US" sz="2400" b="1" i="1" dirty="0"/>
              <a:t> y2 </a:t>
            </a:r>
            <a:r>
              <a:rPr lang="en-US" sz="2400" dirty="0"/>
              <a:t>is the product of the coefficients along the path.</a:t>
            </a:r>
          </a:p>
          <a:p>
            <a:endParaRPr lang="en-US" sz="2400" b="1" i="1" dirty="0"/>
          </a:p>
          <a:p>
            <a:r>
              <a:rPr lang="en-US" sz="2400" b="1" i="1" dirty="0"/>
              <a:t>0.54 x 0.34= 0.18</a:t>
            </a:r>
          </a:p>
          <a:p>
            <a:endParaRPr lang="en-US" sz="2400" b="1" i="1" dirty="0"/>
          </a:p>
          <a:p>
            <a:r>
              <a:rPr lang="en-US" sz="2400" dirty="0"/>
              <a:t>Since the effect of </a:t>
            </a:r>
            <a:r>
              <a:rPr lang="en-US" sz="2400" b="1" i="1" dirty="0"/>
              <a:t>x1 </a:t>
            </a:r>
            <a:r>
              <a:rPr lang="en-US" sz="2400" dirty="0"/>
              <a:t>on</a:t>
            </a:r>
            <a:r>
              <a:rPr lang="en-US" sz="2400" b="1" i="1" dirty="0"/>
              <a:t> y2 </a:t>
            </a:r>
            <a:r>
              <a:rPr lang="en-US" sz="2400" dirty="0"/>
              <a:t>is equal to the correlation between </a:t>
            </a:r>
            <a:r>
              <a:rPr lang="en-US" sz="2400" b="1" i="1" dirty="0"/>
              <a:t>x1 </a:t>
            </a:r>
            <a:r>
              <a:rPr lang="en-US" sz="2400" dirty="0"/>
              <a:t>and</a:t>
            </a:r>
            <a:r>
              <a:rPr lang="en-US" sz="2400" b="1" i="1" dirty="0"/>
              <a:t> y2, </a:t>
            </a:r>
            <a:r>
              <a:rPr lang="en-US" sz="2400" dirty="0"/>
              <a:t>they are conditionally independent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06932" y="2469321"/>
            <a:ext cx="724626" cy="374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103829" y="5790346"/>
            <a:ext cx="724626" cy="374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10549" y="12423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Path Coefficients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63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-254162" y="154398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46449" y="1036382"/>
                <a:ext cx="8708830" cy="2690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Paths from error variables represent prediction error (influences from other forces)</a:t>
                </a:r>
              </a:p>
              <a:p>
                <a:r>
                  <a:rPr lang="en-US" sz="2400" dirty="0"/>
                  <a:t>	Equation: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sz="2400" dirty="0"/>
              </a:p>
              <a:p>
                <a:r>
                  <a:rPr lang="en-US" sz="2400" dirty="0"/>
                  <a:t>OR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Show values for zetas which is 1-R</a:t>
                </a:r>
                <a:r>
                  <a:rPr lang="en-US" sz="2400" baseline="30000" dirty="0"/>
                  <a:t>2</a:t>
                </a:r>
                <a:endParaRPr lang="en-US" sz="2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9" y="1036382"/>
                <a:ext cx="8708830" cy="2690545"/>
              </a:xfrm>
              <a:prstGeom prst="rect">
                <a:avLst/>
              </a:prstGeom>
              <a:blipFill rotWithShape="0">
                <a:blip r:embed="rId2"/>
                <a:stretch>
                  <a:fillRect l="-1050" t="-1587" b="-45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Shape 103"/>
          <p:cNvGrpSpPr/>
          <p:nvPr/>
        </p:nvGrpSpPr>
        <p:grpSpPr>
          <a:xfrm>
            <a:off x="4038778" y="3467100"/>
            <a:ext cx="3967813" cy="3167130"/>
            <a:chOff x="3801978" y="1819238"/>
            <a:chExt cx="4604085" cy="3272587"/>
          </a:xfrm>
        </p:grpSpPr>
        <p:grpSp>
          <p:nvGrpSpPr>
            <p:cNvPr id="33" name="Shape 104"/>
            <p:cNvGrpSpPr/>
            <p:nvPr/>
          </p:nvGrpSpPr>
          <p:grpSpPr>
            <a:xfrm>
              <a:off x="3801978" y="1819238"/>
              <a:ext cx="4604085" cy="3272587"/>
              <a:chOff x="2245894" y="1836822"/>
              <a:chExt cx="4604085" cy="3272587"/>
            </a:xfrm>
          </p:grpSpPr>
          <p:grpSp>
            <p:nvGrpSpPr>
              <p:cNvPr id="38" name="Shape 105"/>
              <p:cNvGrpSpPr/>
              <p:nvPr/>
            </p:nvGrpSpPr>
            <p:grpSpPr>
              <a:xfrm>
                <a:off x="2245894" y="2871536"/>
                <a:ext cx="4604085" cy="2237873"/>
                <a:chOff x="2245894" y="2871536"/>
                <a:chExt cx="4604085" cy="2237873"/>
              </a:xfrm>
            </p:grpSpPr>
            <p:sp>
              <p:nvSpPr>
                <p:cNvPr id="42" name="Shape 106"/>
                <p:cNvSpPr/>
                <p:nvPr/>
              </p:nvSpPr>
              <p:spPr>
                <a:xfrm>
                  <a:off x="5999748" y="3039978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" name="Shape 107"/>
                <p:cNvGrpSpPr/>
                <p:nvPr/>
              </p:nvGrpSpPr>
              <p:grpSpPr>
                <a:xfrm>
                  <a:off x="2245894" y="2871536"/>
                  <a:ext cx="2776383" cy="2237873"/>
                  <a:chOff x="2245894" y="2871536"/>
                  <a:chExt cx="2776383" cy="2237873"/>
                </a:xfrm>
              </p:grpSpPr>
              <p:sp>
                <p:nvSpPr>
                  <p:cNvPr id="45" name="Shape 108"/>
                  <p:cNvSpPr/>
                  <p:nvPr/>
                </p:nvSpPr>
                <p:spPr>
                  <a:xfrm>
                    <a:off x="4118810" y="4275221"/>
                    <a:ext cx="850231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46" name="Shape 109"/>
                  <p:cNvGrpSpPr/>
                  <p:nvPr/>
                </p:nvGrpSpPr>
                <p:grpSpPr>
                  <a:xfrm>
                    <a:off x="2245894" y="2871536"/>
                    <a:ext cx="1058778" cy="834188"/>
                    <a:chOff x="2245894" y="2871536"/>
                    <a:chExt cx="1058778" cy="834188"/>
                  </a:xfrm>
                </p:grpSpPr>
                <p:sp>
                  <p:nvSpPr>
                    <p:cNvPr id="48" name="Shape 110"/>
                    <p:cNvSpPr/>
                    <p:nvPr/>
                  </p:nvSpPr>
                  <p:spPr>
                    <a:xfrm>
                      <a:off x="2245894" y="2871536"/>
                      <a:ext cx="850231" cy="834188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9" name="Shape 111"/>
                    <p:cNvSpPr txBox="1"/>
                    <p:nvPr/>
                  </p:nvSpPr>
                  <p:spPr>
                    <a:xfrm>
                      <a:off x="2454441" y="3011632"/>
                      <a:ext cx="850231" cy="5539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3000" baseline="-25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47" name="Shape 112"/>
                  <p:cNvSpPr txBox="1"/>
                  <p:nvPr/>
                </p:nvSpPr>
                <p:spPr>
                  <a:xfrm>
                    <a:off x="4172454" y="4285742"/>
                    <a:ext cx="849823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lvl="0">
                      <a:buSzPct val="25000"/>
                    </a:pPr>
                    <a:r>
                      <a:rPr lang="en-US" sz="17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  <a:r>
                      <a:rPr lang="en-US" sz="1700" baseline="30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2=0.16</a:t>
                    </a:r>
                    <a:endParaRPr lang="en-US" sz="17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en-US" sz="3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300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</p:grpSp>
            <p:sp>
              <p:nvSpPr>
                <p:cNvPr id="44" name="Shape 113"/>
                <p:cNvSpPr txBox="1"/>
                <p:nvPr/>
              </p:nvSpPr>
              <p:spPr>
                <a:xfrm>
                  <a:off x="5999748" y="3088080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7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  <a:r>
                    <a:rPr lang="en-US" sz="1700" baseline="30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2=0.44</a:t>
                  </a:r>
                  <a:endParaRPr lang="en-US" sz="17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300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</a:p>
              </p:txBody>
            </p:sp>
          </p:grpSp>
          <p:grpSp>
            <p:nvGrpSpPr>
              <p:cNvPr id="39" name="Shape 114"/>
              <p:cNvGrpSpPr/>
              <p:nvPr/>
            </p:nvGrpSpPr>
            <p:grpSpPr>
              <a:xfrm>
                <a:off x="4118810" y="1836822"/>
                <a:ext cx="971702" cy="834188"/>
                <a:chOff x="4118810" y="1836822"/>
                <a:chExt cx="971702" cy="834188"/>
              </a:xfrm>
            </p:grpSpPr>
            <p:sp>
              <p:nvSpPr>
                <p:cNvPr id="40" name="Shape 115"/>
                <p:cNvSpPr/>
                <p:nvPr/>
              </p:nvSpPr>
              <p:spPr>
                <a:xfrm>
                  <a:off x="4118810" y="1836822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Shape 116"/>
                <p:cNvSpPr txBox="1"/>
                <p:nvPr/>
              </p:nvSpPr>
              <p:spPr>
                <a:xfrm>
                  <a:off x="4240280" y="1898971"/>
                  <a:ext cx="850232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lvl="0">
                    <a:buSzPct val="25000"/>
                  </a:pPr>
                  <a:r>
                    <a:rPr lang="en-US" sz="17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  <a:r>
                    <a:rPr lang="en-US" sz="1700" baseline="30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2=0.16</a:t>
                  </a:r>
                  <a:endParaRPr lang="en-US" sz="17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300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</a:p>
              </p:txBody>
            </p:sp>
          </p:grpSp>
        </p:grpSp>
        <p:cxnSp>
          <p:nvCxnSpPr>
            <p:cNvPr id="34" name="Shape 117"/>
            <p:cNvCxnSpPr/>
            <p:nvPr/>
          </p:nvCxnSpPr>
          <p:spPr>
            <a:xfrm rot="10800000" flipH="1">
              <a:off x="4739053" y="2497014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5" name="Shape 118"/>
            <p:cNvCxnSpPr/>
            <p:nvPr/>
          </p:nvCxnSpPr>
          <p:spPr>
            <a:xfrm>
              <a:off x="4652210" y="3905787"/>
              <a:ext cx="801026" cy="44171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6" name="Shape 119"/>
            <p:cNvCxnSpPr/>
            <p:nvPr/>
          </p:nvCxnSpPr>
          <p:spPr>
            <a:xfrm>
              <a:off x="6634489" y="2440644"/>
              <a:ext cx="823584" cy="45202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37" name="Shape 120"/>
            <p:cNvCxnSpPr/>
            <p:nvPr/>
          </p:nvCxnSpPr>
          <p:spPr>
            <a:xfrm rot="10800000" flipH="1">
              <a:off x="6631597" y="4002078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sp>
        <p:nvSpPr>
          <p:cNvPr id="50" name="TextBox 49"/>
          <p:cNvSpPr txBox="1"/>
          <p:nvPr/>
        </p:nvSpPr>
        <p:spPr>
          <a:xfrm>
            <a:off x="8366043" y="4860239"/>
            <a:ext cx="4892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.56</a:t>
            </a: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 flipV="1">
            <a:off x="8120538" y="5035138"/>
            <a:ext cx="245505" cy="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518304" y="3714728"/>
            <a:ext cx="245505" cy="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439042" y="6482938"/>
            <a:ext cx="275154" cy="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79346" y="3510563"/>
            <a:ext cx="4892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.75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84624" y="6305966"/>
            <a:ext cx="4892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.84</a:t>
            </a: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10549" y="12423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Path Coefficients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7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55"/>
          <p:cNvSpPr txBox="1">
            <a:spLocks/>
          </p:cNvSpPr>
          <p:nvPr/>
        </p:nvSpPr>
        <p:spPr>
          <a:xfrm>
            <a:off x="0" y="687355"/>
            <a:ext cx="121920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pPr algn="l">
              <a:buSzPct val="25000"/>
            </a:pPr>
            <a:r>
              <a:rPr lang="en-US" sz="3600" dirty="0" smtClean="0"/>
              <a:t>Workflow of </a:t>
            </a:r>
            <a:r>
              <a:rPr lang="en-US" sz="4000" dirty="0" smtClean="0"/>
              <a:t>path analysis: </a:t>
            </a:r>
            <a:r>
              <a:rPr lang="en-US" sz="3600" dirty="0" smtClean="0"/>
              <a:t>Regressions to SEM</a:t>
            </a:r>
            <a:endParaRPr lang="en-US" sz="3600" dirty="0"/>
          </a:p>
        </p:txBody>
      </p:sp>
      <p:sp>
        <p:nvSpPr>
          <p:cNvPr id="5" name="Shape 256"/>
          <p:cNvSpPr txBox="1">
            <a:spLocks/>
          </p:cNvSpPr>
          <p:nvPr/>
        </p:nvSpPr>
        <p:spPr>
          <a:xfrm>
            <a:off x="164891" y="2012917"/>
            <a:ext cx="8552497" cy="4902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Linear Regression/Multiple Regression</a:t>
            </a:r>
            <a:endParaRPr lang="en-US" sz="2800" i="1" baseline="-25000" dirty="0" smtClean="0"/>
          </a:p>
          <a:p>
            <a:pPr algn="l">
              <a:spcBef>
                <a:spcPts val="0"/>
              </a:spcBef>
            </a:pPr>
            <a:endParaRPr lang="en-US" sz="2800" i="1" baseline="-25000" dirty="0" smtClean="0"/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i="1" baseline="-25000" dirty="0" smtClean="0"/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ANOVA: F-tests assess whether a variable contributes to observed variation in data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Standardize coefficient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Evaluating Mediation</a:t>
            </a:r>
          </a:p>
          <a:p>
            <a:pPr algn="l">
              <a:spcBef>
                <a:spcPts val="0"/>
              </a:spcBef>
            </a:pPr>
            <a:endParaRPr lang="en-US" sz="2800" dirty="0" smtClean="0"/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D-Separation</a:t>
            </a:r>
          </a:p>
          <a:p>
            <a:pPr marL="457200" indent="-457200">
              <a:spcBef>
                <a:spcPts val="0"/>
              </a:spcBef>
            </a:pPr>
            <a:endParaRPr lang="en-US" dirty="0" smtClean="0"/>
          </a:p>
          <a:p>
            <a:pPr marL="457200" indent="-457200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457200" indent="-457200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i="1" baseline="-25000" dirty="0" smtClean="0"/>
          </a:p>
          <a:p>
            <a:pPr marL="457200" indent="-457200">
              <a:spcBef>
                <a:spcPts val="0"/>
              </a:spcBef>
            </a:pPr>
            <a:endParaRPr lang="en-US" dirty="0" smtClean="0"/>
          </a:p>
          <a:p>
            <a:pPr marL="457200" indent="-457200">
              <a:spcBef>
                <a:spcPts val="0"/>
              </a:spcBef>
            </a:pPr>
            <a:endParaRPr lang="en-US" dirty="0" smtClean="0"/>
          </a:p>
          <a:p>
            <a:pPr marL="457200" indent="-457200">
              <a:spcBef>
                <a:spcPts val="0"/>
              </a:spcBef>
            </a:pPr>
            <a:endParaRPr lang="en-US" dirty="0"/>
          </a:p>
        </p:txBody>
      </p:sp>
      <p:grpSp>
        <p:nvGrpSpPr>
          <p:cNvPr id="6" name="Shape 103"/>
          <p:cNvGrpSpPr/>
          <p:nvPr/>
        </p:nvGrpSpPr>
        <p:grpSpPr>
          <a:xfrm>
            <a:off x="4572000" y="3566197"/>
            <a:ext cx="3967813" cy="3167130"/>
            <a:chOff x="3801978" y="1819238"/>
            <a:chExt cx="4604085" cy="3272587"/>
          </a:xfrm>
        </p:grpSpPr>
        <p:grpSp>
          <p:nvGrpSpPr>
            <p:cNvPr id="7" name="Shape 104"/>
            <p:cNvGrpSpPr/>
            <p:nvPr/>
          </p:nvGrpSpPr>
          <p:grpSpPr>
            <a:xfrm>
              <a:off x="3801978" y="1819238"/>
              <a:ext cx="4604085" cy="3272587"/>
              <a:chOff x="2245894" y="1836822"/>
              <a:chExt cx="4604085" cy="3272587"/>
            </a:xfrm>
          </p:grpSpPr>
          <p:grpSp>
            <p:nvGrpSpPr>
              <p:cNvPr id="12" name="Shape 105"/>
              <p:cNvGrpSpPr/>
              <p:nvPr/>
            </p:nvGrpSpPr>
            <p:grpSpPr>
              <a:xfrm>
                <a:off x="2245894" y="2871536"/>
                <a:ext cx="4604085" cy="2237873"/>
                <a:chOff x="2245894" y="2871536"/>
                <a:chExt cx="4604085" cy="2237873"/>
              </a:xfrm>
            </p:grpSpPr>
            <p:sp>
              <p:nvSpPr>
                <p:cNvPr id="16" name="Shape 106"/>
                <p:cNvSpPr/>
                <p:nvPr/>
              </p:nvSpPr>
              <p:spPr>
                <a:xfrm>
                  <a:off x="5999748" y="3039978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" name="Shape 107"/>
                <p:cNvGrpSpPr/>
                <p:nvPr/>
              </p:nvGrpSpPr>
              <p:grpSpPr>
                <a:xfrm>
                  <a:off x="2245894" y="2871536"/>
                  <a:ext cx="2776383" cy="2237873"/>
                  <a:chOff x="2245894" y="2871536"/>
                  <a:chExt cx="2776383" cy="2237873"/>
                </a:xfrm>
              </p:grpSpPr>
              <p:sp>
                <p:nvSpPr>
                  <p:cNvPr id="19" name="Shape 108"/>
                  <p:cNvSpPr/>
                  <p:nvPr/>
                </p:nvSpPr>
                <p:spPr>
                  <a:xfrm>
                    <a:off x="4118810" y="4275221"/>
                    <a:ext cx="850231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0" name="Shape 109"/>
                  <p:cNvGrpSpPr/>
                  <p:nvPr/>
                </p:nvGrpSpPr>
                <p:grpSpPr>
                  <a:xfrm>
                    <a:off x="2245894" y="2871536"/>
                    <a:ext cx="1058778" cy="834188"/>
                    <a:chOff x="2245894" y="2871536"/>
                    <a:chExt cx="1058778" cy="834188"/>
                  </a:xfrm>
                </p:grpSpPr>
                <p:sp>
                  <p:nvSpPr>
                    <p:cNvPr id="22" name="Shape 110"/>
                    <p:cNvSpPr/>
                    <p:nvPr/>
                  </p:nvSpPr>
                  <p:spPr>
                    <a:xfrm>
                      <a:off x="2245894" y="2871536"/>
                      <a:ext cx="850231" cy="834188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3" name="Shape 111"/>
                    <p:cNvSpPr txBox="1"/>
                    <p:nvPr/>
                  </p:nvSpPr>
                  <p:spPr>
                    <a:xfrm>
                      <a:off x="2454441" y="3011632"/>
                      <a:ext cx="850231" cy="5539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3000" baseline="-25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21" name="Shape 112"/>
                  <p:cNvSpPr txBox="1"/>
                  <p:nvPr/>
                </p:nvSpPr>
                <p:spPr>
                  <a:xfrm>
                    <a:off x="4172454" y="4285742"/>
                    <a:ext cx="849823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lvl="0">
                      <a:buSzPct val="25000"/>
                    </a:pPr>
                    <a:r>
                      <a:rPr lang="en-US" sz="17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  <a:r>
                      <a:rPr lang="en-US" sz="1700" baseline="30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2=0.16</a:t>
                    </a:r>
                    <a:endParaRPr lang="en-US" sz="17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marL="0" marR="0" lvl="0" indent="0" algn="l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en-US" sz="3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300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</p:grpSp>
            <p:sp>
              <p:nvSpPr>
                <p:cNvPr id="18" name="Shape 113"/>
                <p:cNvSpPr txBox="1"/>
                <p:nvPr/>
              </p:nvSpPr>
              <p:spPr>
                <a:xfrm>
                  <a:off x="5999748" y="3088080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7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  <a:r>
                    <a:rPr lang="en-US" sz="1700" baseline="30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2=0.44</a:t>
                  </a:r>
                  <a:endParaRPr lang="en-US" sz="17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300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</a:p>
              </p:txBody>
            </p:sp>
          </p:grpSp>
          <p:grpSp>
            <p:nvGrpSpPr>
              <p:cNvPr id="13" name="Shape 114"/>
              <p:cNvGrpSpPr/>
              <p:nvPr/>
            </p:nvGrpSpPr>
            <p:grpSpPr>
              <a:xfrm>
                <a:off x="4118810" y="1836822"/>
                <a:ext cx="971702" cy="834188"/>
                <a:chOff x="4118810" y="1836822"/>
                <a:chExt cx="971702" cy="834188"/>
              </a:xfrm>
            </p:grpSpPr>
            <p:sp>
              <p:nvSpPr>
                <p:cNvPr id="14" name="Shape 115"/>
                <p:cNvSpPr/>
                <p:nvPr/>
              </p:nvSpPr>
              <p:spPr>
                <a:xfrm>
                  <a:off x="4118810" y="1836822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Shape 116"/>
                <p:cNvSpPr txBox="1"/>
                <p:nvPr/>
              </p:nvSpPr>
              <p:spPr>
                <a:xfrm>
                  <a:off x="4240280" y="1898971"/>
                  <a:ext cx="850232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lvl="0">
                    <a:buSzPct val="25000"/>
                  </a:pPr>
                  <a:r>
                    <a:rPr lang="en-US" sz="17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  <a:r>
                    <a:rPr lang="en-US" sz="1700" baseline="30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2=0.16</a:t>
                  </a:r>
                  <a:endParaRPr lang="en-US" sz="17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300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</a:p>
              </p:txBody>
            </p:sp>
          </p:grpSp>
        </p:grpSp>
        <p:cxnSp>
          <p:nvCxnSpPr>
            <p:cNvPr id="8" name="Shape 117"/>
            <p:cNvCxnSpPr/>
            <p:nvPr/>
          </p:nvCxnSpPr>
          <p:spPr>
            <a:xfrm rot="10800000" flipH="1">
              <a:off x="4739053" y="2497014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9" name="Shape 118"/>
            <p:cNvCxnSpPr/>
            <p:nvPr/>
          </p:nvCxnSpPr>
          <p:spPr>
            <a:xfrm>
              <a:off x="4652210" y="3905787"/>
              <a:ext cx="801026" cy="44171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0" name="Shape 119"/>
            <p:cNvCxnSpPr/>
            <p:nvPr/>
          </p:nvCxnSpPr>
          <p:spPr>
            <a:xfrm>
              <a:off x="6634489" y="2440644"/>
              <a:ext cx="823584" cy="45202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1" name="Shape 120"/>
            <p:cNvCxnSpPr/>
            <p:nvPr/>
          </p:nvCxnSpPr>
          <p:spPr>
            <a:xfrm rot="10800000" flipH="1">
              <a:off x="6631597" y="4002078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sp>
        <p:nvSpPr>
          <p:cNvPr id="24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16686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216275" y="677939"/>
            <a:ext cx="7886699" cy="50603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 smtClean="0"/>
              <a:t>Path Analysis Example in R</a:t>
            </a:r>
            <a:endParaRPr lang="en-US" dirty="0"/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62814" y="1289142"/>
            <a:ext cx="7886699" cy="97393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171450">
              <a:spcBef>
                <a:spcPts val="0"/>
              </a:spcBef>
              <a:buNone/>
            </a:pPr>
            <a:r>
              <a:rPr lang="en-US" dirty="0"/>
              <a:t>Grace, J. B., &amp; Keeley, J. E. (2006). A structural equation model analysis of </a:t>
            </a:r>
            <a:r>
              <a:rPr lang="en-US" dirty="0" err="1"/>
              <a:t>postfire</a:t>
            </a:r>
            <a:r>
              <a:rPr lang="en-US" dirty="0"/>
              <a:t> plant diversity in California </a:t>
            </a:r>
            <a:r>
              <a:rPr lang="en-US" dirty="0" err="1"/>
              <a:t>shrublands</a:t>
            </a:r>
            <a:r>
              <a:rPr lang="en-US" dirty="0"/>
              <a:t>. </a:t>
            </a:r>
            <a:r>
              <a:rPr lang="en-US" i="1" dirty="0"/>
              <a:t>Ecological Applications</a:t>
            </a:r>
            <a:r>
              <a:rPr lang="en-US" dirty="0"/>
              <a:t>, </a:t>
            </a:r>
            <a:r>
              <a:rPr lang="en-US" i="1" dirty="0"/>
              <a:t>16</a:t>
            </a:r>
            <a:r>
              <a:rPr lang="en-US" dirty="0"/>
              <a:t>(2), 503-514.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22465" y="2468334"/>
            <a:ext cx="32730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Goal: Understand species richness over the five years following fire.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90 x 1000 m</a:t>
            </a:r>
            <a:r>
              <a:rPr lang="en-US" sz="1800" baseline="30000" dirty="0" smtClean="0"/>
              <a:t>2 </a:t>
            </a:r>
            <a:r>
              <a:rPr lang="en-US" sz="1800" dirty="0" smtClean="0"/>
              <a:t>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Measured:</a:t>
            </a:r>
          </a:p>
          <a:p>
            <a:pPr marL="968375" lvl="8" indent="-223838">
              <a:buFont typeface="Arial" panose="020B0604020202020204" pitchFamily="34" charset="0"/>
              <a:buChar char="•"/>
            </a:pPr>
            <a:r>
              <a:rPr lang="en-US" sz="1800" dirty="0" smtClean="0"/>
              <a:t>plant cover</a:t>
            </a:r>
          </a:p>
          <a:p>
            <a:pPr marL="968375" lvl="5" indent="-223838">
              <a:buFont typeface="Arial" panose="020B0604020202020204" pitchFamily="34" charset="0"/>
              <a:buChar char="•"/>
            </a:pPr>
            <a:r>
              <a:rPr lang="en-US" sz="1800" dirty="0" smtClean="0"/>
              <a:t>species richness</a:t>
            </a:r>
          </a:p>
          <a:p>
            <a:pPr marL="968375" lvl="5" indent="-223838">
              <a:buFont typeface="Arial" panose="020B0604020202020204" pitchFamily="34" charset="0"/>
              <a:buChar char="•"/>
            </a:pPr>
            <a:r>
              <a:rPr lang="en-US" sz="1800" dirty="0" smtClean="0"/>
              <a:t>aspect</a:t>
            </a:r>
          </a:p>
          <a:p>
            <a:pPr marL="968375" lvl="4" indent="-223838">
              <a:buFont typeface="Arial" panose="020B0604020202020204" pitchFamily="34" charset="0"/>
              <a:buChar char="•"/>
            </a:pPr>
            <a:r>
              <a:rPr lang="en-US" sz="1800" dirty="0" smtClean="0"/>
              <a:t>soil</a:t>
            </a:r>
          </a:p>
          <a:p>
            <a:pPr marL="968375" lvl="4" indent="-223838">
              <a:buFont typeface="Arial" panose="020B0604020202020204" pitchFamily="34" charset="0"/>
              <a:buChar char="•"/>
            </a:pPr>
            <a:r>
              <a:rPr lang="en-US" sz="1800" dirty="0" smtClean="0"/>
              <a:t>elevation</a:t>
            </a:r>
          </a:p>
          <a:p>
            <a:pPr marL="968375" lvl="4" indent="-223838">
              <a:buFont typeface="Arial" panose="020B0604020202020204" pitchFamily="34" charset="0"/>
              <a:buChar char="•"/>
            </a:pPr>
            <a:r>
              <a:rPr lang="en-US" sz="1800" dirty="0" smtClean="0"/>
              <a:t>stand age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7931" t="18811" r="14052" b="11304"/>
          <a:stretch/>
        </p:blipFill>
        <p:spPr>
          <a:xfrm>
            <a:off x="3695494" y="2311493"/>
            <a:ext cx="5448506" cy="38223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6164" y="6133532"/>
            <a:ext cx="322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 from Grace and Keeley 2006.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2059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127" t="25849" r="13061" b="18164"/>
          <a:stretch/>
        </p:blipFill>
        <p:spPr>
          <a:xfrm>
            <a:off x="0" y="1098644"/>
            <a:ext cx="9075761" cy="575935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Shape 285"/>
          <p:cNvSpPr txBox="1">
            <a:spLocks/>
          </p:cNvSpPr>
          <p:nvPr/>
        </p:nvSpPr>
        <p:spPr>
          <a:xfrm>
            <a:off x="142257" y="721390"/>
            <a:ext cx="8859486" cy="50603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pPr>
              <a:buSzPct val="25000"/>
            </a:pPr>
            <a:r>
              <a:rPr lang="en-US" sz="3200" dirty="0" smtClean="0"/>
              <a:t>Theory &gt; Hypothesis &gt; Model &gt;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490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35373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10988"/>
            <a:ext cx="6858000" cy="71297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1604682"/>
            <a:ext cx="7507941" cy="365311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Structural Equation Modeling?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Terminology</a:t>
            </a:r>
            <a:endParaRPr lang="en-US" sz="32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Model requirement: </a:t>
            </a:r>
            <a:r>
              <a:rPr lang="en-US" sz="3200" dirty="0" smtClean="0"/>
              <a:t>Identification</a:t>
            </a:r>
            <a:endParaRPr lang="en-US" sz="32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How to calculate path </a:t>
            </a:r>
            <a:r>
              <a:rPr lang="en-US" sz="3200" dirty="0" smtClean="0"/>
              <a:t>coefficients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Example: Path </a:t>
            </a:r>
            <a:r>
              <a:rPr lang="en-US" sz="3200" dirty="0" smtClean="0"/>
              <a:t>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Example: Latent variable structural model</a:t>
            </a:r>
            <a:endParaRPr lang="en-US" sz="32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Future directions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0495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595859" y="3659328"/>
            <a:ext cx="8088131" cy="2125001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&gt;</a:t>
            </a:r>
            <a:r>
              <a:rPr lang="en-US" dirty="0" err="1"/>
              <a:t>keeley</a:t>
            </a:r>
            <a:r>
              <a:rPr lang="en-US" dirty="0"/>
              <a:t>&lt;-read.csv(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"./Keeley_rawdata_select4.csv")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#fit model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 err="1">
                <a:solidFill>
                  <a:schemeClr val="tx1"/>
                </a:solidFill>
              </a:rPr>
              <a:t>abioticLM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lm</a:t>
            </a:r>
            <a:r>
              <a:rPr lang="en-US" dirty="0">
                <a:solidFill>
                  <a:schemeClr val="tx1"/>
                </a:solidFill>
              </a:rPr>
              <a:t>(abiotic ~ distance, data=</a:t>
            </a:r>
            <a:r>
              <a:rPr lang="en-US" dirty="0" err="1">
                <a:solidFill>
                  <a:schemeClr val="tx1"/>
                </a:solidFill>
              </a:rPr>
              <a:t>keeley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 err="1">
                <a:solidFill>
                  <a:schemeClr val="tx1"/>
                </a:solidFill>
              </a:rPr>
              <a:t>heteroLM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lm</a:t>
            </a:r>
            <a:r>
              <a:rPr lang="en-US" dirty="0">
                <a:solidFill>
                  <a:schemeClr val="tx1"/>
                </a:solidFill>
              </a:rPr>
              <a:t>(hetero ~ distance, data=</a:t>
            </a:r>
            <a:r>
              <a:rPr lang="en-US" dirty="0" err="1">
                <a:solidFill>
                  <a:schemeClr val="tx1"/>
                </a:solidFill>
              </a:rPr>
              <a:t>keeley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 err="1">
                <a:solidFill>
                  <a:schemeClr val="tx1"/>
                </a:solidFill>
              </a:rPr>
              <a:t>richnessLM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lm</a:t>
            </a:r>
            <a:r>
              <a:rPr lang="en-US" dirty="0">
                <a:solidFill>
                  <a:schemeClr val="tx1"/>
                </a:solidFill>
              </a:rPr>
              <a:t>(rich ~ abiotic + hetero, data=</a:t>
            </a:r>
            <a:r>
              <a:rPr lang="en-US" dirty="0" err="1">
                <a:solidFill>
                  <a:schemeClr val="tx1"/>
                </a:solidFill>
              </a:rPr>
              <a:t>keeley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87103" y="1071277"/>
            <a:ext cx="4242335" cy="2113196"/>
            <a:chOff x="3053090" y="1750151"/>
            <a:chExt cx="5732515" cy="3325268"/>
          </a:xfrm>
        </p:grpSpPr>
        <p:grpSp>
          <p:nvGrpSpPr>
            <p:cNvPr id="5" name="Shape 129"/>
            <p:cNvGrpSpPr/>
            <p:nvPr/>
          </p:nvGrpSpPr>
          <p:grpSpPr>
            <a:xfrm>
              <a:off x="3053090" y="1750151"/>
              <a:ext cx="5732515" cy="3325268"/>
              <a:chOff x="1497006" y="1767735"/>
              <a:chExt cx="5732515" cy="3325268"/>
            </a:xfrm>
          </p:grpSpPr>
          <p:grpSp>
            <p:nvGrpSpPr>
              <p:cNvPr id="10" name="Shape 130"/>
              <p:cNvGrpSpPr/>
              <p:nvPr/>
            </p:nvGrpSpPr>
            <p:grpSpPr>
              <a:xfrm>
                <a:off x="1497006" y="3039978"/>
                <a:ext cx="5732515" cy="2053025"/>
                <a:chOff x="1497006" y="3039978"/>
                <a:chExt cx="5732515" cy="2053025"/>
              </a:xfrm>
            </p:grpSpPr>
            <p:sp>
              <p:nvSpPr>
                <p:cNvPr id="14" name="Shape 131"/>
                <p:cNvSpPr/>
                <p:nvPr/>
              </p:nvSpPr>
              <p:spPr>
                <a:xfrm>
                  <a:off x="6140764" y="3039978"/>
                  <a:ext cx="1088757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" name="Shape 132"/>
                <p:cNvGrpSpPr/>
                <p:nvPr/>
              </p:nvGrpSpPr>
              <p:grpSpPr>
                <a:xfrm>
                  <a:off x="1497006" y="3039978"/>
                  <a:ext cx="3709486" cy="2053025"/>
                  <a:chOff x="1497006" y="3039978"/>
                  <a:chExt cx="3709486" cy="2053025"/>
                </a:xfrm>
              </p:grpSpPr>
              <p:sp>
                <p:nvSpPr>
                  <p:cNvPr id="17" name="Shape 133"/>
                  <p:cNvSpPr/>
                  <p:nvPr/>
                </p:nvSpPr>
                <p:spPr>
                  <a:xfrm>
                    <a:off x="3929447" y="4258815"/>
                    <a:ext cx="1277045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8" name="Shape 134"/>
                  <p:cNvGrpSpPr/>
                  <p:nvPr/>
                </p:nvGrpSpPr>
                <p:grpSpPr>
                  <a:xfrm>
                    <a:off x="1497006" y="3039978"/>
                    <a:ext cx="1555005" cy="834188"/>
                    <a:chOff x="1497006" y="3039978"/>
                    <a:chExt cx="1555005" cy="834188"/>
                  </a:xfrm>
                </p:grpSpPr>
                <p:sp>
                  <p:nvSpPr>
                    <p:cNvPr id="20" name="Shape 135"/>
                    <p:cNvSpPr/>
                    <p:nvPr/>
                  </p:nvSpPr>
                  <p:spPr>
                    <a:xfrm>
                      <a:off x="1497007" y="3039978"/>
                      <a:ext cx="1431864" cy="834188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68569" tIns="34275" rIns="68569" bIns="34275" anchor="ctr" anchorCtr="0">
                      <a:noAutofit/>
                    </a:bodyPr>
                    <a:lstStyle/>
                    <a:p>
                      <a:pPr algn="ctr"/>
                      <a:endParaRPr sz="135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Shape 136"/>
                    <p:cNvSpPr txBox="1"/>
                    <p:nvPr/>
                  </p:nvSpPr>
                  <p:spPr>
                    <a:xfrm>
                      <a:off x="1497006" y="3156640"/>
                      <a:ext cx="1555005" cy="5539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68569" tIns="34275" rIns="68569" bIns="34275" anchor="t" anchorCtr="0">
                      <a:noAutofit/>
                    </a:bodyPr>
                    <a:lstStyle/>
                    <a:p>
                      <a:pPr>
                        <a:buSzPct val="25000"/>
                      </a:pPr>
                      <a:r>
                        <a:rPr lang="en-US" sz="225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</a:t>
                      </a:r>
                      <a:endParaRPr lang="en-US" sz="225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9" name="Shape 137"/>
                  <p:cNvSpPr txBox="1"/>
                  <p:nvPr/>
                </p:nvSpPr>
                <p:spPr>
                  <a:xfrm>
                    <a:off x="3943449" y="4398910"/>
                    <a:ext cx="1246967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68569" tIns="34275" rIns="68569" bIns="34275" anchor="t" anchorCtr="0">
                    <a:noAutofit/>
                  </a:bodyPr>
                  <a:lstStyle/>
                  <a:p>
                    <a:pPr>
                      <a:buSzPct val="25000"/>
                    </a:pPr>
                    <a:r>
                      <a:rPr lang="en-US" sz="225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hetero</a:t>
                    </a:r>
                    <a:endParaRPr lang="en-US" sz="225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" name="Shape 138"/>
                <p:cNvSpPr txBox="1"/>
                <p:nvPr/>
              </p:nvSpPr>
              <p:spPr>
                <a:xfrm>
                  <a:off x="6238274" y="3180074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rich</a:t>
                  </a:r>
                  <a:endParaRPr lang="en-US" sz="2250" baseline="-25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" name="Shape 139"/>
              <p:cNvGrpSpPr/>
              <p:nvPr/>
            </p:nvGrpSpPr>
            <p:grpSpPr>
              <a:xfrm>
                <a:off x="4006592" y="1767735"/>
                <a:ext cx="1475414" cy="834188"/>
                <a:chOff x="4006592" y="1767735"/>
                <a:chExt cx="1475414" cy="834188"/>
              </a:xfrm>
            </p:grpSpPr>
            <p:sp>
              <p:nvSpPr>
                <p:cNvPr id="12" name="Shape 140"/>
                <p:cNvSpPr/>
                <p:nvPr/>
              </p:nvSpPr>
              <p:spPr>
                <a:xfrm>
                  <a:off x="4006592" y="1767735"/>
                  <a:ext cx="1475414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Shape 141"/>
                <p:cNvSpPr txBox="1"/>
                <p:nvPr/>
              </p:nvSpPr>
              <p:spPr>
                <a:xfrm>
                  <a:off x="4120816" y="1970811"/>
                  <a:ext cx="1246967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abiotic</a:t>
                  </a:r>
                  <a:endParaRPr lang="en-US" sz="2250" baseline="-25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" name="Shape 142"/>
            <p:cNvCxnSpPr/>
            <p:nvPr/>
          </p:nvCxnSpPr>
          <p:spPr>
            <a:xfrm flipV="1">
              <a:off x="4666192" y="2419345"/>
              <a:ext cx="773062" cy="474752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7" name="Shape 143"/>
            <p:cNvCxnSpPr/>
            <p:nvPr/>
          </p:nvCxnSpPr>
          <p:spPr>
            <a:xfrm>
              <a:off x="4652210" y="3905787"/>
              <a:ext cx="801026" cy="44171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8" name="Shape 144"/>
            <p:cNvCxnSpPr/>
            <p:nvPr/>
          </p:nvCxnSpPr>
          <p:spPr>
            <a:xfrm>
              <a:off x="7088651" y="2485846"/>
              <a:ext cx="823584" cy="45202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9" name="Shape 145"/>
            <p:cNvCxnSpPr/>
            <p:nvPr/>
          </p:nvCxnSpPr>
          <p:spPr>
            <a:xfrm rot="10800000" flipH="1">
              <a:off x="6922370" y="4005661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cxnSp>
        <p:nvCxnSpPr>
          <p:cNvPr id="3" name="Straight Arrow Connector 2"/>
          <p:cNvCxnSpPr/>
          <p:nvPr/>
        </p:nvCxnSpPr>
        <p:spPr>
          <a:xfrm>
            <a:off x="3316574" y="2161395"/>
            <a:ext cx="1888761" cy="44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689" y="927217"/>
            <a:ext cx="825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Evaluating effects on multiple regression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1712" y="2740652"/>
            <a:ext cx="8252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#evaluate the pieces</a:t>
            </a:r>
          </a:p>
          <a:p>
            <a:r>
              <a:rPr lang="en-US" sz="2250" dirty="0"/>
              <a:t>&gt;</a:t>
            </a:r>
            <a:r>
              <a:rPr lang="en-US" sz="2250" dirty="0" err="1"/>
              <a:t>aov</a:t>
            </a:r>
            <a:r>
              <a:rPr lang="en-US" sz="2250" dirty="0"/>
              <a:t>(</a:t>
            </a:r>
            <a:r>
              <a:rPr lang="en-US" sz="2250" dirty="0" err="1"/>
              <a:t>abioticLM</a:t>
            </a:r>
            <a:r>
              <a:rPr lang="en-US" sz="2250" dirty="0"/>
              <a:t>)</a:t>
            </a:r>
          </a:p>
          <a:p>
            <a:r>
              <a:rPr lang="en-US" sz="2250" dirty="0"/>
              <a:t>&gt;</a:t>
            </a:r>
            <a:r>
              <a:rPr lang="en-US" sz="2250" dirty="0" err="1"/>
              <a:t>aov</a:t>
            </a:r>
            <a:r>
              <a:rPr lang="en-US" sz="2250" dirty="0"/>
              <a:t>(</a:t>
            </a:r>
            <a:r>
              <a:rPr lang="en-US" sz="2250" dirty="0" err="1"/>
              <a:t>heteroLM</a:t>
            </a:r>
            <a:r>
              <a:rPr lang="en-US" sz="2250" dirty="0"/>
              <a:t>)</a:t>
            </a:r>
          </a:p>
          <a:p>
            <a:r>
              <a:rPr lang="en-US" sz="2250" dirty="0"/>
              <a:t>&gt;</a:t>
            </a:r>
            <a:r>
              <a:rPr lang="en-US" sz="2250" dirty="0" err="1"/>
              <a:t>aov</a:t>
            </a:r>
            <a:r>
              <a:rPr lang="en-US" sz="2250" dirty="0"/>
              <a:t>(</a:t>
            </a:r>
            <a:r>
              <a:rPr lang="en-US" sz="2250" dirty="0" err="1"/>
              <a:t>richnessLM</a:t>
            </a:r>
            <a:r>
              <a:rPr lang="en-US" sz="2250" dirty="0"/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5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0" y="649967"/>
            <a:ext cx="7886700" cy="99427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2400" dirty="0"/>
              <a:t>Standardizing the Coefficient </a:t>
            </a:r>
            <a:endParaRPr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324382" y="1610139"/>
            <a:ext cx="4242335" cy="2364427"/>
            <a:chOff x="3008119" y="1697908"/>
            <a:chExt cx="5732515" cy="3366776"/>
          </a:xfrm>
        </p:grpSpPr>
        <p:grpSp>
          <p:nvGrpSpPr>
            <p:cNvPr id="5" name="Group 4"/>
            <p:cNvGrpSpPr/>
            <p:nvPr/>
          </p:nvGrpSpPr>
          <p:grpSpPr>
            <a:xfrm>
              <a:off x="3008119" y="1697908"/>
              <a:ext cx="5732515" cy="3366776"/>
              <a:chOff x="3053090" y="1708643"/>
              <a:chExt cx="5732515" cy="3366776"/>
            </a:xfrm>
          </p:grpSpPr>
          <p:grpSp>
            <p:nvGrpSpPr>
              <p:cNvPr id="7" name="Shape 129"/>
              <p:cNvGrpSpPr/>
              <p:nvPr/>
            </p:nvGrpSpPr>
            <p:grpSpPr>
              <a:xfrm>
                <a:off x="3053090" y="1708643"/>
                <a:ext cx="5732515" cy="3366776"/>
                <a:chOff x="1497006" y="1726227"/>
                <a:chExt cx="5732515" cy="3366776"/>
              </a:xfrm>
            </p:grpSpPr>
            <p:grpSp>
              <p:nvGrpSpPr>
                <p:cNvPr id="12" name="Shape 130"/>
                <p:cNvGrpSpPr/>
                <p:nvPr/>
              </p:nvGrpSpPr>
              <p:grpSpPr>
                <a:xfrm>
                  <a:off x="1497006" y="2985640"/>
                  <a:ext cx="5732515" cy="2107363"/>
                  <a:chOff x="1497006" y="2985640"/>
                  <a:chExt cx="5732515" cy="2107363"/>
                </a:xfrm>
              </p:grpSpPr>
              <p:sp>
                <p:nvSpPr>
                  <p:cNvPr id="16" name="Shape 131"/>
                  <p:cNvSpPr/>
                  <p:nvPr/>
                </p:nvSpPr>
                <p:spPr>
                  <a:xfrm>
                    <a:off x="6140764" y="3039978"/>
                    <a:ext cx="1088757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7" name="Shape 132"/>
                  <p:cNvGrpSpPr/>
                  <p:nvPr/>
                </p:nvGrpSpPr>
                <p:grpSpPr>
                  <a:xfrm>
                    <a:off x="1497006" y="3039978"/>
                    <a:ext cx="3741780" cy="2053025"/>
                    <a:chOff x="1497006" y="3039978"/>
                    <a:chExt cx="3741780" cy="2053025"/>
                  </a:xfrm>
                </p:grpSpPr>
                <p:sp>
                  <p:nvSpPr>
                    <p:cNvPr id="19" name="Shape 133"/>
                    <p:cNvSpPr/>
                    <p:nvPr/>
                  </p:nvSpPr>
                  <p:spPr>
                    <a:xfrm>
                      <a:off x="3929447" y="4258815"/>
                      <a:ext cx="1277045" cy="834188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68569" tIns="34275" rIns="68569" bIns="34275" anchor="ctr" anchorCtr="0">
                      <a:noAutofit/>
                    </a:bodyPr>
                    <a:lstStyle/>
                    <a:p>
                      <a:pPr algn="ctr"/>
                      <a:endParaRPr sz="135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0" name="Shape 134"/>
                    <p:cNvGrpSpPr/>
                    <p:nvPr/>
                  </p:nvGrpSpPr>
                  <p:grpSpPr>
                    <a:xfrm>
                      <a:off x="1497006" y="3039978"/>
                      <a:ext cx="1555005" cy="834188"/>
                      <a:chOff x="1497006" y="3039978"/>
                      <a:chExt cx="1555005" cy="834188"/>
                    </a:xfrm>
                  </p:grpSpPr>
                  <p:sp>
                    <p:nvSpPr>
                      <p:cNvPr id="22" name="Shape 135"/>
                      <p:cNvSpPr/>
                      <p:nvPr/>
                    </p:nvSpPr>
                    <p:spPr>
                      <a:xfrm>
                        <a:off x="1497007" y="3039978"/>
                        <a:ext cx="1431864" cy="834188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dk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lIns="68569" tIns="34275" rIns="68569" bIns="34275" anchor="ctr" anchorCtr="0">
                        <a:noAutofit/>
                      </a:bodyPr>
                      <a:lstStyle/>
                      <a:p>
                        <a:pPr algn="ctr"/>
                        <a:endParaRPr sz="1350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" name="Shape 136"/>
                      <p:cNvSpPr txBox="1"/>
                      <p:nvPr/>
                    </p:nvSpPr>
                    <p:spPr>
                      <a:xfrm>
                        <a:off x="1497006" y="3156640"/>
                        <a:ext cx="1555005" cy="553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lIns="68569" tIns="34275" rIns="68569" bIns="34275" anchor="t" anchorCtr="0">
                        <a:noAutofit/>
                      </a:bodyPr>
                      <a:lstStyle/>
                      <a:p>
                        <a:pPr>
                          <a:buSzPct val="25000"/>
                        </a:pPr>
                        <a:r>
                          <a:rPr lang="en-US" sz="225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distance</a:t>
                        </a:r>
                        <a:endParaRPr lang="en-US" sz="2250" baseline="-25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1" name="Shape 137"/>
                    <p:cNvSpPr txBox="1"/>
                    <p:nvPr/>
                  </p:nvSpPr>
                  <p:spPr>
                    <a:xfrm>
                      <a:off x="3991819" y="4276175"/>
                      <a:ext cx="1246967" cy="5539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68569" tIns="34275" rIns="68569" bIns="34275" anchor="t" anchorCtr="0">
                      <a:noAutofit/>
                    </a:bodyPr>
                    <a:lstStyle/>
                    <a:p>
                      <a:pPr>
                        <a:buSzPct val="25000"/>
                      </a:pPr>
                      <a:r>
                        <a:rPr lang="en-US" sz="225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hetero</a:t>
                      </a:r>
                    </a:p>
                    <a:p>
                      <a:pPr>
                        <a:buSzPct val="25000"/>
                      </a:pPr>
                      <a:r>
                        <a:rPr lang="en-US" sz="1125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-US" sz="1125" baseline="30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25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=0.12</a:t>
                      </a:r>
                    </a:p>
                    <a:p>
                      <a:pPr>
                        <a:buSzPct val="25000"/>
                      </a:pPr>
                      <a:endParaRPr lang="en-US" sz="225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8" name="Shape 138"/>
                  <p:cNvSpPr txBox="1"/>
                  <p:nvPr/>
                </p:nvSpPr>
                <p:spPr>
                  <a:xfrm>
                    <a:off x="6260026" y="2985640"/>
                    <a:ext cx="850231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68569" tIns="34275" rIns="68569" bIns="34275" anchor="t" anchorCtr="0">
                    <a:noAutofit/>
                  </a:bodyPr>
                  <a:lstStyle/>
                  <a:p>
                    <a:pPr>
                      <a:buSzPct val="25000"/>
                    </a:pPr>
                    <a:r>
                      <a:rPr lang="en-US" sz="225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rich</a:t>
                    </a:r>
                  </a:p>
                  <a:p>
                    <a:pPr>
                      <a:buSzPct val="25000"/>
                    </a:pPr>
                    <a:r>
                      <a:rPr lang="en-US" sz="1125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  <a:r>
                      <a:rPr lang="en-US" sz="1125" baseline="30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r>
                      <a:rPr lang="en-US" sz="1125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=0.47</a:t>
                    </a:r>
                  </a:p>
                  <a:p>
                    <a:pPr>
                      <a:buSzPct val="25000"/>
                    </a:pPr>
                    <a:endParaRPr lang="en-US" sz="225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" name="Shape 139"/>
                <p:cNvGrpSpPr/>
                <p:nvPr/>
              </p:nvGrpSpPr>
              <p:grpSpPr>
                <a:xfrm>
                  <a:off x="4006592" y="1726227"/>
                  <a:ext cx="1664668" cy="875696"/>
                  <a:chOff x="4006592" y="1726227"/>
                  <a:chExt cx="1664668" cy="875696"/>
                </a:xfrm>
              </p:grpSpPr>
              <p:sp>
                <p:nvSpPr>
                  <p:cNvPr id="14" name="Shape 140"/>
                  <p:cNvSpPr/>
                  <p:nvPr/>
                </p:nvSpPr>
                <p:spPr>
                  <a:xfrm>
                    <a:off x="4006592" y="1767735"/>
                    <a:ext cx="1475414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" name="Shape 141"/>
                  <p:cNvSpPr txBox="1"/>
                  <p:nvPr/>
                </p:nvSpPr>
                <p:spPr>
                  <a:xfrm>
                    <a:off x="4120814" y="1726227"/>
                    <a:ext cx="1550446" cy="6146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68569" tIns="34275" rIns="68569" bIns="34275" anchor="t" anchorCtr="0">
                    <a:noAutofit/>
                  </a:bodyPr>
                  <a:lstStyle/>
                  <a:p>
                    <a:pPr>
                      <a:buSzPct val="25000"/>
                    </a:pPr>
                    <a:r>
                      <a:rPr lang="en-US" sz="225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abiotic</a:t>
                    </a:r>
                  </a:p>
                  <a:p>
                    <a:pPr>
                      <a:buSzPct val="25000"/>
                    </a:pPr>
                    <a:r>
                      <a:rPr lang="en-US" sz="1125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  <a:r>
                      <a:rPr lang="en-US" sz="1125" baseline="30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r>
                      <a:rPr lang="en-US" sz="1125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=0.21</a:t>
                    </a:r>
                  </a:p>
                </p:txBody>
              </p:sp>
            </p:grpSp>
          </p:grpSp>
          <p:cxnSp>
            <p:nvCxnSpPr>
              <p:cNvPr id="8" name="Shape 142"/>
              <p:cNvCxnSpPr/>
              <p:nvPr/>
            </p:nvCxnSpPr>
            <p:spPr>
              <a:xfrm flipV="1">
                <a:off x="4666192" y="2419345"/>
                <a:ext cx="773062" cy="474752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9" name="Shape 143"/>
              <p:cNvCxnSpPr/>
              <p:nvPr/>
            </p:nvCxnSpPr>
            <p:spPr>
              <a:xfrm>
                <a:off x="4652210" y="3905787"/>
                <a:ext cx="801026" cy="441716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0" name="Shape 144"/>
              <p:cNvCxnSpPr/>
              <p:nvPr/>
            </p:nvCxnSpPr>
            <p:spPr>
              <a:xfrm>
                <a:off x="7088651" y="2485846"/>
                <a:ext cx="823584" cy="452024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1" name="Shape 145"/>
              <p:cNvCxnSpPr/>
              <p:nvPr/>
            </p:nvCxnSpPr>
            <p:spPr>
              <a:xfrm rot="10800000" flipH="1">
                <a:off x="6922370" y="4005661"/>
                <a:ext cx="826477" cy="395653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</p:grpSp>
        <p:cxnSp>
          <p:nvCxnSpPr>
            <p:cNvPr id="6" name="Shape 142"/>
            <p:cNvCxnSpPr/>
            <p:nvPr/>
          </p:nvCxnSpPr>
          <p:spPr>
            <a:xfrm>
              <a:off x="4816642" y="3402050"/>
              <a:ext cx="2739190" cy="37438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140543" y="4192199"/>
            <a:ext cx="8876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#standardized coefficients &amp; r^2</a:t>
            </a:r>
          </a:p>
          <a:p>
            <a:r>
              <a:rPr lang="en-US" sz="2250" dirty="0"/>
              <a:t>&gt;</a:t>
            </a:r>
            <a:r>
              <a:rPr lang="en-US" sz="2250" dirty="0" err="1"/>
              <a:t>lm.beta</a:t>
            </a:r>
            <a:r>
              <a:rPr lang="en-US" sz="2250" dirty="0"/>
              <a:t>(</a:t>
            </a:r>
            <a:r>
              <a:rPr lang="en-US" sz="2250" dirty="0" err="1"/>
              <a:t>abioticLM</a:t>
            </a:r>
            <a:r>
              <a:rPr lang="en-US" sz="2250" dirty="0"/>
              <a:t>) 	</a:t>
            </a:r>
            <a:r>
              <a:rPr lang="en-US" sz="2250" dirty="0"/>
              <a:t>	</a:t>
            </a:r>
            <a:r>
              <a:rPr lang="en-US" sz="2250" dirty="0"/>
              <a:t> </a:t>
            </a:r>
            <a:r>
              <a:rPr lang="en-US" sz="2250" dirty="0" smtClean="0"/>
              <a:t>     &gt;</a:t>
            </a:r>
            <a:r>
              <a:rPr lang="en-US" sz="2250" dirty="0"/>
              <a:t>summary(</a:t>
            </a:r>
            <a:r>
              <a:rPr lang="en-US" sz="2250" dirty="0" err="1"/>
              <a:t>abioticLM</a:t>
            </a:r>
            <a:r>
              <a:rPr lang="en-US" sz="2250" dirty="0"/>
              <a:t>)$</a:t>
            </a:r>
            <a:r>
              <a:rPr lang="en-US" sz="2250" dirty="0" err="1"/>
              <a:t>r.squared</a:t>
            </a:r>
            <a:endParaRPr lang="en-US" sz="2250" dirty="0"/>
          </a:p>
          <a:p>
            <a:r>
              <a:rPr lang="en-US" sz="2250" dirty="0"/>
              <a:t>&gt;</a:t>
            </a:r>
            <a:r>
              <a:rPr lang="en-US" sz="2250" dirty="0" err="1"/>
              <a:t>lm.beta</a:t>
            </a:r>
            <a:r>
              <a:rPr lang="en-US" sz="2250" dirty="0"/>
              <a:t>(</a:t>
            </a:r>
            <a:r>
              <a:rPr lang="en-US" sz="2250" dirty="0" err="1"/>
              <a:t>heteroLM</a:t>
            </a:r>
            <a:r>
              <a:rPr lang="en-US" sz="2250" dirty="0"/>
              <a:t>)                    &gt;summary(</a:t>
            </a:r>
            <a:r>
              <a:rPr lang="en-US" sz="2250" dirty="0" err="1"/>
              <a:t>herteroLM</a:t>
            </a:r>
            <a:r>
              <a:rPr lang="en-US" sz="2250" dirty="0"/>
              <a:t>)$</a:t>
            </a:r>
            <a:r>
              <a:rPr lang="en-US" sz="2250" dirty="0" err="1"/>
              <a:t>r.squared</a:t>
            </a:r>
            <a:endParaRPr lang="en-US" sz="2250" dirty="0"/>
          </a:p>
          <a:p>
            <a:r>
              <a:rPr lang="en-US" sz="2250" dirty="0"/>
              <a:t>&gt;</a:t>
            </a:r>
            <a:r>
              <a:rPr lang="en-US" sz="2250" dirty="0" err="1"/>
              <a:t>lm.beta</a:t>
            </a:r>
            <a:r>
              <a:rPr lang="en-US" sz="2250" dirty="0"/>
              <a:t>(</a:t>
            </a:r>
            <a:r>
              <a:rPr lang="en-US" sz="2250" dirty="0" err="1"/>
              <a:t>richnessLM</a:t>
            </a:r>
            <a:r>
              <a:rPr lang="en-US" sz="2250" dirty="0"/>
              <a:t>)                 &gt;summary(</a:t>
            </a:r>
            <a:r>
              <a:rPr lang="en-US" sz="2250" dirty="0" err="1"/>
              <a:t>richnessLM</a:t>
            </a:r>
            <a:r>
              <a:rPr lang="en-US" sz="2250" dirty="0"/>
              <a:t>)$</a:t>
            </a:r>
            <a:r>
              <a:rPr lang="en-US" sz="2250" dirty="0" err="1"/>
              <a:t>r.squared</a:t>
            </a:r>
            <a:endParaRPr lang="en-US" sz="2250" dirty="0"/>
          </a:p>
        </p:txBody>
      </p:sp>
      <p:sp>
        <p:nvSpPr>
          <p:cNvPr id="3" name="TextBox 2"/>
          <p:cNvSpPr txBox="1"/>
          <p:nvPr/>
        </p:nvSpPr>
        <p:spPr>
          <a:xfrm>
            <a:off x="3104711" y="2137295"/>
            <a:ext cx="865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0.460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32897" y="3435087"/>
            <a:ext cx="865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0.254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85731" y="3197611"/>
            <a:ext cx="865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0.346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17220" y="2077807"/>
            <a:ext cx="865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0.266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0965" y="2561519"/>
            <a:ext cx="865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0.374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68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0" y="674942"/>
            <a:ext cx="7886700" cy="99427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2400" dirty="0"/>
              <a:t>Evaluating Mediation: distance-&gt;rich </a:t>
            </a:r>
            <a:endParaRPr sz="2400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326037" y="1756660"/>
            <a:ext cx="8189314" cy="37332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#Evaluate Mediation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&gt;richnessLM2 &lt;- </a:t>
            </a:r>
            <a:r>
              <a:rPr lang="en-US" dirty="0" err="1"/>
              <a:t>lm</a:t>
            </a:r>
            <a:r>
              <a:rPr lang="en-US" dirty="0"/>
              <a:t>(rich ~ abiotic  + hetero, data=</a:t>
            </a:r>
            <a:r>
              <a:rPr lang="en-US" dirty="0" err="1"/>
              <a:t>keeley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&gt;summary(richnessLM2)$</a:t>
            </a:r>
            <a:r>
              <a:rPr lang="en-US" dirty="0" err="1"/>
              <a:t>r.squared</a:t>
            </a: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&gt;</a:t>
            </a:r>
            <a:r>
              <a:rPr lang="en-US" dirty="0" err="1"/>
              <a:t>lm.beta</a:t>
            </a:r>
            <a:r>
              <a:rPr lang="en-US" dirty="0"/>
              <a:t>(richnessLM2)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1975861" y="1756660"/>
            <a:ext cx="4242335" cy="2364427"/>
            <a:chOff x="2634480" y="1199213"/>
            <a:chExt cx="5656447" cy="3152569"/>
          </a:xfrm>
        </p:grpSpPr>
        <p:grpSp>
          <p:nvGrpSpPr>
            <p:cNvPr id="5" name="Group 4"/>
            <p:cNvGrpSpPr/>
            <p:nvPr/>
          </p:nvGrpSpPr>
          <p:grpSpPr>
            <a:xfrm>
              <a:off x="2634480" y="1199213"/>
              <a:ext cx="5656447" cy="3152569"/>
              <a:chOff x="3053090" y="1708643"/>
              <a:chExt cx="5732515" cy="3366776"/>
            </a:xfrm>
          </p:grpSpPr>
          <p:grpSp>
            <p:nvGrpSpPr>
              <p:cNvPr id="7" name="Shape 129"/>
              <p:cNvGrpSpPr/>
              <p:nvPr/>
            </p:nvGrpSpPr>
            <p:grpSpPr>
              <a:xfrm>
                <a:off x="3053090" y="1708643"/>
                <a:ext cx="5732515" cy="3366776"/>
                <a:chOff x="1497006" y="1726227"/>
                <a:chExt cx="5732515" cy="3366776"/>
              </a:xfrm>
            </p:grpSpPr>
            <p:grpSp>
              <p:nvGrpSpPr>
                <p:cNvPr id="12" name="Shape 130"/>
                <p:cNvGrpSpPr/>
                <p:nvPr/>
              </p:nvGrpSpPr>
              <p:grpSpPr>
                <a:xfrm>
                  <a:off x="1497006" y="2985640"/>
                  <a:ext cx="5732515" cy="2107363"/>
                  <a:chOff x="1497006" y="2985640"/>
                  <a:chExt cx="5732515" cy="2107363"/>
                </a:xfrm>
              </p:grpSpPr>
              <p:sp>
                <p:nvSpPr>
                  <p:cNvPr id="16" name="Shape 131"/>
                  <p:cNvSpPr/>
                  <p:nvPr/>
                </p:nvSpPr>
                <p:spPr>
                  <a:xfrm>
                    <a:off x="6140764" y="3039978"/>
                    <a:ext cx="1088757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7" name="Shape 132"/>
                  <p:cNvGrpSpPr/>
                  <p:nvPr/>
                </p:nvGrpSpPr>
                <p:grpSpPr>
                  <a:xfrm>
                    <a:off x="1497006" y="3039978"/>
                    <a:ext cx="3741780" cy="2053025"/>
                    <a:chOff x="1497006" y="3039978"/>
                    <a:chExt cx="3741780" cy="2053025"/>
                  </a:xfrm>
                </p:grpSpPr>
                <p:sp>
                  <p:nvSpPr>
                    <p:cNvPr id="19" name="Shape 133"/>
                    <p:cNvSpPr/>
                    <p:nvPr/>
                  </p:nvSpPr>
                  <p:spPr>
                    <a:xfrm>
                      <a:off x="3929447" y="4258815"/>
                      <a:ext cx="1277045" cy="834188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68569" tIns="34275" rIns="68569" bIns="34275" anchor="ctr" anchorCtr="0">
                      <a:noAutofit/>
                    </a:bodyPr>
                    <a:lstStyle/>
                    <a:p>
                      <a:pPr algn="ctr"/>
                      <a:endParaRPr sz="135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0" name="Shape 134"/>
                    <p:cNvGrpSpPr/>
                    <p:nvPr/>
                  </p:nvGrpSpPr>
                  <p:grpSpPr>
                    <a:xfrm>
                      <a:off x="1497006" y="3039978"/>
                      <a:ext cx="1555005" cy="834188"/>
                      <a:chOff x="1497006" y="3039978"/>
                      <a:chExt cx="1555005" cy="834188"/>
                    </a:xfrm>
                  </p:grpSpPr>
                  <p:sp>
                    <p:nvSpPr>
                      <p:cNvPr id="22" name="Shape 135"/>
                      <p:cNvSpPr/>
                      <p:nvPr/>
                    </p:nvSpPr>
                    <p:spPr>
                      <a:xfrm>
                        <a:off x="1497007" y="3039978"/>
                        <a:ext cx="1431864" cy="834188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dk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lIns="68569" tIns="34275" rIns="68569" bIns="34275" anchor="ctr" anchorCtr="0">
                        <a:noAutofit/>
                      </a:bodyPr>
                      <a:lstStyle/>
                      <a:p>
                        <a:pPr algn="ctr"/>
                        <a:endParaRPr sz="1350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" name="Shape 136"/>
                      <p:cNvSpPr txBox="1"/>
                      <p:nvPr/>
                    </p:nvSpPr>
                    <p:spPr>
                      <a:xfrm>
                        <a:off x="1497006" y="3156640"/>
                        <a:ext cx="1555005" cy="553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lIns="68569" tIns="34275" rIns="68569" bIns="34275" anchor="t" anchorCtr="0">
                        <a:noAutofit/>
                      </a:bodyPr>
                      <a:lstStyle/>
                      <a:p>
                        <a:pPr>
                          <a:buSzPct val="25000"/>
                        </a:pPr>
                        <a:r>
                          <a:rPr lang="en-US" sz="225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distance</a:t>
                        </a:r>
                        <a:endParaRPr lang="en-US" sz="2250" baseline="-25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1" name="Shape 137"/>
                    <p:cNvSpPr txBox="1"/>
                    <p:nvPr/>
                  </p:nvSpPr>
                  <p:spPr>
                    <a:xfrm>
                      <a:off x="3991819" y="4276175"/>
                      <a:ext cx="1246967" cy="5539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68569" tIns="34275" rIns="68569" bIns="34275" anchor="t" anchorCtr="0">
                      <a:noAutofit/>
                    </a:bodyPr>
                    <a:lstStyle/>
                    <a:p>
                      <a:pPr>
                        <a:buSzPct val="25000"/>
                      </a:pPr>
                      <a:r>
                        <a:rPr lang="en-US" sz="225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hetero</a:t>
                      </a:r>
                    </a:p>
                    <a:p>
                      <a:pPr>
                        <a:buSzPct val="25000"/>
                      </a:pPr>
                      <a:r>
                        <a:rPr lang="en-US" sz="1125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-US" sz="1125" baseline="30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25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=0.12</a:t>
                      </a:r>
                    </a:p>
                    <a:p>
                      <a:pPr>
                        <a:buSzPct val="25000"/>
                      </a:pPr>
                      <a:endParaRPr lang="en-US" sz="225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8" name="Shape 138"/>
                  <p:cNvSpPr txBox="1"/>
                  <p:nvPr/>
                </p:nvSpPr>
                <p:spPr>
                  <a:xfrm>
                    <a:off x="6260026" y="2985640"/>
                    <a:ext cx="850231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68569" tIns="34275" rIns="68569" bIns="34275" anchor="t" anchorCtr="0">
                    <a:noAutofit/>
                  </a:bodyPr>
                  <a:lstStyle/>
                  <a:p>
                    <a:pPr>
                      <a:buSzPct val="25000"/>
                    </a:pPr>
                    <a:r>
                      <a:rPr lang="en-US" sz="225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rich</a:t>
                    </a:r>
                  </a:p>
                  <a:p>
                    <a:pPr>
                      <a:buSzPct val="25000"/>
                    </a:pPr>
                    <a:r>
                      <a:rPr lang="en-US" sz="1125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  <a:r>
                      <a:rPr lang="en-US" sz="1125" baseline="30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r>
                      <a:rPr lang="en-US" sz="1125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=0.36</a:t>
                    </a:r>
                  </a:p>
                  <a:p>
                    <a:pPr>
                      <a:buSzPct val="25000"/>
                    </a:pPr>
                    <a:endParaRPr lang="en-US" sz="225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" name="Shape 139"/>
                <p:cNvGrpSpPr/>
                <p:nvPr/>
              </p:nvGrpSpPr>
              <p:grpSpPr>
                <a:xfrm>
                  <a:off x="4006592" y="1726227"/>
                  <a:ext cx="1664668" cy="875696"/>
                  <a:chOff x="4006592" y="1726227"/>
                  <a:chExt cx="1664668" cy="875696"/>
                </a:xfrm>
              </p:grpSpPr>
              <p:sp>
                <p:nvSpPr>
                  <p:cNvPr id="14" name="Shape 140"/>
                  <p:cNvSpPr/>
                  <p:nvPr/>
                </p:nvSpPr>
                <p:spPr>
                  <a:xfrm>
                    <a:off x="4006592" y="1767735"/>
                    <a:ext cx="1475414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" name="Shape 141"/>
                  <p:cNvSpPr txBox="1"/>
                  <p:nvPr/>
                </p:nvSpPr>
                <p:spPr>
                  <a:xfrm>
                    <a:off x="4120814" y="1726227"/>
                    <a:ext cx="1550446" cy="6146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68569" tIns="34275" rIns="68569" bIns="34275" anchor="t" anchorCtr="0">
                    <a:noAutofit/>
                  </a:bodyPr>
                  <a:lstStyle/>
                  <a:p>
                    <a:pPr>
                      <a:buSzPct val="25000"/>
                    </a:pPr>
                    <a:r>
                      <a:rPr lang="en-US" sz="225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abiotic</a:t>
                    </a:r>
                  </a:p>
                  <a:p>
                    <a:pPr>
                      <a:buSzPct val="25000"/>
                    </a:pPr>
                    <a:r>
                      <a:rPr lang="en-US" sz="1125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  <a:r>
                      <a:rPr lang="en-US" sz="1125" baseline="30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r>
                      <a:rPr lang="en-US" sz="1125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=0.21</a:t>
                    </a:r>
                  </a:p>
                </p:txBody>
              </p:sp>
            </p:grpSp>
          </p:grpSp>
          <p:cxnSp>
            <p:nvCxnSpPr>
              <p:cNvPr id="8" name="Shape 142"/>
              <p:cNvCxnSpPr/>
              <p:nvPr/>
            </p:nvCxnSpPr>
            <p:spPr>
              <a:xfrm flipV="1">
                <a:off x="4666192" y="2419345"/>
                <a:ext cx="773062" cy="474752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9" name="Shape 143"/>
              <p:cNvCxnSpPr/>
              <p:nvPr/>
            </p:nvCxnSpPr>
            <p:spPr>
              <a:xfrm>
                <a:off x="4652210" y="3905787"/>
                <a:ext cx="801026" cy="441716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0" name="Shape 144"/>
              <p:cNvCxnSpPr/>
              <p:nvPr/>
            </p:nvCxnSpPr>
            <p:spPr>
              <a:xfrm>
                <a:off x="7088651" y="2485846"/>
                <a:ext cx="823584" cy="452024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1" name="Shape 145"/>
              <p:cNvCxnSpPr/>
              <p:nvPr/>
            </p:nvCxnSpPr>
            <p:spPr>
              <a:xfrm rot="10800000" flipH="1">
                <a:off x="6922370" y="4005661"/>
                <a:ext cx="826477" cy="395653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</p:grpSp>
        <p:sp>
          <p:nvSpPr>
            <p:cNvPr id="2" name="TextBox 1"/>
            <p:cNvSpPr txBox="1"/>
            <p:nvPr/>
          </p:nvSpPr>
          <p:spPr>
            <a:xfrm>
              <a:off x="4168851" y="1863676"/>
              <a:ext cx="140633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0.46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51473" y="3348973"/>
              <a:ext cx="140633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0.35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53344" y="1793660"/>
              <a:ext cx="140633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0.41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71956" y="3549445"/>
              <a:ext cx="140633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0.34</a:t>
              </a:r>
            </a:p>
          </p:txBody>
        </p:sp>
      </p:grpSp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02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018" y="2684629"/>
            <a:ext cx="3089655" cy="3006949"/>
          </a:xfrm>
          <a:prstGeom prst="rect">
            <a:avLst/>
          </a:prstGeom>
        </p:spPr>
      </p:pic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0" y="1034751"/>
            <a:ext cx="9144000" cy="226214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7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#evaluate the residual relationship</a:t>
            </a:r>
          </a:p>
          <a:p>
            <a:pPr>
              <a:spcBef>
                <a:spcPts val="0"/>
              </a:spcBef>
              <a:buNone/>
            </a:pPr>
            <a:r>
              <a:rPr lang="en-US" sz="1875" dirty="0"/>
              <a:t>&gt;</a:t>
            </a:r>
            <a:r>
              <a:rPr lang="en-US" sz="1875" dirty="0" err="1"/>
              <a:t>keeley$richnessResidual</a:t>
            </a:r>
            <a:r>
              <a:rPr lang="en-US" sz="1875" dirty="0"/>
              <a:t>&lt;-residuals(richnessLM2)</a:t>
            </a:r>
          </a:p>
          <a:p>
            <a:pPr>
              <a:spcBef>
                <a:spcPts val="0"/>
              </a:spcBef>
              <a:buNone/>
            </a:pPr>
            <a:endParaRPr lang="en-US" sz="1875" dirty="0"/>
          </a:p>
          <a:p>
            <a:pPr>
              <a:spcBef>
                <a:spcPts val="0"/>
              </a:spcBef>
              <a:buNone/>
            </a:pPr>
            <a:r>
              <a:rPr lang="en-US" sz="1875" dirty="0"/>
              <a:t>&gt;</a:t>
            </a:r>
            <a:r>
              <a:rPr lang="en-US" sz="1875" dirty="0" err="1"/>
              <a:t>richResidLM</a:t>
            </a:r>
            <a:r>
              <a:rPr lang="en-US" sz="1875" dirty="0"/>
              <a:t>&lt;-</a:t>
            </a:r>
            <a:r>
              <a:rPr lang="en-US" sz="1875" dirty="0" err="1"/>
              <a:t>lm</a:t>
            </a:r>
            <a:r>
              <a:rPr lang="en-US" sz="1875" dirty="0"/>
              <a:t>(</a:t>
            </a:r>
            <a:r>
              <a:rPr lang="en-US" sz="1875" dirty="0" err="1"/>
              <a:t>richnessResidual</a:t>
            </a:r>
            <a:r>
              <a:rPr lang="en-US" sz="1875" dirty="0"/>
              <a:t> ~ distance, data=</a:t>
            </a:r>
            <a:r>
              <a:rPr lang="en-US" sz="1875" dirty="0" err="1"/>
              <a:t>keeley</a:t>
            </a:r>
            <a:r>
              <a:rPr lang="en-US" sz="1875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875" dirty="0"/>
              <a:t>&gt;</a:t>
            </a:r>
            <a:r>
              <a:rPr lang="en-US" sz="1875" dirty="0" err="1"/>
              <a:t>aov</a:t>
            </a:r>
            <a:r>
              <a:rPr lang="en-US" sz="1875" dirty="0"/>
              <a:t>(</a:t>
            </a:r>
            <a:r>
              <a:rPr lang="en-US" sz="1875" dirty="0" err="1"/>
              <a:t>richResidLM</a:t>
            </a:r>
            <a:r>
              <a:rPr lang="en-US" sz="1875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87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#plot result</a:t>
            </a:r>
          </a:p>
          <a:p>
            <a:pPr>
              <a:spcBef>
                <a:spcPts val="0"/>
              </a:spcBef>
              <a:buNone/>
            </a:pPr>
            <a:r>
              <a:rPr lang="en-US" sz="1875" dirty="0"/>
              <a:t>plot(</a:t>
            </a:r>
            <a:r>
              <a:rPr lang="en-US" sz="1875" dirty="0" err="1"/>
              <a:t>richnessResidual</a:t>
            </a:r>
            <a:r>
              <a:rPr lang="en-US" sz="1875" dirty="0"/>
              <a:t> ~ distance, data=</a:t>
            </a:r>
            <a:r>
              <a:rPr lang="en-US" sz="1875" dirty="0" err="1"/>
              <a:t>keeley</a:t>
            </a:r>
            <a:r>
              <a:rPr lang="en-US" sz="1875" dirty="0"/>
              <a:t>, </a:t>
            </a:r>
            <a:r>
              <a:rPr lang="en-US" sz="1875" dirty="0" err="1"/>
              <a:t>cex</a:t>
            </a:r>
            <a:r>
              <a:rPr lang="en-US" sz="1875" dirty="0"/>
              <a:t>=1.5)</a:t>
            </a:r>
          </a:p>
          <a:p>
            <a:pPr>
              <a:spcBef>
                <a:spcPts val="0"/>
              </a:spcBef>
              <a:buNone/>
            </a:pPr>
            <a:r>
              <a:rPr lang="en-US" sz="1875" dirty="0" err="1"/>
              <a:t>abline</a:t>
            </a:r>
            <a:r>
              <a:rPr lang="en-US" sz="1875" dirty="0"/>
              <a:t>(</a:t>
            </a:r>
            <a:r>
              <a:rPr lang="en-US" sz="1875" dirty="0" err="1"/>
              <a:t>richResidLM</a:t>
            </a:r>
            <a:r>
              <a:rPr lang="en-US" sz="1875" dirty="0"/>
              <a:t>, col=</a:t>
            </a:r>
            <a:r>
              <a:rPr lang="en-US" sz="187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"red"</a:t>
            </a:r>
            <a:r>
              <a:rPr lang="en-US" sz="1875" dirty="0">
                <a:solidFill>
                  <a:schemeClr val="tx1"/>
                </a:solidFill>
              </a:rPr>
              <a:t>,</a:t>
            </a:r>
            <a:r>
              <a:rPr lang="en-US" sz="187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75" dirty="0" err="1"/>
              <a:t>lwd</a:t>
            </a:r>
            <a:r>
              <a:rPr lang="en-US" sz="1875" dirty="0"/>
              <a:t>=2)</a:t>
            </a:r>
            <a:endParaRPr sz="1875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15977" y="3296899"/>
          <a:ext cx="5227819" cy="3550920"/>
        </p:xfrm>
        <a:graphic>
          <a:graphicData uri="http://schemas.openxmlformats.org/drawingml/2006/table">
            <a:tbl>
              <a:tblPr/>
              <a:tblGrid>
                <a:gridCol w="5227819">
                  <a:extLst>
                    <a:ext uri="{9D8B030D-6E8A-4147-A177-3AD203B41FA5}">
                      <a16:colId xmlns:a16="http://schemas.microsoft.com/office/drawing/2014/main" xmlns="" val="2959837711"/>
                    </a:ext>
                  </a:extLst>
                </a:gridCol>
              </a:tblGrid>
              <a:tr h="26860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</a:rPr>
                        <a:t>Analysis of Variance Table 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</a:rPr>
                        <a:t>Response: </a:t>
                      </a:r>
                      <a:r>
                        <a:rPr lang="en-US" sz="1600" dirty="0" err="1">
                          <a:effectLst/>
                          <a:latin typeface="Lucida Console" panose="020B0609040504020204" pitchFamily="49" charset="0"/>
                        </a:rPr>
                        <a:t>richnessResidual</a:t>
                      </a:r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</a:p>
                    <a:p>
                      <a:pPr algn="l" fontAlgn="t"/>
                      <a:endParaRPr lang="en-US" sz="1600" dirty="0"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sz="1600" dirty="0" err="1">
                          <a:effectLst/>
                          <a:latin typeface="Lucida Console" panose="020B0609040504020204" pitchFamily="49" charset="0"/>
                        </a:rPr>
                        <a:t>Df</a:t>
                      </a:r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</a:rPr>
                        <a:t> Sum </a:t>
                      </a:r>
                      <a:r>
                        <a:rPr lang="en-US" sz="1600" dirty="0" err="1">
                          <a:effectLst/>
                          <a:latin typeface="Lucida Console" panose="020B0609040504020204" pitchFamily="49" charset="0"/>
                        </a:rPr>
                        <a:t>Sq</a:t>
                      </a:r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</a:rPr>
                        <a:t> Mean </a:t>
                      </a:r>
                      <a:r>
                        <a:rPr lang="en-US" sz="1600" dirty="0" err="1">
                          <a:effectLst/>
                          <a:latin typeface="Lucida Console" panose="020B0609040504020204" pitchFamily="49" charset="0"/>
                        </a:rPr>
                        <a:t>Sq</a:t>
                      </a:r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</a:rPr>
                        <a:t> F value </a:t>
                      </a:r>
                      <a:r>
                        <a:rPr lang="en-US" sz="1600" dirty="0" err="1">
                          <a:effectLst/>
                          <a:latin typeface="Lucida Console" panose="020B0609040504020204" pitchFamily="49" charset="0"/>
                        </a:rPr>
                        <a:t>Pr</a:t>
                      </a:r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</a:rPr>
                        <a:t>(&gt;F) 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</a:rPr>
                        <a:t>distance 1 1545 1544.96 12.016 0.0008177 *** 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</a:rPr>
                        <a:t>Residuals 88 11314 128.57 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</a:rPr>
                        <a:t>--- </a:t>
                      </a:r>
                    </a:p>
                    <a:p>
                      <a:pPr algn="l" fontAlgn="t"/>
                      <a:endParaRPr lang="en-US" sz="1600" dirty="0"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algn="l" fontAlgn="t"/>
                      <a:r>
                        <a:rPr lang="en-US" sz="1600" dirty="0" err="1">
                          <a:effectLst/>
                          <a:latin typeface="Lucida Console" panose="020B0609040504020204" pitchFamily="49" charset="0"/>
                        </a:rPr>
                        <a:t>Signif</a:t>
                      </a:r>
                      <a:r>
                        <a:rPr lang="en-US" sz="1600" dirty="0">
                          <a:effectLst/>
                          <a:latin typeface="Lucida Console" panose="020B0609040504020204" pitchFamily="49" charset="0"/>
                        </a:rPr>
                        <a:t>. codes: 0 ‘***’ 0.001 ‘**’ 0.01 ‘*’ 0.05 ‘.’ 0.1 ‘ ’ 1 </a:t>
                      </a:r>
                    </a:p>
                  </a:txBody>
                  <a:tcPr marL="34290" marR="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969163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4290" marR="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4091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4290" marR="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299416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3300105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84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0" y="662091"/>
            <a:ext cx="7886700" cy="99427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2400" dirty="0"/>
              <a:t>Evaluate Model Fit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2" name="Shape 38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60641" y="2030792"/>
                <a:ext cx="8380439" cy="3721967"/>
              </a:xfrm>
              <a:prstGeom prst="rect">
                <a:avLst/>
              </a:prstGeom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2250" dirty="0"/>
                  <a:t>Directed Separation:  </a:t>
                </a:r>
              </a:p>
              <a:p>
                <a:pPr>
                  <a:spcBef>
                    <a:spcPts val="0"/>
                  </a:spcBef>
                  <a:buNone/>
                </a:pPr>
                <a:endParaRPr lang="en-US" sz="2250" dirty="0"/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x</m:t>
                      </m:r>
                      <m:r>
                        <m:rPr>
                          <m:nor/>
                        </m:rPr>
                        <a:rPr lang="en-US"/>
                        <m:t>⏊</m:t>
                      </m:r>
                      <m:r>
                        <m:rPr>
                          <m:nor/>
                        </m:rPr>
                        <a:rPr lang="en-US"/>
                        <m:t>y</m:t>
                      </m:r>
                      <m:r>
                        <m:rPr>
                          <m:nor/>
                        </m:rPr>
                        <a:rPr lang="en-US"/>
                        <m:t>3 | (</m:t>
                      </m:r>
                      <m:r>
                        <m:rPr>
                          <m:nor/>
                        </m:rPr>
                        <a:rPr lang="en-US"/>
                        <m:t>y</m:t>
                      </m:r>
                      <m:r>
                        <m:rPr>
                          <m:nor/>
                        </m:rPr>
                        <a:rPr lang="en-US"/>
                        <m:t>1, </m:t>
                      </m:r>
                      <m:r>
                        <m:rPr>
                          <m:nor/>
                        </m:rPr>
                        <a:rPr lang="en-US"/>
                        <m:t>y</m:t>
                      </m:r>
                      <m:r>
                        <m:rPr>
                          <m:nor/>
                        </m:rPr>
                        <a:rPr lang="en-US"/>
                        <m:t>2)</m:t>
                      </m:r>
                    </m:oMath>
                  </m:oMathPara>
                </a14:m>
                <a:endParaRPr lang="en-US" sz="2250" dirty="0"/>
              </a:p>
              <a:p>
                <a:pPr>
                  <a:spcBef>
                    <a:spcPts val="0"/>
                  </a:spcBef>
                  <a:buNone/>
                </a:pPr>
                <a:endParaRPr lang="en-US" sz="2250" dirty="0"/>
              </a:p>
              <a:p>
                <a:pPr>
                  <a:spcBef>
                    <a:spcPts val="0"/>
                  </a:spcBef>
                  <a:buNone/>
                </a:pPr>
                <a:endParaRPr lang="en-US" sz="2250" dirty="0"/>
              </a:p>
              <a:p>
                <a:pPr>
                  <a:spcBef>
                    <a:spcPts val="0"/>
                  </a:spcBef>
                  <a:buNone/>
                </a:pPr>
                <a:endParaRPr lang="en-US" sz="2250" dirty="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250" dirty="0"/>
                  <a:t>Two nodes are d-separated if they are conditionally independent</a:t>
                </a:r>
              </a:p>
            </p:txBody>
          </p:sp>
        </mc:Choice>
        <mc:Fallback>
          <p:sp>
            <p:nvSpPr>
              <p:cNvPr id="382" name="Shape 38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0641" y="2030792"/>
                <a:ext cx="8380439" cy="3721967"/>
              </a:xfrm>
              <a:prstGeom prst="rect">
                <a:avLst/>
              </a:prstGeom>
              <a:blipFill rotWithShape="0">
                <a:blip r:embed="rId3"/>
                <a:stretch>
                  <a:fillRect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Shape 128"/>
          <p:cNvGrpSpPr/>
          <p:nvPr/>
        </p:nvGrpSpPr>
        <p:grpSpPr>
          <a:xfrm>
            <a:off x="5403559" y="1074932"/>
            <a:ext cx="3609473" cy="2454441"/>
            <a:chOff x="3801978" y="1819238"/>
            <a:chExt cx="4812631" cy="3272588"/>
          </a:xfrm>
        </p:grpSpPr>
        <p:grpSp>
          <p:nvGrpSpPr>
            <p:cNvPr id="23" name="Shape 129"/>
            <p:cNvGrpSpPr/>
            <p:nvPr/>
          </p:nvGrpSpPr>
          <p:grpSpPr>
            <a:xfrm>
              <a:off x="3801978" y="1819238"/>
              <a:ext cx="4812631" cy="3272588"/>
              <a:chOff x="2245894" y="1836822"/>
              <a:chExt cx="4812631" cy="3272588"/>
            </a:xfrm>
          </p:grpSpPr>
          <p:grpSp>
            <p:nvGrpSpPr>
              <p:cNvPr id="28" name="Shape 130"/>
              <p:cNvGrpSpPr/>
              <p:nvPr/>
            </p:nvGrpSpPr>
            <p:grpSpPr>
              <a:xfrm>
                <a:off x="2245894" y="2871536"/>
                <a:ext cx="4812631" cy="2237873"/>
                <a:chOff x="2245894" y="2871536"/>
                <a:chExt cx="4812631" cy="2237873"/>
              </a:xfrm>
            </p:grpSpPr>
            <p:sp>
              <p:nvSpPr>
                <p:cNvPr id="32" name="Shape 131"/>
                <p:cNvSpPr/>
                <p:nvPr/>
              </p:nvSpPr>
              <p:spPr>
                <a:xfrm>
                  <a:off x="5999748" y="3039978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3" name="Shape 132"/>
                <p:cNvGrpSpPr/>
                <p:nvPr/>
              </p:nvGrpSpPr>
              <p:grpSpPr>
                <a:xfrm>
                  <a:off x="2245894" y="2871536"/>
                  <a:ext cx="2951593" cy="2237873"/>
                  <a:chOff x="2245894" y="2871536"/>
                  <a:chExt cx="2951593" cy="2237873"/>
                </a:xfrm>
              </p:grpSpPr>
              <p:sp>
                <p:nvSpPr>
                  <p:cNvPr id="35" name="Shape 133"/>
                  <p:cNvSpPr/>
                  <p:nvPr/>
                </p:nvSpPr>
                <p:spPr>
                  <a:xfrm>
                    <a:off x="4118810" y="4275221"/>
                    <a:ext cx="850231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6" name="Shape 134"/>
                  <p:cNvGrpSpPr/>
                  <p:nvPr/>
                </p:nvGrpSpPr>
                <p:grpSpPr>
                  <a:xfrm>
                    <a:off x="2245894" y="2871536"/>
                    <a:ext cx="1058778" cy="834188"/>
                    <a:chOff x="2245894" y="2871536"/>
                    <a:chExt cx="1058778" cy="834188"/>
                  </a:xfrm>
                </p:grpSpPr>
                <p:sp>
                  <p:nvSpPr>
                    <p:cNvPr id="38" name="Shape 135"/>
                    <p:cNvSpPr/>
                    <p:nvPr/>
                  </p:nvSpPr>
                  <p:spPr>
                    <a:xfrm>
                      <a:off x="2245894" y="2871536"/>
                      <a:ext cx="850231" cy="834188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68569" tIns="34275" rIns="68569" bIns="34275" anchor="ctr" anchorCtr="0">
                      <a:noAutofit/>
                    </a:bodyPr>
                    <a:lstStyle/>
                    <a:p>
                      <a:pPr algn="ctr"/>
                      <a:endParaRPr sz="135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9" name="Shape 136"/>
                    <p:cNvSpPr txBox="1"/>
                    <p:nvPr/>
                  </p:nvSpPr>
                  <p:spPr>
                    <a:xfrm>
                      <a:off x="2454441" y="3011632"/>
                      <a:ext cx="850231" cy="5539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68569" tIns="34275" rIns="68569" bIns="34275" anchor="t" anchorCtr="0">
                      <a:noAutofit/>
                    </a:bodyPr>
                    <a:lstStyle/>
                    <a:p>
                      <a:pPr>
                        <a:buSzPct val="25000"/>
                      </a:pPr>
                      <a:r>
                        <a:rPr lang="en-US" sz="225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2250" baseline="-25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37" name="Shape 137"/>
                  <p:cNvSpPr txBox="1"/>
                  <p:nvPr/>
                </p:nvSpPr>
                <p:spPr>
                  <a:xfrm>
                    <a:off x="4347257" y="4415316"/>
                    <a:ext cx="850231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68569" tIns="34275" rIns="68569" bIns="34275" anchor="t" anchorCtr="0">
                    <a:noAutofit/>
                  </a:bodyPr>
                  <a:lstStyle/>
                  <a:p>
                    <a:pPr>
                      <a:buSzPct val="25000"/>
                    </a:pPr>
                    <a:r>
                      <a:rPr lang="en-US" sz="225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225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</p:grpSp>
            <p:sp>
              <p:nvSpPr>
                <p:cNvPr id="34" name="Shape 138"/>
                <p:cNvSpPr txBox="1"/>
                <p:nvPr/>
              </p:nvSpPr>
              <p:spPr>
                <a:xfrm>
                  <a:off x="6208294" y="3180074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</a:p>
              </p:txBody>
            </p:sp>
          </p:grpSp>
          <p:grpSp>
            <p:nvGrpSpPr>
              <p:cNvPr id="29" name="Shape 139"/>
              <p:cNvGrpSpPr/>
              <p:nvPr/>
            </p:nvGrpSpPr>
            <p:grpSpPr>
              <a:xfrm>
                <a:off x="4118810" y="1836822"/>
                <a:ext cx="1078677" cy="834188"/>
                <a:chOff x="4118810" y="1836822"/>
                <a:chExt cx="1078677" cy="834188"/>
              </a:xfrm>
            </p:grpSpPr>
            <p:sp>
              <p:nvSpPr>
                <p:cNvPr id="30" name="Shape 140"/>
                <p:cNvSpPr/>
                <p:nvPr/>
              </p:nvSpPr>
              <p:spPr>
                <a:xfrm>
                  <a:off x="4118810" y="1836822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Shape 141"/>
                <p:cNvSpPr txBox="1"/>
                <p:nvPr/>
              </p:nvSpPr>
              <p:spPr>
                <a:xfrm>
                  <a:off x="4347257" y="1977006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</a:p>
              </p:txBody>
            </p:sp>
          </p:grpSp>
        </p:grpSp>
        <p:cxnSp>
          <p:nvCxnSpPr>
            <p:cNvPr id="24" name="Shape 142"/>
            <p:cNvCxnSpPr/>
            <p:nvPr/>
          </p:nvCxnSpPr>
          <p:spPr>
            <a:xfrm rot="10800000" flipH="1">
              <a:off x="4739053" y="2497014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5" name="Shape 143"/>
            <p:cNvCxnSpPr/>
            <p:nvPr/>
          </p:nvCxnSpPr>
          <p:spPr>
            <a:xfrm>
              <a:off x="4652210" y="3905787"/>
              <a:ext cx="801026" cy="44171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6" name="Shape 144"/>
            <p:cNvCxnSpPr/>
            <p:nvPr/>
          </p:nvCxnSpPr>
          <p:spPr>
            <a:xfrm>
              <a:off x="6634489" y="2440644"/>
              <a:ext cx="823584" cy="45202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7" name="Shape 145"/>
            <p:cNvCxnSpPr/>
            <p:nvPr/>
          </p:nvCxnSpPr>
          <p:spPr>
            <a:xfrm rot="10800000" flipH="1">
              <a:off x="6631597" y="4002078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sp>
        <p:nvSpPr>
          <p:cNvPr id="40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19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0" y="1689204"/>
            <a:ext cx="8825459" cy="341505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133350" indent="0">
              <a:buNone/>
            </a:pPr>
            <a:r>
              <a:rPr lang="en-US" sz="2025" dirty="0"/>
              <a:t>The d-separation criterion for any pair of variables involves:</a:t>
            </a:r>
          </a:p>
          <a:p>
            <a:pPr marL="133350" indent="0">
              <a:buNone/>
            </a:pPr>
            <a:endParaRPr lang="en-US" sz="2025" dirty="0"/>
          </a:p>
          <a:p>
            <a:pPr marL="590550" indent="-457200">
              <a:buFont typeface="+mj-lt"/>
              <a:buAutoNum type="arabicPeriod"/>
            </a:pPr>
            <a:r>
              <a:rPr lang="en-US" sz="2025" dirty="0" smtClean="0"/>
              <a:t>Controlling </a:t>
            </a:r>
            <a:r>
              <a:rPr lang="en-US" sz="2025" dirty="0"/>
              <a:t>for common ancestors that could generate correlations between the pair</a:t>
            </a:r>
          </a:p>
          <a:p>
            <a:pPr marL="590550" indent="-457200">
              <a:buFont typeface="+mj-lt"/>
              <a:buAutoNum type="arabicPeriod"/>
            </a:pPr>
            <a:r>
              <a:rPr lang="en-US" sz="2025" dirty="0" smtClean="0"/>
              <a:t>Controlling </a:t>
            </a:r>
            <a:r>
              <a:rPr lang="en-US" sz="2025" dirty="0"/>
              <a:t>for causal connections through multi- link directed pathways via parents</a:t>
            </a:r>
          </a:p>
          <a:p>
            <a:pPr marL="590550" indent="-457200">
              <a:buFont typeface="+mj-lt"/>
              <a:buAutoNum type="arabicPeriod"/>
            </a:pPr>
            <a:r>
              <a:rPr lang="en-US" sz="2025" dirty="0" smtClean="0"/>
              <a:t>Not </a:t>
            </a:r>
            <a:r>
              <a:rPr lang="en-US" sz="2025" dirty="0"/>
              <a:t>controlling for common descendent variables</a:t>
            </a:r>
            <a:endParaRPr sz="2025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09671"/>
            <a:ext cx="6310859" cy="97953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2400"/>
              <a:t>Directed Separation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91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909" y="3060805"/>
            <a:ext cx="457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25" dirty="0">
                <a:latin typeface="Calibri" panose="020F0502020204030204" pitchFamily="34" charset="0"/>
              </a:rPr>
              <a:t>For example, for x and y3:</a:t>
            </a:r>
          </a:p>
          <a:p>
            <a:r>
              <a:rPr lang="en-US" sz="2025" dirty="0">
                <a:latin typeface="Calibri" panose="020F0502020204030204" pitchFamily="34" charset="0"/>
              </a:rPr>
              <a:t>(1) There are no common ancestors.</a:t>
            </a:r>
          </a:p>
          <a:p>
            <a:r>
              <a:rPr lang="en-US" sz="2025" dirty="0">
                <a:latin typeface="Calibri" panose="020F0502020204030204" pitchFamily="34" charset="0"/>
              </a:rPr>
              <a:t>(2) We include the parents of y3 that are</a:t>
            </a:r>
          </a:p>
          <a:p>
            <a:r>
              <a:rPr lang="en-US" sz="2025" dirty="0">
                <a:latin typeface="Calibri" panose="020F0502020204030204" pitchFamily="34" charset="0"/>
              </a:rPr>
              <a:t>part of mediating pathways: y1 and y2</a:t>
            </a:r>
          </a:p>
          <a:p>
            <a:r>
              <a:rPr lang="en-US" sz="2025" dirty="0">
                <a:latin typeface="Calibri" panose="020F0502020204030204" pitchFamily="34" charset="0"/>
              </a:rPr>
              <a:t>(3) There are no common descendants to</a:t>
            </a:r>
          </a:p>
          <a:p>
            <a:r>
              <a:rPr lang="en-US" sz="2025" dirty="0">
                <a:latin typeface="Calibri" panose="020F0502020204030204" pitchFamily="34" charset="0"/>
              </a:rPr>
              <a:t>worry about.</a:t>
            </a:r>
          </a:p>
          <a:p>
            <a:r>
              <a:rPr lang="en-US" sz="2025" dirty="0">
                <a:latin typeface="Calibri" panose="020F0502020204030204" pitchFamily="34" charset="0"/>
              </a:rPr>
              <a:t>Thus, their residuals are predicted to be</a:t>
            </a:r>
          </a:p>
          <a:p>
            <a:r>
              <a:rPr lang="en-US" sz="2025" dirty="0">
                <a:latin typeface="Calibri" panose="020F0502020204030204" pitchFamily="34" charset="0"/>
              </a:rPr>
              <a:t>uncorrelated.</a:t>
            </a:r>
            <a:endParaRPr lang="en-US" sz="2025" dirty="0"/>
          </a:p>
        </p:txBody>
      </p:sp>
      <p:grpSp>
        <p:nvGrpSpPr>
          <p:cNvPr id="42" name="Shape 128"/>
          <p:cNvGrpSpPr/>
          <p:nvPr/>
        </p:nvGrpSpPr>
        <p:grpSpPr>
          <a:xfrm>
            <a:off x="5092909" y="1400968"/>
            <a:ext cx="3609473" cy="2454441"/>
            <a:chOff x="3801978" y="1819238"/>
            <a:chExt cx="4812631" cy="3272588"/>
          </a:xfrm>
        </p:grpSpPr>
        <p:grpSp>
          <p:nvGrpSpPr>
            <p:cNvPr id="43" name="Shape 129"/>
            <p:cNvGrpSpPr/>
            <p:nvPr/>
          </p:nvGrpSpPr>
          <p:grpSpPr>
            <a:xfrm>
              <a:off x="3801978" y="1819238"/>
              <a:ext cx="4812631" cy="3272588"/>
              <a:chOff x="2245894" y="1836822"/>
              <a:chExt cx="4812631" cy="3272588"/>
            </a:xfrm>
          </p:grpSpPr>
          <p:grpSp>
            <p:nvGrpSpPr>
              <p:cNvPr id="48" name="Shape 130"/>
              <p:cNvGrpSpPr/>
              <p:nvPr/>
            </p:nvGrpSpPr>
            <p:grpSpPr>
              <a:xfrm>
                <a:off x="2245894" y="2871536"/>
                <a:ext cx="4812631" cy="2237873"/>
                <a:chOff x="2245894" y="2871536"/>
                <a:chExt cx="4812631" cy="2237873"/>
              </a:xfrm>
            </p:grpSpPr>
            <p:sp>
              <p:nvSpPr>
                <p:cNvPr id="52" name="Shape 131"/>
                <p:cNvSpPr/>
                <p:nvPr/>
              </p:nvSpPr>
              <p:spPr>
                <a:xfrm>
                  <a:off x="5999748" y="3039978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3" name="Shape 132"/>
                <p:cNvGrpSpPr/>
                <p:nvPr/>
              </p:nvGrpSpPr>
              <p:grpSpPr>
                <a:xfrm>
                  <a:off x="2245894" y="2871536"/>
                  <a:ext cx="2951593" cy="2237873"/>
                  <a:chOff x="2245894" y="2871536"/>
                  <a:chExt cx="2951593" cy="2237873"/>
                </a:xfrm>
              </p:grpSpPr>
              <p:sp>
                <p:nvSpPr>
                  <p:cNvPr id="55" name="Shape 133"/>
                  <p:cNvSpPr/>
                  <p:nvPr/>
                </p:nvSpPr>
                <p:spPr>
                  <a:xfrm>
                    <a:off x="4118810" y="4275221"/>
                    <a:ext cx="850231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56" name="Shape 134"/>
                  <p:cNvGrpSpPr/>
                  <p:nvPr/>
                </p:nvGrpSpPr>
                <p:grpSpPr>
                  <a:xfrm>
                    <a:off x="2245894" y="2871536"/>
                    <a:ext cx="1058778" cy="834188"/>
                    <a:chOff x="2245894" y="2871536"/>
                    <a:chExt cx="1058778" cy="834188"/>
                  </a:xfrm>
                </p:grpSpPr>
                <p:sp>
                  <p:nvSpPr>
                    <p:cNvPr id="58" name="Shape 135"/>
                    <p:cNvSpPr/>
                    <p:nvPr/>
                  </p:nvSpPr>
                  <p:spPr>
                    <a:xfrm>
                      <a:off x="2245894" y="2871536"/>
                      <a:ext cx="850231" cy="834188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68569" tIns="34275" rIns="68569" bIns="34275" anchor="ctr" anchorCtr="0">
                      <a:noAutofit/>
                    </a:bodyPr>
                    <a:lstStyle/>
                    <a:p>
                      <a:pPr algn="ctr"/>
                      <a:endParaRPr sz="135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9" name="Shape 136"/>
                    <p:cNvSpPr txBox="1"/>
                    <p:nvPr/>
                  </p:nvSpPr>
                  <p:spPr>
                    <a:xfrm>
                      <a:off x="2454441" y="3011632"/>
                      <a:ext cx="850231" cy="5539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68569" tIns="34275" rIns="68569" bIns="34275" anchor="t" anchorCtr="0">
                      <a:noAutofit/>
                    </a:bodyPr>
                    <a:lstStyle/>
                    <a:p>
                      <a:pPr>
                        <a:buSzPct val="25000"/>
                      </a:pPr>
                      <a:r>
                        <a:rPr lang="en-US" sz="225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2250" baseline="-25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57" name="Shape 137"/>
                  <p:cNvSpPr txBox="1"/>
                  <p:nvPr/>
                </p:nvSpPr>
                <p:spPr>
                  <a:xfrm>
                    <a:off x="4347257" y="4415316"/>
                    <a:ext cx="850231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68569" tIns="34275" rIns="68569" bIns="34275" anchor="t" anchorCtr="0">
                    <a:noAutofit/>
                  </a:bodyPr>
                  <a:lstStyle/>
                  <a:p>
                    <a:pPr>
                      <a:buSzPct val="25000"/>
                    </a:pPr>
                    <a:r>
                      <a:rPr lang="en-US" sz="225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225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</p:grpSp>
            <p:sp>
              <p:nvSpPr>
                <p:cNvPr id="54" name="Shape 138"/>
                <p:cNvSpPr txBox="1"/>
                <p:nvPr/>
              </p:nvSpPr>
              <p:spPr>
                <a:xfrm>
                  <a:off x="6208294" y="3180074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</a:p>
              </p:txBody>
            </p:sp>
          </p:grpSp>
          <p:grpSp>
            <p:nvGrpSpPr>
              <p:cNvPr id="49" name="Shape 139"/>
              <p:cNvGrpSpPr/>
              <p:nvPr/>
            </p:nvGrpSpPr>
            <p:grpSpPr>
              <a:xfrm>
                <a:off x="4118810" y="1836822"/>
                <a:ext cx="1078677" cy="834188"/>
                <a:chOff x="4118810" y="1836822"/>
                <a:chExt cx="1078677" cy="834188"/>
              </a:xfrm>
            </p:grpSpPr>
            <p:sp>
              <p:nvSpPr>
                <p:cNvPr id="50" name="Shape 140"/>
                <p:cNvSpPr/>
                <p:nvPr/>
              </p:nvSpPr>
              <p:spPr>
                <a:xfrm>
                  <a:off x="4118810" y="1836822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Shape 141"/>
                <p:cNvSpPr txBox="1"/>
                <p:nvPr/>
              </p:nvSpPr>
              <p:spPr>
                <a:xfrm>
                  <a:off x="4347257" y="1977006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</a:p>
              </p:txBody>
            </p:sp>
          </p:grpSp>
        </p:grpSp>
        <p:cxnSp>
          <p:nvCxnSpPr>
            <p:cNvPr id="44" name="Shape 142"/>
            <p:cNvCxnSpPr/>
            <p:nvPr/>
          </p:nvCxnSpPr>
          <p:spPr>
            <a:xfrm rot="10800000" flipH="1">
              <a:off x="4739053" y="2497014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5" name="Shape 143"/>
            <p:cNvCxnSpPr/>
            <p:nvPr/>
          </p:nvCxnSpPr>
          <p:spPr>
            <a:xfrm>
              <a:off x="4652210" y="3905787"/>
              <a:ext cx="801026" cy="44171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6" name="Shape 144"/>
            <p:cNvCxnSpPr/>
            <p:nvPr/>
          </p:nvCxnSpPr>
          <p:spPr>
            <a:xfrm>
              <a:off x="6634489" y="2440644"/>
              <a:ext cx="823584" cy="45202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7" name="Shape 145"/>
            <p:cNvCxnSpPr/>
            <p:nvPr/>
          </p:nvCxnSpPr>
          <p:spPr>
            <a:xfrm rot="10800000" flipH="1">
              <a:off x="6631597" y="4002078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sp>
        <p:nvSpPr>
          <p:cNvPr id="21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09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037" y="1925299"/>
            <a:ext cx="8566879" cy="3968646"/>
          </a:xfrm>
        </p:spPr>
        <p:txBody>
          <a:bodyPr/>
          <a:lstStyle/>
          <a:p>
            <a:r>
              <a:rPr lang="es-ES" sz="2100" dirty="0" err="1"/>
              <a:t>Basis</a:t>
            </a:r>
            <a:r>
              <a:rPr lang="es-ES" sz="2100" dirty="0"/>
              <a:t> Set: </a:t>
            </a:r>
            <a:r>
              <a:rPr lang="es-ES" sz="2100" dirty="0" err="1"/>
              <a:t>the</a:t>
            </a:r>
            <a:r>
              <a:rPr lang="es-ES" sz="2100" dirty="0"/>
              <a:t> </a:t>
            </a:r>
            <a:r>
              <a:rPr lang="es-ES" sz="2100" dirty="0" err="1"/>
              <a:t>minimum</a:t>
            </a:r>
            <a:r>
              <a:rPr lang="es-ES" sz="2100" dirty="0"/>
              <a:t> set of d-</a:t>
            </a:r>
            <a:r>
              <a:rPr lang="es-ES" sz="2100" dirty="0" err="1"/>
              <a:t>separation</a:t>
            </a:r>
            <a:r>
              <a:rPr lang="es-ES" sz="2100" dirty="0"/>
              <a:t> </a:t>
            </a:r>
            <a:r>
              <a:rPr lang="es-ES" sz="2100" dirty="0" err="1"/>
              <a:t>statements</a:t>
            </a:r>
            <a:r>
              <a:rPr lang="es-ES" sz="2100" dirty="0"/>
              <a:t>. </a:t>
            </a:r>
            <a:r>
              <a:rPr lang="es-ES" sz="2100" dirty="0" err="1"/>
              <a:t>This</a:t>
            </a:r>
            <a:r>
              <a:rPr lang="es-ES" sz="2100" dirty="0"/>
              <a:t> </a:t>
            </a:r>
            <a:r>
              <a:rPr lang="es-ES" sz="2100" dirty="0" err="1"/>
              <a:t>is</a:t>
            </a:r>
            <a:r>
              <a:rPr lang="es-ES" sz="2100" dirty="0"/>
              <a:t> </a:t>
            </a:r>
            <a:r>
              <a:rPr lang="es-ES" sz="2100" dirty="0" err="1"/>
              <a:t>sufficient</a:t>
            </a:r>
            <a:r>
              <a:rPr lang="es-ES" sz="2100" dirty="0"/>
              <a:t> to </a:t>
            </a:r>
            <a:r>
              <a:rPr lang="es-ES" sz="2100" dirty="0" err="1"/>
              <a:t>predict</a:t>
            </a:r>
            <a:r>
              <a:rPr lang="es-ES" sz="2100" dirty="0"/>
              <a:t> </a:t>
            </a:r>
            <a:r>
              <a:rPr lang="es-ES" sz="2100" dirty="0" err="1"/>
              <a:t>the</a:t>
            </a:r>
            <a:r>
              <a:rPr lang="es-ES" sz="2100" dirty="0"/>
              <a:t> </a:t>
            </a:r>
            <a:r>
              <a:rPr lang="es-ES" sz="2100" dirty="0" err="1"/>
              <a:t>entire</a:t>
            </a:r>
            <a:r>
              <a:rPr lang="es-ES" sz="2100" dirty="0"/>
              <a:t> set of d-</a:t>
            </a:r>
            <a:r>
              <a:rPr lang="es-ES" sz="2100" dirty="0" err="1"/>
              <a:t>separation</a:t>
            </a:r>
            <a:r>
              <a:rPr lang="es-ES" sz="2100" dirty="0"/>
              <a:t> </a:t>
            </a:r>
            <a:r>
              <a:rPr lang="es-ES" sz="2100" dirty="0" err="1"/>
              <a:t>statements</a:t>
            </a:r>
            <a:r>
              <a:rPr lang="es-ES" sz="2100" dirty="0"/>
              <a:t>. </a:t>
            </a:r>
          </a:p>
          <a:p>
            <a:endParaRPr lang="es-ES" sz="2100" dirty="0"/>
          </a:p>
          <a:p>
            <a:endParaRPr lang="es-ES" sz="2100" dirty="0"/>
          </a:p>
          <a:p>
            <a:endParaRPr lang="es-ES" sz="2100" dirty="0"/>
          </a:p>
          <a:p>
            <a:endParaRPr lang="es-ES" sz="2100" dirty="0"/>
          </a:p>
          <a:p>
            <a:r>
              <a:rPr lang="es-ES" sz="2100" dirty="0"/>
              <a:t>					1. x ⏊ y3 | (y1, y2)</a:t>
            </a:r>
          </a:p>
          <a:p>
            <a:r>
              <a:rPr lang="en-US" sz="2100" dirty="0"/>
              <a:t>					2. y1 ⏊ y2 | (x)</a:t>
            </a:r>
          </a:p>
        </p:txBody>
      </p:sp>
      <p:grpSp>
        <p:nvGrpSpPr>
          <p:cNvPr id="4" name="Shape 128"/>
          <p:cNvGrpSpPr/>
          <p:nvPr/>
        </p:nvGrpSpPr>
        <p:grpSpPr>
          <a:xfrm>
            <a:off x="760356" y="3064876"/>
            <a:ext cx="3609473" cy="2454441"/>
            <a:chOff x="3801978" y="1819238"/>
            <a:chExt cx="4812631" cy="3272588"/>
          </a:xfrm>
        </p:grpSpPr>
        <p:grpSp>
          <p:nvGrpSpPr>
            <p:cNvPr id="5" name="Shape 129"/>
            <p:cNvGrpSpPr/>
            <p:nvPr/>
          </p:nvGrpSpPr>
          <p:grpSpPr>
            <a:xfrm>
              <a:off x="3801978" y="1819238"/>
              <a:ext cx="4812631" cy="3272588"/>
              <a:chOff x="2245894" y="1836822"/>
              <a:chExt cx="4812631" cy="3272588"/>
            </a:xfrm>
          </p:grpSpPr>
          <p:grpSp>
            <p:nvGrpSpPr>
              <p:cNvPr id="10" name="Shape 130"/>
              <p:cNvGrpSpPr/>
              <p:nvPr/>
            </p:nvGrpSpPr>
            <p:grpSpPr>
              <a:xfrm>
                <a:off x="2245894" y="2871536"/>
                <a:ext cx="4812631" cy="2237873"/>
                <a:chOff x="2245894" y="2871536"/>
                <a:chExt cx="4812631" cy="2237873"/>
              </a:xfrm>
            </p:grpSpPr>
            <p:sp>
              <p:nvSpPr>
                <p:cNvPr id="14" name="Shape 131"/>
                <p:cNvSpPr/>
                <p:nvPr/>
              </p:nvSpPr>
              <p:spPr>
                <a:xfrm>
                  <a:off x="5999748" y="3039978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" name="Shape 132"/>
                <p:cNvGrpSpPr/>
                <p:nvPr/>
              </p:nvGrpSpPr>
              <p:grpSpPr>
                <a:xfrm>
                  <a:off x="2245894" y="2871536"/>
                  <a:ext cx="2951593" cy="2237873"/>
                  <a:chOff x="2245894" y="2871536"/>
                  <a:chExt cx="2951593" cy="2237873"/>
                </a:xfrm>
              </p:grpSpPr>
              <p:sp>
                <p:nvSpPr>
                  <p:cNvPr id="17" name="Shape 133"/>
                  <p:cNvSpPr/>
                  <p:nvPr/>
                </p:nvSpPr>
                <p:spPr>
                  <a:xfrm>
                    <a:off x="4118810" y="4275221"/>
                    <a:ext cx="850231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8" name="Shape 134"/>
                  <p:cNvGrpSpPr/>
                  <p:nvPr/>
                </p:nvGrpSpPr>
                <p:grpSpPr>
                  <a:xfrm>
                    <a:off x="2245894" y="2871536"/>
                    <a:ext cx="1058778" cy="834188"/>
                    <a:chOff x="2245894" y="2871536"/>
                    <a:chExt cx="1058778" cy="834188"/>
                  </a:xfrm>
                </p:grpSpPr>
                <p:sp>
                  <p:nvSpPr>
                    <p:cNvPr id="20" name="Shape 135"/>
                    <p:cNvSpPr/>
                    <p:nvPr/>
                  </p:nvSpPr>
                  <p:spPr>
                    <a:xfrm>
                      <a:off x="2245894" y="2871536"/>
                      <a:ext cx="850231" cy="834188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68569" tIns="34275" rIns="68569" bIns="34275" anchor="ctr" anchorCtr="0">
                      <a:noAutofit/>
                    </a:bodyPr>
                    <a:lstStyle/>
                    <a:p>
                      <a:pPr algn="ctr"/>
                      <a:endParaRPr sz="135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Shape 136"/>
                    <p:cNvSpPr txBox="1"/>
                    <p:nvPr/>
                  </p:nvSpPr>
                  <p:spPr>
                    <a:xfrm>
                      <a:off x="2454441" y="3011632"/>
                      <a:ext cx="850231" cy="5539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68569" tIns="34275" rIns="68569" bIns="34275" anchor="t" anchorCtr="0">
                      <a:noAutofit/>
                    </a:bodyPr>
                    <a:lstStyle/>
                    <a:p>
                      <a:pPr>
                        <a:buSzPct val="25000"/>
                      </a:pPr>
                      <a:r>
                        <a:rPr lang="en-US" sz="225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2250" baseline="-25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19" name="Shape 137"/>
                  <p:cNvSpPr txBox="1"/>
                  <p:nvPr/>
                </p:nvSpPr>
                <p:spPr>
                  <a:xfrm>
                    <a:off x="4347257" y="4415316"/>
                    <a:ext cx="850231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68569" tIns="34275" rIns="68569" bIns="34275" anchor="t" anchorCtr="0">
                    <a:noAutofit/>
                  </a:bodyPr>
                  <a:lstStyle/>
                  <a:p>
                    <a:pPr>
                      <a:buSzPct val="25000"/>
                    </a:pPr>
                    <a:r>
                      <a:rPr lang="en-US" sz="225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225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</p:grpSp>
            <p:sp>
              <p:nvSpPr>
                <p:cNvPr id="16" name="Shape 138"/>
                <p:cNvSpPr txBox="1"/>
                <p:nvPr/>
              </p:nvSpPr>
              <p:spPr>
                <a:xfrm>
                  <a:off x="6208294" y="3180074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</a:p>
              </p:txBody>
            </p:sp>
          </p:grpSp>
          <p:grpSp>
            <p:nvGrpSpPr>
              <p:cNvPr id="11" name="Shape 139"/>
              <p:cNvGrpSpPr/>
              <p:nvPr/>
            </p:nvGrpSpPr>
            <p:grpSpPr>
              <a:xfrm>
                <a:off x="4118810" y="1836822"/>
                <a:ext cx="1078677" cy="834188"/>
                <a:chOff x="4118810" y="1836822"/>
                <a:chExt cx="1078677" cy="834188"/>
              </a:xfrm>
            </p:grpSpPr>
            <p:sp>
              <p:nvSpPr>
                <p:cNvPr id="12" name="Shape 140"/>
                <p:cNvSpPr/>
                <p:nvPr/>
              </p:nvSpPr>
              <p:spPr>
                <a:xfrm>
                  <a:off x="4118810" y="1836822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Shape 141"/>
                <p:cNvSpPr txBox="1"/>
                <p:nvPr/>
              </p:nvSpPr>
              <p:spPr>
                <a:xfrm>
                  <a:off x="4347257" y="1977006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</a:p>
              </p:txBody>
            </p:sp>
          </p:grpSp>
        </p:grpSp>
        <p:cxnSp>
          <p:nvCxnSpPr>
            <p:cNvPr id="6" name="Shape 142"/>
            <p:cNvCxnSpPr/>
            <p:nvPr/>
          </p:nvCxnSpPr>
          <p:spPr>
            <a:xfrm rot="10800000" flipH="1">
              <a:off x="4739053" y="2497014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7" name="Shape 143"/>
            <p:cNvCxnSpPr/>
            <p:nvPr/>
          </p:nvCxnSpPr>
          <p:spPr>
            <a:xfrm>
              <a:off x="4652210" y="3905787"/>
              <a:ext cx="801026" cy="44171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8" name="Shape 144"/>
            <p:cNvCxnSpPr/>
            <p:nvPr/>
          </p:nvCxnSpPr>
          <p:spPr>
            <a:xfrm>
              <a:off x="6634489" y="2440644"/>
              <a:ext cx="823584" cy="45202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9" name="Shape 145"/>
            <p:cNvCxnSpPr/>
            <p:nvPr/>
          </p:nvCxnSpPr>
          <p:spPr>
            <a:xfrm rot="10800000" flipH="1">
              <a:off x="6631597" y="4002078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sp>
        <p:nvSpPr>
          <p:cNvPr id="22" name="Title 1"/>
          <p:cNvSpPr txBox="1">
            <a:spLocks/>
          </p:cNvSpPr>
          <p:nvPr/>
        </p:nvSpPr>
        <p:spPr>
          <a:xfrm>
            <a:off x="1" y="408327"/>
            <a:ext cx="6310859" cy="97953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l"/>
            <a:r>
              <a:rPr lang="en-US" sz="2400"/>
              <a:t>Directed Separation</a:t>
            </a:r>
            <a:endParaRPr lang="en-US" sz="2400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010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497907"/>
            <a:ext cx="6310859" cy="979534"/>
          </a:xfrm>
        </p:spPr>
        <p:txBody>
          <a:bodyPr/>
          <a:lstStyle/>
          <a:p>
            <a:pPr algn="l"/>
            <a:r>
              <a:rPr lang="en-US" sz="2400" dirty="0"/>
              <a:t>Directed</a:t>
            </a:r>
            <a:r>
              <a:rPr lang="en-US" dirty="0"/>
              <a:t> </a:t>
            </a:r>
            <a:r>
              <a:rPr lang="en-US" sz="2400" dirty="0"/>
              <a:t>Separation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6037" y="1914056"/>
                <a:ext cx="8566879" cy="3968646"/>
              </a:xfrm>
            </p:spPr>
            <p:txBody>
              <a:bodyPr/>
              <a:lstStyle/>
              <a:p>
                <a:r>
                  <a:rPr lang="es-ES" sz="2100" dirty="0"/>
                  <a:t>Basis Set: </a:t>
                </a:r>
                <a:r>
                  <a:rPr lang="es-ES" sz="2100" dirty="0" err="1"/>
                  <a:t>the</a:t>
                </a:r>
                <a:r>
                  <a:rPr lang="es-ES" sz="2100" dirty="0"/>
                  <a:t> </a:t>
                </a:r>
                <a:r>
                  <a:rPr lang="es-ES" sz="2100" dirty="0" err="1"/>
                  <a:t>minimum</a:t>
                </a:r>
                <a:r>
                  <a:rPr lang="es-ES" sz="2100" dirty="0"/>
                  <a:t> set of d-</a:t>
                </a:r>
                <a:r>
                  <a:rPr lang="es-ES" sz="2100" dirty="0" err="1"/>
                  <a:t>separation</a:t>
                </a:r>
                <a:r>
                  <a:rPr lang="es-ES" sz="2100" dirty="0"/>
                  <a:t> </a:t>
                </a:r>
                <a:r>
                  <a:rPr lang="es-ES" sz="2100" dirty="0" err="1"/>
                  <a:t>statements</a:t>
                </a:r>
                <a:r>
                  <a:rPr lang="es-ES" sz="2100" dirty="0"/>
                  <a:t>. </a:t>
                </a:r>
                <a:r>
                  <a:rPr lang="es-ES" sz="2100" dirty="0" err="1"/>
                  <a:t>This</a:t>
                </a:r>
                <a:r>
                  <a:rPr lang="es-ES" sz="2100" dirty="0"/>
                  <a:t> </a:t>
                </a:r>
                <a:r>
                  <a:rPr lang="es-ES" sz="2100" dirty="0" err="1"/>
                  <a:t>is</a:t>
                </a:r>
                <a:r>
                  <a:rPr lang="es-ES" sz="2100" dirty="0"/>
                  <a:t> </a:t>
                </a:r>
                <a:r>
                  <a:rPr lang="es-ES" sz="2100" dirty="0" err="1"/>
                  <a:t>sufficient</a:t>
                </a:r>
                <a:r>
                  <a:rPr lang="es-ES" sz="2100" dirty="0"/>
                  <a:t> to </a:t>
                </a:r>
                <a:r>
                  <a:rPr lang="es-ES" sz="2100" dirty="0" err="1"/>
                  <a:t>predict</a:t>
                </a:r>
                <a:r>
                  <a:rPr lang="es-ES" sz="2100" dirty="0"/>
                  <a:t> </a:t>
                </a:r>
                <a:r>
                  <a:rPr lang="es-ES" sz="2100" dirty="0" err="1"/>
                  <a:t>the</a:t>
                </a:r>
                <a:r>
                  <a:rPr lang="es-ES" sz="2100" dirty="0"/>
                  <a:t> </a:t>
                </a:r>
                <a:r>
                  <a:rPr lang="es-ES" sz="2100" dirty="0" err="1"/>
                  <a:t>entire</a:t>
                </a:r>
                <a:r>
                  <a:rPr lang="es-ES" sz="2100" dirty="0"/>
                  <a:t> set of d-</a:t>
                </a:r>
                <a:r>
                  <a:rPr lang="es-ES" sz="2100" dirty="0" err="1"/>
                  <a:t>separation</a:t>
                </a:r>
                <a:r>
                  <a:rPr lang="es-ES" sz="2100" dirty="0"/>
                  <a:t> </a:t>
                </a:r>
                <a:r>
                  <a:rPr lang="es-ES" sz="2100" dirty="0" err="1"/>
                  <a:t>statements</a:t>
                </a:r>
                <a:r>
                  <a:rPr lang="es-ES" sz="2100" dirty="0"/>
                  <a:t>. </a:t>
                </a:r>
              </a:p>
              <a:p>
                <a:endParaRPr lang="es-ES" sz="2100" dirty="0"/>
              </a:p>
              <a:p>
                <a:endParaRPr lang="es-ES" sz="2100" dirty="0"/>
              </a:p>
              <a:p>
                <a:endParaRPr lang="es-ES" sz="2100" dirty="0"/>
              </a:p>
              <a:p>
                <a:endParaRPr lang="es-ES" sz="2100" dirty="0"/>
              </a:p>
              <a:p>
                <a:r>
                  <a:rPr lang="es-ES" sz="2100" dirty="0"/>
                  <a:t>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1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6037" y="1914056"/>
                <a:ext cx="8566879" cy="3968646"/>
              </a:xfrm>
              <a:blipFill rotWithShape="0">
                <a:blip r:embed="rId3"/>
                <a:stretch>
                  <a:fillRect t="-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Shape 128"/>
          <p:cNvGrpSpPr/>
          <p:nvPr/>
        </p:nvGrpSpPr>
        <p:grpSpPr>
          <a:xfrm>
            <a:off x="760356" y="3064876"/>
            <a:ext cx="3609473" cy="2454441"/>
            <a:chOff x="3801978" y="1819238"/>
            <a:chExt cx="4812631" cy="3272588"/>
          </a:xfrm>
        </p:grpSpPr>
        <p:grpSp>
          <p:nvGrpSpPr>
            <p:cNvPr id="5" name="Shape 129"/>
            <p:cNvGrpSpPr/>
            <p:nvPr/>
          </p:nvGrpSpPr>
          <p:grpSpPr>
            <a:xfrm>
              <a:off x="3801978" y="1819238"/>
              <a:ext cx="4812631" cy="3272588"/>
              <a:chOff x="2245894" y="1836822"/>
              <a:chExt cx="4812631" cy="3272588"/>
            </a:xfrm>
          </p:grpSpPr>
          <p:grpSp>
            <p:nvGrpSpPr>
              <p:cNvPr id="10" name="Shape 130"/>
              <p:cNvGrpSpPr/>
              <p:nvPr/>
            </p:nvGrpSpPr>
            <p:grpSpPr>
              <a:xfrm>
                <a:off x="2245894" y="2871536"/>
                <a:ext cx="4812631" cy="2237873"/>
                <a:chOff x="2245894" y="2871536"/>
                <a:chExt cx="4812631" cy="2237873"/>
              </a:xfrm>
            </p:grpSpPr>
            <p:sp>
              <p:nvSpPr>
                <p:cNvPr id="14" name="Shape 131"/>
                <p:cNvSpPr/>
                <p:nvPr/>
              </p:nvSpPr>
              <p:spPr>
                <a:xfrm>
                  <a:off x="5999748" y="3039978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" name="Shape 132"/>
                <p:cNvGrpSpPr/>
                <p:nvPr/>
              </p:nvGrpSpPr>
              <p:grpSpPr>
                <a:xfrm>
                  <a:off x="2245894" y="2871536"/>
                  <a:ext cx="2951593" cy="2237873"/>
                  <a:chOff x="2245894" y="2871536"/>
                  <a:chExt cx="2951593" cy="2237873"/>
                </a:xfrm>
              </p:grpSpPr>
              <p:sp>
                <p:nvSpPr>
                  <p:cNvPr id="17" name="Shape 133"/>
                  <p:cNvSpPr/>
                  <p:nvPr/>
                </p:nvSpPr>
                <p:spPr>
                  <a:xfrm>
                    <a:off x="4118810" y="4275221"/>
                    <a:ext cx="850231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8" name="Shape 134"/>
                  <p:cNvGrpSpPr/>
                  <p:nvPr/>
                </p:nvGrpSpPr>
                <p:grpSpPr>
                  <a:xfrm>
                    <a:off x="2245894" y="2871536"/>
                    <a:ext cx="1058778" cy="834188"/>
                    <a:chOff x="2245894" y="2871536"/>
                    <a:chExt cx="1058778" cy="834188"/>
                  </a:xfrm>
                </p:grpSpPr>
                <p:sp>
                  <p:nvSpPr>
                    <p:cNvPr id="20" name="Shape 135"/>
                    <p:cNvSpPr/>
                    <p:nvPr/>
                  </p:nvSpPr>
                  <p:spPr>
                    <a:xfrm>
                      <a:off x="2245894" y="2871536"/>
                      <a:ext cx="850231" cy="834188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68569" tIns="34275" rIns="68569" bIns="34275" anchor="ctr" anchorCtr="0">
                      <a:noAutofit/>
                    </a:bodyPr>
                    <a:lstStyle/>
                    <a:p>
                      <a:pPr algn="ctr"/>
                      <a:endParaRPr sz="135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Shape 136"/>
                    <p:cNvSpPr txBox="1"/>
                    <p:nvPr/>
                  </p:nvSpPr>
                  <p:spPr>
                    <a:xfrm>
                      <a:off x="2454441" y="3011632"/>
                      <a:ext cx="850231" cy="5539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68569" tIns="34275" rIns="68569" bIns="34275" anchor="t" anchorCtr="0">
                      <a:noAutofit/>
                    </a:bodyPr>
                    <a:lstStyle/>
                    <a:p>
                      <a:pPr>
                        <a:buSzPct val="25000"/>
                      </a:pPr>
                      <a:r>
                        <a:rPr lang="en-US" sz="225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2250" baseline="-25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19" name="Shape 137"/>
                  <p:cNvSpPr txBox="1"/>
                  <p:nvPr/>
                </p:nvSpPr>
                <p:spPr>
                  <a:xfrm>
                    <a:off x="4347257" y="4415316"/>
                    <a:ext cx="850231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68569" tIns="34275" rIns="68569" bIns="34275" anchor="t" anchorCtr="0">
                    <a:noAutofit/>
                  </a:bodyPr>
                  <a:lstStyle/>
                  <a:p>
                    <a:pPr>
                      <a:buSzPct val="25000"/>
                    </a:pPr>
                    <a:r>
                      <a:rPr lang="en-US" sz="225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225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</p:grpSp>
            <p:sp>
              <p:nvSpPr>
                <p:cNvPr id="16" name="Shape 138"/>
                <p:cNvSpPr txBox="1"/>
                <p:nvPr/>
              </p:nvSpPr>
              <p:spPr>
                <a:xfrm>
                  <a:off x="6208294" y="3180074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</a:p>
              </p:txBody>
            </p:sp>
          </p:grpSp>
          <p:grpSp>
            <p:nvGrpSpPr>
              <p:cNvPr id="11" name="Shape 139"/>
              <p:cNvGrpSpPr/>
              <p:nvPr/>
            </p:nvGrpSpPr>
            <p:grpSpPr>
              <a:xfrm>
                <a:off x="4118810" y="1836822"/>
                <a:ext cx="1078677" cy="834188"/>
                <a:chOff x="4118810" y="1836822"/>
                <a:chExt cx="1078677" cy="834188"/>
              </a:xfrm>
            </p:grpSpPr>
            <p:sp>
              <p:nvSpPr>
                <p:cNvPr id="12" name="Shape 140"/>
                <p:cNvSpPr/>
                <p:nvPr/>
              </p:nvSpPr>
              <p:spPr>
                <a:xfrm>
                  <a:off x="4118810" y="1836822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Shape 141"/>
                <p:cNvSpPr txBox="1"/>
                <p:nvPr/>
              </p:nvSpPr>
              <p:spPr>
                <a:xfrm>
                  <a:off x="4347257" y="1977006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</a:p>
              </p:txBody>
            </p:sp>
          </p:grpSp>
        </p:grpSp>
        <p:cxnSp>
          <p:nvCxnSpPr>
            <p:cNvPr id="6" name="Shape 142"/>
            <p:cNvCxnSpPr/>
            <p:nvPr/>
          </p:nvCxnSpPr>
          <p:spPr>
            <a:xfrm rot="10800000" flipH="1">
              <a:off x="4739053" y="2497014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7" name="Shape 143"/>
            <p:cNvCxnSpPr/>
            <p:nvPr/>
          </p:nvCxnSpPr>
          <p:spPr>
            <a:xfrm>
              <a:off x="4652210" y="3905787"/>
              <a:ext cx="801026" cy="44171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8" name="Shape 144"/>
            <p:cNvCxnSpPr/>
            <p:nvPr/>
          </p:nvCxnSpPr>
          <p:spPr>
            <a:xfrm>
              <a:off x="6634489" y="2440644"/>
              <a:ext cx="823584" cy="45202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9" name="Shape 145"/>
            <p:cNvCxnSpPr/>
            <p:nvPr/>
          </p:nvCxnSpPr>
          <p:spPr>
            <a:xfrm rot="10800000" flipH="1">
              <a:off x="6631597" y="4002078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sp>
        <p:nvSpPr>
          <p:cNvPr id="22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9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 descr="sem-cfa"/>
          <p:cNvPicPr preferRelativeResize="0"/>
          <p:nvPr/>
        </p:nvPicPr>
        <p:blipFill rotWithShape="1">
          <a:blip r:embed="rId3">
            <a:alphaModFix/>
          </a:blip>
          <a:srcRect b="11597"/>
          <a:stretch/>
        </p:blipFill>
        <p:spPr>
          <a:xfrm>
            <a:off x="4990171" y="361648"/>
            <a:ext cx="4153829" cy="264281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0" y="0"/>
            <a:ext cx="9144000" cy="4060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Shape 90" descr="http://www.theanalysisfactor.com/wp-content/uploads/2016/03/sem-path-e1458568439145.png"/>
          <p:cNvPicPr preferRelativeResize="0"/>
          <p:nvPr/>
        </p:nvPicPr>
        <p:blipFill rotWithShape="1">
          <a:blip r:embed="rId4">
            <a:alphaModFix/>
          </a:blip>
          <a:srcRect t="2948" r="3313" b="23608"/>
          <a:stretch/>
        </p:blipFill>
        <p:spPr>
          <a:xfrm>
            <a:off x="186800" y="517269"/>
            <a:ext cx="4385200" cy="2567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 descr="http://www.theanalysisfactor.com/wp-content/uploads/2016/03/sem-latent-variable-structural-e1458568584105.png"/>
          <p:cNvPicPr preferRelativeResize="0"/>
          <p:nvPr/>
        </p:nvPicPr>
        <p:blipFill rotWithShape="1">
          <a:blip r:embed="rId5">
            <a:alphaModFix/>
          </a:blip>
          <a:srcRect b="11432"/>
          <a:stretch/>
        </p:blipFill>
        <p:spPr>
          <a:xfrm>
            <a:off x="98613" y="3686683"/>
            <a:ext cx="4473388" cy="2761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 descr="sem-latent-growth-curve"/>
          <p:cNvPicPr preferRelativeResize="0"/>
          <p:nvPr/>
        </p:nvPicPr>
        <p:blipFill rotWithShape="1">
          <a:blip r:embed="rId6">
            <a:alphaModFix/>
          </a:blip>
          <a:srcRect b="23998"/>
          <a:stretch/>
        </p:blipFill>
        <p:spPr>
          <a:xfrm>
            <a:off x="4873630" y="3622325"/>
            <a:ext cx="4001428" cy="248491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698659" y="6696418"/>
            <a:ext cx="4343400" cy="16158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examples credit to </a:t>
            </a:r>
            <a:r>
              <a:rPr lang="en-US" sz="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Manolo</a:t>
            </a:r>
            <a:r>
              <a:rPr lang="en-US" sz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Romero Escobar. http://www.theanalysisfactor.com/four-types-sem/</a:t>
            </a:r>
          </a:p>
        </p:txBody>
      </p:sp>
      <p:sp>
        <p:nvSpPr>
          <p:cNvPr id="96" name="Shape 96"/>
          <p:cNvSpPr/>
          <p:nvPr/>
        </p:nvSpPr>
        <p:spPr>
          <a:xfrm>
            <a:off x="1343419" y="1683094"/>
            <a:ext cx="127800" cy="1615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7" name="Shape 97"/>
          <p:cNvSpPr/>
          <p:nvPr/>
        </p:nvSpPr>
        <p:spPr>
          <a:xfrm>
            <a:off x="1471219" y="1873800"/>
            <a:ext cx="99450" cy="780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8" name="Shape 98"/>
          <p:cNvSpPr/>
          <p:nvPr/>
        </p:nvSpPr>
        <p:spPr>
          <a:xfrm>
            <a:off x="2561513" y="1832063"/>
            <a:ext cx="127800" cy="1615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99" name="Shape 99"/>
          <p:cNvSpPr/>
          <p:nvPr/>
        </p:nvSpPr>
        <p:spPr>
          <a:xfrm>
            <a:off x="1865925" y="2258944"/>
            <a:ext cx="127800" cy="1615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0" name="Shape 100"/>
          <p:cNvSpPr/>
          <p:nvPr/>
        </p:nvSpPr>
        <p:spPr>
          <a:xfrm>
            <a:off x="1646325" y="2043356"/>
            <a:ext cx="127800" cy="1615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1" name="Shape 101"/>
          <p:cNvSpPr/>
          <p:nvPr/>
        </p:nvSpPr>
        <p:spPr>
          <a:xfrm>
            <a:off x="1646325" y="2432231"/>
            <a:ext cx="127800" cy="1615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2" name="Shape 102"/>
          <p:cNvSpPr/>
          <p:nvPr/>
        </p:nvSpPr>
        <p:spPr>
          <a:xfrm>
            <a:off x="2561513" y="2731238"/>
            <a:ext cx="127800" cy="1615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3" name="Shape 103"/>
          <p:cNvSpPr/>
          <p:nvPr/>
        </p:nvSpPr>
        <p:spPr>
          <a:xfrm>
            <a:off x="1343419" y="2923688"/>
            <a:ext cx="127800" cy="1615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" name="TextBox 1"/>
          <p:cNvSpPr txBox="1"/>
          <p:nvPr/>
        </p:nvSpPr>
        <p:spPr>
          <a:xfrm>
            <a:off x="2490612" y="-5015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What is Structural Equation Modeling?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0604" y="3121223"/>
            <a:ext cx="336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Analysis: Only Observed Variables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63029" y="3115660"/>
            <a:ext cx="4222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Confirmatory Factor Analysis / Measurement Model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04992" y="6469432"/>
            <a:ext cx="284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Latent Variable Structural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44396" y="6161655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Latent Growth Model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408327"/>
            <a:ext cx="6310859" cy="979534"/>
          </a:xfrm>
        </p:spPr>
        <p:txBody>
          <a:bodyPr/>
          <a:lstStyle/>
          <a:p>
            <a:pPr algn="l"/>
            <a:r>
              <a:rPr lang="en-US" sz="2400" dirty="0"/>
              <a:t>Directed Separation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037" y="1914056"/>
            <a:ext cx="8566879" cy="3968646"/>
          </a:xfrm>
        </p:spPr>
        <p:txBody>
          <a:bodyPr/>
          <a:lstStyle/>
          <a:p>
            <a:r>
              <a:rPr lang="es-ES" sz="2100" dirty="0" err="1"/>
              <a:t>Each</a:t>
            </a:r>
            <a:r>
              <a:rPr lang="es-ES" sz="2100" dirty="0"/>
              <a:t> of </a:t>
            </a:r>
            <a:r>
              <a:rPr lang="es-ES" sz="2100" dirty="0" err="1"/>
              <a:t>the</a:t>
            </a:r>
            <a:r>
              <a:rPr lang="es-ES" sz="2100" dirty="0"/>
              <a:t> d-</a:t>
            </a:r>
            <a:r>
              <a:rPr lang="es-ES" sz="2100" dirty="0" err="1"/>
              <a:t>separated</a:t>
            </a:r>
            <a:r>
              <a:rPr lang="es-ES" sz="2100" dirty="0"/>
              <a:t> </a:t>
            </a:r>
            <a:r>
              <a:rPr lang="es-ES" sz="2100" dirty="0" err="1"/>
              <a:t>statements</a:t>
            </a:r>
            <a:r>
              <a:rPr lang="es-ES" sz="2100" dirty="0"/>
              <a:t> </a:t>
            </a:r>
            <a:r>
              <a:rPr lang="es-ES" sz="2100" dirty="0" err="1"/>
              <a:t>predicts</a:t>
            </a:r>
            <a:r>
              <a:rPr lang="es-ES" sz="2100" dirty="0"/>
              <a:t> a (</a:t>
            </a:r>
            <a:r>
              <a:rPr lang="es-ES" sz="2100" dirty="0" err="1"/>
              <a:t>conditional</a:t>
            </a:r>
            <a:r>
              <a:rPr lang="es-ES" sz="2100" dirty="0"/>
              <a:t>) </a:t>
            </a:r>
            <a:r>
              <a:rPr lang="es-ES" sz="2100" dirty="0" err="1"/>
              <a:t>probabilistic</a:t>
            </a:r>
            <a:r>
              <a:rPr lang="es-ES" sz="2100" dirty="0"/>
              <a:t> </a:t>
            </a:r>
            <a:r>
              <a:rPr lang="es-ES" sz="2100" dirty="0" err="1"/>
              <a:t>independence</a:t>
            </a:r>
            <a:r>
              <a:rPr lang="es-ES" sz="2100" dirty="0"/>
              <a:t> </a:t>
            </a:r>
          </a:p>
          <a:p>
            <a:endParaRPr lang="es-ES" sz="2100" dirty="0"/>
          </a:p>
          <a:p>
            <a:endParaRPr lang="es-ES" sz="2100" dirty="0"/>
          </a:p>
          <a:p>
            <a:endParaRPr lang="es-ES" sz="2100" dirty="0"/>
          </a:p>
          <a:p>
            <a:endParaRPr lang="es-ES" sz="2100" dirty="0"/>
          </a:p>
          <a:p>
            <a:r>
              <a:rPr lang="es-ES" sz="2100" dirty="0"/>
              <a:t>					1. x ⏊ y3 | (y1, y2)</a:t>
            </a:r>
          </a:p>
          <a:p>
            <a:r>
              <a:rPr lang="en-US" sz="2100" dirty="0"/>
              <a:t>					2. y1 ⏊ y2 | (x)</a:t>
            </a:r>
          </a:p>
          <a:p>
            <a:endParaRPr lang="en-US" sz="2100" dirty="0"/>
          </a:p>
        </p:txBody>
      </p:sp>
      <p:grpSp>
        <p:nvGrpSpPr>
          <p:cNvPr id="4" name="Shape 128"/>
          <p:cNvGrpSpPr/>
          <p:nvPr/>
        </p:nvGrpSpPr>
        <p:grpSpPr>
          <a:xfrm>
            <a:off x="760356" y="3064876"/>
            <a:ext cx="3609473" cy="2454441"/>
            <a:chOff x="3801978" y="1819238"/>
            <a:chExt cx="4812631" cy="3272588"/>
          </a:xfrm>
        </p:grpSpPr>
        <p:grpSp>
          <p:nvGrpSpPr>
            <p:cNvPr id="5" name="Shape 129"/>
            <p:cNvGrpSpPr/>
            <p:nvPr/>
          </p:nvGrpSpPr>
          <p:grpSpPr>
            <a:xfrm>
              <a:off x="3801978" y="1819238"/>
              <a:ext cx="4812631" cy="3272588"/>
              <a:chOff x="2245894" y="1836822"/>
              <a:chExt cx="4812631" cy="3272588"/>
            </a:xfrm>
          </p:grpSpPr>
          <p:grpSp>
            <p:nvGrpSpPr>
              <p:cNvPr id="10" name="Shape 130"/>
              <p:cNvGrpSpPr/>
              <p:nvPr/>
            </p:nvGrpSpPr>
            <p:grpSpPr>
              <a:xfrm>
                <a:off x="2245894" y="2871536"/>
                <a:ext cx="4812631" cy="2237873"/>
                <a:chOff x="2245894" y="2871536"/>
                <a:chExt cx="4812631" cy="2237873"/>
              </a:xfrm>
            </p:grpSpPr>
            <p:sp>
              <p:nvSpPr>
                <p:cNvPr id="14" name="Shape 131"/>
                <p:cNvSpPr/>
                <p:nvPr/>
              </p:nvSpPr>
              <p:spPr>
                <a:xfrm>
                  <a:off x="5999748" y="3039978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" name="Shape 132"/>
                <p:cNvGrpSpPr/>
                <p:nvPr/>
              </p:nvGrpSpPr>
              <p:grpSpPr>
                <a:xfrm>
                  <a:off x="2245894" y="2871536"/>
                  <a:ext cx="2951593" cy="2237873"/>
                  <a:chOff x="2245894" y="2871536"/>
                  <a:chExt cx="2951593" cy="2237873"/>
                </a:xfrm>
              </p:grpSpPr>
              <p:sp>
                <p:nvSpPr>
                  <p:cNvPr id="17" name="Shape 133"/>
                  <p:cNvSpPr/>
                  <p:nvPr/>
                </p:nvSpPr>
                <p:spPr>
                  <a:xfrm>
                    <a:off x="4118810" y="4275221"/>
                    <a:ext cx="850231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8" name="Shape 134"/>
                  <p:cNvGrpSpPr/>
                  <p:nvPr/>
                </p:nvGrpSpPr>
                <p:grpSpPr>
                  <a:xfrm>
                    <a:off x="2245894" y="2871536"/>
                    <a:ext cx="1058778" cy="834188"/>
                    <a:chOff x="2245894" y="2871536"/>
                    <a:chExt cx="1058778" cy="834188"/>
                  </a:xfrm>
                </p:grpSpPr>
                <p:sp>
                  <p:nvSpPr>
                    <p:cNvPr id="20" name="Shape 135"/>
                    <p:cNvSpPr/>
                    <p:nvPr/>
                  </p:nvSpPr>
                  <p:spPr>
                    <a:xfrm>
                      <a:off x="2245894" y="2871536"/>
                      <a:ext cx="850231" cy="834188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68569" tIns="34275" rIns="68569" bIns="34275" anchor="ctr" anchorCtr="0">
                      <a:noAutofit/>
                    </a:bodyPr>
                    <a:lstStyle/>
                    <a:p>
                      <a:pPr algn="ctr"/>
                      <a:endParaRPr sz="135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Shape 136"/>
                    <p:cNvSpPr txBox="1"/>
                    <p:nvPr/>
                  </p:nvSpPr>
                  <p:spPr>
                    <a:xfrm>
                      <a:off x="2454441" y="3011632"/>
                      <a:ext cx="850231" cy="5539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68569" tIns="34275" rIns="68569" bIns="34275" anchor="t" anchorCtr="0">
                      <a:noAutofit/>
                    </a:bodyPr>
                    <a:lstStyle/>
                    <a:p>
                      <a:pPr>
                        <a:buSzPct val="25000"/>
                      </a:pPr>
                      <a:r>
                        <a:rPr lang="en-US" sz="225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2250" baseline="-25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19" name="Shape 137"/>
                  <p:cNvSpPr txBox="1"/>
                  <p:nvPr/>
                </p:nvSpPr>
                <p:spPr>
                  <a:xfrm>
                    <a:off x="4347257" y="4415316"/>
                    <a:ext cx="850231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68569" tIns="34275" rIns="68569" bIns="34275" anchor="t" anchorCtr="0">
                    <a:noAutofit/>
                  </a:bodyPr>
                  <a:lstStyle/>
                  <a:p>
                    <a:pPr>
                      <a:buSzPct val="25000"/>
                    </a:pPr>
                    <a:r>
                      <a:rPr lang="en-US" sz="225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225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</a:p>
                </p:txBody>
              </p:sp>
            </p:grpSp>
            <p:sp>
              <p:nvSpPr>
                <p:cNvPr id="16" name="Shape 138"/>
                <p:cNvSpPr txBox="1"/>
                <p:nvPr/>
              </p:nvSpPr>
              <p:spPr>
                <a:xfrm>
                  <a:off x="6208294" y="3180074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</a:p>
              </p:txBody>
            </p:sp>
          </p:grpSp>
          <p:grpSp>
            <p:nvGrpSpPr>
              <p:cNvPr id="11" name="Shape 139"/>
              <p:cNvGrpSpPr/>
              <p:nvPr/>
            </p:nvGrpSpPr>
            <p:grpSpPr>
              <a:xfrm>
                <a:off x="4118810" y="1836822"/>
                <a:ext cx="1078677" cy="834188"/>
                <a:chOff x="4118810" y="1836822"/>
                <a:chExt cx="1078677" cy="834188"/>
              </a:xfrm>
            </p:grpSpPr>
            <p:sp>
              <p:nvSpPr>
                <p:cNvPr id="12" name="Shape 140"/>
                <p:cNvSpPr/>
                <p:nvPr/>
              </p:nvSpPr>
              <p:spPr>
                <a:xfrm>
                  <a:off x="4118810" y="1836822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Shape 141"/>
                <p:cNvSpPr txBox="1"/>
                <p:nvPr/>
              </p:nvSpPr>
              <p:spPr>
                <a:xfrm>
                  <a:off x="4347257" y="1977006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</a:p>
              </p:txBody>
            </p:sp>
          </p:grpSp>
        </p:grpSp>
        <p:cxnSp>
          <p:nvCxnSpPr>
            <p:cNvPr id="6" name="Shape 142"/>
            <p:cNvCxnSpPr/>
            <p:nvPr/>
          </p:nvCxnSpPr>
          <p:spPr>
            <a:xfrm rot="10800000" flipH="1">
              <a:off x="4739053" y="2497014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7" name="Shape 143"/>
            <p:cNvCxnSpPr/>
            <p:nvPr/>
          </p:nvCxnSpPr>
          <p:spPr>
            <a:xfrm>
              <a:off x="4652210" y="3905787"/>
              <a:ext cx="801026" cy="44171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8" name="Shape 144"/>
            <p:cNvCxnSpPr/>
            <p:nvPr/>
          </p:nvCxnSpPr>
          <p:spPr>
            <a:xfrm>
              <a:off x="6634489" y="2440644"/>
              <a:ext cx="823584" cy="45202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9" name="Shape 145"/>
            <p:cNvCxnSpPr/>
            <p:nvPr/>
          </p:nvCxnSpPr>
          <p:spPr>
            <a:xfrm rot="10800000" flipH="1">
              <a:off x="6631597" y="4002078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sp>
        <p:nvSpPr>
          <p:cNvPr id="22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26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9941" y="1655477"/>
                <a:ext cx="9054059" cy="4171013"/>
              </a:xfrm>
            </p:spPr>
            <p:txBody>
              <a:bodyPr/>
              <a:lstStyle/>
              <a:p>
                <a:pPr marL="257175" indent="-257175" algn="l">
                  <a:buFont typeface="Arial" panose="020B0604020202020204" pitchFamily="34" charset="0"/>
                  <a:buChar char="•"/>
                </a:pPr>
                <a:r>
                  <a:rPr lang="en-US" dirty="0"/>
                  <a:t>Next find the appropriate test of conditional independence for your variables</a:t>
                </a:r>
              </a:p>
              <a:p>
                <a:endParaRPr lang="en-US" dirty="0"/>
              </a:p>
              <a:p>
                <a:r>
                  <a:rPr lang="en-US" dirty="0"/>
                  <a:t>Composite probability for basis set: Fisher’s C test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/>
                        <m:t>C</m:t>
                      </m:r>
                      <m:r>
                        <m:rPr>
                          <m:nor/>
                        </m:rPr>
                        <a:rPr lang="en-US" b="1" dirty="0"/>
                        <m:t> = −2∗</m:t>
                      </m:r>
                      <m:r>
                        <m:rPr>
                          <m:nor/>
                        </m:rPr>
                        <a:rPr lang="el-GR" dirty="0"/>
                        <m:t>Σ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:pPr algn="l"/>
                <a:r>
                  <a:rPr lang="en-US" dirty="0"/>
                  <a:t>pi = the p-values of all tests of conditional independence</a:t>
                </a:r>
              </a:p>
              <a:p>
                <a:pPr algn="l"/>
                <a:r>
                  <a:rPr lang="en-US" dirty="0"/>
                  <a:t> p can come from many statistics</a:t>
                </a:r>
              </a:p>
              <a:p>
                <a:pPr algn="l"/>
                <a:r>
                  <a:rPr lang="en-US" dirty="0"/>
                  <a:t>C has a chi-square distribution with 2k degrees of freedom</a:t>
                </a:r>
              </a:p>
              <a:p>
                <a:pPr algn="l"/>
                <a:r>
                  <a:rPr lang="en-US" dirty="0"/>
                  <a:t>k = # of elements of the basis set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9941" y="1655477"/>
                <a:ext cx="9054059" cy="4171013"/>
              </a:xfrm>
              <a:blipFill rotWithShape="0">
                <a:blip r:embed="rId3"/>
                <a:stretch>
                  <a:fillRect l="-606" t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90980"/>
            <a:ext cx="9649918" cy="539645"/>
          </a:xfrm>
        </p:spPr>
        <p:txBody>
          <a:bodyPr/>
          <a:lstStyle/>
          <a:p>
            <a:pPr algn="l"/>
            <a:r>
              <a:rPr lang="en-US" sz="2250" dirty="0"/>
              <a:t>D-Separation and conditional independence tests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05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9941" y="1655477"/>
                <a:ext cx="9054059" cy="4171013"/>
              </a:xfrm>
            </p:spPr>
            <p:txBody>
              <a:bodyPr/>
              <a:lstStyle/>
              <a:p>
                <a:pPr marL="257175" indent="-257175" algn="l">
                  <a:buFont typeface="Arial" panose="020B0604020202020204" pitchFamily="34" charset="0"/>
                  <a:buChar char="•"/>
                </a:pPr>
                <a:r>
                  <a:rPr lang="en-US" dirty="0"/>
                  <a:t>Next find the appropriate test of conditional independence for your variables</a:t>
                </a:r>
              </a:p>
              <a:p>
                <a:endParaRPr lang="en-US" dirty="0"/>
              </a:p>
              <a:p>
                <a:r>
                  <a:rPr lang="en-US" dirty="0"/>
                  <a:t>Composite probability for basis set: Fisher’s C test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/>
                        <m:t>C</m:t>
                      </m:r>
                      <m:r>
                        <m:rPr>
                          <m:nor/>
                        </m:rPr>
                        <a:rPr lang="en-US" b="1" dirty="0"/>
                        <m:t> = −2∗</m:t>
                      </m:r>
                      <m:r>
                        <m:rPr>
                          <m:nor/>
                        </m:rPr>
                        <a:rPr lang="el-GR" dirty="0"/>
                        <m:t>Σ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:pPr marL="257175" indent="-257175" algn="l">
                  <a:buFont typeface="Arial" panose="020B0604020202020204" pitchFamily="34" charset="0"/>
                  <a:buChar char="•"/>
                </a:pPr>
                <a:r>
                  <a:rPr lang="en-US" dirty="0"/>
                  <a:t>Conditionally independent if p &gt;0.05</a:t>
                </a:r>
              </a:p>
              <a:p>
                <a:pPr marL="257175" indent="-257175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57175" indent="-257175" algn="l">
                  <a:buFont typeface="Arial" panose="020B0604020202020204" pitchFamily="34" charset="0"/>
                  <a:buChar char="•"/>
                </a:pPr>
                <a:r>
                  <a:rPr lang="en-US" dirty="0"/>
                  <a:t>If p&lt; 0.5 there are likely to be missing paths</a:t>
                </a:r>
              </a:p>
              <a:p>
                <a:pPr algn="l"/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9941" y="1655477"/>
                <a:ext cx="9054059" cy="4171013"/>
              </a:xfrm>
              <a:blipFill rotWithShape="0">
                <a:blip r:embed="rId3"/>
                <a:stretch>
                  <a:fillRect l="-471" t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90980"/>
            <a:ext cx="9649918" cy="539645"/>
          </a:xfrm>
        </p:spPr>
        <p:txBody>
          <a:bodyPr/>
          <a:lstStyle/>
          <a:p>
            <a:pPr algn="l"/>
            <a:r>
              <a:rPr lang="en-US" sz="2250" dirty="0"/>
              <a:t>D-Separation and conditional independence tests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72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1" y="1657350"/>
            <a:ext cx="8777490" cy="4090628"/>
          </a:xfrm>
        </p:spPr>
        <p:txBody>
          <a:bodyPr/>
          <a:lstStyle/>
          <a:p>
            <a:pPr algn="l"/>
            <a:r>
              <a:rPr lang="en-US" b="1" i="1" dirty="0"/>
              <a:t>Using </a:t>
            </a:r>
            <a:r>
              <a:rPr lang="en-US" b="1" i="1" dirty="0" err="1"/>
              <a:t>piecewiseSEM</a:t>
            </a:r>
            <a:r>
              <a:rPr lang="en-US" b="1" i="1" dirty="0"/>
              <a:t> package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&gt;library(</a:t>
            </a:r>
            <a:r>
              <a:rPr lang="en-US" dirty="0" err="1"/>
              <a:t>piecewiseSEM</a:t>
            </a:r>
            <a:r>
              <a:rPr lang="en-US" dirty="0"/>
              <a:t>)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#write out the list of models that compose the SEM</a:t>
            </a:r>
          </a:p>
          <a:p>
            <a:pPr algn="l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dirty="0"/>
              <a:t>&gt;</a:t>
            </a:r>
            <a:r>
              <a:rPr lang="en-US" dirty="0" err="1"/>
              <a:t>modList</a:t>
            </a:r>
            <a:r>
              <a:rPr lang="en-US" dirty="0"/>
              <a:t> &lt;- list(</a:t>
            </a:r>
          </a:p>
          <a:p>
            <a:pPr algn="l"/>
            <a:r>
              <a:rPr lang="en-US" dirty="0"/>
              <a:t>&gt;</a:t>
            </a:r>
            <a:r>
              <a:rPr lang="en-US" dirty="0" err="1"/>
              <a:t>lm</a:t>
            </a:r>
            <a:r>
              <a:rPr lang="en-US" dirty="0"/>
              <a:t>(abiotic ~ distance, data=</a:t>
            </a:r>
            <a:r>
              <a:rPr lang="en-US" dirty="0" err="1"/>
              <a:t>keeley</a:t>
            </a:r>
            <a:r>
              <a:rPr lang="en-US" dirty="0"/>
              <a:t>),</a:t>
            </a:r>
          </a:p>
          <a:p>
            <a:pPr algn="l"/>
            <a:r>
              <a:rPr lang="en-US" dirty="0"/>
              <a:t>&gt;</a:t>
            </a:r>
            <a:r>
              <a:rPr lang="en-US" dirty="0" err="1"/>
              <a:t>lm</a:t>
            </a:r>
            <a:r>
              <a:rPr lang="en-US" dirty="0"/>
              <a:t>(hetero ~ distance, data=</a:t>
            </a:r>
            <a:r>
              <a:rPr lang="en-US" dirty="0" err="1"/>
              <a:t>keeley</a:t>
            </a:r>
            <a:r>
              <a:rPr lang="en-US" dirty="0"/>
              <a:t>),</a:t>
            </a:r>
          </a:p>
          <a:p>
            <a:pPr algn="l"/>
            <a:r>
              <a:rPr lang="en-US" dirty="0"/>
              <a:t>&gt;</a:t>
            </a:r>
            <a:r>
              <a:rPr lang="en-US" dirty="0" err="1"/>
              <a:t>lm</a:t>
            </a:r>
            <a:r>
              <a:rPr lang="en-US" dirty="0"/>
              <a:t>(rich ~ abiotic + hetero, data=</a:t>
            </a:r>
            <a:r>
              <a:rPr lang="en-US" dirty="0" err="1"/>
              <a:t>keeley</a:t>
            </a:r>
            <a:r>
              <a:rPr lang="en-US" dirty="0"/>
              <a:t>))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90980"/>
            <a:ext cx="9649918" cy="539645"/>
          </a:xfrm>
        </p:spPr>
        <p:txBody>
          <a:bodyPr/>
          <a:lstStyle/>
          <a:p>
            <a:pPr algn="l"/>
            <a:r>
              <a:rPr lang="en-US" sz="2250" dirty="0"/>
              <a:t>Coding path analysis in R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12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657350"/>
            <a:ext cx="9143999" cy="4090628"/>
          </a:xfrm>
        </p:spPr>
        <p:txBody>
          <a:bodyPr/>
          <a:lstStyle/>
          <a:p>
            <a:pPr algn="l"/>
            <a:endParaRPr lang="en-US" sz="2100" dirty="0"/>
          </a:p>
          <a:p>
            <a:pPr algn="l"/>
            <a:r>
              <a:rPr lang="en-US" sz="2100" dirty="0"/>
              <a:t>#Extract path coefficients</a:t>
            </a:r>
          </a:p>
          <a:p>
            <a:pPr algn="l"/>
            <a:r>
              <a:rPr lang="en-US" sz="2100" dirty="0"/>
              <a:t>&gt;</a:t>
            </a:r>
            <a:r>
              <a:rPr lang="en-US" sz="2100" dirty="0" err="1"/>
              <a:t>sem.coef</a:t>
            </a:r>
            <a:r>
              <a:rPr lang="en-US" sz="2100" dirty="0"/>
              <a:t>(</a:t>
            </a:r>
            <a:r>
              <a:rPr lang="en-US" sz="2100" dirty="0" err="1"/>
              <a:t>modList</a:t>
            </a:r>
            <a:r>
              <a:rPr lang="en-US" sz="2100" dirty="0"/>
              <a:t>, data=</a:t>
            </a:r>
            <a:r>
              <a:rPr lang="en-US" sz="2100" dirty="0" err="1"/>
              <a:t>keeley</a:t>
            </a:r>
            <a:r>
              <a:rPr lang="en-US" sz="2100" dirty="0"/>
              <a:t>)</a:t>
            </a:r>
          </a:p>
          <a:p>
            <a:pPr algn="l"/>
            <a:endParaRPr lang="en-US" sz="2100" dirty="0"/>
          </a:p>
          <a:p>
            <a:pPr algn="l"/>
            <a:r>
              <a:rPr lang="en-US" sz="2100" dirty="0"/>
              <a:t>#Find Basis Set </a:t>
            </a:r>
          </a:p>
          <a:p>
            <a:pPr algn="l"/>
            <a:r>
              <a:rPr lang="en-US" sz="2100" dirty="0"/>
              <a:t>&gt;</a:t>
            </a:r>
            <a:r>
              <a:rPr lang="en-US" sz="2100" dirty="0" err="1"/>
              <a:t>sem.missing.paths</a:t>
            </a:r>
            <a:r>
              <a:rPr lang="en-US" sz="2100" dirty="0"/>
              <a:t>(</a:t>
            </a:r>
            <a:r>
              <a:rPr lang="en-US" sz="2100" dirty="0" err="1"/>
              <a:t>modList</a:t>
            </a:r>
            <a:r>
              <a:rPr lang="en-US" sz="2100" dirty="0"/>
              <a:t>, data=</a:t>
            </a:r>
            <a:r>
              <a:rPr lang="en-US" sz="2100" dirty="0" err="1"/>
              <a:t>keeley</a:t>
            </a:r>
            <a:r>
              <a:rPr lang="en-US" sz="2100" dirty="0"/>
              <a:t>)	</a:t>
            </a:r>
            <a:r>
              <a:rPr lang="en-US" sz="2100" dirty="0" smtClean="0"/>
              <a:t>#</a:t>
            </a:r>
            <a:r>
              <a:rPr lang="en-US" sz="2100" dirty="0"/>
              <a:t>Get goodness of fit</a:t>
            </a:r>
          </a:p>
          <a:p>
            <a:pPr algn="l"/>
            <a:r>
              <a:rPr lang="en-US" sz="2100" dirty="0"/>
              <a:t>						</a:t>
            </a:r>
            <a:r>
              <a:rPr lang="en-US" sz="2100" dirty="0" smtClean="0"/>
              <a:t>&gt;</a:t>
            </a:r>
            <a:r>
              <a:rPr lang="en-US" sz="2100" dirty="0" err="1"/>
              <a:t>sem.fit</a:t>
            </a:r>
            <a:r>
              <a:rPr lang="en-US" sz="2100" dirty="0"/>
              <a:t>(</a:t>
            </a:r>
            <a:r>
              <a:rPr lang="en-US" sz="2100" dirty="0" err="1"/>
              <a:t>modList</a:t>
            </a:r>
            <a:r>
              <a:rPr lang="en-US" sz="2100" dirty="0"/>
              <a:t>, data=</a:t>
            </a:r>
            <a:r>
              <a:rPr lang="en-US" sz="2100" dirty="0" err="1"/>
              <a:t>keeley</a:t>
            </a:r>
            <a:r>
              <a:rPr lang="en-US" sz="2100" dirty="0"/>
              <a:t>)</a:t>
            </a:r>
          </a:p>
          <a:p>
            <a:pPr algn="l"/>
            <a:r>
              <a:rPr lang="en-US" sz="2100" dirty="0"/>
              <a:t>#Fisher C test</a:t>
            </a:r>
          </a:p>
          <a:p>
            <a:pPr algn="l"/>
            <a:r>
              <a:rPr lang="en-US" sz="2100" dirty="0"/>
              <a:t>&gt;</a:t>
            </a:r>
            <a:r>
              <a:rPr lang="en-US" sz="2100" dirty="0" err="1"/>
              <a:t>sem.fisher.c</a:t>
            </a:r>
            <a:r>
              <a:rPr lang="en-US" sz="2100" dirty="0"/>
              <a:t>(</a:t>
            </a:r>
            <a:r>
              <a:rPr lang="en-US" sz="2100" dirty="0" err="1"/>
              <a:t>modList</a:t>
            </a:r>
            <a:r>
              <a:rPr lang="en-US" sz="2100" dirty="0"/>
              <a:t>, data=</a:t>
            </a:r>
            <a:r>
              <a:rPr lang="en-US" sz="2100" dirty="0" err="1"/>
              <a:t>keeley</a:t>
            </a:r>
            <a:r>
              <a:rPr lang="en-US" sz="2100" dirty="0"/>
              <a:t>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90980"/>
            <a:ext cx="9649918" cy="539645"/>
          </a:xfrm>
        </p:spPr>
        <p:txBody>
          <a:bodyPr/>
          <a:lstStyle/>
          <a:p>
            <a:pPr algn="l"/>
            <a:r>
              <a:rPr lang="en-US" sz="2400" dirty="0"/>
              <a:t>Coding path analysis in R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43450" y="3829050"/>
            <a:ext cx="674370" cy="3771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194810" y="4206240"/>
            <a:ext cx="1223010" cy="8559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80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15891" y="1436620"/>
            <a:ext cx="4242335" cy="2364427"/>
            <a:chOff x="2634480" y="1199213"/>
            <a:chExt cx="5656447" cy="3152569"/>
          </a:xfrm>
        </p:grpSpPr>
        <p:grpSp>
          <p:nvGrpSpPr>
            <p:cNvPr id="5" name="Group 4"/>
            <p:cNvGrpSpPr/>
            <p:nvPr/>
          </p:nvGrpSpPr>
          <p:grpSpPr>
            <a:xfrm>
              <a:off x="2634480" y="1199213"/>
              <a:ext cx="5656447" cy="3152569"/>
              <a:chOff x="3053090" y="1708643"/>
              <a:chExt cx="5732515" cy="3366776"/>
            </a:xfrm>
          </p:grpSpPr>
          <p:grpSp>
            <p:nvGrpSpPr>
              <p:cNvPr id="10" name="Shape 129"/>
              <p:cNvGrpSpPr/>
              <p:nvPr/>
            </p:nvGrpSpPr>
            <p:grpSpPr>
              <a:xfrm>
                <a:off x="3053090" y="1708643"/>
                <a:ext cx="5732515" cy="3366776"/>
                <a:chOff x="1497006" y="1726227"/>
                <a:chExt cx="5732515" cy="3366776"/>
              </a:xfrm>
            </p:grpSpPr>
            <p:grpSp>
              <p:nvGrpSpPr>
                <p:cNvPr id="15" name="Shape 130"/>
                <p:cNvGrpSpPr/>
                <p:nvPr/>
              </p:nvGrpSpPr>
              <p:grpSpPr>
                <a:xfrm>
                  <a:off x="1497006" y="2985640"/>
                  <a:ext cx="5732515" cy="2107363"/>
                  <a:chOff x="1497006" y="2985640"/>
                  <a:chExt cx="5732515" cy="2107363"/>
                </a:xfrm>
              </p:grpSpPr>
              <p:sp>
                <p:nvSpPr>
                  <p:cNvPr id="19" name="Shape 131"/>
                  <p:cNvSpPr/>
                  <p:nvPr/>
                </p:nvSpPr>
                <p:spPr>
                  <a:xfrm>
                    <a:off x="6140764" y="3039978"/>
                    <a:ext cx="1088757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0" name="Shape 132"/>
                  <p:cNvGrpSpPr/>
                  <p:nvPr/>
                </p:nvGrpSpPr>
                <p:grpSpPr>
                  <a:xfrm>
                    <a:off x="1497006" y="3039978"/>
                    <a:ext cx="3741780" cy="2053025"/>
                    <a:chOff x="1497006" y="3039978"/>
                    <a:chExt cx="3741780" cy="2053025"/>
                  </a:xfrm>
                </p:grpSpPr>
                <p:sp>
                  <p:nvSpPr>
                    <p:cNvPr id="22" name="Shape 133"/>
                    <p:cNvSpPr/>
                    <p:nvPr/>
                  </p:nvSpPr>
                  <p:spPr>
                    <a:xfrm>
                      <a:off x="3929447" y="4258815"/>
                      <a:ext cx="1277045" cy="834188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68569" tIns="34275" rIns="68569" bIns="34275" anchor="ctr" anchorCtr="0">
                      <a:noAutofit/>
                    </a:bodyPr>
                    <a:lstStyle/>
                    <a:p>
                      <a:pPr algn="ctr"/>
                      <a:endParaRPr sz="135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3" name="Shape 134"/>
                    <p:cNvGrpSpPr/>
                    <p:nvPr/>
                  </p:nvGrpSpPr>
                  <p:grpSpPr>
                    <a:xfrm>
                      <a:off x="1497006" y="3039978"/>
                      <a:ext cx="1555005" cy="834188"/>
                      <a:chOff x="1497006" y="3039978"/>
                      <a:chExt cx="1555005" cy="834188"/>
                    </a:xfrm>
                  </p:grpSpPr>
                  <p:sp>
                    <p:nvSpPr>
                      <p:cNvPr id="25" name="Shape 135"/>
                      <p:cNvSpPr/>
                      <p:nvPr/>
                    </p:nvSpPr>
                    <p:spPr>
                      <a:xfrm>
                        <a:off x="1497007" y="3039978"/>
                        <a:ext cx="1431864" cy="834188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dk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lIns="68569" tIns="34275" rIns="68569" bIns="34275" anchor="ctr" anchorCtr="0">
                        <a:noAutofit/>
                      </a:bodyPr>
                      <a:lstStyle/>
                      <a:p>
                        <a:pPr algn="ctr"/>
                        <a:endParaRPr sz="1350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6" name="Shape 136"/>
                      <p:cNvSpPr txBox="1"/>
                      <p:nvPr/>
                    </p:nvSpPr>
                    <p:spPr>
                      <a:xfrm>
                        <a:off x="1497006" y="3156640"/>
                        <a:ext cx="1555005" cy="553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lIns="68569" tIns="34275" rIns="68569" bIns="34275" anchor="t" anchorCtr="0">
                        <a:noAutofit/>
                      </a:bodyPr>
                      <a:lstStyle/>
                      <a:p>
                        <a:pPr>
                          <a:buSzPct val="25000"/>
                        </a:pPr>
                        <a:r>
                          <a:rPr lang="en-US" sz="225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distance</a:t>
                        </a:r>
                        <a:endParaRPr lang="en-US" sz="2250" baseline="-25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4" name="Shape 137"/>
                    <p:cNvSpPr txBox="1"/>
                    <p:nvPr/>
                  </p:nvSpPr>
                  <p:spPr>
                    <a:xfrm>
                      <a:off x="3991819" y="4276175"/>
                      <a:ext cx="1246967" cy="5539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68569" tIns="34275" rIns="68569" bIns="34275" anchor="t" anchorCtr="0">
                      <a:noAutofit/>
                    </a:bodyPr>
                    <a:lstStyle/>
                    <a:p>
                      <a:pPr>
                        <a:buSzPct val="25000"/>
                      </a:pPr>
                      <a:r>
                        <a:rPr lang="en-US" sz="225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hetero</a:t>
                      </a:r>
                    </a:p>
                    <a:p>
                      <a:pPr>
                        <a:buSzPct val="25000"/>
                      </a:pPr>
                      <a:r>
                        <a:rPr lang="en-US" sz="1125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-US" sz="1125" baseline="30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25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=0.12</a:t>
                      </a:r>
                    </a:p>
                    <a:p>
                      <a:pPr>
                        <a:buSzPct val="25000"/>
                      </a:pPr>
                      <a:endParaRPr lang="en-US" sz="225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1" name="Shape 138"/>
                  <p:cNvSpPr txBox="1"/>
                  <p:nvPr/>
                </p:nvSpPr>
                <p:spPr>
                  <a:xfrm>
                    <a:off x="6260026" y="2985640"/>
                    <a:ext cx="850231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68569" tIns="34275" rIns="68569" bIns="34275" anchor="t" anchorCtr="0">
                    <a:noAutofit/>
                  </a:bodyPr>
                  <a:lstStyle/>
                  <a:p>
                    <a:pPr>
                      <a:buSzPct val="25000"/>
                    </a:pPr>
                    <a:r>
                      <a:rPr lang="en-US" sz="225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rich</a:t>
                    </a:r>
                  </a:p>
                  <a:p>
                    <a:pPr>
                      <a:buSzPct val="25000"/>
                    </a:pPr>
                    <a:r>
                      <a:rPr lang="en-US" sz="1125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  <a:r>
                      <a:rPr lang="en-US" sz="1125" baseline="30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r>
                      <a:rPr lang="en-US" sz="1125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=0.36</a:t>
                    </a:r>
                  </a:p>
                  <a:p>
                    <a:pPr>
                      <a:buSzPct val="25000"/>
                    </a:pPr>
                    <a:endParaRPr lang="en-US" sz="225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" name="Shape 139"/>
                <p:cNvGrpSpPr/>
                <p:nvPr/>
              </p:nvGrpSpPr>
              <p:grpSpPr>
                <a:xfrm>
                  <a:off x="4006592" y="1726227"/>
                  <a:ext cx="1664668" cy="875696"/>
                  <a:chOff x="4006592" y="1726227"/>
                  <a:chExt cx="1664668" cy="875696"/>
                </a:xfrm>
              </p:grpSpPr>
              <p:sp>
                <p:nvSpPr>
                  <p:cNvPr id="17" name="Shape 140"/>
                  <p:cNvSpPr/>
                  <p:nvPr/>
                </p:nvSpPr>
                <p:spPr>
                  <a:xfrm>
                    <a:off x="4006592" y="1767735"/>
                    <a:ext cx="1475414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" name="Shape 141"/>
                  <p:cNvSpPr txBox="1"/>
                  <p:nvPr/>
                </p:nvSpPr>
                <p:spPr>
                  <a:xfrm>
                    <a:off x="4120814" y="1726227"/>
                    <a:ext cx="1550446" cy="6146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68569" tIns="34275" rIns="68569" bIns="34275" anchor="t" anchorCtr="0">
                    <a:noAutofit/>
                  </a:bodyPr>
                  <a:lstStyle/>
                  <a:p>
                    <a:pPr>
                      <a:buSzPct val="25000"/>
                    </a:pPr>
                    <a:r>
                      <a:rPr lang="en-US" sz="225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abiotic</a:t>
                    </a:r>
                  </a:p>
                  <a:p>
                    <a:pPr>
                      <a:buSzPct val="25000"/>
                    </a:pPr>
                    <a:r>
                      <a:rPr lang="en-US" sz="1125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</a:t>
                    </a:r>
                    <a:r>
                      <a:rPr lang="en-US" sz="1125" baseline="30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r>
                      <a:rPr lang="en-US" sz="1125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=0.21</a:t>
                    </a:r>
                  </a:p>
                </p:txBody>
              </p:sp>
            </p:grpSp>
          </p:grpSp>
          <p:cxnSp>
            <p:nvCxnSpPr>
              <p:cNvPr id="11" name="Shape 142"/>
              <p:cNvCxnSpPr/>
              <p:nvPr/>
            </p:nvCxnSpPr>
            <p:spPr>
              <a:xfrm flipV="1">
                <a:off x="4666192" y="2419345"/>
                <a:ext cx="773062" cy="474752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2" name="Shape 143"/>
              <p:cNvCxnSpPr/>
              <p:nvPr/>
            </p:nvCxnSpPr>
            <p:spPr>
              <a:xfrm>
                <a:off x="4652210" y="3905787"/>
                <a:ext cx="801026" cy="441716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3" name="Shape 144"/>
              <p:cNvCxnSpPr/>
              <p:nvPr/>
            </p:nvCxnSpPr>
            <p:spPr>
              <a:xfrm>
                <a:off x="7088651" y="2485846"/>
                <a:ext cx="823584" cy="452024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  <p:cxnSp>
            <p:nvCxnSpPr>
              <p:cNvPr id="14" name="Shape 145"/>
              <p:cNvCxnSpPr/>
              <p:nvPr/>
            </p:nvCxnSpPr>
            <p:spPr>
              <a:xfrm rot="10800000" flipH="1">
                <a:off x="6922370" y="4005661"/>
                <a:ext cx="826477" cy="395653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triangle" w="lg" len="lg"/>
              </a:ln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4168851" y="1863676"/>
              <a:ext cx="140633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0.46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1473" y="3348973"/>
              <a:ext cx="140633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0.35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53344" y="1793660"/>
              <a:ext cx="140633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0.41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71956" y="3549445"/>
              <a:ext cx="140633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0.34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45249" y="4331085"/>
            <a:ext cx="70866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Results of Fisher test indicates the model is missing something!  </a:t>
            </a:r>
          </a:p>
          <a:p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fisher.c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p.value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1 21.86 4    0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2343" y="124238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Path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55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0043" y="935666"/>
            <a:ext cx="4247707" cy="788027"/>
          </a:xfrm>
        </p:spPr>
        <p:txBody>
          <a:bodyPr/>
          <a:lstStyle/>
          <a:p>
            <a:r>
              <a:rPr lang="en-US" dirty="0" smtClean="0"/>
              <a:t>Latent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0939" y="1387818"/>
            <a:ext cx="40748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00939" y="2155057"/>
            <a:ext cx="40748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0939" y="2922295"/>
            <a:ext cx="40748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02148" y="2029142"/>
            <a:ext cx="829340" cy="6519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ξ</a:t>
            </a:r>
            <a:endParaRPr lang="en-US" sz="32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  <a:endCxn id="4" idx="3"/>
          </p:cNvCxnSpPr>
          <p:nvPr/>
        </p:nvCxnSpPr>
        <p:spPr>
          <a:xfrm flipH="1" flipV="1">
            <a:off x="2608423" y="1587873"/>
            <a:ext cx="1293725" cy="767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5" idx="3"/>
          </p:cNvCxnSpPr>
          <p:nvPr/>
        </p:nvCxnSpPr>
        <p:spPr>
          <a:xfrm flipH="1">
            <a:off x="2608423" y="2355111"/>
            <a:ext cx="12937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6" idx="3"/>
          </p:cNvCxnSpPr>
          <p:nvPr/>
        </p:nvCxnSpPr>
        <p:spPr>
          <a:xfrm flipH="1">
            <a:off x="2608423" y="2355111"/>
            <a:ext cx="1293725" cy="767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1"/>
          </p:cNvCxnSpPr>
          <p:nvPr/>
        </p:nvCxnSpPr>
        <p:spPr>
          <a:xfrm>
            <a:off x="1275907" y="1587873"/>
            <a:ext cx="9250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275907" y="2355111"/>
            <a:ext cx="9250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75907" y="3128518"/>
            <a:ext cx="9250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731" y="2062433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ẟ</a:t>
            </a:r>
            <a:r>
              <a:rPr lang="en-US" sz="2400" baseline="-25000" dirty="0" smtClean="0"/>
              <a:t>x2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16999" y="286074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ẟ</a:t>
            </a:r>
            <a:r>
              <a:rPr lang="en-US" sz="2400" baseline="-25000" dirty="0" smtClean="0"/>
              <a:t>x3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082050" y="143459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λ</a:t>
            </a:r>
            <a:r>
              <a:rPr lang="en-US" sz="2400" baseline="-25000" dirty="0" smtClean="0"/>
              <a:t>x1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831390" y="1893447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λ</a:t>
            </a:r>
            <a:r>
              <a:rPr lang="en-US" sz="2400" baseline="-25000" dirty="0" smtClean="0"/>
              <a:t>x2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082050" y="2760712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λ</a:t>
            </a:r>
            <a:r>
              <a:rPr lang="en-US" sz="2400" baseline="-25000" dirty="0" smtClean="0"/>
              <a:t>x3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2232207" y="4227241"/>
            <a:ext cx="40748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y</a:t>
            </a:r>
            <a:r>
              <a:rPr lang="en-US" sz="2000" baseline="-25000" dirty="0" smtClean="0"/>
              <a:t>1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32207" y="4994480"/>
            <a:ext cx="40748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y</a:t>
            </a:r>
            <a:r>
              <a:rPr lang="en-US" sz="2000" baseline="-25000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32207" y="5761718"/>
            <a:ext cx="40748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y</a:t>
            </a:r>
            <a:r>
              <a:rPr lang="en-US" sz="2000" baseline="-25000" dirty="0" smtClean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933416" y="4868565"/>
            <a:ext cx="829340" cy="6519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η</a:t>
            </a:r>
            <a:endParaRPr lang="en-US" sz="32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1" idx="2"/>
            <a:endCxn id="48" idx="3"/>
          </p:cNvCxnSpPr>
          <p:nvPr/>
        </p:nvCxnSpPr>
        <p:spPr>
          <a:xfrm flipH="1" flipV="1">
            <a:off x="2639691" y="4427296"/>
            <a:ext cx="1293725" cy="767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2"/>
            <a:endCxn id="49" idx="3"/>
          </p:cNvCxnSpPr>
          <p:nvPr/>
        </p:nvCxnSpPr>
        <p:spPr>
          <a:xfrm flipH="1">
            <a:off x="2639691" y="5194534"/>
            <a:ext cx="12937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2"/>
            <a:endCxn id="50" idx="3"/>
          </p:cNvCxnSpPr>
          <p:nvPr/>
        </p:nvCxnSpPr>
        <p:spPr>
          <a:xfrm flipH="1">
            <a:off x="2639691" y="5194534"/>
            <a:ext cx="1293725" cy="767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8" idx="1"/>
          </p:cNvCxnSpPr>
          <p:nvPr/>
        </p:nvCxnSpPr>
        <p:spPr>
          <a:xfrm>
            <a:off x="1307175" y="4427296"/>
            <a:ext cx="9250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307175" y="5194534"/>
            <a:ext cx="9250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307175" y="5967941"/>
            <a:ext cx="9250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8268" y="4085890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r>
              <a:rPr lang="en-US" sz="2400" baseline="-25000" dirty="0" smtClean="0"/>
              <a:t>y1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616999" y="4901856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r>
              <a:rPr lang="en-US" sz="2400" baseline="-25000" dirty="0" smtClean="0"/>
              <a:t>y2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648267" y="5700163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r>
              <a:rPr lang="en-US" sz="2400" baseline="-25000" dirty="0" smtClean="0"/>
              <a:t>y3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3113318" y="427401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λ</a:t>
            </a:r>
            <a:r>
              <a:rPr lang="en-US" sz="2400" baseline="-25000" dirty="0" smtClean="0"/>
              <a:t>y1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2862658" y="4732870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λ</a:t>
            </a:r>
            <a:r>
              <a:rPr lang="en-US" sz="2400" baseline="-25000" dirty="0" smtClean="0"/>
              <a:t>y2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3113318" y="5600135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λ</a:t>
            </a:r>
            <a:r>
              <a:rPr lang="en-US" sz="2400" baseline="-25000" dirty="0" smtClean="0"/>
              <a:t>y3</a:t>
            </a:r>
            <a:endParaRPr lang="en-US" sz="2400" dirty="0"/>
          </a:p>
        </p:txBody>
      </p:sp>
      <p:cxnSp>
        <p:nvCxnSpPr>
          <p:cNvPr id="65" name="Straight Arrow Connector 64"/>
          <p:cNvCxnSpPr>
            <a:endCxn id="51" idx="0"/>
          </p:cNvCxnSpPr>
          <p:nvPr/>
        </p:nvCxnSpPr>
        <p:spPr>
          <a:xfrm flipH="1">
            <a:off x="4348086" y="4427296"/>
            <a:ext cx="223914" cy="441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18138" y="408589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ζ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617000" y="1246467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ẟ</a:t>
            </a:r>
            <a:r>
              <a:rPr lang="en-US" sz="2400" baseline="-25000" dirty="0" smtClean="0"/>
              <a:t>x1</a:t>
            </a:r>
            <a:endParaRPr lang="en-US" sz="240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69926" y="111520"/>
            <a:ext cx="4985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</a:t>
            </a:r>
            <a:r>
              <a:rPr lang="en-US" sz="2000" dirty="0" smtClean="0">
                <a:solidFill>
                  <a:schemeClr val="bg1"/>
                </a:solidFill>
              </a:rPr>
              <a:t>Latent Variable Structural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7286" y="2155056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Exogenous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27141" y="5003658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Endogenous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7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9926" y="111520"/>
            <a:ext cx="4985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</a:t>
            </a:r>
            <a:r>
              <a:rPr lang="en-US" sz="2000" dirty="0" smtClean="0">
                <a:solidFill>
                  <a:schemeClr val="bg1"/>
                </a:solidFill>
              </a:rPr>
              <a:t>Latent Variable Structural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2090" y="4855950"/>
            <a:ext cx="114005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richness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2" idx="3"/>
            <a:endCxn id="5" idx="2"/>
          </p:cNvCxnSpPr>
          <p:nvPr/>
        </p:nvCxnSpPr>
        <p:spPr>
          <a:xfrm flipV="1">
            <a:off x="6535808" y="5256060"/>
            <a:ext cx="1456310" cy="1149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63963" y="6318628"/>
            <a:ext cx="33534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l-GR" i="1" dirty="0" smtClean="0"/>
              <a:t>ζ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80118" y="4124459"/>
            <a:ext cx="33534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l-GR" i="1" dirty="0" smtClean="0"/>
              <a:t>ζ</a:t>
            </a:r>
            <a:r>
              <a:rPr lang="en-US" baseline="-25000" dirty="0" smtClean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736029" y="5498205"/>
                <a:ext cx="47692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029" y="5498205"/>
                <a:ext cx="476925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422090" y="5623538"/>
                <a:ext cx="485902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090" y="5623538"/>
                <a:ext cx="485902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59" idx="6"/>
          </p:cNvCxnSpPr>
          <p:nvPr/>
        </p:nvCxnSpPr>
        <p:spPr>
          <a:xfrm>
            <a:off x="5606292" y="5032833"/>
            <a:ext cx="1815798" cy="2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9" idx="4"/>
          </p:cNvCxnSpPr>
          <p:nvPr/>
        </p:nvCxnSpPr>
        <p:spPr>
          <a:xfrm>
            <a:off x="4797832" y="5295421"/>
            <a:ext cx="0" cy="91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036512" y="4425693"/>
            <a:ext cx="287212" cy="42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043686" y="437209"/>
            <a:ext cx="7238490" cy="788027"/>
          </a:xfrm>
        </p:spPr>
        <p:txBody>
          <a:bodyPr/>
          <a:lstStyle/>
          <a:p>
            <a:r>
              <a:rPr lang="en-US" sz="3200" dirty="0" smtClean="0"/>
              <a:t>Example using Grace and Keeley (2006)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41548" y="1539865"/>
            <a:ext cx="926857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abiotic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551989" y="2316669"/>
            <a:ext cx="1140056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distance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31235" y="3094321"/>
            <a:ext cx="121219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elevation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695809" y="2254984"/>
            <a:ext cx="1616920" cy="5251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terrain</a:t>
            </a:r>
            <a:endParaRPr lang="en-US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  <a:endCxn id="18" idx="3"/>
          </p:cNvCxnSpPr>
          <p:nvPr/>
        </p:nvCxnSpPr>
        <p:spPr>
          <a:xfrm flipH="1" flipV="1">
            <a:off x="2568405" y="1739920"/>
            <a:ext cx="1127404" cy="777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9" idx="3"/>
          </p:cNvCxnSpPr>
          <p:nvPr/>
        </p:nvCxnSpPr>
        <p:spPr>
          <a:xfrm flipH="1" flipV="1">
            <a:off x="2692045" y="2516724"/>
            <a:ext cx="1003764" cy="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0" idx="3"/>
          </p:cNvCxnSpPr>
          <p:nvPr/>
        </p:nvCxnSpPr>
        <p:spPr>
          <a:xfrm flipH="1">
            <a:off x="2743426" y="2517572"/>
            <a:ext cx="952383" cy="776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1"/>
          </p:cNvCxnSpPr>
          <p:nvPr/>
        </p:nvCxnSpPr>
        <p:spPr>
          <a:xfrm>
            <a:off x="821390" y="1739073"/>
            <a:ext cx="820158" cy="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9" idx="1"/>
          </p:cNvCxnSpPr>
          <p:nvPr/>
        </p:nvCxnSpPr>
        <p:spPr>
          <a:xfrm>
            <a:off x="843365" y="2516724"/>
            <a:ext cx="7086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915166" y="3294376"/>
            <a:ext cx="6160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72555" y="1597057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λ</a:t>
            </a:r>
            <a:r>
              <a:rPr lang="en-US" sz="2400" baseline="-25000" dirty="0" smtClean="0"/>
              <a:t>x1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750771" y="2080061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λ</a:t>
            </a:r>
            <a:r>
              <a:rPr lang="en-US" sz="2400" baseline="-25000" dirty="0" smtClean="0"/>
              <a:t>x2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963530" y="3063543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λ</a:t>
            </a:r>
            <a:r>
              <a:rPr lang="en-US" sz="2400" baseline="-25000" dirty="0" smtClean="0"/>
              <a:t>x3</a:t>
            </a:r>
            <a:endParaRPr lang="en-US" sz="2400" dirty="0"/>
          </a:p>
        </p:txBody>
      </p:sp>
      <p:sp>
        <p:nvSpPr>
          <p:cNvPr id="59" name="Oval 58"/>
          <p:cNvSpPr/>
          <p:nvPr/>
        </p:nvSpPr>
        <p:spPr>
          <a:xfrm>
            <a:off x="3989372" y="4770245"/>
            <a:ext cx="1616920" cy="5251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terrain</a:t>
            </a:r>
            <a:endParaRPr lang="en-US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97832" y="6205501"/>
            <a:ext cx="173797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heterogeneity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75588" y="1470543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ẟ</a:t>
            </a:r>
            <a:r>
              <a:rPr lang="en-US" sz="2400" baseline="-25000" dirty="0" smtClean="0"/>
              <a:t>x1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270772" y="219663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ẟ</a:t>
            </a:r>
            <a:r>
              <a:rPr lang="en-US" sz="2400" baseline="-25000" dirty="0" smtClean="0"/>
              <a:t>x2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287543" y="295639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ẟ</a:t>
            </a:r>
            <a:r>
              <a:rPr lang="en-US" sz="2400" baseline="-25000" dirty="0" smtClean="0"/>
              <a:t>x3</a:t>
            </a:r>
            <a:endParaRPr lang="en-US" sz="24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535809" y="6483666"/>
            <a:ext cx="728154" cy="24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6613630" y="4625028"/>
                <a:ext cx="47692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630" y="4625028"/>
                <a:ext cx="476925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62663"/>
              </p:ext>
            </p:extLst>
          </p:nvPr>
        </p:nvGraphicFramePr>
        <p:xfrm>
          <a:off x="5420848" y="1520437"/>
          <a:ext cx="3574296" cy="200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59"/>
                <a:gridCol w="969520"/>
                <a:gridCol w="800852"/>
                <a:gridCol w="935665"/>
              </a:tblGrid>
              <a:tr h="501229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elev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abiotic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12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12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elev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0.606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12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abiotic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0.460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0.328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1946502" y="4033350"/>
            <a:ext cx="926857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abiotic</a:t>
            </a:r>
            <a:endParaRPr 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1856943" y="4810154"/>
            <a:ext cx="1140056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distance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836189" y="5587806"/>
            <a:ext cx="121219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elevation</a:t>
            </a:r>
            <a:endParaRPr lang="en-US" dirty="0"/>
          </a:p>
        </p:txBody>
      </p:sp>
      <p:cxnSp>
        <p:nvCxnSpPr>
          <p:cNvPr id="85" name="Straight Arrow Connector 84"/>
          <p:cNvCxnSpPr>
            <a:endCxn id="82" idx="3"/>
          </p:cNvCxnSpPr>
          <p:nvPr/>
        </p:nvCxnSpPr>
        <p:spPr>
          <a:xfrm flipH="1" flipV="1">
            <a:off x="2873359" y="4233405"/>
            <a:ext cx="1127404" cy="777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3" idx="3"/>
          </p:cNvCxnSpPr>
          <p:nvPr/>
        </p:nvCxnSpPr>
        <p:spPr>
          <a:xfrm flipH="1" flipV="1">
            <a:off x="2996999" y="5010209"/>
            <a:ext cx="1003764" cy="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4" idx="3"/>
          </p:cNvCxnSpPr>
          <p:nvPr/>
        </p:nvCxnSpPr>
        <p:spPr>
          <a:xfrm flipH="1">
            <a:off x="3048380" y="5011057"/>
            <a:ext cx="952383" cy="776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82" idx="1"/>
          </p:cNvCxnSpPr>
          <p:nvPr/>
        </p:nvCxnSpPr>
        <p:spPr>
          <a:xfrm>
            <a:off x="1126344" y="4232558"/>
            <a:ext cx="820158" cy="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3" idx="1"/>
          </p:cNvCxnSpPr>
          <p:nvPr/>
        </p:nvCxnSpPr>
        <p:spPr>
          <a:xfrm>
            <a:off x="1148319" y="5010209"/>
            <a:ext cx="7086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4" idx="1"/>
          </p:cNvCxnSpPr>
          <p:nvPr/>
        </p:nvCxnSpPr>
        <p:spPr>
          <a:xfrm>
            <a:off x="1220120" y="5787861"/>
            <a:ext cx="6160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77509" y="4090542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λ</a:t>
            </a:r>
            <a:r>
              <a:rPr lang="en-US" sz="2400" baseline="-25000" dirty="0" smtClean="0"/>
              <a:t>x1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3055725" y="457354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λ</a:t>
            </a:r>
            <a:r>
              <a:rPr lang="en-US" sz="2400" baseline="-25000" dirty="0" smtClean="0"/>
              <a:t>x2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3268484" y="5557028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λ</a:t>
            </a:r>
            <a:r>
              <a:rPr lang="en-US" sz="2400" baseline="-25000" dirty="0" smtClean="0"/>
              <a:t>x3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580542" y="396402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ẟ</a:t>
            </a:r>
            <a:r>
              <a:rPr lang="en-US" sz="2400" baseline="-25000" dirty="0" smtClean="0"/>
              <a:t>x1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575726" y="469012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ẟ</a:t>
            </a:r>
            <a:r>
              <a:rPr lang="en-US" sz="2400" baseline="-25000" dirty="0" smtClean="0"/>
              <a:t>x2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592497" y="5449877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ẟ</a:t>
            </a:r>
            <a:r>
              <a:rPr lang="en-US" sz="2400" baseline="-25000" dirty="0" smtClean="0"/>
              <a:t>x3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92506" y="1195704"/>
            <a:ext cx="350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matrix on measured variables: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7543" y="3794078"/>
            <a:ext cx="8611051" cy="2947916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8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3" b="11144"/>
          <a:stretch/>
        </p:blipFill>
        <p:spPr>
          <a:xfrm>
            <a:off x="-1" y="2333197"/>
            <a:ext cx="9144001" cy="4619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61" t="50800" r="84124" b="38118"/>
          <a:stretch/>
        </p:blipFill>
        <p:spPr>
          <a:xfrm>
            <a:off x="247076" y="623150"/>
            <a:ext cx="7908967" cy="17100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9926" y="111520"/>
            <a:ext cx="4985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Example: </a:t>
            </a:r>
            <a:r>
              <a:rPr lang="en-US" sz="2000" dirty="0" smtClean="0">
                <a:solidFill>
                  <a:schemeClr val="bg1"/>
                </a:solidFill>
              </a:rPr>
              <a:t>Latent Variable Structural Model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74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85443"/>
            <a:ext cx="6858000" cy="865926"/>
          </a:xfrm>
        </p:spPr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741" y="1951369"/>
            <a:ext cx="7799119" cy="3701286"/>
          </a:xfrm>
        </p:spPr>
        <p:txBody>
          <a:bodyPr/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Why aren’t more ecologists using SEM?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Predictive probabilistic networks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1347" y="156763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What’s next for SEM?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1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6000"/>
                    </a14:imgEffect>
                    <a14:imgEffect>
                      <a14:brightnessContrast bright="23000"/>
                    </a14:imgEffect>
                  </a14:imgLayer>
                </a14:imgProps>
              </a:ext>
            </a:extLst>
          </a:blip>
          <a:srcRect l="62586" t="23103" r="18535" b="9157"/>
          <a:stretch/>
        </p:blipFill>
        <p:spPr>
          <a:xfrm>
            <a:off x="1743690" y="648586"/>
            <a:ext cx="5988635" cy="6043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43690" y="723014"/>
            <a:ext cx="1180263" cy="839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3821" y="93689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What is Structural Equation Modeling?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15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628650" y="378059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dirty="0"/>
              <a:t>Multiple </a:t>
            </a:r>
            <a:r>
              <a:rPr lang="en-US" dirty="0" smtClean="0"/>
              <a:t>regression versus </a:t>
            </a:r>
            <a:r>
              <a:rPr lang="en-US" dirty="0" smtClean="0"/>
              <a:t>SEM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69827" y="4268871"/>
            <a:ext cx="3417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72541" y="5112019"/>
            <a:ext cx="3417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15788" y="4599134"/>
            <a:ext cx="3417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3"/>
            <a:endCxn id="16" idx="1"/>
          </p:cNvCxnSpPr>
          <p:nvPr/>
        </p:nvCxnSpPr>
        <p:spPr>
          <a:xfrm>
            <a:off x="1511587" y="4422760"/>
            <a:ext cx="1704201" cy="330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1"/>
          </p:cNvCxnSpPr>
          <p:nvPr/>
        </p:nvCxnSpPr>
        <p:spPr>
          <a:xfrm flipV="1">
            <a:off x="1511587" y="4753023"/>
            <a:ext cx="1704201" cy="512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20048" y="4021225"/>
            <a:ext cx="33534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l-GR" i="1" dirty="0" smtClean="0"/>
              <a:t>ζ</a:t>
            </a:r>
            <a:r>
              <a:rPr lang="en-US" baseline="-25000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33966" y="4450722"/>
                <a:ext cx="47692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66" y="4450722"/>
                <a:ext cx="476925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196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0" idx="2"/>
          </p:cNvCxnSpPr>
          <p:nvPr/>
        </p:nvCxnSpPr>
        <p:spPr>
          <a:xfrm flipH="1">
            <a:off x="3557548" y="4329002"/>
            <a:ext cx="330174" cy="275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34637" y="4286713"/>
            <a:ext cx="3417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53837" y="5265907"/>
            <a:ext cx="3417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73589" y="4286713"/>
            <a:ext cx="3417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3"/>
            <a:endCxn id="28" idx="1"/>
          </p:cNvCxnSpPr>
          <p:nvPr/>
        </p:nvCxnSpPr>
        <p:spPr>
          <a:xfrm>
            <a:off x="6076397" y="4440602"/>
            <a:ext cx="877440" cy="979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</p:cNvCxnSpPr>
          <p:nvPr/>
        </p:nvCxnSpPr>
        <p:spPr>
          <a:xfrm flipV="1">
            <a:off x="7295597" y="4440601"/>
            <a:ext cx="877440" cy="979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15349" y="3723844"/>
            <a:ext cx="33534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l-GR" i="1" dirty="0" smtClean="0"/>
              <a:t>ζ</a:t>
            </a:r>
            <a:r>
              <a:rPr lang="en-US" baseline="-25000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60927" y="4814827"/>
                <a:ext cx="47692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27" y="4814827"/>
                <a:ext cx="476925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554490" y="4930198"/>
                <a:ext cx="485902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490" y="4930198"/>
                <a:ext cx="485902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3"/>
            <a:endCxn id="29" idx="1"/>
          </p:cNvCxnSpPr>
          <p:nvPr/>
        </p:nvCxnSpPr>
        <p:spPr>
          <a:xfrm>
            <a:off x="6076397" y="4440602"/>
            <a:ext cx="20971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2"/>
          </p:cNvCxnSpPr>
          <p:nvPr/>
        </p:nvCxnSpPr>
        <p:spPr>
          <a:xfrm flipH="1">
            <a:off x="8515349" y="4031621"/>
            <a:ext cx="167674" cy="255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4184" y="5134505"/>
                <a:ext cx="481094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184" y="5134505"/>
                <a:ext cx="481094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196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Curved Connector 258"/>
          <p:cNvCxnSpPr>
            <a:stCxn id="14" idx="1"/>
            <a:endCxn id="15" idx="1"/>
          </p:cNvCxnSpPr>
          <p:nvPr/>
        </p:nvCxnSpPr>
        <p:spPr>
          <a:xfrm rot="10800000" flipH="1" flipV="1">
            <a:off x="1169827" y="4422760"/>
            <a:ext cx="2714" cy="843148"/>
          </a:xfrm>
          <a:prstGeom prst="curvedConnector3">
            <a:avLst>
              <a:gd name="adj1" fmla="val -8422992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773438" y="4031621"/>
                <a:ext cx="47692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38" y="4031621"/>
                <a:ext cx="476925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196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7386816" y="5909391"/>
            <a:ext cx="33534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l-GR" i="1" dirty="0" smtClean="0"/>
              <a:t>ζ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7295598" y="5573685"/>
            <a:ext cx="114605" cy="335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/>
              <p:cNvSpPr txBox="1"/>
              <p:nvPr/>
            </p:nvSpPr>
            <p:spPr>
              <a:xfrm>
                <a:off x="741537" y="2052360"/>
                <a:ext cx="32401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37" y="2052360"/>
                <a:ext cx="324018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695" r="-18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943723" y="2052360"/>
                <a:ext cx="2136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23" y="2052360"/>
                <a:ext cx="213635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571" r="-57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454484" y="2761534"/>
                <a:ext cx="3340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484" y="2761534"/>
                <a:ext cx="33404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8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1546751" y="972521"/>
            <a:ext cx="6050495" cy="99417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dirty="0" smtClean="0"/>
              <a:t>Understanding </a:t>
            </a:r>
            <a:r>
              <a:rPr lang="en-US" dirty="0" smtClean="0"/>
              <a:t>Causality </a:t>
            </a:r>
            <a:r>
              <a:rPr lang="en-US" dirty="0" smtClean="0"/>
              <a:t>in SEM</a:t>
            </a:r>
            <a:endParaRPr lang="en-US" dirty="0"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2345375" y="3211692"/>
            <a:ext cx="4453248" cy="222425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171450" algn="ctr">
              <a:spcBef>
                <a:spcPts val="0"/>
              </a:spcBef>
              <a:buNone/>
            </a:pPr>
            <a:r>
              <a:rPr lang="en-US" sz="3200" dirty="0" smtClean="0"/>
              <a:t>-&gt; </a:t>
            </a:r>
            <a:r>
              <a:rPr lang="en-US" sz="3200" dirty="0" smtClean="0">
                <a:solidFill>
                  <a:srgbClr val="0000FF"/>
                </a:solidFill>
              </a:rPr>
              <a:t>Directed Separation </a:t>
            </a:r>
            <a:r>
              <a:rPr lang="en-US" sz="3200" dirty="0" smtClean="0"/>
              <a:t>-&gt;</a:t>
            </a:r>
            <a:endParaRPr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96859" y="3025259"/>
            <a:ext cx="2416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Calibri"/>
                <a:cs typeface="Calibri"/>
                <a:sym typeface="Calibri"/>
              </a:rPr>
              <a:t>Causal</a:t>
            </a:r>
          </a:p>
          <a:p>
            <a:pPr algn="ctr"/>
            <a:r>
              <a:rPr lang="en-US" sz="3200" dirty="0" smtClean="0">
                <a:latin typeface="Calibri"/>
                <a:cs typeface="Calibri"/>
                <a:sym typeface="Calibri"/>
              </a:rPr>
              <a:t>Relationships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81895" y="2914169"/>
            <a:ext cx="2195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"/>
                <a:cs typeface="Calibri"/>
                <a:sym typeface="Calibri"/>
              </a:rPr>
              <a:t>Probability Theory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3821" y="93689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What is Structural Equation Modeling?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Shape 109"/>
          <p:cNvGrpSpPr/>
          <p:nvPr/>
        </p:nvGrpSpPr>
        <p:grpSpPr>
          <a:xfrm>
            <a:off x="2851484" y="2221679"/>
            <a:ext cx="3609473" cy="2454441"/>
            <a:chOff x="3801978" y="1819238"/>
            <a:chExt cx="4812631" cy="3272588"/>
          </a:xfrm>
        </p:grpSpPr>
        <p:grpSp>
          <p:nvGrpSpPr>
            <p:cNvPr id="110" name="Shape 110"/>
            <p:cNvGrpSpPr/>
            <p:nvPr/>
          </p:nvGrpSpPr>
          <p:grpSpPr>
            <a:xfrm>
              <a:off x="3801978" y="1819238"/>
              <a:ext cx="4812631" cy="3272588"/>
              <a:chOff x="2245894" y="1836822"/>
              <a:chExt cx="4812631" cy="3272588"/>
            </a:xfrm>
          </p:grpSpPr>
          <p:grpSp>
            <p:nvGrpSpPr>
              <p:cNvPr id="111" name="Shape 111"/>
              <p:cNvGrpSpPr/>
              <p:nvPr/>
            </p:nvGrpSpPr>
            <p:grpSpPr>
              <a:xfrm>
                <a:off x="2245894" y="2871536"/>
                <a:ext cx="4812631" cy="2237873"/>
                <a:chOff x="2245894" y="2871536"/>
                <a:chExt cx="4812631" cy="2237873"/>
              </a:xfrm>
            </p:grpSpPr>
            <p:sp>
              <p:nvSpPr>
                <p:cNvPr id="112" name="Shape 112"/>
                <p:cNvSpPr/>
                <p:nvPr/>
              </p:nvSpPr>
              <p:spPr>
                <a:xfrm>
                  <a:off x="5999748" y="3039978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3" name="Shape 113"/>
                <p:cNvGrpSpPr/>
                <p:nvPr/>
              </p:nvGrpSpPr>
              <p:grpSpPr>
                <a:xfrm>
                  <a:off x="2245894" y="2871536"/>
                  <a:ext cx="2951593" cy="2237873"/>
                  <a:chOff x="2245894" y="2871536"/>
                  <a:chExt cx="2951593" cy="2237873"/>
                </a:xfrm>
              </p:grpSpPr>
              <p:sp>
                <p:nvSpPr>
                  <p:cNvPr id="114" name="Shape 114"/>
                  <p:cNvSpPr/>
                  <p:nvPr/>
                </p:nvSpPr>
                <p:spPr>
                  <a:xfrm>
                    <a:off x="4118810" y="4275221"/>
                    <a:ext cx="850231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15" name="Shape 115"/>
                  <p:cNvGrpSpPr/>
                  <p:nvPr/>
                </p:nvGrpSpPr>
                <p:grpSpPr>
                  <a:xfrm>
                    <a:off x="2245894" y="2871536"/>
                    <a:ext cx="1058778" cy="834188"/>
                    <a:chOff x="2245894" y="2871536"/>
                    <a:chExt cx="1058778" cy="834188"/>
                  </a:xfrm>
                </p:grpSpPr>
                <p:sp>
                  <p:nvSpPr>
                    <p:cNvPr id="116" name="Shape 116"/>
                    <p:cNvSpPr/>
                    <p:nvPr/>
                  </p:nvSpPr>
                  <p:spPr>
                    <a:xfrm>
                      <a:off x="2245894" y="2871536"/>
                      <a:ext cx="850231" cy="834188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68569" tIns="34275" rIns="68569" bIns="34275" anchor="ctr" anchorCtr="0">
                      <a:noAutofit/>
                    </a:bodyPr>
                    <a:lstStyle/>
                    <a:p>
                      <a:pPr algn="ctr"/>
                      <a:endParaRPr sz="135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" name="Shape 117"/>
                    <p:cNvSpPr txBox="1"/>
                    <p:nvPr/>
                  </p:nvSpPr>
                  <p:spPr>
                    <a:xfrm>
                      <a:off x="2454441" y="3011632"/>
                      <a:ext cx="850231" cy="5539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68569" tIns="34275" rIns="68569" bIns="34275" anchor="t" anchorCtr="0">
                      <a:noAutofit/>
                    </a:bodyPr>
                    <a:lstStyle/>
                    <a:p>
                      <a:pPr>
                        <a:buSzPct val="25000"/>
                      </a:pPr>
                      <a:r>
                        <a:rPr lang="en-US" sz="22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225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118" name="Shape 118"/>
                  <p:cNvSpPr txBox="1"/>
                  <p:nvPr/>
                </p:nvSpPr>
                <p:spPr>
                  <a:xfrm>
                    <a:off x="4347257" y="4415316"/>
                    <a:ext cx="850231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68569" tIns="34275" rIns="68569" bIns="34275" anchor="t" anchorCtr="0">
                    <a:noAutofit/>
                  </a:bodyPr>
                  <a:lstStyle/>
                  <a:p>
                    <a:pPr>
                      <a:buSzPct val="25000"/>
                    </a:pPr>
                    <a:r>
                      <a:rPr lang="en-US" sz="22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2250" baseline="-25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</a:p>
                </p:txBody>
              </p:sp>
            </p:grpSp>
            <p:sp>
              <p:nvSpPr>
                <p:cNvPr id="119" name="Shape 119"/>
                <p:cNvSpPr txBox="1"/>
                <p:nvPr/>
              </p:nvSpPr>
              <p:spPr>
                <a:xfrm>
                  <a:off x="6208294" y="3180074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</a:p>
              </p:txBody>
            </p:sp>
          </p:grpSp>
          <p:grpSp>
            <p:nvGrpSpPr>
              <p:cNvPr id="120" name="Shape 120"/>
              <p:cNvGrpSpPr/>
              <p:nvPr/>
            </p:nvGrpSpPr>
            <p:grpSpPr>
              <a:xfrm>
                <a:off x="4118810" y="1836822"/>
                <a:ext cx="1078677" cy="834188"/>
                <a:chOff x="4118810" y="1836822"/>
                <a:chExt cx="1078677" cy="834188"/>
              </a:xfrm>
            </p:grpSpPr>
            <p:sp>
              <p:nvSpPr>
                <p:cNvPr id="121" name="Shape 121"/>
                <p:cNvSpPr/>
                <p:nvPr/>
              </p:nvSpPr>
              <p:spPr>
                <a:xfrm>
                  <a:off x="4118810" y="1836822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Shape 122"/>
                <p:cNvSpPr txBox="1"/>
                <p:nvPr/>
              </p:nvSpPr>
              <p:spPr>
                <a:xfrm>
                  <a:off x="4347257" y="1977006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</a:p>
              </p:txBody>
            </p:sp>
          </p:grpSp>
        </p:grpSp>
        <p:cxnSp>
          <p:nvCxnSpPr>
            <p:cNvPr id="123" name="Shape 123"/>
            <p:cNvCxnSpPr/>
            <p:nvPr/>
          </p:nvCxnSpPr>
          <p:spPr>
            <a:xfrm rot="10800000" flipH="1">
              <a:off x="4739053" y="2497014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4652210" y="3905787"/>
              <a:ext cx="801026" cy="44171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6634489" y="2440644"/>
              <a:ext cx="823584" cy="45202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26" name="Shape 126"/>
            <p:cNvCxnSpPr/>
            <p:nvPr/>
          </p:nvCxnSpPr>
          <p:spPr>
            <a:xfrm rot="10800000" flipH="1">
              <a:off x="6631597" y="4002078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cxnSp>
        <p:nvCxnSpPr>
          <p:cNvPr id="127" name="Shape 127"/>
          <p:cNvCxnSpPr/>
          <p:nvPr/>
        </p:nvCxnSpPr>
        <p:spPr>
          <a:xfrm>
            <a:off x="3104147" y="2326817"/>
            <a:ext cx="673768" cy="40319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28" name="Shape 128"/>
          <p:cNvSpPr txBox="1"/>
          <p:nvPr/>
        </p:nvSpPr>
        <p:spPr>
          <a:xfrm>
            <a:off x="914400" y="2032657"/>
            <a:ext cx="2122763" cy="70965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 of causal relationship</a:t>
            </a:r>
          </a:p>
        </p:txBody>
      </p:sp>
      <p:sp>
        <p:nvSpPr>
          <p:cNvPr id="24" name="Shape 187"/>
          <p:cNvSpPr/>
          <p:nvPr/>
        </p:nvSpPr>
        <p:spPr>
          <a:xfrm>
            <a:off x="3002192" y="953267"/>
            <a:ext cx="3104148" cy="4154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91158" y="136598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Terminology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187"/>
          <p:cNvSpPr/>
          <p:nvPr/>
        </p:nvSpPr>
        <p:spPr>
          <a:xfrm>
            <a:off x="3002192" y="953267"/>
            <a:ext cx="3104148" cy="4154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91158" y="136598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Terminology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34" name="Shape 134"/>
          <p:cNvGrpSpPr/>
          <p:nvPr/>
        </p:nvGrpSpPr>
        <p:grpSpPr>
          <a:xfrm>
            <a:off x="2851484" y="2221679"/>
            <a:ext cx="3609473" cy="2454441"/>
            <a:chOff x="3801978" y="1819238"/>
            <a:chExt cx="4812631" cy="3272588"/>
          </a:xfrm>
        </p:grpSpPr>
        <p:grpSp>
          <p:nvGrpSpPr>
            <p:cNvPr id="135" name="Shape 135"/>
            <p:cNvGrpSpPr/>
            <p:nvPr/>
          </p:nvGrpSpPr>
          <p:grpSpPr>
            <a:xfrm>
              <a:off x="3801978" y="1819238"/>
              <a:ext cx="4812631" cy="3272588"/>
              <a:chOff x="2245894" y="1836822"/>
              <a:chExt cx="4812631" cy="3272588"/>
            </a:xfrm>
          </p:grpSpPr>
          <p:grpSp>
            <p:nvGrpSpPr>
              <p:cNvPr id="136" name="Shape 136"/>
              <p:cNvGrpSpPr/>
              <p:nvPr/>
            </p:nvGrpSpPr>
            <p:grpSpPr>
              <a:xfrm>
                <a:off x="2245894" y="2871536"/>
                <a:ext cx="4812631" cy="2237873"/>
                <a:chOff x="2245894" y="2871536"/>
                <a:chExt cx="4812631" cy="2237873"/>
              </a:xfrm>
            </p:grpSpPr>
            <p:sp>
              <p:nvSpPr>
                <p:cNvPr id="137" name="Shape 137"/>
                <p:cNvSpPr/>
                <p:nvPr/>
              </p:nvSpPr>
              <p:spPr>
                <a:xfrm>
                  <a:off x="5999748" y="3039978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8" name="Shape 138"/>
                <p:cNvGrpSpPr/>
                <p:nvPr/>
              </p:nvGrpSpPr>
              <p:grpSpPr>
                <a:xfrm>
                  <a:off x="2245894" y="2871536"/>
                  <a:ext cx="2951593" cy="2237873"/>
                  <a:chOff x="2245894" y="2871536"/>
                  <a:chExt cx="2951593" cy="2237873"/>
                </a:xfrm>
              </p:grpSpPr>
              <p:sp>
                <p:nvSpPr>
                  <p:cNvPr id="139" name="Shape 139"/>
                  <p:cNvSpPr/>
                  <p:nvPr/>
                </p:nvSpPr>
                <p:spPr>
                  <a:xfrm>
                    <a:off x="4118810" y="4275221"/>
                    <a:ext cx="850231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40" name="Shape 140"/>
                  <p:cNvGrpSpPr/>
                  <p:nvPr/>
                </p:nvGrpSpPr>
                <p:grpSpPr>
                  <a:xfrm>
                    <a:off x="2245894" y="2871536"/>
                    <a:ext cx="1058778" cy="834188"/>
                    <a:chOff x="2245894" y="2871536"/>
                    <a:chExt cx="1058778" cy="834188"/>
                  </a:xfrm>
                </p:grpSpPr>
                <p:sp>
                  <p:nvSpPr>
                    <p:cNvPr id="141" name="Shape 141"/>
                    <p:cNvSpPr/>
                    <p:nvPr/>
                  </p:nvSpPr>
                  <p:spPr>
                    <a:xfrm>
                      <a:off x="2245894" y="2871536"/>
                      <a:ext cx="850231" cy="834188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68569" tIns="34275" rIns="68569" bIns="34275" anchor="ctr" anchorCtr="0">
                      <a:noAutofit/>
                    </a:bodyPr>
                    <a:lstStyle/>
                    <a:p>
                      <a:pPr algn="ctr"/>
                      <a:endParaRPr sz="135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2" name="Shape 142"/>
                    <p:cNvSpPr txBox="1"/>
                    <p:nvPr/>
                  </p:nvSpPr>
                  <p:spPr>
                    <a:xfrm>
                      <a:off x="2454441" y="3011632"/>
                      <a:ext cx="850231" cy="5539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68569" tIns="34275" rIns="68569" bIns="34275" anchor="t" anchorCtr="0">
                      <a:noAutofit/>
                    </a:bodyPr>
                    <a:lstStyle/>
                    <a:p>
                      <a:pPr>
                        <a:buSzPct val="25000"/>
                      </a:pPr>
                      <a:r>
                        <a:rPr lang="en-US" sz="22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225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143" name="Shape 143"/>
                  <p:cNvSpPr txBox="1"/>
                  <p:nvPr/>
                </p:nvSpPr>
                <p:spPr>
                  <a:xfrm>
                    <a:off x="4347257" y="4415316"/>
                    <a:ext cx="850231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68569" tIns="34275" rIns="68569" bIns="34275" anchor="t" anchorCtr="0">
                    <a:noAutofit/>
                  </a:bodyPr>
                  <a:lstStyle/>
                  <a:p>
                    <a:pPr>
                      <a:buSzPct val="25000"/>
                    </a:pPr>
                    <a:r>
                      <a:rPr lang="en-US" sz="2250" dirty="0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225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 lang="en-US" sz="225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" name="Shape 144"/>
                <p:cNvSpPr txBox="1"/>
                <p:nvPr/>
              </p:nvSpPr>
              <p:spPr>
                <a:xfrm>
                  <a:off x="6208294" y="3180074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 dirty="0" smtClean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lang="en-US" sz="2250" baseline="-25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5" name="Shape 145"/>
              <p:cNvGrpSpPr/>
              <p:nvPr/>
            </p:nvGrpSpPr>
            <p:grpSpPr>
              <a:xfrm>
                <a:off x="4118810" y="1836822"/>
                <a:ext cx="1078677" cy="834188"/>
                <a:chOff x="4118810" y="1836822"/>
                <a:chExt cx="1078677" cy="834188"/>
              </a:xfrm>
            </p:grpSpPr>
            <p:sp>
              <p:nvSpPr>
                <p:cNvPr id="146" name="Shape 146"/>
                <p:cNvSpPr/>
                <p:nvPr/>
              </p:nvSpPr>
              <p:spPr>
                <a:xfrm>
                  <a:off x="4118810" y="1836822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Shape 147"/>
                <p:cNvSpPr txBox="1"/>
                <p:nvPr/>
              </p:nvSpPr>
              <p:spPr>
                <a:xfrm>
                  <a:off x="4347257" y="1977006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</a:p>
              </p:txBody>
            </p:sp>
          </p:grpSp>
        </p:grpSp>
        <p:cxnSp>
          <p:nvCxnSpPr>
            <p:cNvPr id="148" name="Shape 148"/>
            <p:cNvCxnSpPr/>
            <p:nvPr/>
          </p:nvCxnSpPr>
          <p:spPr>
            <a:xfrm rot="10800000" flipH="1">
              <a:off x="4739053" y="2497014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49" name="Shape 149"/>
            <p:cNvCxnSpPr/>
            <p:nvPr/>
          </p:nvCxnSpPr>
          <p:spPr>
            <a:xfrm>
              <a:off x="4652210" y="3905787"/>
              <a:ext cx="801026" cy="44171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6634489" y="2440644"/>
              <a:ext cx="823584" cy="45202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51" name="Shape 151"/>
            <p:cNvCxnSpPr/>
            <p:nvPr/>
          </p:nvCxnSpPr>
          <p:spPr>
            <a:xfrm rot="10800000" flipH="1">
              <a:off x="6631597" y="4002078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cxnSp>
        <p:nvCxnSpPr>
          <p:cNvPr id="152" name="Shape 152"/>
          <p:cNvCxnSpPr/>
          <p:nvPr/>
        </p:nvCxnSpPr>
        <p:spPr>
          <a:xfrm rot="10800000" flipH="1">
            <a:off x="2336007" y="3704712"/>
            <a:ext cx="624773" cy="710125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53" name="Shape 153"/>
          <p:cNvSpPr txBox="1"/>
          <p:nvPr/>
        </p:nvSpPr>
        <p:spPr>
          <a:xfrm>
            <a:off x="900112" y="4429125"/>
            <a:ext cx="1951372" cy="6396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Exogenous variable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Shape 159"/>
          <p:cNvGrpSpPr/>
          <p:nvPr/>
        </p:nvGrpSpPr>
        <p:grpSpPr>
          <a:xfrm>
            <a:off x="2851484" y="2221679"/>
            <a:ext cx="3609473" cy="2454441"/>
            <a:chOff x="3801978" y="1819238"/>
            <a:chExt cx="4812631" cy="3272588"/>
          </a:xfrm>
        </p:grpSpPr>
        <p:grpSp>
          <p:nvGrpSpPr>
            <p:cNvPr id="160" name="Shape 160"/>
            <p:cNvGrpSpPr/>
            <p:nvPr/>
          </p:nvGrpSpPr>
          <p:grpSpPr>
            <a:xfrm>
              <a:off x="3801978" y="1819238"/>
              <a:ext cx="4812631" cy="3272588"/>
              <a:chOff x="2245894" y="1836822"/>
              <a:chExt cx="4812631" cy="3272588"/>
            </a:xfrm>
          </p:grpSpPr>
          <p:grpSp>
            <p:nvGrpSpPr>
              <p:cNvPr id="161" name="Shape 161"/>
              <p:cNvGrpSpPr/>
              <p:nvPr/>
            </p:nvGrpSpPr>
            <p:grpSpPr>
              <a:xfrm>
                <a:off x="2245894" y="2871536"/>
                <a:ext cx="4812631" cy="2237873"/>
                <a:chOff x="2245894" y="2871536"/>
                <a:chExt cx="4812631" cy="2237873"/>
              </a:xfrm>
            </p:grpSpPr>
            <p:sp>
              <p:nvSpPr>
                <p:cNvPr id="162" name="Shape 162"/>
                <p:cNvSpPr/>
                <p:nvPr/>
              </p:nvSpPr>
              <p:spPr>
                <a:xfrm>
                  <a:off x="5999748" y="3039978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3" name="Shape 163"/>
                <p:cNvGrpSpPr/>
                <p:nvPr/>
              </p:nvGrpSpPr>
              <p:grpSpPr>
                <a:xfrm>
                  <a:off x="2245894" y="2871536"/>
                  <a:ext cx="2951593" cy="2237873"/>
                  <a:chOff x="2245894" y="2871536"/>
                  <a:chExt cx="2951593" cy="2237873"/>
                </a:xfrm>
              </p:grpSpPr>
              <p:sp>
                <p:nvSpPr>
                  <p:cNvPr id="164" name="Shape 164"/>
                  <p:cNvSpPr/>
                  <p:nvPr/>
                </p:nvSpPr>
                <p:spPr>
                  <a:xfrm>
                    <a:off x="4118810" y="4275221"/>
                    <a:ext cx="850231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65" name="Shape 165"/>
                  <p:cNvGrpSpPr/>
                  <p:nvPr/>
                </p:nvGrpSpPr>
                <p:grpSpPr>
                  <a:xfrm>
                    <a:off x="2245894" y="2871536"/>
                    <a:ext cx="1058778" cy="834188"/>
                    <a:chOff x="2245894" y="2871536"/>
                    <a:chExt cx="1058778" cy="834188"/>
                  </a:xfrm>
                </p:grpSpPr>
                <p:sp>
                  <p:nvSpPr>
                    <p:cNvPr id="166" name="Shape 166"/>
                    <p:cNvSpPr/>
                    <p:nvPr/>
                  </p:nvSpPr>
                  <p:spPr>
                    <a:xfrm>
                      <a:off x="2245894" y="2871536"/>
                      <a:ext cx="850231" cy="834188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68569" tIns="34275" rIns="68569" bIns="34275" anchor="ctr" anchorCtr="0">
                      <a:noAutofit/>
                    </a:bodyPr>
                    <a:lstStyle/>
                    <a:p>
                      <a:pPr algn="ctr"/>
                      <a:endParaRPr sz="135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7" name="Shape 167"/>
                    <p:cNvSpPr txBox="1"/>
                    <p:nvPr/>
                  </p:nvSpPr>
                  <p:spPr>
                    <a:xfrm>
                      <a:off x="2454441" y="3011632"/>
                      <a:ext cx="850231" cy="5539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68569" tIns="34275" rIns="68569" bIns="34275" anchor="t" anchorCtr="0">
                      <a:noAutofit/>
                    </a:bodyPr>
                    <a:lstStyle/>
                    <a:p>
                      <a:pPr>
                        <a:buSzPct val="25000"/>
                      </a:pPr>
                      <a:r>
                        <a:rPr lang="en-US" sz="22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225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168" name="Shape 168"/>
                  <p:cNvSpPr txBox="1"/>
                  <p:nvPr/>
                </p:nvSpPr>
                <p:spPr>
                  <a:xfrm>
                    <a:off x="4347257" y="4415316"/>
                    <a:ext cx="850231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68569" tIns="34275" rIns="68569" bIns="34275" anchor="t" anchorCtr="0">
                    <a:noAutofit/>
                  </a:bodyPr>
                  <a:lstStyle/>
                  <a:p>
                    <a:pPr>
                      <a:buSzPct val="25000"/>
                    </a:pPr>
                    <a:r>
                      <a:rPr lang="en-US" sz="2250" dirty="0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225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 lang="en-US" sz="225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9" name="Shape 169"/>
                <p:cNvSpPr txBox="1"/>
                <p:nvPr/>
              </p:nvSpPr>
              <p:spPr>
                <a:xfrm>
                  <a:off x="6208294" y="3180074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 dirty="0" smtClean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lang="en-US" sz="2250" baseline="-25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0" name="Shape 170"/>
              <p:cNvGrpSpPr/>
              <p:nvPr/>
            </p:nvGrpSpPr>
            <p:grpSpPr>
              <a:xfrm>
                <a:off x="4118810" y="1836822"/>
                <a:ext cx="1078677" cy="834188"/>
                <a:chOff x="4118810" y="1836822"/>
                <a:chExt cx="1078677" cy="834188"/>
              </a:xfrm>
            </p:grpSpPr>
            <p:sp>
              <p:nvSpPr>
                <p:cNvPr id="171" name="Shape 171"/>
                <p:cNvSpPr/>
                <p:nvPr/>
              </p:nvSpPr>
              <p:spPr>
                <a:xfrm>
                  <a:off x="4118810" y="1836822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Shape 172"/>
                <p:cNvSpPr txBox="1"/>
                <p:nvPr/>
              </p:nvSpPr>
              <p:spPr>
                <a:xfrm>
                  <a:off x="4347257" y="1977006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</a:p>
              </p:txBody>
            </p:sp>
          </p:grpSp>
        </p:grpSp>
        <p:cxnSp>
          <p:nvCxnSpPr>
            <p:cNvPr id="173" name="Shape 173"/>
            <p:cNvCxnSpPr/>
            <p:nvPr/>
          </p:nvCxnSpPr>
          <p:spPr>
            <a:xfrm rot="10800000" flipH="1">
              <a:off x="4739053" y="2497014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4652210" y="3905787"/>
              <a:ext cx="801026" cy="44171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75" name="Shape 175"/>
            <p:cNvCxnSpPr/>
            <p:nvPr/>
          </p:nvCxnSpPr>
          <p:spPr>
            <a:xfrm>
              <a:off x="6634489" y="2440644"/>
              <a:ext cx="823584" cy="45202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76" name="Shape 176"/>
            <p:cNvCxnSpPr/>
            <p:nvPr/>
          </p:nvCxnSpPr>
          <p:spPr>
            <a:xfrm rot="10800000" flipH="1">
              <a:off x="6631597" y="4002078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cxnSp>
        <p:nvCxnSpPr>
          <p:cNvPr id="177" name="Shape 177"/>
          <p:cNvCxnSpPr/>
          <p:nvPr/>
        </p:nvCxnSpPr>
        <p:spPr>
          <a:xfrm rot="10800000" flipH="1">
            <a:off x="2336007" y="3704712"/>
            <a:ext cx="624773" cy="710125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9" name="Shape 179"/>
          <p:cNvCxnSpPr/>
          <p:nvPr/>
        </p:nvCxnSpPr>
        <p:spPr>
          <a:xfrm flipH="1">
            <a:off x="5206231" y="3448693"/>
            <a:ext cx="2097371" cy="984135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0" name="Shape 180"/>
          <p:cNvCxnSpPr/>
          <p:nvPr/>
        </p:nvCxnSpPr>
        <p:spPr>
          <a:xfrm rot="10800000">
            <a:off x="5065180" y="2384403"/>
            <a:ext cx="2238421" cy="1052464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1" name="Shape 181"/>
          <p:cNvCxnSpPr/>
          <p:nvPr/>
        </p:nvCxnSpPr>
        <p:spPr>
          <a:xfrm flipH="1">
            <a:off x="6460958" y="3436867"/>
            <a:ext cx="842643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7406186" y="3263161"/>
            <a:ext cx="1473437" cy="78731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Endogenous variables</a:t>
            </a:r>
          </a:p>
        </p:txBody>
      </p:sp>
      <p:sp>
        <p:nvSpPr>
          <p:cNvPr id="28" name="Shape 153"/>
          <p:cNvSpPr txBox="1"/>
          <p:nvPr/>
        </p:nvSpPr>
        <p:spPr>
          <a:xfrm>
            <a:off x="900112" y="4429125"/>
            <a:ext cx="1951372" cy="6396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Exogenous variable</a:t>
            </a:r>
          </a:p>
        </p:txBody>
      </p:sp>
      <p:sp>
        <p:nvSpPr>
          <p:cNvPr id="30" name="Shape 187"/>
          <p:cNvSpPr/>
          <p:nvPr/>
        </p:nvSpPr>
        <p:spPr>
          <a:xfrm>
            <a:off x="3002192" y="953267"/>
            <a:ext cx="3104148" cy="4154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91158" y="136598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Terminology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Shape 188"/>
          <p:cNvGrpSpPr/>
          <p:nvPr/>
        </p:nvGrpSpPr>
        <p:grpSpPr>
          <a:xfrm>
            <a:off x="2851484" y="2221679"/>
            <a:ext cx="3609473" cy="2454441"/>
            <a:chOff x="3801978" y="1819238"/>
            <a:chExt cx="4812631" cy="3272588"/>
          </a:xfrm>
        </p:grpSpPr>
        <p:grpSp>
          <p:nvGrpSpPr>
            <p:cNvPr id="189" name="Shape 189"/>
            <p:cNvGrpSpPr/>
            <p:nvPr/>
          </p:nvGrpSpPr>
          <p:grpSpPr>
            <a:xfrm>
              <a:off x="3801978" y="1819238"/>
              <a:ext cx="4812631" cy="3272588"/>
              <a:chOff x="2245894" y="1836822"/>
              <a:chExt cx="4812631" cy="3272588"/>
            </a:xfrm>
          </p:grpSpPr>
          <p:grpSp>
            <p:nvGrpSpPr>
              <p:cNvPr id="190" name="Shape 190"/>
              <p:cNvGrpSpPr/>
              <p:nvPr/>
            </p:nvGrpSpPr>
            <p:grpSpPr>
              <a:xfrm>
                <a:off x="2245894" y="2871536"/>
                <a:ext cx="4812631" cy="2237873"/>
                <a:chOff x="2245894" y="2871536"/>
                <a:chExt cx="4812631" cy="2237873"/>
              </a:xfrm>
            </p:grpSpPr>
            <p:sp>
              <p:nvSpPr>
                <p:cNvPr id="191" name="Shape 191"/>
                <p:cNvSpPr/>
                <p:nvPr/>
              </p:nvSpPr>
              <p:spPr>
                <a:xfrm>
                  <a:off x="5999748" y="3039978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2" name="Shape 192"/>
                <p:cNvGrpSpPr/>
                <p:nvPr/>
              </p:nvGrpSpPr>
              <p:grpSpPr>
                <a:xfrm>
                  <a:off x="2245894" y="2871536"/>
                  <a:ext cx="2951593" cy="2237873"/>
                  <a:chOff x="2245894" y="2871536"/>
                  <a:chExt cx="2951593" cy="2237873"/>
                </a:xfrm>
              </p:grpSpPr>
              <p:sp>
                <p:nvSpPr>
                  <p:cNvPr id="193" name="Shape 193"/>
                  <p:cNvSpPr/>
                  <p:nvPr/>
                </p:nvSpPr>
                <p:spPr>
                  <a:xfrm>
                    <a:off x="4118810" y="4275221"/>
                    <a:ext cx="850231" cy="83418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94" name="Shape 194"/>
                  <p:cNvGrpSpPr/>
                  <p:nvPr/>
                </p:nvGrpSpPr>
                <p:grpSpPr>
                  <a:xfrm>
                    <a:off x="2245894" y="2871536"/>
                    <a:ext cx="1058778" cy="834188"/>
                    <a:chOff x="2245894" y="2871536"/>
                    <a:chExt cx="1058778" cy="834188"/>
                  </a:xfrm>
                </p:grpSpPr>
                <p:sp>
                  <p:nvSpPr>
                    <p:cNvPr id="195" name="Shape 195"/>
                    <p:cNvSpPr/>
                    <p:nvPr/>
                  </p:nvSpPr>
                  <p:spPr>
                    <a:xfrm>
                      <a:off x="2245894" y="2871536"/>
                      <a:ext cx="850231" cy="834188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dk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68569" tIns="34275" rIns="68569" bIns="34275" anchor="ctr" anchorCtr="0">
                      <a:noAutofit/>
                    </a:bodyPr>
                    <a:lstStyle/>
                    <a:p>
                      <a:pPr algn="ctr"/>
                      <a:endParaRPr sz="135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6" name="Shape 196"/>
                    <p:cNvSpPr txBox="1"/>
                    <p:nvPr/>
                  </p:nvSpPr>
                  <p:spPr>
                    <a:xfrm>
                      <a:off x="2454441" y="3011632"/>
                      <a:ext cx="850231" cy="5539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68569" tIns="34275" rIns="68569" bIns="34275" anchor="t" anchorCtr="0">
                      <a:noAutofit/>
                    </a:bodyPr>
                    <a:lstStyle/>
                    <a:p>
                      <a:pPr>
                        <a:buSzPct val="25000"/>
                      </a:pPr>
                      <a:r>
                        <a:rPr lang="en-US" sz="225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225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197" name="Shape 197"/>
                  <p:cNvSpPr txBox="1"/>
                  <p:nvPr/>
                </p:nvSpPr>
                <p:spPr>
                  <a:xfrm>
                    <a:off x="4347257" y="4415316"/>
                    <a:ext cx="850231" cy="553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68569" tIns="34275" rIns="68569" bIns="34275" anchor="t" anchorCtr="0">
                    <a:noAutofit/>
                  </a:bodyPr>
                  <a:lstStyle/>
                  <a:p>
                    <a:pPr>
                      <a:buSzPct val="25000"/>
                    </a:pPr>
                    <a:r>
                      <a:rPr lang="en-US" sz="2250" dirty="0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r>
                      <a:rPr lang="en-US" sz="2250" baseline="-25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 lang="en-US" sz="225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8" name="Shape 198"/>
                <p:cNvSpPr txBox="1"/>
                <p:nvPr/>
              </p:nvSpPr>
              <p:spPr>
                <a:xfrm>
                  <a:off x="6208294" y="3180074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 dirty="0" smtClean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lang="en-US" sz="2250" baseline="-25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9" name="Shape 199"/>
              <p:cNvGrpSpPr/>
              <p:nvPr/>
            </p:nvGrpSpPr>
            <p:grpSpPr>
              <a:xfrm>
                <a:off x="4118810" y="1836822"/>
                <a:ext cx="1078677" cy="834188"/>
                <a:chOff x="4118810" y="1836822"/>
                <a:chExt cx="1078677" cy="834188"/>
              </a:xfrm>
            </p:grpSpPr>
            <p:sp>
              <p:nvSpPr>
                <p:cNvPr id="200" name="Shape 200"/>
                <p:cNvSpPr/>
                <p:nvPr/>
              </p:nvSpPr>
              <p:spPr>
                <a:xfrm>
                  <a:off x="4118810" y="1836822"/>
                  <a:ext cx="850231" cy="834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Shape 201"/>
                <p:cNvSpPr txBox="1"/>
                <p:nvPr/>
              </p:nvSpPr>
              <p:spPr>
                <a:xfrm>
                  <a:off x="4347257" y="1977006"/>
                  <a:ext cx="850231" cy="553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>
                    <a:buSzPct val="25000"/>
                  </a:pPr>
                  <a:r>
                    <a:rPr lang="en-US" sz="22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lang="en-US" sz="2250" baseline="-25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</a:p>
              </p:txBody>
            </p:sp>
          </p:grpSp>
        </p:grpSp>
        <p:cxnSp>
          <p:nvCxnSpPr>
            <p:cNvPr id="202" name="Shape 202"/>
            <p:cNvCxnSpPr/>
            <p:nvPr/>
          </p:nvCxnSpPr>
          <p:spPr>
            <a:xfrm rot="10800000" flipH="1">
              <a:off x="4739053" y="2497014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03" name="Shape 203"/>
            <p:cNvCxnSpPr/>
            <p:nvPr/>
          </p:nvCxnSpPr>
          <p:spPr>
            <a:xfrm>
              <a:off x="4652210" y="3905787"/>
              <a:ext cx="801026" cy="441716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04" name="Shape 204"/>
            <p:cNvCxnSpPr/>
            <p:nvPr/>
          </p:nvCxnSpPr>
          <p:spPr>
            <a:xfrm>
              <a:off x="6634489" y="2440644"/>
              <a:ext cx="823584" cy="45202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205" name="Shape 205"/>
            <p:cNvCxnSpPr/>
            <p:nvPr/>
          </p:nvCxnSpPr>
          <p:spPr>
            <a:xfrm rot="10800000" flipH="1">
              <a:off x="6631597" y="4002078"/>
              <a:ext cx="826477" cy="395653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  <p:cxnSp>
        <p:nvCxnSpPr>
          <p:cNvPr id="206" name="Shape 206"/>
          <p:cNvCxnSpPr/>
          <p:nvPr/>
        </p:nvCxnSpPr>
        <p:spPr>
          <a:xfrm rot="10800000" flipH="1">
            <a:off x="2336007" y="3704712"/>
            <a:ext cx="624773" cy="710125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08" name="Shape 208"/>
          <p:cNvCxnSpPr/>
          <p:nvPr/>
        </p:nvCxnSpPr>
        <p:spPr>
          <a:xfrm flipH="1">
            <a:off x="5206231" y="3448693"/>
            <a:ext cx="2097371" cy="984135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09" name="Shape 209"/>
          <p:cNvCxnSpPr/>
          <p:nvPr/>
        </p:nvCxnSpPr>
        <p:spPr>
          <a:xfrm rot="10800000">
            <a:off x="5065180" y="2384403"/>
            <a:ext cx="2238421" cy="1052464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10" name="Shape 210"/>
          <p:cNvCxnSpPr/>
          <p:nvPr/>
        </p:nvCxnSpPr>
        <p:spPr>
          <a:xfrm flipH="1">
            <a:off x="6460958" y="3436867"/>
            <a:ext cx="842643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3446614" y="2646806"/>
            <a:ext cx="706972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278648" y="3907640"/>
            <a:ext cx="70697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214" name="Shape 214"/>
          <p:cNvCxnSpPr/>
          <p:nvPr/>
        </p:nvCxnSpPr>
        <p:spPr>
          <a:xfrm flipH="1">
            <a:off x="3679826" y="1960037"/>
            <a:ext cx="756501" cy="72769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3765550" y="1579322"/>
            <a:ext cx="1954095" cy="32860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coefficients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869391" y="3765580"/>
            <a:ext cx="70697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474"/>
            </a:stretch>
          </a:blip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5012673" y="2641989"/>
            <a:ext cx="706972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1474"/>
            </a:stretch>
          </a:blip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218" name="Shape 218"/>
          <p:cNvCxnSpPr/>
          <p:nvPr/>
        </p:nvCxnSpPr>
        <p:spPr>
          <a:xfrm>
            <a:off x="5139619" y="1965603"/>
            <a:ext cx="96895" cy="742043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19" name="Shape 219"/>
          <p:cNvSpPr txBox="1"/>
          <p:nvPr/>
        </p:nvSpPr>
        <p:spPr>
          <a:xfrm>
            <a:off x="4221521" y="4910252"/>
            <a:ext cx="752177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4753"/>
            </a:stretch>
          </a:blip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021360" y="3280307"/>
            <a:ext cx="752177" cy="276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113"/>
            </a:stretch>
          </a:blip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390669" y="2962376"/>
            <a:ext cx="651269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753"/>
            </a:stretch>
          </a:blip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222" name="Shape 222"/>
          <p:cNvCxnSpPr>
            <a:stCxn id="219" idx="0"/>
          </p:cNvCxnSpPr>
          <p:nvPr/>
        </p:nvCxnSpPr>
        <p:spPr>
          <a:xfrm rot="10800000" flipH="1">
            <a:off x="4597610" y="4648352"/>
            <a:ext cx="450" cy="2619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4671034" y="2840495"/>
            <a:ext cx="20801" cy="176463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5533496" y="3408395"/>
            <a:ext cx="146973" cy="21861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25" name="Shape 225"/>
          <p:cNvCxnSpPr/>
          <p:nvPr/>
        </p:nvCxnSpPr>
        <p:spPr>
          <a:xfrm rot="10800000">
            <a:off x="4712924" y="5075185"/>
            <a:ext cx="1062747" cy="337493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26" name="Shape 226"/>
          <p:cNvSpPr txBox="1"/>
          <p:nvPr/>
        </p:nvSpPr>
        <p:spPr>
          <a:xfrm>
            <a:off x="5823284" y="5274177"/>
            <a:ext cx="1582902" cy="68723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Unexplained variation</a:t>
            </a:r>
          </a:p>
        </p:txBody>
      </p:sp>
      <p:sp>
        <p:nvSpPr>
          <p:cNvPr id="43" name="Shape 182"/>
          <p:cNvSpPr txBox="1"/>
          <p:nvPr/>
        </p:nvSpPr>
        <p:spPr>
          <a:xfrm>
            <a:off x="7406186" y="3263161"/>
            <a:ext cx="1473437" cy="78731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Endogenous variables</a:t>
            </a:r>
          </a:p>
        </p:txBody>
      </p:sp>
      <p:sp>
        <p:nvSpPr>
          <p:cNvPr id="44" name="Shape 153"/>
          <p:cNvSpPr txBox="1"/>
          <p:nvPr/>
        </p:nvSpPr>
        <p:spPr>
          <a:xfrm>
            <a:off x="900112" y="4429125"/>
            <a:ext cx="1951372" cy="6396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Exogenous variable</a:t>
            </a:r>
          </a:p>
        </p:txBody>
      </p:sp>
      <p:sp>
        <p:nvSpPr>
          <p:cNvPr id="45" name="Shape 187"/>
          <p:cNvSpPr/>
          <p:nvPr/>
        </p:nvSpPr>
        <p:spPr>
          <a:xfrm>
            <a:off x="3002192" y="953267"/>
            <a:ext cx="3104148" cy="41549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0"/>
            <a:ext cx="9144000" cy="64858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500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50000">
                <a:schemeClr val="tx1">
                  <a:alpha val="7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</p:spPr>
        <p:txBody>
          <a:bodyPr vert="horz" lIns="45720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00" b="1" dirty="0">
              <a:solidFill>
                <a:srgbClr val="DDDB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91158" y="136598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Terminology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1614</Words>
  <Application>Microsoft Office PowerPoint</Application>
  <PresentationFormat>On-screen Show (4:3)</PresentationFormat>
  <Paragraphs>561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Lucida Console</vt:lpstr>
      <vt:lpstr>Times New Roman</vt:lpstr>
      <vt:lpstr>Office Theme</vt:lpstr>
      <vt:lpstr>Structural Equation Modeling</vt:lpstr>
      <vt:lpstr>Outline</vt:lpstr>
      <vt:lpstr>PowerPoint Presentation</vt:lpstr>
      <vt:lpstr>PowerPoint Presentation</vt:lpstr>
      <vt:lpstr>Understanding Causality in SEM</vt:lpstr>
      <vt:lpstr>PowerPoint Presentation</vt:lpstr>
      <vt:lpstr>PowerPoint Presentation</vt:lpstr>
      <vt:lpstr>PowerPoint Presentation</vt:lpstr>
      <vt:lpstr>PowerPoint Presentation</vt:lpstr>
      <vt:lpstr>Identification: Can my model be fitted?</vt:lpstr>
      <vt:lpstr>Recall the variance-covariance matrix…</vt:lpstr>
      <vt:lpstr>… correlation, and the regression coefficient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Path Analysis Example in R</vt:lpstr>
      <vt:lpstr>PowerPoint Presentation</vt:lpstr>
      <vt:lpstr>PowerPoint Presentation</vt:lpstr>
      <vt:lpstr>PowerPoint Presentation</vt:lpstr>
      <vt:lpstr>Standardizing the Coefficient </vt:lpstr>
      <vt:lpstr>Evaluating Mediation: distance-&gt;rich </vt:lpstr>
      <vt:lpstr>PowerPoint Presentation</vt:lpstr>
      <vt:lpstr>Evaluate Model Fit</vt:lpstr>
      <vt:lpstr>PowerPoint Presentation</vt:lpstr>
      <vt:lpstr>PowerPoint Presentation</vt:lpstr>
      <vt:lpstr>PowerPoint Presentation</vt:lpstr>
      <vt:lpstr>Directed Separation</vt:lpstr>
      <vt:lpstr>Directed Separation</vt:lpstr>
      <vt:lpstr>D-Separation and conditional independence tests </vt:lpstr>
      <vt:lpstr>D-Separation and conditional independence tests </vt:lpstr>
      <vt:lpstr>Coding path analysis in R </vt:lpstr>
      <vt:lpstr>Coding path analysis in R </vt:lpstr>
      <vt:lpstr>PowerPoint Presentation</vt:lpstr>
      <vt:lpstr>Latent Variables</vt:lpstr>
      <vt:lpstr>Example using Grace and Keeley (2006)</vt:lpstr>
      <vt:lpstr>PowerPoint Presentation</vt:lpstr>
      <vt:lpstr>Future Directions</vt:lpstr>
      <vt:lpstr>Multiple regression versus SEM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Equation Modeling</dc:title>
  <dc:creator>Walden, Margarete</dc:creator>
  <cp:lastModifiedBy>Walden, Margarete</cp:lastModifiedBy>
  <cp:revision>54</cp:revision>
  <dcterms:modified xsi:type="dcterms:W3CDTF">2016-09-26T15:28:47Z</dcterms:modified>
</cp:coreProperties>
</file>