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33"/>
  </p:notesMasterIdLst>
  <p:sldIdLst>
    <p:sldId id="256" r:id="rId3"/>
    <p:sldId id="277" r:id="rId4"/>
    <p:sldId id="278" r:id="rId5"/>
    <p:sldId id="294" r:id="rId6"/>
    <p:sldId id="295" r:id="rId7"/>
    <p:sldId id="280" r:id="rId8"/>
    <p:sldId id="279" r:id="rId9"/>
    <p:sldId id="281" r:id="rId10"/>
    <p:sldId id="282" r:id="rId11"/>
    <p:sldId id="283" r:id="rId12"/>
    <p:sldId id="287" r:id="rId13"/>
    <p:sldId id="284" r:id="rId14"/>
    <p:sldId id="288" r:id="rId15"/>
    <p:sldId id="286" r:id="rId16"/>
    <p:sldId id="289" r:id="rId17"/>
    <p:sldId id="290" r:id="rId18"/>
    <p:sldId id="291" r:id="rId19"/>
    <p:sldId id="267" r:id="rId20"/>
    <p:sldId id="293" r:id="rId21"/>
    <p:sldId id="268" r:id="rId22"/>
    <p:sldId id="258" r:id="rId23"/>
    <p:sldId id="266" r:id="rId24"/>
    <p:sldId id="272" r:id="rId25"/>
    <p:sldId id="275" r:id="rId26"/>
    <p:sldId id="274" r:id="rId27"/>
    <p:sldId id="270" r:id="rId28"/>
    <p:sldId id="271" r:id="rId29"/>
    <p:sldId id="292" r:id="rId30"/>
    <p:sldId id="269" r:id="rId31"/>
    <p:sldId id="264" r:id="rId32"/>
  </p:sldIdLst>
  <p:sldSz cx="9144000" cy="5143500" type="screen16x9"/>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7621" autoAdjust="0"/>
  </p:normalViewPr>
  <p:slideViewPr>
    <p:cSldViewPr>
      <p:cViewPr varScale="1">
        <p:scale>
          <a:sx n="86" d="100"/>
          <a:sy n="86" d="100"/>
        </p:scale>
        <p:origin x="960" y="96"/>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A8ADFD5B-A66C-449C-B6E8-FB716D07777D}" type="datetimeFigureOut">
              <a:rPr lang="en-US" smtClean="0"/>
              <a:pPr/>
              <a:t>10/17/2016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extLst/>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extLst/>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CA5D3BF3-D352-46FC-8343-31F56E6730EA}" type="slidenum">
              <a:rPr lang="en-US" smtClean="0"/>
              <a:pPr/>
              <a:t>‹#›</a:t>
            </a:fld>
            <a:endParaRPr lang="en-US"/>
          </a:p>
        </p:txBody>
      </p:sp>
    </p:spTree>
    <p:extLst>
      <p:ext uri="{BB962C8B-B14F-4D97-AF65-F5344CB8AC3E}">
        <p14:creationId xmlns:p14="http://schemas.microsoft.com/office/powerpoint/2010/main" val="1676860100"/>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1</a:t>
            </a:fld>
            <a:endParaRPr lang="en-US"/>
          </a:p>
        </p:txBody>
      </p:sp>
    </p:spTree>
    <p:extLst>
      <p:ext uri="{BB962C8B-B14F-4D97-AF65-F5344CB8AC3E}">
        <p14:creationId xmlns:p14="http://schemas.microsoft.com/office/powerpoint/2010/main" val="2492117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3</a:t>
            </a:fld>
            <a:endParaRPr lang="en-US"/>
          </a:p>
        </p:txBody>
      </p:sp>
    </p:spTree>
    <p:extLst>
      <p:ext uri="{BB962C8B-B14F-4D97-AF65-F5344CB8AC3E}">
        <p14:creationId xmlns:p14="http://schemas.microsoft.com/office/powerpoint/2010/main" val="27334580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a:t>
            </a:r>
            <a:r>
              <a:rPr lang="en-US" baseline="0" dirty="0" smtClean="0"/>
              <a:t> R-blogger site, review quickly the </a:t>
            </a:r>
            <a:r>
              <a:rPr lang="en-US" baseline="0" dirty="0" err="1" smtClean="0"/>
              <a:t>bnlearn</a:t>
            </a:r>
            <a:r>
              <a:rPr lang="en-US" baseline="0" dirty="0" smtClean="0"/>
              <a:t> link on class site.</a:t>
            </a:r>
          </a:p>
          <a:p>
            <a:r>
              <a:rPr lang="en-US" baseline="0" dirty="0" smtClean="0"/>
              <a:t>Structural learning:  Bayesian (start with model) </a:t>
            </a:r>
            <a:r>
              <a:rPr lang="en-US" baseline="0" smtClean="0"/>
              <a:t>and constraint-based(nothing).</a:t>
            </a:r>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18</a:t>
            </a:fld>
            <a:endParaRPr lang="en-US"/>
          </a:p>
        </p:txBody>
      </p:sp>
    </p:spTree>
    <p:extLst>
      <p:ext uri="{BB962C8B-B14F-4D97-AF65-F5344CB8AC3E}">
        <p14:creationId xmlns:p14="http://schemas.microsoft.com/office/powerpoint/2010/main" val="19781141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Conceptual and BN:  PVA of salmonids</a:t>
            </a:r>
            <a:r>
              <a:rPr lang="en-US" baseline="0" dirty="0" smtClean="0"/>
              <a:t> using probabilistic networks.</a:t>
            </a:r>
            <a:endParaRPr lang="en-US" dirty="0" smtClean="0"/>
          </a:p>
          <a:p>
            <a:r>
              <a:rPr lang="en-US" dirty="0" smtClean="0"/>
              <a:t>Influence</a:t>
            </a:r>
            <a:r>
              <a:rPr lang="en-US" baseline="0" dirty="0" smtClean="0"/>
              <a:t> Diagram:  fish and wildlife PVA under different land management alternatives from an EIS</a:t>
            </a:r>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20</a:t>
            </a:fld>
            <a:endParaRPr lang="en-US"/>
          </a:p>
        </p:txBody>
      </p:sp>
    </p:spTree>
    <p:extLst>
      <p:ext uri="{BB962C8B-B14F-4D97-AF65-F5344CB8AC3E}">
        <p14:creationId xmlns:p14="http://schemas.microsoft.com/office/powerpoint/2010/main" val="1297936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r>
              <a:rPr lang="en-US" dirty="0" smtClean="0"/>
              <a:t>Prior info:</a:t>
            </a:r>
            <a:r>
              <a:rPr lang="en-US" baseline="0" dirty="0" smtClean="0"/>
              <a:t>  expert, data, both, and discrete/continuous, can discretize continuous variables</a:t>
            </a:r>
            <a:endParaRPr lang="en-US" dirty="0"/>
          </a:p>
        </p:txBody>
      </p:sp>
      <p:sp>
        <p:nvSpPr>
          <p:cNvPr id="4" name="Rectangle 3"/>
          <p:cNvSpPr>
            <a:spLocks noGrp="1"/>
          </p:cNvSpPr>
          <p:nvPr>
            <p:ph type="sldNum" sz="quarter" idx="10"/>
          </p:nvPr>
        </p:nvSpPr>
        <p:spPr/>
        <p:txBody>
          <a:bodyPr/>
          <a:lstStyle>
            <a:extLst/>
          </a:lstStyle>
          <a:p>
            <a:fld id="{CA5D3BF3-D352-46FC-8343-31F56E6730EA}" type="slidenum">
              <a:rPr lang="en-US" smtClean="0"/>
              <a:pPr/>
              <a:t>21</a:t>
            </a:fld>
            <a:endParaRPr lang="en-US"/>
          </a:p>
        </p:txBody>
      </p:sp>
    </p:spTree>
    <p:extLst>
      <p:ext uri="{BB962C8B-B14F-4D97-AF65-F5344CB8AC3E}">
        <p14:creationId xmlns:p14="http://schemas.microsoft.com/office/powerpoint/2010/main" val="21766879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General pop – overestimate</a:t>
            </a:r>
          </a:p>
          <a:p>
            <a:r>
              <a:rPr lang="en-US" dirty="0" smtClean="0"/>
              <a:t>‘Experts’ - underestimate</a:t>
            </a:r>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22</a:t>
            </a:fld>
            <a:endParaRPr lang="en-US"/>
          </a:p>
        </p:txBody>
      </p:sp>
    </p:spTree>
    <p:extLst>
      <p:ext uri="{BB962C8B-B14F-4D97-AF65-F5344CB8AC3E}">
        <p14:creationId xmlns:p14="http://schemas.microsoft.com/office/powerpoint/2010/main" val="4145614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Quantify – I think can</a:t>
            </a:r>
            <a:r>
              <a:rPr lang="en-US" baseline="0" dirty="0" smtClean="0"/>
              <a:t> create CPT for a node without data, </a:t>
            </a:r>
            <a:r>
              <a:rPr lang="en-US" baseline="0" dirty="0" err="1" smtClean="0"/>
              <a:t>algorithmns</a:t>
            </a:r>
            <a:r>
              <a:rPr lang="en-US" baseline="0" dirty="0" smtClean="0"/>
              <a:t> can estimate parameters?</a:t>
            </a:r>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23</a:t>
            </a:fld>
            <a:endParaRPr lang="en-US"/>
          </a:p>
        </p:txBody>
      </p:sp>
    </p:spTree>
    <p:extLst>
      <p:ext uri="{BB962C8B-B14F-4D97-AF65-F5344CB8AC3E}">
        <p14:creationId xmlns:p14="http://schemas.microsoft.com/office/powerpoint/2010/main" val="42001062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Growing – especially in Biology/Ecology fields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Computational biology and bioinformatics (gene regulatory networks, protein structure, gene expression analysis, learning epistasis from GWAS data sets) medicine, biomonitoring, document classification, information retrieval, semantic search, image processing, data fusion, decision support systems, engineering, sports betting, gaming, law, study design and risk analysis. There are texts applying Bayesian networks to bioinformatics and financial and marketing informatics.</a:t>
            </a:r>
          </a:p>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24</a:t>
            </a:fld>
            <a:endParaRPr lang="en-US"/>
          </a:p>
        </p:txBody>
      </p:sp>
    </p:spTree>
    <p:extLst>
      <p:ext uri="{BB962C8B-B14F-4D97-AF65-F5344CB8AC3E}">
        <p14:creationId xmlns:p14="http://schemas.microsoft.com/office/powerpoint/2010/main" val="6983600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30</a:t>
            </a:fld>
            <a:endParaRPr lang="en-US"/>
          </a:p>
        </p:txBody>
      </p:sp>
    </p:spTree>
    <p:extLst>
      <p:ext uri="{BB962C8B-B14F-4D97-AF65-F5344CB8AC3E}">
        <p14:creationId xmlns:p14="http://schemas.microsoft.com/office/powerpoint/2010/main" val="24622151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a:xfrm>
            <a:off x="0" y="4478274"/>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a:p>
        </p:txBody>
      </p:sp>
      <p:sp>
        <p:nvSpPr>
          <p:cNvPr id="10" name="Rectangle 9"/>
          <p:cNvSpPr/>
          <p:nvPr/>
        </p:nvSpPr>
        <p:spPr>
          <a:xfrm>
            <a:off x="-9144" y="4539996"/>
            <a:ext cx="2249424"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a:p>
        </p:txBody>
      </p:sp>
      <p:sp>
        <p:nvSpPr>
          <p:cNvPr id="11" name="Rectangle 10"/>
          <p:cNvSpPr/>
          <p:nvPr/>
        </p:nvSpPr>
        <p:spPr>
          <a:xfrm>
            <a:off x="2359152" y="4533138"/>
            <a:ext cx="6784848"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a:p>
        </p:txBody>
      </p:sp>
      <p:sp>
        <p:nvSpPr>
          <p:cNvPr id="9" name="Subtitle 8"/>
          <p:cNvSpPr>
            <a:spLocks noGrp="1"/>
          </p:cNvSpPr>
          <p:nvPr>
            <p:ph type="subTitle" idx="1"/>
          </p:nvPr>
        </p:nvSpPr>
        <p:spPr>
          <a:xfrm>
            <a:off x="2362200" y="4537528"/>
            <a:ext cx="6515100" cy="514350"/>
          </a:xfrm>
        </p:spPr>
        <p:txBody>
          <a:bodyPr anchor="ctr"/>
          <a:lstStyle>
            <a:lvl1pPr marL="0" indent="0" algn="l" eaLnBrk="1" latinLnBrk="0" hangingPunct="1">
              <a:buNone/>
              <a:defRPr kumimoji="0" sz="2800">
                <a:solidFill>
                  <a:srgbClr val="FFFFFF"/>
                </a:solidFill>
              </a:defRPr>
            </a:lvl1pPr>
            <a:lvl2pPr marL="457200" indent="0" algn="ctr" eaLnBrk="1" latinLnBrk="0" hangingPunct="1">
              <a:buNone/>
            </a:lvl2pPr>
            <a:lvl3pPr marL="914400" indent="0" algn="ctr" eaLnBrk="1" latinLnBrk="0" hangingPunct="1">
              <a:buNone/>
            </a:lvl3pPr>
            <a:lvl4pPr marL="1371600" indent="0" algn="ctr" eaLnBrk="1" latinLnBrk="0" hangingPunct="1">
              <a:buNone/>
            </a:lvl4pPr>
            <a:lvl5pPr marL="1828800" indent="0" algn="ctr" eaLnBrk="1" latinLnBrk="0" hangingPunct="1">
              <a:buNone/>
            </a:lvl5pPr>
            <a:lvl6pPr marL="2286000" indent="0" algn="ctr" eaLnBrk="1" latinLnBrk="0" hangingPunct="1">
              <a:buNone/>
            </a:lvl6pPr>
            <a:lvl7pPr marL="2743200" indent="0" algn="ctr" eaLnBrk="1" latinLnBrk="0" hangingPunct="1">
              <a:buNone/>
            </a:lvl7pPr>
            <a:lvl8pPr marL="3200400" indent="0" algn="ctr" eaLnBrk="1" latinLnBrk="0" hangingPunct="1">
              <a:buNone/>
            </a:lvl8pPr>
            <a:lvl9pPr marL="3657600" indent="0" algn="ctr" eaLnBrk="1" latinLnBrk="0" hangingPunct="1">
              <a:buNone/>
            </a:lvl9pPr>
            <a:extLst/>
          </a:lstStyle>
          <a:p>
            <a:pPr eaLnBrk="1" latinLnBrk="1" hangingPunct="1"/>
            <a:r>
              <a:rPr lang="en-US" smtClean="0"/>
              <a:t>Click to edit Master subtitle style</a:t>
            </a:r>
            <a:endParaRPr/>
          </a:p>
        </p:txBody>
      </p:sp>
      <p:sp>
        <p:nvSpPr>
          <p:cNvPr id="28" name="Date Placeholder 27"/>
          <p:cNvSpPr>
            <a:spLocks noGrp="1"/>
          </p:cNvSpPr>
          <p:nvPr>
            <p:ph type="dt" sz="half" idx="10"/>
          </p:nvPr>
        </p:nvSpPr>
        <p:spPr>
          <a:xfrm>
            <a:off x="76200" y="4551524"/>
            <a:ext cx="2057400" cy="514350"/>
          </a:xfrm>
        </p:spPr>
        <p:txBody>
          <a:bodyPr>
            <a:noAutofit/>
          </a:bodyPr>
          <a:lstStyle>
            <a:lvl1pPr algn="ctr" eaLnBrk="1" latinLnBrk="0" hangingPunct="1">
              <a:defRPr kumimoji="0" sz="2000">
                <a:solidFill>
                  <a:srgbClr val="FFFFFF"/>
                </a:solidFill>
              </a:defRPr>
            </a:lvl1pPr>
            <a:extLst/>
          </a:lstStyle>
          <a:p>
            <a:pPr algn="ctr"/>
            <a:fld id="{047E157E-8DCB-4F70-A0AF-5EB586A91DD4}" type="datetime1">
              <a:rPr kumimoji="0" lang="en-US" smtClean="0">
                <a:solidFill>
                  <a:srgbClr val="FFFFFF"/>
                </a:solidFill>
              </a:rPr>
              <a:pPr algn="ctr"/>
              <a:t>10/17/2016</a:t>
            </a:fld>
            <a:endParaRPr kumimoji="0" lang="en-US" sz="2000" dirty="0">
              <a:solidFill>
                <a:srgbClr val="FFFFFF"/>
              </a:solidFill>
            </a:endParaRPr>
          </a:p>
        </p:txBody>
      </p:sp>
      <p:sp>
        <p:nvSpPr>
          <p:cNvPr id="17" name="Footer Placeholder 16"/>
          <p:cNvSpPr>
            <a:spLocks noGrp="1"/>
          </p:cNvSpPr>
          <p:nvPr>
            <p:ph type="ftr" sz="quarter" idx="11"/>
          </p:nvPr>
        </p:nvSpPr>
        <p:spPr>
          <a:xfrm>
            <a:off x="2085393" y="177404"/>
            <a:ext cx="5867400" cy="273844"/>
          </a:xfrm>
        </p:spPr>
        <p:txBody>
          <a:bodyPr/>
          <a:lstStyle>
            <a:lvl1pPr algn="r" eaLnBrk="1" latinLnBrk="0" hangingPunct="1">
              <a:defRPr kumimoji="0">
                <a:solidFill>
                  <a:schemeClr val="tx2"/>
                </a:solidFill>
              </a:defRPr>
            </a:lvl1pPr>
            <a:extLst/>
          </a:lstStyle>
          <a:p>
            <a:pPr algn="r"/>
            <a:endParaRPr kumimoji="0" lang="en-US" dirty="0">
              <a:solidFill>
                <a:schemeClr val="tx2"/>
              </a:solidFill>
            </a:endParaRPr>
          </a:p>
        </p:txBody>
      </p:sp>
      <p:sp>
        <p:nvSpPr>
          <p:cNvPr id="29" name="Slide Number Placeholder 28"/>
          <p:cNvSpPr>
            <a:spLocks noGrp="1"/>
          </p:cNvSpPr>
          <p:nvPr>
            <p:ph type="sldNum" sz="quarter" idx="12"/>
          </p:nvPr>
        </p:nvSpPr>
        <p:spPr>
          <a:xfrm>
            <a:off x="8001000" y="171450"/>
            <a:ext cx="838200" cy="285750"/>
          </a:xfrm>
        </p:spPr>
        <p:txBody>
          <a:bodyPr/>
          <a:lstStyle>
            <a:lvl1pPr eaLnBrk="1" latinLnBrk="0" hangingPunct="1">
              <a:defRPr kumimoji="0">
                <a:solidFill>
                  <a:schemeClr val="tx2"/>
                </a:solidFill>
              </a:defRPr>
            </a:lvl1pPr>
            <a:extLst/>
          </a:lstStyle>
          <a:p>
            <a:fld id="{8F82E0A0-C266-4798-8C8F-B9F91E9DA37E}" type="slidenum">
              <a:rPr kumimoji="0" lang="en-US" smtClean="0">
                <a:solidFill>
                  <a:schemeClr val="tx2"/>
                </a:solidFill>
              </a:rPr>
              <a:pPr/>
              <a:t>‹#›</a:t>
            </a:fld>
            <a:endParaRPr kumimoji="0" lang="en-US" dirty="0">
              <a:solidFill>
                <a:schemeClr val="tx2"/>
              </a:solidFill>
            </a:endParaRPr>
          </a:p>
        </p:txBody>
      </p:sp>
      <p:sp>
        <p:nvSpPr>
          <p:cNvPr id="12" name="Rectangle 11"/>
          <p:cNvSpPr>
            <a:spLocks noGrp="1"/>
          </p:cNvSpPr>
          <p:nvPr>
            <p:ph type="title"/>
          </p:nvPr>
        </p:nvSpPr>
        <p:spPr>
          <a:xfrm>
            <a:off x="2362200" y="2343150"/>
            <a:ext cx="6477000" cy="2038350"/>
          </a:xfrm>
        </p:spPr>
        <p:txBody>
          <a:bodyPr rtlCol="0" anchor="b"/>
          <a:lstStyle>
            <a:lvl1pPr eaLnBrk="1" latinLnBrk="0" hangingPunct="1">
              <a:defRPr kumimoji="0" cap="all" baseline="0"/>
            </a:lvl1pPr>
            <a:extLst/>
          </a:lstStyle>
          <a:p>
            <a:pPr eaLnBrk="1" latinLnBrk="1" hangingPunct="1"/>
            <a:r>
              <a:rPr lang="en-US" smtClean="0"/>
              <a:t>Click to edit Master title style</a:t>
            </a:r>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pPr eaLnBrk="1" latinLnBrk="1" hangingPunct="1"/>
            <a:r>
              <a:rPr lang="en-US" smtClean="0"/>
              <a:t>Click to edit Master title style</a:t>
            </a:r>
            <a:endParaRPr/>
          </a:p>
        </p:txBody>
      </p:sp>
      <p:sp>
        <p:nvSpPr>
          <p:cNvPr id="3" name="Rectangle 2"/>
          <p:cNvSpPr>
            <a:spLocks noGrp="1"/>
          </p:cNvSpPr>
          <p:nvPr>
            <p:ph type="dt" sz="half" idx="10"/>
          </p:nvPr>
        </p:nvSpPr>
        <p:spPr/>
        <p:txBody>
          <a:bodyPr/>
          <a:lstStyle>
            <a:extLst/>
          </a:lstStyle>
          <a:p>
            <a:fld id="{E4606EA6-EFEA-4C30-9264-4F9291A5780D}" type="datetime1">
              <a:rPr kumimoji="0" lang="en-US" smtClean="0"/>
              <a:pPr/>
              <a:t>10/17/2016</a:t>
            </a:fld>
            <a:endParaRPr kumimoji="0" lang="en-US"/>
          </a:p>
        </p:txBody>
      </p:sp>
      <p:sp>
        <p:nvSpPr>
          <p:cNvPr id="4" name="Rectangle 3"/>
          <p:cNvSpPr>
            <a:spLocks noGrp="1"/>
          </p:cNvSpPr>
          <p:nvPr>
            <p:ph type="ftr" sz="quarter" idx="11"/>
          </p:nvPr>
        </p:nvSpPr>
        <p:spPr/>
        <p:txBody>
          <a:bodyPr/>
          <a:lstStyle>
            <a:extLst/>
          </a:lstStyle>
          <a:p>
            <a:endParaRPr kumimoji="0" lang="en-US"/>
          </a:p>
        </p:txBody>
      </p:sp>
      <p:sp>
        <p:nvSpPr>
          <p:cNvPr id="5" name="Rectangle 4"/>
          <p:cNvSpPr>
            <a:spLocks noGrp="1"/>
          </p:cNvSpPr>
          <p:nvPr>
            <p:ph type="sldNum" sz="quarter" idx="12"/>
          </p:nvPr>
        </p:nvSpPr>
        <p:spPr/>
        <p:txBody>
          <a:bodyPr/>
          <a:lstStyle>
            <a:extLst/>
          </a:lstStyle>
          <a:p>
            <a:pPr algn="ctr"/>
            <a:fld id="{8F82E0A0-C266-4798-8C8F-B9F91E9DA37E}" type="slidenum">
              <a:rPr kumimoji="0" lang="en-US" sz="1400" b="1" smtClean="0">
                <a:solidFill>
                  <a:srgbClr val="FFFFFF"/>
                </a:solidFill>
              </a:rPr>
              <a:pPr algn="ctr"/>
              <a:t>‹#›</a:t>
            </a:fld>
            <a:endParaRPr kumimoji="0" lang="en-US"/>
          </a:p>
        </p:txBody>
      </p:sp>
      <p:sp>
        <p:nvSpPr>
          <p:cNvPr id="7" name="Rectangle 6"/>
          <p:cNvSpPr>
            <a:spLocks noGrp="1"/>
          </p:cNvSpPr>
          <p:nvPr>
            <p:ph sz="quarter" idx="13"/>
          </p:nvPr>
        </p:nvSpPr>
        <p:spPr>
          <a:xfrm>
            <a:off x="609600" y="1352550"/>
            <a:ext cx="8153400" cy="3276600"/>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057400"/>
            <a:ext cx="7123113" cy="1254919"/>
          </a:xfrm>
        </p:spPr>
        <p:txBody>
          <a:bodyPr anchor="t"/>
          <a:lstStyle>
            <a:lvl1pPr eaLnBrk="1" latinLnBrk="0" hangingPunct="1">
              <a:buNone/>
              <a:defRPr kumimoji="0" sz="2800">
                <a:solidFill>
                  <a:schemeClr val="tx2"/>
                </a:solidFill>
              </a:defRPr>
            </a:lvl1pPr>
            <a:lvl2pPr eaLnBrk="1" latinLnBrk="0" hangingPunct="1">
              <a:buNone/>
              <a:defRPr kumimoji="0" sz="1800">
                <a:solidFill>
                  <a:schemeClr val="tx1">
                    <a:tint val="75000"/>
                  </a:schemeClr>
                </a:solidFill>
              </a:defRPr>
            </a:lvl2pPr>
            <a:lvl3pPr eaLnBrk="1" latinLnBrk="0" hangingPunct="1">
              <a:buNone/>
              <a:defRPr kumimoji="0" sz="1600">
                <a:solidFill>
                  <a:schemeClr val="tx1">
                    <a:tint val="75000"/>
                  </a:schemeClr>
                </a:solidFill>
              </a:defRPr>
            </a:lvl3pPr>
            <a:lvl4pPr eaLnBrk="1" latinLnBrk="0" hangingPunct="1">
              <a:buNone/>
              <a:defRPr kumimoji="0" sz="1400">
                <a:solidFill>
                  <a:schemeClr val="tx1">
                    <a:tint val="75000"/>
                  </a:schemeClr>
                </a:solidFill>
              </a:defRPr>
            </a:lvl4pPr>
            <a:lvl5pPr eaLnBrk="1" latinLnBrk="0" hangingPunct="1">
              <a:buNone/>
              <a:defRPr kumimoji="0" sz="1400">
                <a:solidFill>
                  <a:schemeClr val="tx1">
                    <a:tint val="75000"/>
                  </a:schemeClr>
                </a:solidFill>
              </a:defRPr>
            </a:lvl5pPr>
            <a:extLst/>
          </a:lstStyle>
          <a:p>
            <a:pPr lvl="0" eaLnBrk="1" latinLnBrk="1" hangingPunct="1"/>
            <a:r>
              <a:rPr lang="en-US" smtClean="0"/>
              <a:t>Click to edit Master text styles</a:t>
            </a:r>
          </a:p>
        </p:txBody>
      </p:sp>
      <p:sp>
        <p:nvSpPr>
          <p:cNvPr id="7" name="Rectangle 6"/>
          <p:cNvSpPr/>
          <p:nvPr/>
        </p:nvSpPr>
        <p:spPr>
          <a:xfrm>
            <a:off x="0" y="1143000"/>
            <a:ext cx="9144000" cy="8572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a:p>
        </p:txBody>
      </p:sp>
      <p:sp>
        <p:nvSpPr>
          <p:cNvPr id="8" name="Rectangle 7"/>
          <p:cNvSpPr/>
          <p:nvPr/>
        </p:nvSpPr>
        <p:spPr>
          <a:xfrm>
            <a:off x="0" y="1200150"/>
            <a:ext cx="1295400" cy="7429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a:p>
        </p:txBody>
      </p:sp>
      <p:sp>
        <p:nvSpPr>
          <p:cNvPr id="9" name="Rectangle 8"/>
          <p:cNvSpPr/>
          <p:nvPr/>
        </p:nvSpPr>
        <p:spPr>
          <a:xfrm>
            <a:off x="1371600" y="1200150"/>
            <a:ext cx="7772400" cy="7429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a:p>
        </p:txBody>
      </p:sp>
      <p:sp>
        <p:nvSpPr>
          <p:cNvPr id="2" name="Title 1"/>
          <p:cNvSpPr>
            <a:spLocks noGrp="1"/>
          </p:cNvSpPr>
          <p:nvPr>
            <p:ph type="title" hasCustomPrompt="1"/>
          </p:nvPr>
        </p:nvSpPr>
        <p:spPr>
          <a:xfrm>
            <a:off x="1371600" y="1200150"/>
            <a:ext cx="7620000" cy="742950"/>
          </a:xfrm>
        </p:spPr>
        <p:txBody>
          <a:bodyPr/>
          <a:lstStyle>
            <a:lvl1pPr algn="l" eaLnBrk="1" latinLnBrk="0" hangingPunct="1">
              <a:buNone/>
              <a:defRPr kumimoji="0" sz="4400" b="0" cap="none">
                <a:solidFill>
                  <a:srgbClr val="FFFFFF"/>
                </a:solidFill>
              </a:defRPr>
            </a:lvl1pPr>
            <a:extLst/>
          </a:lstStyle>
          <a:p>
            <a:r>
              <a:rPr kumimoji="0" lang="en-US" dirty="0" smtClean="0"/>
              <a:t>Click to edit master title style</a:t>
            </a:r>
            <a:endParaRPr kumimoji="0" lang="en-US" dirty="0"/>
          </a:p>
        </p:txBody>
      </p:sp>
      <p:sp>
        <p:nvSpPr>
          <p:cNvPr id="12" name="Date Placeholder 11"/>
          <p:cNvSpPr>
            <a:spLocks noGrp="1"/>
          </p:cNvSpPr>
          <p:nvPr>
            <p:ph type="dt" sz="half" idx="10"/>
          </p:nvPr>
        </p:nvSpPr>
        <p:spPr/>
        <p:txBody>
          <a:bodyPr/>
          <a:lstStyle>
            <a:extLst/>
          </a:lstStyle>
          <a:p>
            <a:fld id="{6FCF9F07-3BC7-4570-B054-79111B0A380C}" type="datetime1">
              <a:rPr kumimoji="0" lang="en-US" smtClean="0"/>
              <a:pPr/>
              <a:t>10/17/2016</a:t>
            </a:fld>
            <a:endParaRPr kumimoji="0" lang="en-US"/>
          </a:p>
        </p:txBody>
      </p:sp>
      <p:sp>
        <p:nvSpPr>
          <p:cNvPr id="13" name="Slide Number Placeholder 12"/>
          <p:cNvSpPr>
            <a:spLocks noGrp="1"/>
          </p:cNvSpPr>
          <p:nvPr>
            <p:ph type="sldNum" sz="quarter" idx="11"/>
          </p:nvPr>
        </p:nvSpPr>
        <p:spPr>
          <a:xfrm>
            <a:off x="0" y="1314450"/>
            <a:ext cx="1295400" cy="526257"/>
          </a:xfrm>
        </p:spPr>
        <p:txBody>
          <a:bodyPr>
            <a:noAutofit/>
          </a:bodyPr>
          <a:lstStyle>
            <a:lvl1pPr eaLnBrk="1" latinLnBrk="0" hangingPunct="1">
              <a:defRPr kumimoji="0" sz="2400">
                <a:solidFill>
                  <a:srgbClr val="FFFFFF"/>
                </a:solidFill>
              </a:defRPr>
            </a:lvl1pPr>
            <a:extLst/>
          </a:lstStyle>
          <a:p>
            <a:pPr algn="ctr"/>
            <a:fld id="{8F82E0A0-C266-4798-8C8F-B9F91E9DA37E}" type="slidenum">
              <a:rPr kumimoji="0" lang="en-US" sz="2400" b="1" smtClean="0">
                <a:solidFill>
                  <a:srgbClr val="FFFFFF"/>
                </a:solidFill>
              </a:rPr>
              <a:pPr algn="ctr"/>
              <a:t>‹#›</a:t>
            </a:fld>
            <a:endParaRPr kumimoji="0" lang="en-US" sz="2400" dirty="0">
              <a:solidFill>
                <a:srgbClr val="FFFFFF"/>
              </a:solidFill>
            </a:endParaRPr>
          </a:p>
        </p:txBody>
      </p:sp>
      <p:sp>
        <p:nvSpPr>
          <p:cNvPr id="14" name="Footer Placeholder 13"/>
          <p:cNvSpPr>
            <a:spLocks noGrp="1"/>
          </p:cNvSpPr>
          <p:nvPr>
            <p:ph type="ftr" sz="quarter" idx="12"/>
          </p:nvPr>
        </p:nvSpPr>
        <p:spPr/>
        <p:txBody>
          <a:bodyPr/>
          <a:lstStyle>
            <a:extLst/>
          </a:lstStyle>
          <a:p>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pPr eaLnBrk="1" latinLnBrk="1" hangingPunct="1"/>
            <a:r>
              <a:rPr lang="en-US" smtClean="0"/>
              <a:t>Click to edit Master title style</a:t>
            </a:r>
            <a:endParaRPr/>
          </a:p>
        </p:txBody>
      </p:sp>
      <p:sp>
        <p:nvSpPr>
          <p:cNvPr id="9" name="Content Placeholder 8"/>
          <p:cNvSpPr>
            <a:spLocks noGrp="1"/>
          </p:cNvSpPr>
          <p:nvPr>
            <p:ph sz="quarter" idx="13"/>
          </p:nvPr>
        </p:nvSpPr>
        <p:spPr>
          <a:xfrm>
            <a:off x="609600" y="1352551"/>
            <a:ext cx="3886200" cy="3268624"/>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1" name="Content Placeholder 10"/>
          <p:cNvSpPr>
            <a:spLocks noGrp="1"/>
          </p:cNvSpPr>
          <p:nvPr>
            <p:ph sz="quarter" idx="14"/>
          </p:nvPr>
        </p:nvSpPr>
        <p:spPr>
          <a:xfrm>
            <a:off x="4844901" y="1352549"/>
            <a:ext cx="3886200" cy="3268625"/>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8" name="Date Placeholder 7"/>
          <p:cNvSpPr>
            <a:spLocks noGrp="1"/>
          </p:cNvSpPr>
          <p:nvPr>
            <p:ph type="dt" sz="half" idx="15"/>
          </p:nvPr>
        </p:nvSpPr>
        <p:spPr/>
        <p:txBody>
          <a:bodyPr rtlCol="0"/>
          <a:lstStyle>
            <a:extLst/>
          </a:lstStyle>
          <a:p>
            <a:fld id="{E4606EA6-EFEA-4C30-9264-4F9291A5780D}" type="datetime1">
              <a:rPr kumimoji="0" lang="en-US" smtClean="0"/>
              <a:pPr/>
              <a:t>10/17/2016</a:t>
            </a:fld>
            <a:endParaRPr kumimoji="0" lang="en-US"/>
          </a:p>
        </p:txBody>
      </p:sp>
      <p:sp>
        <p:nvSpPr>
          <p:cNvPr id="10" name="Slide Number Placeholder 9"/>
          <p:cNvSpPr>
            <a:spLocks noGrp="1"/>
          </p:cNvSpPr>
          <p:nvPr>
            <p:ph type="sldNum" sz="quarter" idx="16"/>
          </p:nvPr>
        </p:nvSpPr>
        <p:spPr/>
        <p:txBody>
          <a:bodyPr rtlCol="0"/>
          <a:lstStyle>
            <a:extLst/>
          </a:lstStyle>
          <a:p>
            <a:pPr algn="ctr"/>
            <a:fld id="{8F82E0A0-C266-4798-8C8F-B9F91E9DA37E}" type="slidenum">
              <a:rPr kumimoji="0" lang="en-US" sz="1400" b="1" smtClean="0">
                <a:solidFill>
                  <a:srgbClr val="FFFFFF"/>
                </a:solidFill>
              </a:rPr>
              <a:pPr algn="ctr"/>
              <a:t>‹#›</a:t>
            </a:fld>
            <a:endParaRPr kumimoji="0" lang="en-US"/>
          </a:p>
        </p:txBody>
      </p:sp>
      <p:sp>
        <p:nvSpPr>
          <p:cNvPr id="12" name="Footer Placeholder 11"/>
          <p:cNvSpPr>
            <a:spLocks noGrp="1"/>
          </p:cNvSpPr>
          <p:nvPr>
            <p:ph type="ftr" sz="quarter" idx="17"/>
          </p:nvPr>
        </p:nvSpPr>
        <p:spPr/>
        <p:txBody>
          <a:bodyPr rtlCol="0"/>
          <a:lstStyle>
            <a:extLst/>
          </a:lstStyle>
          <a:p>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2648" y="118110"/>
            <a:ext cx="8153400" cy="1005840"/>
          </a:xfrm>
        </p:spPr>
        <p:txBody>
          <a:bodyPr anchor="b"/>
          <a:lstStyle>
            <a:lvl1pPr eaLnBrk="1" latinLnBrk="0" hangingPunct="1">
              <a:defRPr kumimoji="0"/>
            </a:lvl1pPr>
            <a:extLst/>
          </a:lstStyle>
          <a:p>
            <a:pPr eaLnBrk="1" latinLnBrk="1" hangingPunct="1"/>
            <a:r>
              <a:rPr lang="en-US" smtClean="0"/>
              <a:t>Click to edit Master title style</a:t>
            </a:r>
            <a:endParaRPr/>
          </a:p>
        </p:txBody>
      </p:sp>
      <p:sp>
        <p:nvSpPr>
          <p:cNvPr id="11" name="Content Placeholder 10"/>
          <p:cNvSpPr>
            <a:spLocks noGrp="1"/>
          </p:cNvSpPr>
          <p:nvPr>
            <p:ph sz="quarter" idx="13"/>
          </p:nvPr>
        </p:nvSpPr>
        <p:spPr>
          <a:xfrm>
            <a:off x="609600" y="1919818"/>
            <a:ext cx="3886200" cy="2628900"/>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3" name="Content Placeholder 12"/>
          <p:cNvSpPr>
            <a:spLocks noGrp="1"/>
          </p:cNvSpPr>
          <p:nvPr>
            <p:ph sz="quarter" idx="14"/>
          </p:nvPr>
        </p:nvSpPr>
        <p:spPr>
          <a:xfrm>
            <a:off x="4800600" y="1919818"/>
            <a:ext cx="3886200" cy="2628900"/>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0" name="Date Placeholder 9"/>
          <p:cNvSpPr>
            <a:spLocks noGrp="1"/>
          </p:cNvSpPr>
          <p:nvPr>
            <p:ph type="dt" sz="half" idx="15"/>
          </p:nvPr>
        </p:nvSpPr>
        <p:spPr/>
        <p:txBody>
          <a:bodyPr rtlCol="0"/>
          <a:lstStyle>
            <a:extLst/>
          </a:lstStyle>
          <a:p>
            <a:fld id="{E4606EA6-EFEA-4C30-9264-4F9291A5780D}" type="datetime1">
              <a:rPr kumimoji="0" lang="en-US" smtClean="0"/>
              <a:pPr/>
              <a:t>10/17/2016</a:t>
            </a:fld>
            <a:endParaRPr kumimoji="0" lang="en-US"/>
          </a:p>
        </p:txBody>
      </p:sp>
      <p:sp>
        <p:nvSpPr>
          <p:cNvPr id="12" name="Slide Number Placeholder 11"/>
          <p:cNvSpPr>
            <a:spLocks noGrp="1"/>
          </p:cNvSpPr>
          <p:nvPr>
            <p:ph type="sldNum" sz="quarter" idx="16"/>
          </p:nvPr>
        </p:nvSpPr>
        <p:spPr/>
        <p:txBody>
          <a:bodyPr rtlCol="0"/>
          <a:lstStyle>
            <a:extLst/>
          </a:lstStyle>
          <a:p>
            <a:pPr algn="ctr"/>
            <a:fld id="{8F82E0A0-C266-4798-8C8F-B9F91E9DA37E}" type="slidenum">
              <a:rPr kumimoji="0" lang="en-US" sz="1400" b="1" smtClean="0">
                <a:solidFill>
                  <a:srgbClr val="FFFFFF"/>
                </a:solidFill>
              </a:rPr>
              <a:pPr algn="ctr"/>
              <a:t>‹#›</a:t>
            </a:fld>
            <a:endParaRPr kumimoji="0" lang="en-US"/>
          </a:p>
        </p:txBody>
      </p:sp>
      <p:sp>
        <p:nvSpPr>
          <p:cNvPr id="14" name="Footer Placeholder 13"/>
          <p:cNvSpPr>
            <a:spLocks noGrp="1"/>
          </p:cNvSpPr>
          <p:nvPr>
            <p:ph type="ftr" sz="quarter" idx="17"/>
          </p:nvPr>
        </p:nvSpPr>
        <p:spPr/>
        <p:txBody>
          <a:bodyPr rtlCol="0"/>
          <a:lstStyle>
            <a:extLst/>
          </a:lstStyle>
          <a:p>
            <a:endParaRPr kumimoji="0" lang="en-US"/>
          </a:p>
        </p:txBody>
      </p:sp>
      <p:sp>
        <p:nvSpPr>
          <p:cNvPr id="16" name="Text Placeholder 15"/>
          <p:cNvSpPr>
            <a:spLocks noGrp="1"/>
          </p:cNvSpPr>
          <p:nvPr>
            <p:ph type="body" sz="quarter" idx="18"/>
          </p:nvPr>
        </p:nvSpPr>
        <p:spPr>
          <a:xfrm>
            <a:off x="609600" y="1362287"/>
            <a:ext cx="3886200" cy="530352"/>
          </a:xfrm>
          <a:solidFill>
            <a:schemeClr val="accent2"/>
          </a:solidFill>
        </p:spPr>
        <p:txBody>
          <a:bodyPr rtlCol="0" anchor="ctr"/>
          <a:lstStyle>
            <a:lvl1pPr eaLnBrk="1" latinLnBrk="0" hangingPunct="1">
              <a:buFontTx/>
              <a:buNone/>
              <a:defRPr kumimoji="0" sz="2000" b="1">
                <a:solidFill>
                  <a:srgbClr val="FFFFFF"/>
                </a:solidFill>
              </a:defRPr>
            </a:lvl1pPr>
            <a:extLst/>
          </a:lstStyle>
          <a:p>
            <a:pPr lvl="0" eaLnBrk="1" latinLnBrk="1" hangingPunct="1"/>
            <a:r>
              <a:rPr lang="en-US" smtClean="0"/>
              <a:t>Click to edit Master text styles</a:t>
            </a:r>
          </a:p>
        </p:txBody>
      </p:sp>
      <p:sp>
        <p:nvSpPr>
          <p:cNvPr id="15" name="Text Placeholder 14"/>
          <p:cNvSpPr>
            <a:spLocks noGrp="1"/>
          </p:cNvSpPr>
          <p:nvPr>
            <p:ph type="body" sz="quarter" idx="19"/>
          </p:nvPr>
        </p:nvSpPr>
        <p:spPr>
          <a:xfrm>
            <a:off x="4800600" y="1362287"/>
            <a:ext cx="3886200" cy="530352"/>
          </a:xfrm>
          <a:solidFill>
            <a:schemeClr val="accent4"/>
          </a:solidFill>
        </p:spPr>
        <p:txBody>
          <a:bodyPr rtlCol="0" anchor="ctr"/>
          <a:lstStyle>
            <a:lvl1pPr eaLnBrk="1" latinLnBrk="0" hangingPunct="1">
              <a:buFontTx/>
              <a:buNone/>
              <a:defRPr kumimoji="0" sz="2000" b="1">
                <a:solidFill>
                  <a:srgbClr val="FFFFFF"/>
                </a:solidFill>
              </a:defRPr>
            </a:lvl1pPr>
            <a:extLst/>
          </a:lstStyle>
          <a:p>
            <a:pPr lvl="0" eaLnBrk="1" latinLnBrk="1" hangingPunct="1"/>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pPr eaLnBrk="1" latinLnBrk="1" hangingPunct="1"/>
            <a:r>
              <a:rPr lang="en-US" smtClean="0"/>
              <a:t>Click to edit Master title style</a:t>
            </a:r>
            <a:endParaRPr/>
          </a:p>
        </p:txBody>
      </p:sp>
      <p:sp>
        <p:nvSpPr>
          <p:cNvPr id="3" name="Date Placeholder 2"/>
          <p:cNvSpPr>
            <a:spLocks noGrp="1"/>
          </p:cNvSpPr>
          <p:nvPr>
            <p:ph type="dt" sz="half" idx="10"/>
          </p:nvPr>
        </p:nvSpPr>
        <p:spPr/>
        <p:txBody>
          <a:bodyPr/>
          <a:lstStyle>
            <a:extLst/>
          </a:lstStyle>
          <a:p>
            <a:fld id="{6DFADB5D-B7A0-47E3-AD2D-B1A6F8614213}" type="datetime1">
              <a:rPr kumimoji="0" lang="en-US" smtClean="0"/>
              <a:pPr/>
              <a:t>10/17/2016</a:t>
            </a:fld>
            <a:endParaRPr kumimoji="0" lang="en-US"/>
          </a:p>
        </p:txBody>
      </p:sp>
      <p:sp>
        <p:nvSpPr>
          <p:cNvPr id="4" name="Footer Placeholder 3"/>
          <p:cNvSpPr>
            <a:spLocks noGrp="1"/>
          </p:cNvSpPr>
          <p:nvPr>
            <p:ph type="ftr" sz="quarter" idx="11"/>
          </p:nvPr>
        </p:nvSpPr>
        <p:spPr/>
        <p:txBody>
          <a:bodyPr/>
          <a:lstStyle>
            <a:extLst/>
          </a:lstStyle>
          <a:p>
            <a:endParaRPr kumimoji="0" lang="en-US"/>
          </a:p>
        </p:txBody>
      </p:sp>
      <p:sp>
        <p:nvSpPr>
          <p:cNvPr id="5" name="Slide Number Placeholder 4"/>
          <p:cNvSpPr>
            <a:spLocks noGrp="1"/>
          </p:cNvSpPr>
          <p:nvPr>
            <p:ph type="sldNum" sz="quarter" idx="12"/>
          </p:nvPr>
        </p:nvSpPr>
        <p:spPr/>
        <p:txBody>
          <a:bodyPr/>
          <a:lstStyle>
            <a:lvl1pPr eaLnBrk="1" latinLnBrk="0" hangingPunct="1">
              <a:defRPr kumimoji="0">
                <a:solidFill>
                  <a:srgbClr val="FFFFFF"/>
                </a:solidFill>
              </a:defRPr>
            </a:lvl1pPr>
            <a:extLst/>
          </a:lstStyle>
          <a:p>
            <a:fld id="{A3F7CB7D-F184-43C7-B6FD-03D728E1BBFF}" type="slidenum">
              <a:rPr kumimoji="0" lang="en-US" smtClean="0">
                <a:solidFill>
                  <a:srgbClr val="FFFFFF"/>
                </a:solidFill>
              </a:rPr>
              <a:pPr/>
              <a:t>‹#›</a:t>
            </a:fld>
            <a:endParaRPr kumimoji="0"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72968126-03FC-49C0-B9B8-2B561CCC3D90}" type="datetime1">
              <a:rPr kumimoji="0" lang="en-US" smtClean="0"/>
              <a:pPr/>
              <a:t>10/17/2016</a:t>
            </a:fld>
            <a:endParaRPr kumimoji="0" lang="en-US"/>
          </a:p>
        </p:txBody>
      </p:sp>
      <p:sp>
        <p:nvSpPr>
          <p:cNvPr id="3" name="Footer Placeholder 2"/>
          <p:cNvSpPr>
            <a:spLocks noGrp="1"/>
          </p:cNvSpPr>
          <p:nvPr>
            <p:ph type="ftr" sz="quarter" idx="11"/>
          </p:nvPr>
        </p:nvSpPr>
        <p:spPr/>
        <p:txBody>
          <a:bodyPr/>
          <a:lstStyle>
            <a:extLst/>
          </a:lstStyle>
          <a:p>
            <a:endParaRPr kumimoji="0" lang="en-US" dirty="0"/>
          </a:p>
        </p:txBody>
      </p:sp>
      <p:sp>
        <p:nvSpPr>
          <p:cNvPr id="4" name="Slide Number Placeholder 3"/>
          <p:cNvSpPr>
            <a:spLocks noGrp="1"/>
          </p:cNvSpPr>
          <p:nvPr>
            <p:ph type="sldNum" sz="quarter" idx="12"/>
          </p:nvPr>
        </p:nvSpPr>
        <p:spPr>
          <a:xfrm>
            <a:off x="0" y="4686300"/>
            <a:ext cx="533400" cy="285750"/>
          </a:xfrm>
        </p:spPr>
        <p:txBody>
          <a:bodyPr/>
          <a:lstStyle>
            <a:lvl1pPr eaLnBrk="1" latinLnBrk="0" hangingPunct="1">
              <a:defRPr kumimoji="0">
                <a:solidFill>
                  <a:schemeClr val="tx2"/>
                </a:solidFill>
              </a:defRPr>
            </a:lvl1pPr>
            <a:extLst/>
          </a:lstStyle>
          <a:p>
            <a:fld id="{A3F7CB7D-F184-43C7-B6FD-03D728E1BBFF}" type="slidenum">
              <a:rPr kumimoji="0" lang="en-US" smtClean="0">
                <a:solidFill>
                  <a:schemeClr val="tx2"/>
                </a:solidFill>
              </a:rPr>
              <a:pPr/>
              <a:t>‹#›</a:t>
            </a:fld>
            <a:endParaRPr kumimoji="0"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118110"/>
            <a:ext cx="8153400" cy="1005840"/>
          </a:xfrm>
        </p:spPr>
        <p:txBody>
          <a:bodyPr anchor="b"/>
          <a:lstStyle>
            <a:lvl1pPr algn="l" eaLnBrk="1" latinLnBrk="0" hangingPunct="1">
              <a:buNone/>
              <a:defRPr kumimoji="0" sz="4200" b="0"/>
            </a:lvl1pPr>
            <a:extLst/>
          </a:lstStyle>
          <a:p>
            <a:pPr eaLnBrk="1" latinLnBrk="1" hangingPunct="1"/>
            <a:r>
              <a:rPr lang="en-US" smtClean="0"/>
              <a:t>Click to edit Master title style</a:t>
            </a:r>
            <a:endParaRPr/>
          </a:p>
        </p:txBody>
      </p:sp>
      <p:sp>
        <p:nvSpPr>
          <p:cNvPr id="5" name="Date Placeholder 4"/>
          <p:cNvSpPr>
            <a:spLocks noGrp="1"/>
          </p:cNvSpPr>
          <p:nvPr>
            <p:ph type="dt" sz="half" idx="10"/>
          </p:nvPr>
        </p:nvSpPr>
        <p:spPr/>
        <p:txBody>
          <a:bodyPr/>
          <a:lstStyle>
            <a:extLst/>
          </a:lstStyle>
          <a:p>
            <a:fld id="{F49A8198-4617-485E-9585-4840B69DBBA6}" type="datetime1">
              <a:rPr kumimoji="0" lang="en-US" smtClean="0"/>
              <a:pPr/>
              <a:t>10/17/2016</a:t>
            </a:fld>
            <a:endParaRPr kumimoji="0"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lvl1pPr eaLnBrk="1" latinLnBrk="0" hangingPunct="1">
              <a:defRPr kumimoji="0">
                <a:solidFill>
                  <a:srgbClr val="FFFFFF"/>
                </a:solidFill>
              </a:defRPr>
            </a:lvl1pPr>
            <a:extLst/>
          </a:lstStyle>
          <a:p>
            <a:fld id="{A3F7CB7D-F184-43C7-B6FD-03D728E1BBFF}" type="slidenum">
              <a:rPr kumimoji="0" lang="en-US" smtClean="0">
                <a:solidFill>
                  <a:srgbClr val="FFFFFF"/>
                </a:solidFill>
              </a:rPr>
              <a:pPr/>
              <a:t>‹#›</a:t>
            </a:fld>
            <a:endParaRPr kumimoji="0" lang="en-US" dirty="0">
              <a:solidFill>
                <a:srgbClr val="FFFFFF"/>
              </a:solidFill>
            </a:endParaRPr>
          </a:p>
        </p:txBody>
      </p:sp>
      <p:sp>
        <p:nvSpPr>
          <p:cNvPr id="3" name="Text Placeholder 2"/>
          <p:cNvSpPr>
            <a:spLocks noGrp="1"/>
          </p:cNvSpPr>
          <p:nvPr>
            <p:ph type="body" idx="1"/>
          </p:nvPr>
        </p:nvSpPr>
        <p:spPr>
          <a:xfrm>
            <a:off x="609600" y="1428750"/>
            <a:ext cx="1600200" cy="31242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eaLnBrk="1" latinLnBrk="0" hangingPunct="1">
              <a:spcAft>
                <a:spcPts val="1000"/>
              </a:spcAft>
              <a:buNone/>
              <a:defRPr kumimoji="0" sz="1800"/>
            </a:lvl1pPr>
            <a:lvl2pPr eaLnBrk="1" latinLnBrk="0" hangingPunct="1">
              <a:buNone/>
              <a:defRPr kumimoji="0" sz="1200"/>
            </a:lvl2pPr>
            <a:lvl3pPr eaLnBrk="1" latinLnBrk="0" hangingPunct="1">
              <a:buNone/>
              <a:defRPr kumimoji="0" sz="1000"/>
            </a:lvl3pPr>
            <a:lvl4pPr eaLnBrk="1" latinLnBrk="0" hangingPunct="1">
              <a:buNone/>
              <a:defRPr kumimoji="0" sz="900"/>
            </a:lvl4pPr>
            <a:lvl5pPr eaLnBrk="1" latinLnBrk="0" hangingPunct="1">
              <a:buNone/>
              <a:defRPr kumimoji="0" sz="900"/>
            </a:lvl5pPr>
            <a:extLst/>
          </a:lstStyle>
          <a:p>
            <a:pPr lvl="0" eaLnBrk="1" latinLnBrk="1" hangingPunct="1"/>
            <a:r>
              <a:rPr lang="en-US" smtClean="0"/>
              <a:t>Click to edit Master text styles</a:t>
            </a:r>
          </a:p>
        </p:txBody>
      </p:sp>
      <p:sp>
        <p:nvSpPr>
          <p:cNvPr id="9" name="Content Placeholder 8"/>
          <p:cNvSpPr>
            <a:spLocks noGrp="1"/>
          </p:cNvSpPr>
          <p:nvPr>
            <p:ph sz="quarter" idx="13"/>
          </p:nvPr>
        </p:nvSpPr>
        <p:spPr>
          <a:xfrm>
            <a:off x="2362200" y="1428750"/>
            <a:ext cx="6400800" cy="3200400"/>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557668" y="0"/>
            <a:ext cx="7586332" cy="3419856"/>
          </a:xfrm>
          <a:solidFill>
            <a:schemeClr val="tx2">
              <a:shade val="50000"/>
            </a:schemeClr>
          </a:solidFill>
          <a:ln>
            <a:noFill/>
          </a:ln>
        </p:spPr>
        <p:txBody>
          <a:bodyPr/>
          <a:lstStyle>
            <a:lvl1pPr eaLnBrk="1" latinLnBrk="0" hangingPunct="1">
              <a:buNone/>
              <a:defRPr kumimoji="0" sz="3200"/>
            </a:lvl1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00200" y="4114800"/>
            <a:ext cx="7315200" cy="514350"/>
          </a:xfrm>
        </p:spPr>
        <p:txBody>
          <a:bodyPr/>
          <a:lstStyle>
            <a:lvl1pPr marL="0" indent="0" eaLnBrk="1" latinLnBrk="0" hangingPunct="1">
              <a:buFontTx/>
              <a:buNone/>
              <a:defRPr kumimoji="0" sz="1700"/>
            </a:lvl1pPr>
            <a:lvl2pPr eaLnBrk="1" latinLnBrk="0" hangingPunct="1">
              <a:buFontTx/>
              <a:buNone/>
              <a:defRPr kumimoji="0" sz="1200"/>
            </a:lvl2pPr>
            <a:lvl3pPr eaLnBrk="1" latinLnBrk="0" hangingPunct="1">
              <a:buFontTx/>
              <a:buNone/>
              <a:defRPr kumimoji="0" sz="1000"/>
            </a:lvl3pPr>
            <a:lvl4pPr eaLnBrk="1" latinLnBrk="0" hangingPunct="1">
              <a:buFontTx/>
              <a:buNone/>
              <a:defRPr kumimoji="0" sz="900"/>
            </a:lvl4pPr>
            <a:lvl5pPr eaLnBrk="1" latinLnBrk="0" hangingPunct="1">
              <a:buFontTx/>
              <a:buNone/>
              <a:defRPr kumimoji="0" sz="900"/>
            </a:lvl5pPr>
            <a:extLst/>
          </a:lstStyle>
          <a:p>
            <a:pPr lvl="0" eaLnBrk="1" latinLnBrk="1" hangingPunct="1"/>
            <a:r>
              <a:rPr lang="en-US" smtClean="0"/>
              <a:t>Click to edit Master text styles</a:t>
            </a:r>
          </a:p>
        </p:txBody>
      </p:sp>
      <p:sp>
        <p:nvSpPr>
          <p:cNvPr id="8" name="Rectangle 7"/>
          <p:cNvSpPr/>
          <p:nvPr/>
        </p:nvSpPr>
        <p:spPr>
          <a:xfrm>
            <a:off x="-9144" y="3429000"/>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a:p>
        </p:txBody>
      </p:sp>
      <p:sp>
        <p:nvSpPr>
          <p:cNvPr id="9" name="Rectangle 8"/>
          <p:cNvSpPr/>
          <p:nvPr/>
        </p:nvSpPr>
        <p:spPr>
          <a:xfrm>
            <a:off x="-9144" y="3497580"/>
            <a:ext cx="1463040"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a:p>
        </p:txBody>
      </p:sp>
      <p:sp>
        <p:nvSpPr>
          <p:cNvPr id="10" name="Rectangle 9"/>
          <p:cNvSpPr/>
          <p:nvPr/>
        </p:nvSpPr>
        <p:spPr>
          <a:xfrm>
            <a:off x="1545336" y="3490722"/>
            <a:ext cx="7589520"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a:p>
        </p:txBody>
      </p:sp>
      <p:sp>
        <p:nvSpPr>
          <p:cNvPr id="2" name="Title 1"/>
          <p:cNvSpPr>
            <a:spLocks noGrp="1"/>
          </p:cNvSpPr>
          <p:nvPr>
            <p:ph type="title"/>
          </p:nvPr>
        </p:nvSpPr>
        <p:spPr>
          <a:xfrm>
            <a:off x="1600200" y="3543300"/>
            <a:ext cx="7315200" cy="457200"/>
          </a:xfrm>
        </p:spPr>
        <p:txBody>
          <a:bodyPr anchor="ctr"/>
          <a:lstStyle>
            <a:lvl1pPr algn="l" eaLnBrk="1" latinLnBrk="0" hangingPunct="1">
              <a:buNone/>
              <a:defRPr kumimoji="0" sz="2800" b="0">
                <a:solidFill>
                  <a:srgbClr val="FFFFFF"/>
                </a:solidFill>
              </a:defRPr>
            </a:lvl1pPr>
            <a:extLst/>
          </a:lstStyle>
          <a:p>
            <a:pPr eaLnBrk="1" latinLnBrk="1" hangingPunct="1"/>
            <a:r>
              <a:rPr lang="en-US" smtClean="0"/>
              <a:t>Click to edit Master title style</a:t>
            </a:r>
            <a:endParaRPr/>
          </a:p>
        </p:txBody>
      </p:sp>
      <p:sp>
        <p:nvSpPr>
          <p:cNvPr id="11" name="Rectangle 10"/>
          <p:cNvSpPr/>
          <p:nvPr/>
        </p:nvSpPr>
        <p:spPr>
          <a:xfrm>
            <a:off x="1447800" y="0"/>
            <a:ext cx="100584" cy="515035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a:p>
        </p:txBody>
      </p:sp>
      <p:sp>
        <p:nvSpPr>
          <p:cNvPr id="12" name="Date Placeholder 11"/>
          <p:cNvSpPr>
            <a:spLocks noGrp="1"/>
          </p:cNvSpPr>
          <p:nvPr>
            <p:ph type="dt" sz="half" idx="10"/>
          </p:nvPr>
        </p:nvSpPr>
        <p:spPr>
          <a:xfrm>
            <a:off x="6248400" y="4686300"/>
            <a:ext cx="2667000" cy="273844"/>
          </a:xfrm>
        </p:spPr>
        <p:txBody>
          <a:bodyPr rtlCol="0"/>
          <a:lstStyle>
            <a:extLst/>
          </a:lstStyle>
          <a:p>
            <a:fld id="{E4606EA6-EFEA-4C30-9264-4F9291A5780D}" type="datetime1">
              <a:rPr kumimoji="0" lang="en-US" smtClean="0"/>
              <a:pPr/>
              <a:t>10/17/2016</a:t>
            </a:fld>
            <a:endParaRPr kumimoji="0" lang="en-US"/>
          </a:p>
        </p:txBody>
      </p:sp>
      <p:sp>
        <p:nvSpPr>
          <p:cNvPr id="13" name="Slide Number Placeholder 12"/>
          <p:cNvSpPr>
            <a:spLocks noGrp="1"/>
          </p:cNvSpPr>
          <p:nvPr>
            <p:ph type="sldNum" sz="quarter" idx="11"/>
          </p:nvPr>
        </p:nvSpPr>
        <p:spPr>
          <a:xfrm>
            <a:off x="0" y="3500437"/>
            <a:ext cx="1447800" cy="497684"/>
          </a:xfrm>
        </p:spPr>
        <p:txBody>
          <a:bodyPr rtlCol="0"/>
          <a:lstStyle>
            <a:lvl1pPr eaLnBrk="1" latinLnBrk="0" hangingPunct="1">
              <a:defRPr kumimoji="0" sz="2800"/>
            </a:lvl1pPr>
            <a:extLst/>
          </a:lstStyle>
          <a:p>
            <a:pPr algn="ctr"/>
            <a:fld id="{8F82E0A0-C266-4798-8C8F-B9F91E9DA37E}" type="slidenum">
              <a:rPr kumimoji="0" lang="en-US" sz="2800" b="1" smtClean="0">
                <a:solidFill>
                  <a:srgbClr val="FFFFFF"/>
                </a:solidFill>
              </a:rPr>
              <a:pPr algn="ctr"/>
              <a:t>‹#›</a:t>
            </a:fld>
            <a:endParaRPr kumimoji="0" lang="en-US" sz="2800" dirty="0"/>
          </a:p>
        </p:txBody>
      </p:sp>
      <p:sp>
        <p:nvSpPr>
          <p:cNvPr id="14" name="Footer Placeholder 13"/>
          <p:cNvSpPr>
            <a:spLocks noGrp="1"/>
          </p:cNvSpPr>
          <p:nvPr>
            <p:ph type="ftr" sz="quarter" idx="12"/>
          </p:nvPr>
        </p:nvSpPr>
        <p:spPr>
          <a:xfrm>
            <a:off x="1600200" y="4686155"/>
            <a:ext cx="4572000" cy="273844"/>
          </a:xfrm>
        </p:spPr>
        <p:txBody>
          <a:bodyPr rtlCol="0"/>
          <a:lstStyle>
            <a:extLst/>
          </a:lstStyle>
          <a:p>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612648" y="1352550"/>
            <a:ext cx="8153400" cy="3242310"/>
          </a:xfrm>
          <a:prstGeom prst="rect">
            <a:avLst/>
          </a:prstGeom>
        </p:spPr>
        <p:txBody>
          <a:bodyPr vert="horz">
            <a:normAutofit/>
          </a:bodyPr>
          <a:lstStyle>
            <a:extLst/>
          </a:lstStyle>
          <a:p>
            <a:pPr lvl="0" eaLnBrk="1" latinLnBrk="1" hangingPunct="1"/>
            <a:r>
              <a:rPr kumimoji="0" lang="en-US" smtClean="0"/>
              <a:t>Click to edit Master text styles</a:t>
            </a:r>
          </a:p>
          <a:p>
            <a:pPr lvl="1" eaLnBrk="1" latinLnBrk="1" hangingPunct="1"/>
            <a:r>
              <a:rPr kumimoji="0" lang="en-US" smtClean="0"/>
              <a:t>Second level</a:t>
            </a:r>
          </a:p>
          <a:p>
            <a:pPr lvl="2" eaLnBrk="1" latinLnBrk="1" hangingPunct="1"/>
            <a:r>
              <a:rPr kumimoji="0" lang="en-US" smtClean="0"/>
              <a:t>Third level</a:t>
            </a:r>
          </a:p>
          <a:p>
            <a:pPr lvl="3" eaLnBrk="1" latinLnBrk="1" hangingPunct="1"/>
            <a:r>
              <a:rPr kumimoji="0" lang="en-US" smtClean="0"/>
              <a:t>Fourth level</a:t>
            </a:r>
          </a:p>
          <a:p>
            <a:pPr lvl="4" eaLnBrk="1" latinLnBrk="1" hangingPunct="1"/>
            <a:r>
              <a:rPr kumimoji="0" lang="en-US" smtClean="0"/>
              <a:t>Fifth level</a:t>
            </a:r>
            <a:endParaRPr kumimoji="0" lang="en-US"/>
          </a:p>
        </p:txBody>
      </p:sp>
      <p:sp>
        <p:nvSpPr>
          <p:cNvPr id="14" name="Date Placeholder 13"/>
          <p:cNvSpPr>
            <a:spLocks noGrp="1"/>
          </p:cNvSpPr>
          <p:nvPr>
            <p:ph type="dt" sz="half" idx="2"/>
          </p:nvPr>
        </p:nvSpPr>
        <p:spPr>
          <a:xfrm>
            <a:off x="6096000" y="4686300"/>
            <a:ext cx="2667000" cy="273844"/>
          </a:xfrm>
          <a:prstGeom prst="rect">
            <a:avLst/>
          </a:prstGeom>
        </p:spPr>
        <p:txBody>
          <a:bodyPr vert="horz" anchor="ctr" anchorCtr="0"/>
          <a:lstStyle>
            <a:lvl1pPr algn="l" eaLnBrk="1" latinLnBrk="0" hangingPunct="1">
              <a:defRPr kumimoji="0" sz="1400">
                <a:solidFill>
                  <a:schemeClr val="tx2"/>
                </a:solidFill>
              </a:defRPr>
            </a:lvl1pPr>
            <a:extLst/>
          </a:lstStyle>
          <a:p>
            <a:fld id="{E4606EA6-EFEA-4C30-9264-4F9291A5780D}" type="datetime1">
              <a:rPr kumimoji="0" lang="en-US" smtClean="0"/>
              <a:pPr/>
              <a:t>10/17/2016</a:t>
            </a:fld>
            <a:endParaRPr kumimoji="0" lang="en-US" sz="1400" dirty="0">
              <a:solidFill>
                <a:schemeClr val="tx2"/>
              </a:solidFill>
            </a:endParaRPr>
          </a:p>
        </p:txBody>
      </p:sp>
      <p:sp>
        <p:nvSpPr>
          <p:cNvPr id="3" name="Footer Placeholder 2"/>
          <p:cNvSpPr>
            <a:spLocks noGrp="1"/>
          </p:cNvSpPr>
          <p:nvPr>
            <p:ph type="ftr" sz="quarter" idx="3"/>
          </p:nvPr>
        </p:nvSpPr>
        <p:spPr>
          <a:xfrm>
            <a:off x="609601" y="4686155"/>
            <a:ext cx="5421083" cy="273844"/>
          </a:xfrm>
          <a:prstGeom prst="rect">
            <a:avLst/>
          </a:prstGeom>
        </p:spPr>
        <p:txBody>
          <a:bodyPr vert="horz" anchor="ctr"/>
          <a:lstStyle>
            <a:lvl1pPr algn="r" eaLnBrk="1" latinLnBrk="0" hangingPunct="1">
              <a:defRPr kumimoji="0" sz="1400">
                <a:solidFill>
                  <a:schemeClr val="tx2"/>
                </a:solidFill>
              </a:defRPr>
            </a:lvl1pPr>
            <a:extLst/>
          </a:lstStyle>
          <a:p>
            <a:pPr algn="r"/>
            <a:endParaRPr kumimoji="0" lang="en-US" sz="1400" dirty="0">
              <a:solidFill>
                <a:schemeClr val="tx2"/>
              </a:solidFill>
            </a:endParaRPr>
          </a:p>
        </p:txBody>
      </p:sp>
      <p:sp>
        <p:nvSpPr>
          <p:cNvPr id="7" name="Rectangle 6"/>
          <p:cNvSpPr/>
          <p:nvPr/>
        </p:nvSpPr>
        <p:spPr>
          <a:xfrm>
            <a:off x="0" y="1095170"/>
            <a:ext cx="9144000" cy="24003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a:p>
        </p:txBody>
      </p:sp>
      <p:sp>
        <p:nvSpPr>
          <p:cNvPr id="8" name="Rectangle 7"/>
          <p:cNvSpPr/>
          <p:nvPr/>
        </p:nvSpPr>
        <p:spPr>
          <a:xfrm>
            <a:off x="0" y="1129460"/>
            <a:ext cx="533400" cy="1714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a:p>
        </p:txBody>
      </p:sp>
      <p:sp>
        <p:nvSpPr>
          <p:cNvPr id="9" name="Rectangle 8"/>
          <p:cNvSpPr/>
          <p:nvPr/>
        </p:nvSpPr>
        <p:spPr>
          <a:xfrm>
            <a:off x="590550" y="1129460"/>
            <a:ext cx="8553450" cy="1714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a:p>
        </p:txBody>
      </p:sp>
      <p:sp>
        <p:nvSpPr>
          <p:cNvPr id="23" name="Slide Number Placeholder 22"/>
          <p:cNvSpPr>
            <a:spLocks noGrp="1"/>
          </p:cNvSpPr>
          <p:nvPr>
            <p:ph type="sldNum" sz="quarter" idx="4"/>
          </p:nvPr>
        </p:nvSpPr>
        <p:spPr>
          <a:xfrm>
            <a:off x="0" y="1123507"/>
            <a:ext cx="533400" cy="183357"/>
          </a:xfrm>
          <a:prstGeom prst="rect">
            <a:avLst/>
          </a:prstGeom>
        </p:spPr>
        <p:txBody>
          <a:bodyPr vert="horz" anchor="ctr" anchorCtr="0">
            <a:normAutofit/>
          </a:bodyPr>
          <a:lstStyle>
            <a:lvl1pPr algn="ctr" eaLnBrk="1" latinLnBrk="0" hangingPunct="1">
              <a:defRPr kumimoji="0" sz="1400" b="1">
                <a:solidFill>
                  <a:srgbClr val="FFFFFF"/>
                </a:solidFill>
              </a:defRPr>
            </a:lvl1pPr>
            <a:extLst/>
          </a:lstStyle>
          <a:p>
            <a:pPr algn="ctr"/>
            <a:fld id="{8F82E0A0-C266-4798-8C8F-B9F91E9DA37E}" type="slidenum">
              <a:rPr kumimoji="0" lang="en-US" sz="1400" b="1" smtClean="0">
                <a:solidFill>
                  <a:srgbClr val="FFFFFF"/>
                </a:solidFill>
              </a:rPr>
              <a:pPr algn="ctr"/>
              <a:t>‹#›</a:t>
            </a:fld>
            <a:endParaRPr kumimoji="0" lang="en-US" sz="1400" b="1" dirty="0">
              <a:solidFill>
                <a:srgbClr val="FFFFFF"/>
              </a:solidFill>
            </a:endParaRPr>
          </a:p>
        </p:txBody>
      </p:sp>
      <p:sp>
        <p:nvSpPr>
          <p:cNvPr id="22" name="Title Placeholder 21"/>
          <p:cNvSpPr>
            <a:spLocks noGrp="1"/>
          </p:cNvSpPr>
          <p:nvPr>
            <p:ph type="title"/>
          </p:nvPr>
        </p:nvSpPr>
        <p:spPr>
          <a:xfrm>
            <a:off x="609600" y="118110"/>
            <a:ext cx="8153400" cy="1005840"/>
          </a:xfrm>
          <a:prstGeom prst="rect">
            <a:avLst/>
          </a:prstGeom>
        </p:spPr>
        <p:txBody>
          <a:bodyPr vert="horz" anchor="b">
            <a:normAutofit/>
          </a:bodyPr>
          <a:lstStyle>
            <a:extLst/>
          </a:lstStyle>
          <a:p>
            <a:pPr eaLnBrk="1" latinLnBrk="1" hangingPunct="1"/>
            <a:r>
              <a:rPr kumimoji="0"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649" r:id="rId1"/>
    <p:sldLayoutId id="2147483658"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rtl="0" eaLnBrk="1" latinLnBrk="0" hangingPunct="1">
        <a:spcBef>
          <a:spcPct val="0"/>
        </a:spcBef>
        <a:buNone/>
        <a:defRPr kumimoji="0" sz="4200" kern="1200">
          <a:solidFill>
            <a:schemeClr val="tx2"/>
          </a:solidFill>
          <a:latin typeface="+mj-lt"/>
          <a:ea typeface="+mj-ea"/>
          <a:cs typeface="+mj-cs"/>
        </a:defRPr>
      </a:lvl1pPr>
      <a:extLst/>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r-bloggers.com/bayesian-network-in-r-introduction/"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hyperlink" Target="http://www.bnlearn.com/"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8" Type="http://schemas.openxmlformats.org/officeDocument/2006/relationships/image" Target="../media/image21.jpeg"/><Relationship Id="rId13" Type="http://schemas.openxmlformats.org/officeDocument/2006/relationships/image" Target="../media/image26.jpeg"/><Relationship Id="rId3" Type="http://schemas.openxmlformats.org/officeDocument/2006/relationships/image" Target="../media/image16.jpeg"/><Relationship Id="rId7" Type="http://schemas.openxmlformats.org/officeDocument/2006/relationships/image" Target="../media/image20.jpeg"/><Relationship Id="rId12"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19.jpg"/><Relationship Id="rId11" Type="http://schemas.openxmlformats.org/officeDocument/2006/relationships/image" Target="../media/image24.jpeg"/><Relationship Id="rId5" Type="http://schemas.openxmlformats.org/officeDocument/2006/relationships/image" Target="../media/image18.jpeg"/><Relationship Id="rId10" Type="http://schemas.openxmlformats.org/officeDocument/2006/relationships/image" Target="../media/image23.jpeg"/><Relationship Id="rId4" Type="http://schemas.openxmlformats.org/officeDocument/2006/relationships/image" Target="../media/image17.jpeg"/><Relationship Id="rId9" Type="http://schemas.openxmlformats.org/officeDocument/2006/relationships/image" Target="../media/image22.jpeg"/></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8" Type="http://schemas.openxmlformats.org/officeDocument/2006/relationships/image" Target="../media/image38.jpe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4.xml"/><Relationship Id="rId6" Type="http://schemas.openxmlformats.org/officeDocument/2006/relationships/image" Target="../media/image36.png"/><Relationship Id="rId5" Type="http://schemas.openxmlformats.org/officeDocument/2006/relationships/image" Target="../media/image35.jpg"/><Relationship Id="rId10" Type="http://schemas.openxmlformats.org/officeDocument/2006/relationships/image" Target="../media/image40.gif"/><Relationship Id="rId4" Type="http://schemas.openxmlformats.org/officeDocument/2006/relationships/image" Target="../media/image34.png"/><Relationship Id="rId9" Type="http://schemas.openxmlformats.org/officeDocument/2006/relationships/image" Target="../media/image3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1.gif"/><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gif"/><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title"/>
          </p:nvPr>
        </p:nvSpPr>
        <p:spPr>
          <a:xfrm>
            <a:off x="2362200" y="1200150"/>
            <a:ext cx="6477000" cy="3181350"/>
          </a:xfrm>
        </p:spPr>
        <p:txBody>
          <a:bodyPr/>
          <a:lstStyle>
            <a:extLst/>
          </a:lstStyle>
          <a:p>
            <a:r>
              <a:rPr lang="en-US" sz="5400" dirty="0" smtClean="0"/>
              <a:t>Bayesian Networks</a:t>
            </a:r>
            <a:r>
              <a:rPr lang="en-US" dirty="0" smtClean="0"/>
              <a:t/>
            </a:r>
            <a:br>
              <a:rPr lang="en-US" dirty="0" smtClean="0"/>
            </a:br>
            <a:r>
              <a:rPr lang="en-US" sz="1400" dirty="0" smtClean="0"/>
              <a:t/>
            </a:r>
            <a:br>
              <a:rPr lang="en-US" sz="1400" dirty="0" smtClean="0"/>
            </a:br>
            <a:r>
              <a:rPr lang="en-US" sz="1400" dirty="0" smtClean="0"/>
              <a:t>NRES 746:  Advanced </a:t>
            </a:r>
            <a:r>
              <a:rPr lang="en-US" sz="1400" dirty="0"/>
              <a:t>Analysis Methods in Natural Resources and Environmental </a:t>
            </a:r>
            <a:r>
              <a:rPr lang="en-US" sz="1400" dirty="0" smtClean="0"/>
              <a:t>Science</a:t>
            </a:r>
            <a:br>
              <a:rPr lang="en-US" sz="1400" dirty="0" smtClean="0"/>
            </a:br>
            <a:r>
              <a:rPr lang="en-US" sz="1400" dirty="0"/>
              <a:t/>
            </a:r>
            <a:br>
              <a:rPr lang="en-US" sz="1400" dirty="0"/>
            </a:br>
            <a:r>
              <a:rPr lang="en-US" sz="1400" dirty="0" smtClean="0"/>
              <a:t>Fall 2016</a:t>
            </a:r>
            <a:r>
              <a:rPr lang="en-US" sz="1400" dirty="0" smtClean="0"/>
              <a:t/>
            </a:r>
            <a:br>
              <a:rPr lang="en-US" sz="1400" dirty="0" smtClean="0"/>
            </a:br>
            <a:r>
              <a:rPr lang="en-US" sz="1400" dirty="0" smtClean="0"/>
              <a:t/>
            </a:r>
            <a:br>
              <a:rPr lang="en-US" sz="1400" dirty="0" smtClean="0"/>
            </a:br>
            <a:r>
              <a:rPr lang="en-US" sz="1400" dirty="0" smtClean="0"/>
              <a:t>Dr. Kevin </a:t>
            </a:r>
            <a:r>
              <a:rPr lang="en-US" sz="1400" dirty="0" smtClean="0"/>
              <a:t>Shoemaker</a:t>
            </a:r>
            <a:endParaRPr lang="en-US" sz="1400" dirty="0"/>
          </a:p>
        </p:txBody>
      </p:sp>
      <p:sp>
        <p:nvSpPr>
          <p:cNvPr id="5" name="Rectangle 4"/>
          <p:cNvSpPr>
            <a:spLocks noGrp="1"/>
          </p:cNvSpPr>
          <p:nvPr>
            <p:ph type="subTitle" idx="1"/>
          </p:nvPr>
        </p:nvSpPr>
        <p:spPr/>
        <p:txBody>
          <a:bodyPr>
            <a:normAutofit lnSpcReduction="10000"/>
          </a:bodyPr>
          <a:lstStyle>
            <a:extLst/>
          </a:lstStyle>
          <a:p>
            <a:r>
              <a:rPr lang="en-US" dirty="0" smtClean="0"/>
              <a:t>Tim Caldwell, James Simmons, 10/17/2016</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Bayesian Network Theory</a:t>
            </a:r>
          </a:p>
        </p:txBody>
      </p:sp>
      <p:sp>
        <p:nvSpPr>
          <p:cNvPr id="3" name="Content Placeholder 2"/>
          <p:cNvSpPr>
            <a:spLocks noGrp="1"/>
          </p:cNvSpPr>
          <p:nvPr>
            <p:ph sz="quarter" idx="13"/>
          </p:nvPr>
        </p:nvSpPr>
        <p:spPr/>
        <p:txBody>
          <a:bodyPr>
            <a:normAutofit fontScale="92500" lnSpcReduction="20000"/>
          </a:bodyPr>
          <a:lstStyle/>
          <a:p>
            <a:r>
              <a:rPr lang="en-US" dirty="0"/>
              <a:t>Quick Bayes’ Rule Review</a:t>
            </a:r>
          </a:p>
          <a:p>
            <a:pPr lvl="1"/>
            <a:r>
              <a:rPr lang="en-US" dirty="0"/>
              <a:t>P(A) = </a:t>
            </a:r>
            <a:r>
              <a:rPr lang="en-US" i="1" dirty="0"/>
              <a:t>prior </a:t>
            </a:r>
            <a:r>
              <a:rPr lang="en-US" dirty="0"/>
              <a:t>belief in A</a:t>
            </a:r>
          </a:p>
          <a:p>
            <a:pPr lvl="1"/>
            <a:r>
              <a:rPr lang="en-US" dirty="0"/>
              <a:t>P(B) = probability of B</a:t>
            </a:r>
          </a:p>
          <a:p>
            <a:pPr lvl="1"/>
            <a:r>
              <a:rPr lang="en-US" dirty="0"/>
              <a:t>P(B │ A) = Conditional </a:t>
            </a:r>
            <a:r>
              <a:rPr lang="en-US" dirty="0" smtClean="0"/>
              <a:t>probability </a:t>
            </a:r>
            <a:r>
              <a:rPr lang="en-US" dirty="0"/>
              <a:t>of B given A</a:t>
            </a:r>
          </a:p>
          <a:p>
            <a:pPr lvl="1"/>
            <a:r>
              <a:rPr lang="en-US" dirty="0"/>
              <a:t>P(A │ B) = Probability that A occurs given B</a:t>
            </a:r>
          </a:p>
          <a:p>
            <a:endParaRPr lang="en-US" dirty="0"/>
          </a:p>
          <a:p>
            <a:r>
              <a:rPr lang="en-US" dirty="0"/>
              <a:t>Don’t necessarily need “priors” for </a:t>
            </a:r>
            <a:r>
              <a:rPr lang="en-US" dirty="0" smtClean="0"/>
              <a:t>Bayes </a:t>
            </a:r>
            <a:r>
              <a:rPr lang="en-US" dirty="0"/>
              <a:t>nets, but it is how we update our model (more later)</a:t>
            </a:r>
          </a:p>
          <a:p>
            <a:pPr marL="0" indent="0">
              <a:buNone/>
            </a:pPr>
            <a:endParaRPr lang="en-US" dirty="0"/>
          </a:p>
        </p:txBody>
      </p:sp>
      <p:pic>
        <p:nvPicPr>
          <p:cNvPr id="4" name="Picture 8" descr="Image result for bayes ru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1352550"/>
            <a:ext cx="3824410" cy="1082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85499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Bayesian Network Theory</a:t>
            </a:r>
          </a:p>
        </p:txBody>
      </p:sp>
      <p:sp>
        <p:nvSpPr>
          <p:cNvPr id="3" name="Content Placeholder 2"/>
          <p:cNvSpPr>
            <a:spLocks noGrp="1"/>
          </p:cNvSpPr>
          <p:nvPr>
            <p:ph sz="quarter" idx="13"/>
          </p:nvPr>
        </p:nvSpPr>
        <p:spPr>
          <a:xfrm>
            <a:off x="609600" y="1352550"/>
            <a:ext cx="8153400" cy="1145800"/>
          </a:xfrm>
        </p:spPr>
        <p:txBody>
          <a:bodyPr>
            <a:normAutofit lnSpcReduction="10000"/>
          </a:bodyPr>
          <a:lstStyle/>
          <a:p>
            <a:r>
              <a:rPr lang="en-US" sz="2400" dirty="0"/>
              <a:t>Sprinkler example– Two events cause grass to be wet, either we used the sprinklers or it’s raining. But suppose when it rains we typically do not use the sprinkler. </a:t>
            </a:r>
          </a:p>
          <a:p>
            <a:pPr marL="0" indent="0">
              <a:buNone/>
            </a:pPr>
            <a:endParaRPr lang="en-US" dirty="0"/>
          </a:p>
        </p:txBody>
      </p:sp>
      <p:grpSp>
        <p:nvGrpSpPr>
          <p:cNvPr id="4" name="Group 3"/>
          <p:cNvGrpSpPr/>
          <p:nvPr/>
        </p:nvGrpSpPr>
        <p:grpSpPr>
          <a:xfrm>
            <a:off x="3581400" y="2419350"/>
            <a:ext cx="5181600" cy="2590800"/>
            <a:chOff x="3105807" y="2806262"/>
            <a:chExt cx="6111766" cy="3147848"/>
          </a:xfrm>
        </p:grpSpPr>
        <p:sp>
          <p:nvSpPr>
            <p:cNvPr id="5" name="Oval 4"/>
            <p:cNvSpPr/>
            <p:nvPr/>
          </p:nvSpPr>
          <p:spPr>
            <a:xfrm>
              <a:off x="3105807" y="2837793"/>
              <a:ext cx="2427890" cy="110358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760076" y="3200400"/>
              <a:ext cx="1434662" cy="378372"/>
            </a:xfrm>
            <a:prstGeom prst="rect">
              <a:avLst/>
            </a:prstGeom>
            <a:noFill/>
          </p:spPr>
          <p:txBody>
            <a:bodyPr wrap="square" rtlCol="0">
              <a:spAutoFit/>
            </a:bodyPr>
            <a:lstStyle/>
            <a:p>
              <a:r>
                <a:rPr lang="en-US" b="1" dirty="0" smtClean="0"/>
                <a:t>Sprinkler</a:t>
              </a:r>
              <a:endParaRPr lang="en-US" b="1" dirty="0"/>
            </a:p>
          </p:txBody>
        </p:sp>
        <p:sp>
          <p:nvSpPr>
            <p:cNvPr id="7" name="Oval 6"/>
            <p:cNvSpPr/>
            <p:nvPr/>
          </p:nvSpPr>
          <p:spPr>
            <a:xfrm>
              <a:off x="6789683" y="2806262"/>
              <a:ext cx="2427890" cy="110358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617373" y="3168869"/>
              <a:ext cx="1434662" cy="378372"/>
            </a:xfrm>
            <a:prstGeom prst="rect">
              <a:avLst/>
            </a:prstGeom>
            <a:noFill/>
          </p:spPr>
          <p:txBody>
            <a:bodyPr wrap="square" rtlCol="0">
              <a:spAutoFit/>
            </a:bodyPr>
            <a:lstStyle/>
            <a:p>
              <a:r>
                <a:rPr lang="en-US" b="1" dirty="0" smtClean="0"/>
                <a:t>Rain</a:t>
              </a:r>
              <a:endParaRPr lang="en-US" b="1" dirty="0"/>
            </a:p>
          </p:txBody>
        </p:sp>
        <p:cxnSp>
          <p:nvCxnSpPr>
            <p:cNvPr id="9" name="Straight Arrow Connector 8"/>
            <p:cNvCxnSpPr>
              <a:stCxn id="7" idx="2"/>
            </p:cNvCxnSpPr>
            <p:nvPr/>
          </p:nvCxnSpPr>
          <p:spPr>
            <a:xfrm flipH="1">
              <a:off x="5533697" y="3358055"/>
              <a:ext cx="1255986"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4947745" y="4850524"/>
              <a:ext cx="2427890" cy="110358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623035" y="5213131"/>
              <a:ext cx="1434662" cy="378372"/>
            </a:xfrm>
            <a:prstGeom prst="rect">
              <a:avLst/>
            </a:prstGeom>
            <a:noFill/>
          </p:spPr>
          <p:txBody>
            <a:bodyPr wrap="square" rtlCol="0">
              <a:spAutoFit/>
            </a:bodyPr>
            <a:lstStyle/>
            <a:p>
              <a:r>
                <a:rPr lang="en-US" b="1" dirty="0" err="1" smtClean="0"/>
                <a:t>GrassWet</a:t>
              </a:r>
              <a:endParaRPr lang="en-US" b="1" dirty="0"/>
            </a:p>
          </p:txBody>
        </p:sp>
        <p:cxnSp>
          <p:nvCxnSpPr>
            <p:cNvPr id="12" name="Straight Arrow Connector 11"/>
            <p:cNvCxnSpPr>
              <a:stCxn id="7" idx="4"/>
              <a:endCxn id="10" idx="0"/>
            </p:cNvCxnSpPr>
            <p:nvPr/>
          </p:nvCxnSpPr>
          <p:spPr>
            <a:xfrm flipH="1">
              <a:off x="6161690" y="3909848"/>
              <a:ext cx="1841938" cy="94067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5" idx="4"/>
              <a:endCxn id="10" idx="0"/>
            </p:cNvCxnSpPr>
            <p:nvPr/>
          </p:nvCxnSpPr>
          <p:spPr>
            <a:xfrm>
              <a:off x="4319752" y="3941379"/>
              <a:ext cx="1841938" cy="90914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4" name="TextBox 13"/>
          <p:cNvSpPr txBox="1"/>
          <p:nvPr/>
        </p:nvSpPr>
        <p:spPr>
          <a:xfrm>
            <a:off x="180261" y="3359465"/>
            <a:ext cx="3941380" cy="1200329"/>
          </a:xfrm>
          <a:prstGeom prst="rect">
            <a:avLst/>
          </a:prstGeom>
          <a:noFill/>
        </p:spPr>
        <p:txBody>
          <a:bodyPr wrap="square" rtlCol="0">
            <a:spAutoFit/>
          </a:bodyPr>
          <a:lstStyle/>
          <a:p>
            <a:r>
              <a:rPr lang="en-US" sz="2400" b="1" dirty="0" smtClean="0"/>
              <a:t>First we must assign topology to the  network and identify linkages</a:t>
            </a:r>
            <a:endParaRPr lang="en-US" sz="2400" b="1" dirty="0"/>
          </a:p>
        </p:txBody>
      </p:sp>
    </p:spTree>
    <p:extLst>
      <p:ext uri="{BB962C8B-B14F-4D97-AF65-F5344CB8AC3E}">
        <p14:creationId xmlns:p14="http://schemas.microsoft.com/office/powerpoint/2010/main" val="35955350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Bayesian Network Theory</a:t>
            </a:r>
          </a:p>
        </p:txBody>
      </p:sp>
      <p:sp>
        <p:nvSpPr>
          <p:cNvPr id="3" name="Content Placeholder 2"/>
          <p:cNvSpPr>
            <a:spLocks noGrp="1"/>
          </p:cNvSpPr>
          <p:nvPr>
            <p:ph sz="quarter" idx="13"/>
          </p:nvPr>
        </p:nvSpPr>
        <p:spPr>
          <a:xfrm>
            <a:off x="609600" y="1352550"/>
            <a:ext cx="2286000" cy="685800"/>
          </a:xfrm>
        </p:spPr>
        <p:txBody>
          <a:bodyPr/>
          <a:lstStyle/>
          <a:p>
            <a:r>
              <a:rPr lang="en-US" dirty="0" smtClean="0"/>
              <a:t>Terminology</a:t>
            </a:r>
            <a:endParaRPr lang="en-US" dirty="0"/>
          </a:p>
        </p:txBody>
      </p:sp>
      <p:cxnSp>
        <p:nvCxnSpPr>
          <p:cNvPr id="4" name="Straight Arrow Connector 3"/>
          <p:cNvCxnSpPr/>
          <p:nvPr/>
        </p:nvCxnSpPr>
        <p:spPr>
          <a:xfrm flipV="1">
            <a:off x="3150577" y="4292819"/>
            <a:ext cx="1129761" cy="14482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V="1">
            <a:off x="2201309" y="2928435"/>
            <a:ext cx="656493" cy="40664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06415" y="3137059"/>
            <a:ext cx="961292" cy="400110"/>
          </a:xfrm>
          <a:prstGeom prst="rect">
            <a:avLst/>
          </a:prstGeom>
          <a:noFill/>
        </p:spPr>
        <p:txBody>
          <a:bodyPr wrap="square" rtlCol="0">
            <a:spAutoFit/>
          </a:bodyPr>
          <a:lstStyle/>
          <a:p>
            <a:r>
              <a:rPr lang="en-US" sz="2000" b="1" dirty="0" smtClean="0">
                <a:solidFill>
                  <a:srgbClr val="FF0000"/>
                </a:solidFill>
              </a:rPr>
              <a:t>Parent</a:t>
            </a:r>
            <a:endParaRPr lang="en-US" sz="2000" b="1" dirty="0">
              <a:solidFill>
                <a:srgbClr val="FF0000"/>
              </a:solidFill>
            </a:endParaRPr>
          </a:p>
        </p:txBody>
      </p:sp>
      <p:sp>
        <p:nvSpPr>
          <p:cNvPr id="7" name="TextBox 6"/>
          <p:cNvSpPr txBox="1"/>
          <p:nvPr/>
        </p:nvSpPr>
        <p:spPr>
          <a:xfrm>
            <a:off x="2377156" y="4237592"/>
            <a:ext cx="961292" cy="400110"/>
          </a:xfrm>
          <a:prstGeom prst="rect">
            <a:avLst/>
          </a:prstGeom>
          <a:noFill/>
        </p:spPr>
        <p:txBody>
          <a:bodyPr wrap="square" rtlCol="0">
            <a:spAutoFit/>
          </a:bodyPr>
          <a:lstStyle/>
          <a:p>
            <a:r>
              <a:rPr lang="en-US" sz="2000" b="1" dirty="0" smtClean="0">
                <a:solidFill>
                  <a:srgbClr val="FF0000"/>
                </a:solidFill>
              </a:rPr>
              <a:t>Child</a:t>
            </a:r>
            <a:endParaRPr lang="en-US" sz="2000" b="1" dirty="0">
              <a:solidFill>
                <a:srgbClr val="FF0000"/>
              </a:solidFill>
            </a:endParaRPr>
          </a:p>
        </p:txBody>
      </p:sp>
      <p:grpSp>
        <p:nvGrpSpPr>
          <p:cNvPr id="8" name="Group 7"/>
          <p:cNvGrpSpPr/>
          <p:nvPr/>
        </p:nvGrpSpPr>
        <p:grpSpPr>
          <a:xfrm>
            <a:off x="2438400" y="1885950"/>
            <a:ext cx="6111766" cy="3147848"/>
            <a:chOff x="3105807" y="2806262"/>
            <a:chExt cx="6111766" cy="3147848"/>
          </a:xfrm>
        </p:grpSpPr>
        <p:sp>
          <p:nvSpPr>
            <p:cNvPr id="9" name="Oval 8"/>
            <p:cNvSpPr/>
            <p:nvPr/>
          </p:nvSpPr>
          <p:spPr>
            <a:xfrm>
              <a:off x="3105807" y="2837793"/>
              <a:ext cx="2427890" cy="110358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760076" y="3200400"/>
              <a:ext cx="1434662" cy="378372"/>
            </a:xfrm>
            <a:prstGeom prst="rect">
              <a:avLst/>
            </a:prstGeom>
            <a:noFill/>
          </p:spPr>
          <p:txBody>
            <a:bodyPr wrap="square" rtlCol="0">
              <a:spAutoFit/>
            </a:bodyPr>
            <a:lstStyle/>
            <a:p>
              <a:r>
                <a:rPr lang="en-US" b="1" dirty="0" smtClean="0"/>
                <a:t>Sprinkler</a:t>
              </a:r>
              <a:endParaRPr lang="en-US" b="1" dirty="0"/>
            </a:p>
          </p:txBody>
        </p:sp>
        <p:sp>
          <p:nvSpPr>
            <p:cNvPr id="11" name="Oval 10"/>
            <p:cNvSpPr/>
            <p:nvPr/>
          </p:nvSpPr>
          <p:spPr>
            <a:xfrm>
              <a:off x="6789683" y="2806262"/>
              <a:ext cx="2427890" cy="110358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7617373" y="3168869"/>
              <a:ext cx="1434662" cy="378372"/>
            </a:xfrm>
            <a:prstGeom prst="rect">
              <a:avLst/>
            </a:prstGeom>
            <a:noFill/>
          </p:spPr>
          <p:txBody>
            <a:bodyPr wrap="square" rtlCol="0">
              <a:spAutoFit/>
            </a:bodyPr>
            <a:lstStyle/>
            <a:p>
              <a:r>
                <a:rPr lang="en-US" b="1" dirty="0" smtClean="0"/>
                <a:t>Rain</a:t>
              </a:r>
              <a:endParaRPr lang="en-US" b="1" dirty="0"/>
            </a:p>
          </p:txBody>
        </p:sp>
        <p:cxnSp>
          <p:nvCxnSpPr>
            <p:cNvPr id="13" name="Straight Arrow Connector 12"/>
            <p:cNvCxnSpPr>
              <a:stCxn id="11" idx="2"/>
            </p:cNvCxnSpPr>
            <p:nvPr/>
          </p:nvCxnSpPr>
          <p:spPr>
            <a:xfrm flipH="1">
              <a:off x="5533697" y="3358055"/>
              <a:ext cx="1255986"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947745" y="4850524"/>
              <a:ext cx="2427890" cy="110358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5623035" y="5213131"/>
              <a:ext cx="1434662" cy="378372"/>
            </a:xfrm>
            <a:prstGeom prst="rect">
              <a:avLst/>
            </a:prstGeom>
            <a:noFill/>
          </p:spPr>
          <p:txBody>
            <a:bodyPr wrap="square" rtlCol="0">
              <a:spAutoFit/>
            </a:bodyPr>
            <a:lstStyle/>
            <a:p>
              <a:r>
                <a:rPr lang="en-US" b="1" dirty="0" err="1" smtClean="0"/>
                <a:t>GrassWet</a:t>
              </a:r>
              <a:endParaRPr lang="en-US" b="1" dirty="0"/>
            </a:p>
          </p:txBody>
        </p:sp>
        <p:cxnSp>
          <p:nvCxnSpPr>
            <p:cNvPr id="16" name="Straight Arrow Connector 15"/>
            <p:cNvCxnSpPr>
              <a:stCxn id="11" idx="4"/>
              <a:endCxn id="14" idx="0"/>
            </p:cNvCxnSpPr>
            <p:nvPr/>
          </p:nvCxnSpPr>
          <p:spPr>
            <a:xfrm flipH="1">
              <a:off x="6161690" y="3909848"/>
              <a:ext cx="1841938" cy="94067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9" idx="4"/>
              <a:endCxn id="14" idx="0"/>
            </p:cNvCxnSpPr>
            <p:nvPr/>
          </p:nvCxnSpPr>
          <p:spPr>
            <a:xfrm>
              <a:off x="4319752" y="3941379"/>
              <a:ext cx="1841938" cy="90914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991166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Bayesian Network Theory</a:t>
            </a:r>
          </a:p>
        </p:txBody>
      </p:sp>
      <p:sp>
        <p:nvSpPr>
          <p:cNvPr id="3" name="Content Placeholder 2"/>
          <p:cNvSpPr>
            <a:spLocks noGrp="1"/>
          </p:cNvSpPr>
          <p:nvPr>
            <p:ph sz="quarter" idx="13"/>
          </p:nvPr>
        </p:nvSpPr>
        <p:spPr>
          <a:xfrm>
            <a:off x="609600" y="1353574"/>
            <a:ext cx="2286000" cy="565281"/>
          </a:xfrm>
        </p:spPr>
        <p:txBody>
          <a:bodyPr/>
          <a:lstStyle/>
          <a:p>
            <a:r>
              <a:rPr lang="en-US" dirty="0" smtClean="0"/>
              <a:t>Terminology</a:t>
            </a:r>
            <a:endParaRPr lang="en-US" dirty="0"/>
          </a:p>
        </p:txBody>
      </p:sp>
      <p:cxnSp>
        <p:nvCxnSpPr>
          <p:cNvPr id="4" name="Straight Arrow Connector 3"/>
          <p:cNvCxnSpPr/>
          <p:nvPr/>
        </p:nvCxnSpPr>
        <p:spPr>
          <a:xfrm flipV="1">
            <a:off x="2397369" y="4294193"/>
            <a:ext cx="1129761" cy="14482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V="1">
            <a:off x="1448101" y="2929809"/>
            <a:ext cx="656493" cy="40664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53207" y="3138433"/>
            <a:ext cx="961292" cy="400110"/>
          </a:xfrm>
          <a:prstGeom prst="rect">
            <a:avLst/>
          </a:prstGeom>
          <a:noFill/>
        </p:spPr>
        <p:txBody>
          <a:bodyPr wrap="square" rtlCol="0">
            <a:spAutoFit/>
          </a:bodyPr>
          <a:lstStyle/>
          <a:p>
            <a:r>
              <a:rPr lang="en-US" sz="2000" b="1" dirty="0" smtClean="0">
                <a:solidFill>
                  <a:srgbClr val="FF0000"/>
                </a:solidFill>
              </a:rPr>
              <a:t>Parent</a:t>
            </a:r>
            <a:endParaRPr lang="en-US" sz="2000" b="1" dirty="0">
              <a:solidFill>
                <a:srgbClr val="FF0000"/>
              </a:solidFill>
            </a:endParaRPr>
          </a:p>
        </p:txBody>
      </p:sp>
      <p:sp>
        <p:nvSpPr>
          <p:cNvPr id="7" name="TextBox 6"/>
          <p:cNvSpPr txBox="1"/>
          <p:nvPr/>
        </p:nvSpPr>
        <p:spPr>
          <a:xfrm>
            <a:off x="1623948" y="4238966"/>
            <a:ext cx="961292" cy="400110"/>
          </a:xfrm>
          <a:prstGeom prst="rect">
            <a:avLst/>
          </a:prstGeom>
          <a:noFill/>
        </p:spPr>
        <p:txBody>
          <a:bodyPr wrap="square" rtlCol="0">
            <a:spAutoFit/>
          </a:bodyPr>
          <a:lstStyle/>
          <a:p>
            <a:r>
              <a:rPr lang="en-US" sz="2000" b="1" dirty="0" smtClean="0">
                <a:solidFill>
                  <a:srgbClr val="FF0000"/>
                </a:solidFill>
              </a:rPr>
              <a:t>Child</a:t>
            </a:r>
            <a:endParaRPr lang="en-US" sz="2000" b="1" dirty="0">
              <a:solidFill>
                <a:srgbClr val="FF0000"/>
              </a:solidFill>
            </a:endParaRPr>
          </a:p>
        </p:txBody>
      </p:sp>
      <p:grpSp>
        <p:nvGrpSpPr>
          <p:cNvPr id="8" name="Group 7"/>
          <p:cNvGrpSpPr/>
          <p:nvPr/>
        </p:nvGrpSpPr>
        <p:grpSpPr>
          <a:xfrm>
            <a:off x="1685192" y="1887324"/>
            <a:ext cx="6111766" cy="3147848"/>
            <a:chOff x="3105807" y="2806262"/>
            <a:chExt cx="6111766" cy="3147848"/>
          </a:xfrm>
        </p:grpSpPr>
        <p:sp>
          <p:nvSpPr>
            <p:cNvPr id="9" name="Oval 8"/>
            <p:cNvSpPr/>
            <p:nvPr/>
          </p:nvSpPr>
          <p:spPr>
            <a:xfrm>
              <a:off x="3105807" y="2837793"/>
              <a:ext cx="2427890" cy="110358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760076" y="3200400"/>
              <a:ext cx="1434662" cy="378372"/>
            </a:xfrm>
            <a:prstGeom prst="rect">
              <a:avLst/>
            </a:prstGeom>
            <a:noFill/>
          </p:spPr>
          <p:txBody>
            <a:bodyPr wrap="square" rtlCol="0">
              <a:spAutoFit/>
            </a:bodyPr>
            <a:lstStyle/>
            <a:p>
              <a:r>
                <a:rPr lang="en-US" b="1" dirty="0" smtClean="0"/>
                <a:t>Sprinkler</a:t>
              </a:r>
              <a:endParaRPr lang="en-US" b="1" dirty="0"/>
            </a:p>
          </p:txBody>
        </p:sp>
        <p:sp>
          <p:nvSpPr>
            <p:cNvPr id="11" name="Oval 10"/>
            <p:cNvSpPr/>
            <p:nvPr/>
          </p:nvSpPr>
          <p:spPr>
            <a:xfrm>
              <a:off x="6789683" y="2806262"/>
              <a:ext cx="2427890" cy="110358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7617373" y="3168869"/>
              <a:ext cx="1434662" cy="378372"/>
            </a:xfrm>
            <a:prstGeom prst="rect">
              <a:avLst/>
            </a:prstGeom>
            <a:noFill/>
          </p:spPr>
          <p:txBody>
            <a:bodyPr wrap="square" rtlCol="0">
              <a:spAutoFit/>
            </a:bodyPr>
            <a:lstStyle/>
            <a:p>
              <a:r>
                <a:rPr lang="en-US" b="1" dirty="0" smtClean="0"/>
                <a:t>Rain</a:t>
              </a:r>
              <a:endParaRPr lang="en-US" b="1" dirty="0"/>
            </a:p>
          </p:txBody>
        </p:sp>
        <p:cxnSp>
          <p:nvCxnSpPr>
            <p:cNvPr id="13" name="Straight Arrow Connector 12"/>
            <p:cNvCxnSpPr>
              <a:stCxn id="11" idx="2"/>
            </p:cNvCxnSpPr>
            <p:nvPr/>
          </p:nvCxnSpPr>
          <p:spPr>
            <a:xfrm flipH="1">
              <a:off x="5533697" y="3358055"/>
              <a:ext cx="1255986"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947745" y="4850524"/>
              <a:ext cx="2427890" cy="110358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5623035" y="5213131"/>
              <a:ext cx="1434662" cy="378372"/>
            </a:xfrm>
            <a:prstGeom prst="rect">
              <a:avLst/>
            </a:prstGeom>
            <a:noFill/>
          </p:spPr>
          <p:txBody>
            <a:bodyPr wrap="square" rtlCol="0">
              <a:spAutoFit/>
            </a:bodyPr>
            <a:lstStyle/>
            <a:p>
              <a:r>
                <a:rPr lang="en-US" b="1" dirty="0" err="1" smtClean="0"/>
                <a:t>GrassWet</a:t>
              </a:r>
              <a:endParaRPr lang="en-US" b="1" dirty="0"/>
            </a:p>
          </p:txBody>
        </p:sp>
        <p:cxnSp>
          <p:nvCxnSpPr>
            <p:cNvPr id="16" name="Straight Arrow Connector 15"/>
            <p:cNvCxnSpPr>
              <a:stCxn id="11" idx="4"/>
              <a:endCxn id="14" idx="0"/>
            </p:cNvCxnSpPr>
            <p:nvPr/>
          </p:nvCxnSpPr>
          <p:spPr>
            <a:xfrm flipH="1">
              <a:off x="6161690" y="3909848"/>
              <a:ext cx="1841938" cy="94067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9" idx="4"/>
              <a:endCxn id="14" idx="0"/>
            </p:cNvCxnSpPr>
            <p:nvPr/>
          </p:nvCxnSpPr>
          <p:spPr>
            <a:xfrm>
              <a:off x="4319752" y="3941379"/>
              <a:ext cx="1841938" cy="90914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18" name="Straight Arrow Connector 17"/>
          <p:cNvCxnSpPr/>
          <p:nvPr/>
        </p:nvCxnSpPr>
        <p:spPr>
          <a:xfrm flipH="1" flipV="1">
            <a:off x="6873362" y="3079233"/>
            <a:ext cx="570791" cy="40664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772400" y="3333750"/>
            <a:ext cx="1236783" cy="400110"/>
          </a:xfrm>
          <a:prstGeom prst="rect">
            <a:avLst/>
          </a:prstGeom>
          <a:noFill/>
        </p:spPr>
        <p:txBody>
          <a:bodyPr wrap="square" rtlCol="0">
            <a:spAutoFit/>
          </a:bodyPr>
          <a:lstStyle/>
          <a:p>
            <a:r>
              <a:rPr lang="en-US" sz="2000" b="1" dirty="0" smtClean="0">
                <a:solidFill>
                  <a:srgbClr val="FF0000"/>
                </a:solidFill>
              </a:rPr>
              <a:t>Ancestor</a:t>
            </a:r>
            <a:endParaRPr lang="en-US" sz="2000" b="1" dirty="0">
              <a:solidFill>
                <a:srgbClr val="FF0000"/>
              </a:solidFill>
            </a:endParaRPr>
          </a:p>
        </p:txBody>
      </p:sp>
    </p:spTree>
    <p:extLst>
      <p:ext uri="{BB962C8B-B14F-4D97-AF65-F5344CB8AC3E}">
        <p14:creationId xmlns:p14="http://schemas.microsoft.com/office/powerpoint/2010/main" val="406316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Bayesian Network Theory</a:t>
            </a:r>
          </a:p>
        </p:txBody>
      </p:sp>
      <p:sp>
        <p:nvSpPr>
          <p:cNvPr id="3" name="Content Placeholder 2"/>
          <p:cNvSpPr>
            <a:spLocks noGrp="1"/>
          </p:cNvSpPr>
          <p:nvPr>
            <p:ph sz="quarter" idx="13"/>
          </p:nvPr>
        </p:nvSpPr>
        <p:spPr>
          <a:xfrm>
            <a:off x="609600" y="1352550"/>
            <a:ext cx="2286000" cy="733802"/>
          </a:xfrm>
        </p:spPr>
        <p:txBody>
          <a:bodyPr/>
          <a:lstStyle/>
          <a:p>
            <a:r>
              <a:rPr lang="en-US" dirty="0"/>
              <a:t>Terminology</a:t>
            </a:r>
          </a:p>
        </p:txBody>
      </p:sp>
      <p:cxnSp>
        <p:nvCxnSpPr>
          <p:cNvPr id="18" name="Straight Arrow Connector 17"/>
          <p:cNvCxnSpPr>
            <a:stCxn id="19" idx="1"/>
          </p:cNvCxnSpPr>
          <p:nvPr/>
        </p:nvCxnSpPr>
        <p:spPr>
          <a:xfrm flipH="1">
            <a:off x="6248400" y="1880583"/>
            <a:ext cx="692925" cy="406083"/>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941325" y="1526640"/>
            <a:ext cx="2202675" cy="707886"/>
          </a:xfrm>
          <a:prstGeom prst="rect">
            <a:avLst/>
          </a:prstGeom>
          <a:noFill/>
        </p:spPr>
        <p:txBody>
          <a:bodyPr wrap="square" rtlCol="0">
            <a:spAutoFit/>
          </a:bodyPr>
          <a:lstStyle/>
          <a:p>
            <a:r>
              <a:rPr lang="en-US" sz="2000" b="1" dirty="0" smtClean="0">
                <a:solidFill>
                  <a:srgbClr val="FF0000"/>
                </a:solidFill>
              </a:rPr>
              <a:t>Root (no parents/ancestors)</a:t>
            </a:r>
            <a:endParaRPr lang="en-US" sz="2000" b="1" dirty="0">
              <a:solidFill>
                <a:srgbClr val="FF0000"/>
              </a:solidFill>
            </a:endParaRPr>
          </a:p>
        </p:txBody>
      </p:sp>
      <p:cxnSp>
        <p:nvCxnSpPr>
          <p:cNvPr id="20" name="Straight Arrow Connector 19"/>
          <p:cNvCxnSpPr>
            <a:stCxn id="21" idx="1"/>
          </p:cNvCxnSpPr>
          <p:nvPr/>
        </p:nvCxnSpPr>
        <p:spPr>
          <a:xfrm flipH="1">
            <a:off x="4721848" y="4346793"/>
            <a:ext cx="1379273" cy="178849"/>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101121" y="3992850"/>
            <a:ext cx="2568869" cy="707886"/>
          </a:xfrm>
          <a:prstGeom prst="rect">
            <a:avLst/>
          </a:prstGeom>
          <a:noFill/>
        </p:spPr>
        <p:txBody>
          <a:bodyPr wrap="square" rtlCol="0">
            <a:spAutoFit/>
          </a:bodyPr>
          <a:lstStyle/>
          <a:p>
            <a:r>
              <a:rPr lang="en-US" sz="2000" b="1" dirty="0" smtClean="0">
                <a:solidFill>
                  <a:srgbClr val="FF0000"/>
                </a:solidFill>
              </a:rPr>
              <a:t>Leaf (no children/</a:t>
            </a:r>
            <a:r>
              <a:rPr lang="en-US" sz="2000" b="1" dirty="0" err="1" smtClean="0">
                <a:solidFill>
                  <a:srgbClr val="FF0000"/>
                </a:solidFill>
              </a:rPr>
              <a:t>descendents</a:t>
            </a:r>
            <a:r>
              <a:rPr lang="en-US" sz="2000" b="1" dirty="0" smtClean="0">
                <a:solidFill>
                  <a:srgbClr val="FF0000"/>
                </a:solidFill>
              </a:rPr>
              <a:t>)</a:t>
            </a:r>
            <a:endParaRPr lang="en-US" sz="2000" b="1" dirty="0">
              <a:solidFill>
                <a:srgbClr val="FF0000"/>
              </a:solidFill>
            </a:endParaRPr>
          </a:p>
        </p:txBody>
      </p:sp>
      <p:grpSp>
        <p:nvGrpSpPr>
          <p:cNvPr id="22" name="Group 21"/>
          <p:cNvGrpSpPr/>
          <p:nvPr/>
        </p:nvGrpSpPr>
        <p:grpSpPr>
          <a:xfrm>
            <a:off x="810770" y="2108426"/>
            <a:ext cx="5437630" cy="2901723"/>
            <a:chOff x="3105807" y="2806262"/>
            <a:chExt cx="6111766" cy="3147848"/>
          </a:xfrm>
        </p:grpSpPr>
        <p:sp>
          <p:nvSpPr>
            <p:cNvPr id="23" name="Oval 22"/>
            <p:cNvSpPr/>
            <p:nvPr/>
          </p:nvSpPr>
          <p:spPr>
            <a:xfrm>
              <a:off x="3105807" y="2837793"/>
              <a:ext cx="2427890" cy="110358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3760076" y="3200400"/>
              <a:ext cx="1434662" cy="378372"/>
            </a:xfrm>
            <a:prstGeom prst="rect">
              <a:avLst/>
            </a:prstGeom>
            <a:noFill/>
          </p:spPr>
          <p:txBody>
            <a:bodyPr wrap="square" rtlCol="0">
              <a:spAutoFit/>
            </a:bodyPr>
            <a:lstStyle/>
            <a:p>
              <a:r>
                <a:rPr lang="en-US" b="1" dirty="0" smtClean="0"/>
                <a:t>Sprinkler</a:t>
              </a:r>
              <a:endParaRPr lang="en-US" b="1" dirty="0"/>
            </a:p>
          </p:txBody>
        </p:sp>
        <p:sp>
          <p:nvSpPr>
            <p:cNvPr id="25" name="Oval 24"/>
            <p:cNvSpPr/>
            <p:nvPr/>
          </p:nvSpPr>
          <p:spPr>
            <a:xfrm>
              <a:off x="6789683" y="2806262"/>
              <a:ext cx="2427890" cy="110358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7617373" y="3168869"/>
              <a:ext cx="1434662" cy="378372"/>
            </a:xfrm>
            <a:prstGeom prst="rect">
              <a:avLst/>
            </a:prstGeom>
            <a:noFill/>
          </p:spPr>
          <p:txBody>
            <a:bodyPr wrap="square" rtlCol="0">
              <a:spAutoFit/>
            </a:bodyPr>
            <a:lstStyle/>
            <a:p>
              <a:r>
                <a:rPr lang="en-US" b="1" dirty="0" smtClean="0"/>
                <a:t>Rain</a:t>
              </a:r>
              <a:endParaRPr lang="en-US" b="1" dirty="0"/>
            </a:p>
          </p:txBody>
        </p:sp>
        <p:cxnSp>
          <p:nvCxnSpPr>
            <p:cNvPr id="27" name="Straight Arrow Connector 26"/>
            <p:cNvCxnSpPr>
              <a:stCxn id="25" idx="2"/>
            </p:cNvCxnSpPr>
            <p:nvPr/>
          </p:nvCxnSpPr>
          <p:spPr>
            <a:xfrm flipH="1">
              <a:off x="5533697" y="3358055"/>
              <a:ext cx="1255986"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4947745" y="4850524"/>
              <a:ext cx="2427890" cy="110358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5623035" y="5213131"/>
              <a:ext cx="1434662" cy="378372"/>
            </a:xfrm>
            <a:prstGeom prst="rect">
              <a:avLst/>
            </a:prstGeom>
            <a:noFill/>
          </p:spPr>
          <p:txBody>
            <a:bodyPr wrap="square" rtlCol="0">
              <a:spAutoFit/>
            </a:bodyPr>
            <a:lstStyle/>
            <a:p>
              <a:r>
                <a:rPr lang="en-US" b="1" dirty="0" err="1" smtClean="0"/>
                <a:t>GrassWet</a:t>
              </a:r>
              <a:endParaRPr lang="en-US" b="1" dirty="0"/>
            </a:p>
          </p:txBody>
        </p:sp>
        <p:cxnSp>
          <p:nvCxnSpPr>
            <p:cNvPr id="30" name="Straight Arrow Connector 29"/>
            <p:cNvCxnSpPr>
              <a:stCxn id="25" idx="4"/>
              <a:endCxn id="28" idx="0"/>
            </p:cNvCxnSpPr>
            <p:nvPr/>
          </p:nvCxnSpPr>
          <p:spPr>
            <a:xfrm flipH="1">
              <a:off x="6161690" y="3909848"/>
              <a:ext cx="1841938" cy="94067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3" idx="4"/>
              <a:endCxn id="28" idx="0"/>
            </p:cNvCxnSpPr>
            <p:nvPr/>
          </p:nvCxnSpPr>
          <p:spPr>
            <a:xfrm>
              <a:off x="4319752" y="3941379"/>
              <a:ext cx="1841938" cy="90914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646684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Bayesian Network Theory</a:t>
            </a:r>
          </a:p>
        </p:txBody>
      </p:sp>
      <p:sp>
        <p:nvSpPr>
          <p:cNvPr id="4" name="Content Placeholder 3"/>
          <p:cNvSpPr>
            <a:spLocks noGrp="1"/>
          </p:cNvSpPr>
          <p:nvPr>
            <p:ph sz="quarter" idx="13"/>
          </p:nvPr>
        </p:nvSpPr>
        <p:spPr>
          <a:xfrm>
            <a:off x="609600" y="1352551"/>
            <a:ext cx="3886200" cy="3790949"/>
          </a:xfrm>
        </p:spPr>
        <p:txBody>
          <a:bodyPr>
            <a:normAutofit fontScale="85000" lnSpcReduction="20000"/>
          </a:bodyPr>
          <a:lstStyle/>
          <a:p>
            <a:r>
              <a:rPr lang="en-US" dirty="0"/>
              <a:t>Conditional probability tables for each node </a:t>
            </a:r>
          </a:p>
          <a:p>
            <a:r>
              <a:rPr lang="en-US" dirty="0"/>
              <a:t>Ask questions like “What is the probability that it is raining given the grass is wet?” Basic Inference in a fully defined model (Explaining Away)</a:t>
            </a:r>
          </a:p>
          <a:p>
            <a:r>
              <a:rPr lang="en-US" dirty="0"/>
              <a:t>This is analyzed using joint probabilities of all parents of the node.</a:t>
            </a:r>
          </a:p>
          <a:p>
            <a:pPr marL="0" indent="0">
              <a:buNone/>
            </a:pPr>
            <a:endParaRPr lang="en-US" dirty="0"/>
          </a:p>
        </p:txBody>
      </p:sp>
      <p:pic>
        <p:nvPicPr>
          <p:cNvPr id="6" name="Picture 2" descr="https://upload.wikimedia.org/wikipedia/commons/thumb/0/0e/SimpleBayesNet.svg/575px-SimpleBayesNet.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6618" y="1738312"/>
            <a:ext cx="4566938" cy="3019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49720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Bayesian Network Theory – Inference/Learning</a:t>
            </a:r>
          </a:p>
        </p:txBody>
      </p:sp>
      <p:sp>
        <p:nvSpPr>
          <p:cNvPr id="5" name="Content Placeholder 4"/>
          <p:cNvSpPr>
            <a:spLocks noGrp="1"/>
          </p:cNvSpPr>
          <p:nvPr>
            <p:ph sz="quarter" idx="13"/>
          </p:nvPr>
        </p:nvSpPr>
        <p:spPr>
          <a:xfrm>
            <a:off x="609600" y="1352550"/>
            <a:ext cx="8153400" cy="3657600"/>
          </a:xfrm>
        </p:spPr>
        <p:txBody>
          <a:bodyPr>
            <a:normAutofit fontScale="77500" lnSpcReduction="20000"/>
          </a:bodyPr>
          <a:lstStyle/>
          <a:p>
            <a:r>
              <a:rPr lang="en-US" dirty="0"/>
              <a:t>We can use our network to infer an unknown variable and update our model (this is where we can use Bayes Rule) </a:t>
            </a:r>
          </a:p>
          <a:p>
            <a:pPr lvl="1"/>
            <a:r>
              <a:rPr lang="en-US" sz="2100" dirty="0"/>
              <a:t>For example – If we come out of our house 3 days in a row early in the morning to observe sprinklers on we may now update our model about belief in rain vs sprinklers causing our wet law</a:t>
            </a:r>
            <a:r>
              <a:rPr lang="en-US" dirty="0"/>
              <a:t>n</a:t>
            </a:r>
          </a:p>
          <a:p>
            <a:r>
              <a:rPr lang="en-US" dirty="0"/>
              <a:t>Structure learning – in simple Bayes nets we may know directionality of all nodes, not the case in a large complex networks. Uses computational algorithms not explained in resources I found</a:t>
            </a:r>
            <a:r>
              <a:rPr lang="en-US" dirty="0" smtClean="0"/>
              <a:t>.</a:t>
            </a:r>
          </a:p>
          <a:p>
            <a:pPr lvl="1"/>
            <a:r>
              <a:rPr lang="en-US" sz="2100" dirty="0" smtClean="0"/>
              <a:t>Known structure, full observability:  MLE</a:t>
            </a:r>
          </a:p>
          <a:p>
            <a:pPr lvl="1"/>
            <a:r>
              <a:rPr lang="en-US" sz="2100" dirty="0" smtClean="0"/>
              <a:t>Known structure, partial observability:  Expected Maximization (EM)</a:t>
            </a:r>
          </a:p>
          <a:p>
            <a:pPr lvl="1"/>
            <a:r>
              <a:rPr lang="en-US" sz="2100" dirty="0" smtClean="0"/>
              <a:t>Unknown structure, full observability:  Search through model space</a:t>
            </a:r>
          </a:p>
          <a:p>
            <a:pPr lvl="1"/>
            <a:r>
              <a:rPr lang="en-US" sz="2100" dirty="0"/>
              <a:t>Unknown </a:t>
            </a:r>
            <a:r>
              <a:rPr lang="en-US" sz="2100" dirty="0" smtClean="0"/>
              <a:t>structure, partial observability:  EM + search through model space</a:t>
            </a:r>
            <a:endParaRPr lang="en-US" sz="2100" dirty="0"/>
          </a:p>
        </p:txBody>
      </p:sp>
    </p:spTree>
    <p:extLst>
      <p:ext uri="{BB962C8B-B14F-4D97-AF65-F5344CB8AC3E}">
        <p14:creationId xmlns:p14="http://schemas.microsoft.com/office/powerpoint/2010/main" val="13875219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Bayesian Network Theory –Conditional Independence, Markov property, d - </a:t>
            </a:r>
            <a:r>
              <a:rPr lang="en-US" sz="3200" dirty="0" smtClean="0"/>
              <a:t>separation</a:t>
            </a:r>
            <a:endParaRPr lang="en-US" sz="3200" dirty="0"/>
          </a:p>
        </p:txBody>
      </p:sp>
      <p:sp>
        <p:nvSpPr>
          <p:cNvPr id="3" name="Content Placeholder 2"/>
          <p:cNvSpPr>
            <a:spLocks noGrp="1"/>
          </p:cNvSpPr>
          <p:nvPr>
            <p:ph sz="quarter" idx="13"/>
          </p:nvPr>
        </p:nvSpPr>
        <p:spPr>
          <a:xfrm>
            <a:off x="609600" y="1352550"/>
            <a:ext cx="8153400" cy="2438400"/>
          </a:xfrm>
        </p:spPr>
        <p:txBody>
          <a:bodyPr>
            <a:normAutofit/>
          </a:bodyPr>
          <a:lstStyle/>
          <a:p>
            <a:r>
              <a:rPr lang="en-US" sz="2400" dirty="0"/>
              <a:t>Markov property – We generally want this to be true, which is stating that there are no direct dependencies on a causal chain. No backdoor that skips several nodes. But this does not necessarily have to be true. </a:t>
            </a:r>
          </a:p>
          <a:p>
            <a:r>
              <a:rPr lang="en-US" sz="2400" dirty="0"/>
              <a:t>D – separation – used to determine if the network is conditionally independent by identifying blocking areas. </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4058115"/>
            <a:ext cx="3848100" cy="714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3790950"/>
            <a:ext cx="3867150" cy="1247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902425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run through a simple example…</a:t>
            </a:r>
            <a:endParaRPr lang="en-US" dirty="0"/>
          </a:p>
        </p:txBody>
      </p:sp>
      <p:sp>
        <p:nvSpPr>
          <p:cNvPr id="3" name="Content Placeholder 2"/>
          <p:cNvSpPr>
            <a:spLocks noGrp="1"/>
          </p:cNvSpPr>
          <p:nvPr>
            <p:ph sz="quarter" idx="13"/>
          </p:nvPr>
        </p:nvSpPr>
        <p:spPr>
          <a:xfrm>
            <a:off x="609600" y="1396484"/>
            <a:ext cx="4191000" cy="3461266"/>
          </a:xfrm>
        </p:spPr>
        <p:txBody>
          <a:bodyPr>
            <a:normAutofit/>
          </a:bodyPr>
          <a:lstStyle/>
          <a:p>
            <a:r>
              <a:rPr lang="en-US" sz="2800" dirty="0" err="1"/>
              <a:t>b</a:t>
            </a:r>
            <a:r>
              <a:rPr lang="en-US" sz="2800" dirty="0" err="1" smtClean="0"/>
              <a:t>nlearn</a:t>
            </a:r>
            <a:r>
              <a:rPr lang="en-US" sz="2800" dirty="0" smtClean="0"/>
              <a:t> package - R</a:t>
            </a:r>
          </a:p>
          <a:p>
            <a:r>
              <a:rPr lang="en-US" sz="2800" dirty="0" smtClean="0"/>
              <a:t>Learn Structure</a:t>
            </a:r>
          </a:p>
          <a:p>
            <a:r>
              <a:rPr lang="en-US" sz="2800" dirty="0" smtClean="0"/>
              <a:t>Train Structure</a:t>
            </a:r>
          </a:p>
          <a:p>
            <a:r>
              <a:rPr lang="en-US" sz="2800" dirty="0" smtClean="0"/>
              <a:t>Inference</a:t>
            </a:r>
          </a:p>
          <a:p>
            <a:r>
              <a:rPr lang="en-US" sz="2800" dirty="0" smtClean="0"/>
              <a:t>Example:  </a:t>
            </a:r>
            <a:r>
              <a:rPr lang="en-US" sz="2800" dirty="0" smtClean="0">
                <a:hlinkClick r:id="rId3"/>
              </a:rPr>
              <a:t>https</a:t>
            </a:r>
            <a:r>
              <a:rPr lang="en-US" sz="2800" dirty="0">
                <a:hlinkClick r:id="rId3"/>
              </a:rPr>
              <a:t>://www.r-bloggers.com/bayesian-network-in-r-introduction</a:t>
            </a:r>
            <a:r>
              <a:rPr lang="en-US" sz="2800" dirty="0" smtClean="0">
                <a:hlinkClick r:id="rId3"/>
              </a:rPr>
              <a:t>/</a:t>
            </a:r>
            <a:endParaRPr lang="en-US" sz="2800" dirty="0" smtClean="0"/>
          </a:p>
          <a:p>
            <a:endParaRPr lang="en-US" dirty="0" smtClean="0"/>
          </a:p>
          <a:p>
            <a:endParaRPr lang="en-US"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57800" y="1897604"/>
            <a:ext cx="3249846" cy="2871788"/>
          </a:xfrm>
          <a:prstGeom prst="rect">
            <a:avLst/>
          </a:prstGeom>
        </p:spPr>
      </p:pic>
      <p:sp>
        <p:nvSpPr>
          <p:cNvPr id="6" name="TextBox 5"/>
          <p:cNvSpPr txBox="1"/>
          <p:nvPr/>
        </p:nvSpPr>
        <p:spPr>
          <a:xfrm>
            <a:off x="5799542" y="1396484"/>
            <a:ext cx="2166362" cy="369332"/>
          </a:xfrm>
          <a:prstGeom prst="rect">
            <a:avLst/>
          </a:prstGeom>
          <a:noFill/>
        </p:spPr>
        <p:txBody>
          <a:bodyPr wrap="none" rtlCol="0">
            <a:spAutoFit/>
          </a:bodyPr>
          <a:lstStyle/>
          <a:p>
            <a:r>
              <a:rPr lang="en-US" dirty="0" smtClean="0"/>
              <a:t>Coronary  Thrombosis</a:t>
            </a:r>
            <a:endParaRPr lang="en-US" dirty="0"/>
          </a:p>
        </p:txBody>
      </p:sp>
    </p:spTree>
    <p:extLst>
      <p:ext uri="{BB962C8B-B14F-4D97-AF65-F5344CB8AC3E}">
        <p14:creationId xmlns:p14="http://schemas.microsoft.com/office/powerpoint/2010/main" val="24178787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examples..</a:t>
            </a:r>
            <a:r>
              <a:rPr lang="en-US" dirty="0" err="1" smtClean="0"/>
              <a:t>bnlearn</a:t>
            </a:r>
            <a:r>
              <a:rPr lang="en-US" dirty="0" smtClean="0"/>
              <a:t> site</a:t>
            </a:r>
            <a:endParaRPr lang="en-US" dirty="0"/>
          </a:p>
        </p:txBody>
      </p:sp>
      <p:sp>
        <p:nvSpPr>
          <p:cNvPr id="3" name="Content Placeholder 2"/>
          <p:cNvSpPr>
            <a:spLocks noGrp="1"/>
          </p:cNvSpPr>
          <p:nvPr>
            <p:ph sz="quarter" idx="13"/>
          </p:nvPr>
        </p:nvSpPr>
        <p:spPr>
          <a:xfrm>
            <a:off x="609600" y="1352551"/>
            <a:ext cx="8153400" cy="3268624"/>
          </a:xfrm>
        </p:spPr>
        <p:txBody>
          <a:bodyPr/>
          <a:lstStyle/>
          <a:p>
            <a:r>
              <a:rPr lang="en-US" dirty="0">
                <a:hlinkClick r:id="rId2"/>
              </a:rPr>
              <a:t>http://www.bnlearn.com/</a:t>
            </a:r>
            <a:endParaRPr lang="en-US" dirty="0"/>
          </a:p>
        </p:txBody>
      </p:sp>
    </p:spTree>
    <p:extLst>
      <p:ext uri="{BB962C8B-B14F-4D97-AF65-F5344CB8AC3E}">
        <p14:creationId xmlns:p14="http://schemas.microsoft.com/office/powerpoint/2010/main" val="36156258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we going to talk about?</a:t>
            </a:r>
            <a:endParaRPr lang="en-US" dirty="0"/>
          </a:p>
        </p:txBody>
      </p:sp>
      <p:sp>
        <p:nvSpPr>
          <p:cNvPr id="3" name="Content Placeholder 2"/>
          <p:cNvSpPr>
            <a:spLocks noGrp="1"/>
          </p:cNvSpPr>
          <p:nvPr>
            <p:ph sz="quarter" idx="13"/>
          </p:nvPr>
        </p:nvSpPr>
        <p:spPr>
          <a:xfrm>
            <a:off x="609600" y="1276350"/>
            <a:ext cx="8153400" cy="3790950"/>
          </a:xfrm>
        </p:spPr>
        <p:txBody>
          <a:bodyPr>
            <a:normAutofit/>
          </a:bodyPr>
          <a:lstStyle/>
          <a:p>
            <a:r>
              <a:rPr lang="en-US" dirty="0" smtClean="0"/>
              <a:t>History</a:t>
            </a:r>
          </a:p>
          <a:p>
            <a:r>
              <a:rPr lang="en-US" dirty="0" smtClean="0"/>
              <a:t>Quick </a:t>
            </a:r>
            <a:r>
              <a:rPr lang="en-US" dirty="0"/>
              <a:t>review of </a:t>
            </a:r>
            <a:r>
              <a:rPr lang="en-US" dirty="0" smtClean="0"/>
              <a:t>SEM/Relationship </a:t>
            </a:r>
            <a:r>
              <a:rPr lang="en-US" dirty="0"/>
              <a:t>to SEM </a:t>
            </a:r>
            <a:endParaRPr lang="en-US" dirty="0" smtClean="0"/>
          </a:p>
          <a:p>
            <a:r>
              <a:rPr lang="en-US" dirty="0" smtClean="0"/>
              <a:t>Theory </a:t>
            </a:r>
          </a:p>
          <a:p>
            <a:r>
              <a:rPr lang="en-US" dirty="0" smtClean="0"/>
              <a:t>R </a:t>
            </a:r>
            <a:r>
              <a:rPr lang="en-US" dirty="0"/>
              <a:t>example </a:t>
            </a:r>
            <a:endParaRPr lang="en-US" dirty="0" smtClean="0"/>
          </a:p>
          <a:p>
            <a:r>
              <a:rPr lang="en-US" dirty="0" smtClean="0"/>
              <a:t>Highlights/Opportunities </a:t>
            </a:r>
          </a:p>
          <a:p>
            <a:r>
              <a:rPr lang="en-US" dirty="0" smtClean="0"/>
              <a:t>Current Status, Future, and Resources </a:t>
            </a:r>
          </a:p>
          <a:p>
            <a:r>
              <a:rPr lang="en-US" dirty="0" smtClean="0"/>
              <a:t>Discussion</a:t>
            </a:r>
            <a:endParaRPr lang="en-US" dirty="0"/>
          </a:p>
        </p:txBody>
      </p:sp>
    </p:spTree>
    <p:extLst>
      <p:ext uri="{BB962C8B-B14F-4D97-AF65-F5344CB8AC3E}">
        <p14:creationId xmlns:p14="http://schemas.microsoft.com/office/powerpoint/2010/main" val="25397734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 BNs look like in literature?</a:t>
            </a:r>
            <a:endParaRPr lang="en-US" dirty="0"/>
          </a:p>
        </p:txBody>
      </p:sp>
      <p:pic>
        <p:nvPicPr>
          <p:cNvPr id="6" name="Picture 5"/>
          <p:cNvPicPr>
            <a:picLocks noChangeAspect="1"/>
          </p:cNvPicPr>
          <p:nvPr/>
        </p:nvPicPr>
        <p:blipFill>
          <a:blip r:embed="rId3"/>
          <a:stretch>
            <a:fillRect/>
          </a:stretch>
        </p:blipFill>
        <p:spPr>
          <a:xfrm>
            <a:off x="14868" y="1749812"/>
            <a:ext cx="2857500" cy="2463362"/>
          </a:xfrm>
          <a:prstGeom prst="rect">
            <a:avLst/>
          </a:prstGeom>
        </p:spPr>
      </p:pic>
      <p:pic>
        <p:nvPicPr>
          <p:cNvPr id="7" name="Picture 6"/>
          <p:cNvPicPr>
            <a:picLocks noChangeAspect="1"/>
          </p:cNvPicPr>
          <p:nvPr/>
        </p:nvPicPr>
        <p:blipFill>
          <a:blip r:embed="rId4"/>
          <a:stretch>
            <a:fillRect/>
          </a:stretch>
        </p:blipFill>
        <p:spPr>
          <a:xfrm>
            <a:off x="2915114" y="1749812"/>
            <a:ext cx="2696860" cy="2117338"/>
          </a:xfrm>
          <a:prstGeom prst="rect">
            <a:avLst/>
          </a:prstGeom>
        </p:spPr>
      </p:pic>
      <p:pic>
        <p:nvPicPr>
          <p:cNvPr id="8" name="Picture 7"/>
          <p:cNvPicPr>
            <a:picLocks noChangeAspect="1"/>
          </p:cNvPicPr>
          <p:nvPr/>
        </p:nvPicPr>
        <p:blipFill>
          <a:blip r:embed="rId5"/>
          <a:stretch>
            <a:fillRect/>
          </a:stretch>
        </p:blipFill>
        <p:spPr>
          <a:xfrm>
            <a:off x="5611974" y="1749812"/>
            <a:ext cx="3416267" cy="2269738"/>
          </a:xfrm>
          <a:prstGeom prst="rect">
            <a:avLst/>
          </a:prstGeom>
        </p:spPr>
      </p:pic>
      <p:sp>
        <p:nvSpPr>
          <p:cNvPr id="9" name="TextBox 8"/>
          <p:cNvSpPr txBox="1"/>
          <p:nvPr/>
        </p:nvSpPr>
        <p:spPr>
          <a:xfrm>
            <a:off x="6348046" y="4324350"/>
            <a:ext cx="1944122" cy="369332"/>
          </a:xfrm>
          <a:prstGeom prst="rect">
            <a:avLst/>
          </a:prstGeom>
          <a:noFill/>
        </p:spPr>
        <p:txBody>
          <a:bodyPr wrap="none" rtlCol="0">
            <a:spAutoFit/>
          </a:bodyPr>
          <a:lstStyle/>
          <a:p>
            <a:r>
              <a:rPr lang="en-US" dirty="0" smtClean="0"/>
              <a:t>‘Influence Diagram’</a:t>
            </a:r>
            <a:endParaRPr lang="en-US" dirty="0"/>
          </a:p>
        </p:txBody>
      </p:sp>
      <p:sp>
        <p:nvSpPr>
          <p:cNvPr id="10" name="TextBox 9"/>
          <p:cNvSpPr txBox="1"/>
          <p:nvPr/>
        </p:nvSpPr>
        <p:spPr>
          <a:xfrm>
            <a:off x="471557" y="4324350"/>
            <a:ext cx="1957587" cy="369332"/>
          </a:xfrm>
          <a:prstGeom prst="rect">
            <a:avLst/>
          </a:prstGeom>
          <a:noFill/>
        </p:spPr>
        <p:txBody>
          <a:bodyPr wrap="none" rtlCol="0">
            <a:spAutoFit/>
          </a:bodyPr>
          <a:lstStyle/>
          <a:p>
            <a:r>
              <a:rPr lang="en-US" dirty="0" smtClean="0"/>
              <a:t>‘Conceptual Model’</a:t>
            </a:r>
            <a:endParaRPr lang="en-US" dirty="0"/>
          </a:p>
        </p:txBody>
      </p:sp>
      <p:sp>
        <p:nvSpPr>
          <p:cNvPr id="11" name="TextBox 10"/>
          <p:cNvSpPr txBox="1"/>
          <p:nvPr/>
        </p:nvSpPr>
        <p:spPr>
          <a:xfrm>
            <a:off x="3413616" y="4324350"/>
            <a:ext cx="1949957" cy="369332"/>
          </a:xfrm>
          <a:prstGeom prst="rect">
            <a:avLst/>
          </a:prstGeom>
          <a:noFill/>
        </p:spPr>
        <p:txBody>
          <a:bodyPr wrap="none" rtlCol="0">
            <a:spAutoFit/>
          </a:bodyPr>
          <a:lstStyle/>
          <a:p>
            <a:r>
              <a:rPr lang="en-US" dirty="0" smtClean="0"/>
              <a:t>‘Bayesian Network’</a:t>
            </a:r>
            <a:endParaRPr lang="en-US" dirty="0"/>
          </a:p>
        </p:txBody>
      </p:sp>
      <p:cxnSp>
        <p:nvCxnSpPr>
          <p:cNvPr id="13" name="Straight Arrow Connector 12"/>
          <p:cNvCxnSpPr>
            <a:stCxn id="10" idx="3"/>
            <a:endCxn id="11" idx="1"/>
          </p:cNvCxnSpPr>
          <p:nvPr/>
        </p:nvCxnSpPr>
        <p:spPr>
          <a:xfrm>
            <a:off x="2429144" y="4509016"/>
            <a:ext cx="98447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9" idx="1"/>
          </p:cNvCxnSpPr>
          <p:nvPr/>
        </p:nvCxnSpPr>
        <p:spPr>
          <a:xfrm>
            <a:off x="5302546" y="4493012"/>
            <a:ext cx="1045500" cy="1600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71557" y="4765407"/>
            <a:ext cx="1905000" cy="307777"/>
          </a:xfrm>
          <a:prstGeom prst="rect">
            <a:avLst/>
          </a:prstGeom>
          <a:noFill/>
        </p:spPr>
        <p:txBody>
          <a:bodyPr wrap="square" rtlCol="0">
            <a:spAutoFit/>
          </a:bodyPr>
          <a:lstStyle/>
          <a:p>
            <a:r>
              <a:rPr lang="en-US" sz="1400" dirty="0" smtClean="0"/>
              <a:t>Lee and </a:t>
            </a:r>
            <a:r>
              <a:rPr lang="en-US" sz="1400" dirty="0" err="1" smtClean="0"/>
              <a:t>Rieman</a:t>
            </a:r>
            <a:r>
              <a:rPr lang="en-US" sz="1400" dirty="0" smtClean="0"/>
              <a:t> 1997</a:t>
            </a:r>
            <a:endParaRPr lang="en-US" sz="1400" dirty="0"/>
          </a:p>
        </p:txBody>
      </p:sp>
      <p:sp>
        <p:nvSpPr>
          <p:cNvPr id="12" name="TextBox 11"/>
          <p:cNvSpPr txBox="1"/>
          <p:nvPr/>
        </p:nvSpPr>
        <p:spPr>
          <a:xfrm>
            <a:off x="6520007" y="4765406"/>
            <a:ext cx="1600200" cy="307777"/>
          </a:xfrm>
          <a:prstGeom prst="rect">
            <a:avLst/>
          </a:prstGeom>
          <a:noFill/>
        </p:spPr>
        <p:txBody>
          <a:bodyPr wrap="square" rtlCol="0">
            <a:spAutoFit/>
          </a:bodyPr>
          <a:lstStyle/>
          <a:p>
            <a:r>
              <a:rPr lang="en-US" sz="1400" dirty="0" err="1" smtClean="0"/>
              <a:t>Marcot</a:t>
            </a:r>
            <a:r>
              <a:rPr lang="en-US" sz="1400" dirty="0" smtClean="0"/>
              <a:t> et. al 2001</a:t>
            </a:r>
            <a:endParaRPr lang="en-US" sz="1400" dirty="0"/>
          </a:p>
        </p:txBody>
      </p:sp>
    </p:spTree>
    <p:extLst>
      <p:ext uri="{BB962C8B-B14F-4D97-AF65-F5344CB8AC3E}">
        <p14:creationId xmlns:p14="http://schemas.microsoft.com/office/powerpoint/2010/main" val="40268136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fontScale="90000"/>
          </a:bodyPr>
          <a:lstStyle>
            <a:extLst/>
          </a:lstStyle>
          <a:p>
            <a:r>
              <a:rPr lang="en-US" dirty="0" smtClean="0"/>
              <a:t>Bayesian Networks are cool because…</a:t>
            </a:r>
            <a:endParaRPr lang="en-US" dirty="0"/>
          </a:p>
        </p:txBody>
      </p:sp>
      <p:sp>
        <p:nvSpPr>
          <p:cNvPr id="3" name="Rectangle 2"/>
          <p:cNvSpPr>
            <a:spLocks noGrp="1"/>
          </p:cNvSpPr>
          <p:nvPr>
            <p:ph sz="quarter" idx="13"/>
          </p:nvPr>
        </p:nvSpPr>
        <p:spPr>
          <a:xfrm>
            <a:off x="609600" y="1586340"/>
            <a:ext cx="3886200" cy="3135954"/>
          </a:xfrm>
        </p:spPr>
        <p:txBody>
          <a:bodyPr anchor="ctr">
            <a:normAutofit fontScale="92500" lnSpcReduction="20000"/>
          </a:bodyPr>
          <a:lstStyle>
            <a:extLst/>
          </a:lstStyle>
          <a:p>
            <a:pPr marL="274320" lvl="1"/>
            <a:r>
              <a:rPr lang="en-US" dirty="0" smtClean="0"/>
              <a:t>Various knowledge sources/types</a:t>
            </a:r>
            <a:endParaRPr lang="en-US" dirty="0"/>
          </a:p>
          <a:p>
            <a:pPr marL="274320" lvl="1"/>
            <a:r>
              <a:rPr lang="en-US" dirty="0" smtClean="0"/>
              <a:t>Small/missing data</a:t>
            </a:r>
          </a:p>
          <a:p>
            <a:pPr marL="274320" lvl="1"/>
            <a:r>
              <a:rPr lang="en-US" dirty="0" smtClean="0"/>
              <a:t>Structural learning</a:t>
            </a:r>
          </a:p>
          <a:p>
            <a:pPr marL="274320" lvl="1"/>
            <a:r>
              <a:rPr lang="en-US" dirty="0" smtClean="0"/>
              <a:t>Uncertainty/decision analysis</a:t>
            </a:r>
          </a:p>
          <a:p>
            <a:pPr marL="274320" lvl="1"/>
            <a:r>
              <a:rPr lang="en-US" dirty="0" smtClean="0"/>
              <a:t>Omni-directional inference</a:t>
            </a:r>
          </a:p>
          <a:p>
            <a:pPr marL="274320" lvl="1"/>
            <a:r>
              <a:rPr lang="en-US" dirty="0" smtClean="0"/>
              <a:t>Fast analytical solutions possible</a:t>
            </a:r>
          </a:p>
        </p:txBody>
      </p:sp>
      <p:pic>
        <p:nvPicPr>
          <p:cNvPr id="6"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5800" y="1586340"/>
            <a:ext cx="4441039" cy="2981042"/>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But caveat emptor…..</a:t>
            </a:r>
            <a:endParaRPr lang="en-US" dirty="0"/>
          </a:p>
        </p:txBody>
      </p:sp>
      <p:sp>
        <p:nvSpPr>
          <p:cNvPr id="3" name="Content Placeholder 2"/>
          <p:cNvSpPr>
            <a:spLocks noGrp="1"/>
          </p:cNvSpPr>
          <p:nvPr>
            <p:ph sz="quarter" idx="13"/>
          </p:nvPr>
        </p:nvSpPr>
        <p:spPr>
          <a:xfrm>
            <a:off x="609600" y="1581150"/>
            <a:ext cx="3962400" cy="3268624"/>
          </a:xfrm>
        </p:spPr>
        <p:txBody>
          <a:bodyPr>
            <a:normAutofit fontScale="92500"/>
          </a:bodyPr>
          <a:lstStyle/>
          <a:p>
            <a:r>
              <a:rPr lang="en-US" dirty="0" smtClean="0"/>
              <a:t>‘Expert’/prior </a:t>
            </a:r>
            <a:r>
              <a:rPr lang="en-US" dirty="0"/>
              <a:t>knowledge</a:t>
            </a:r>
          </a:p>
          <a:p>
            <a:r>
              <a:rPr lang="en-US" dirty="0"/>
              <a:t>Small data sets/missing </a:t>
            </a:r>
            <a:r>
              <a:rPr lang="en-US" dirty="0" smtClean="0"/>
              <a:t>data</a:t>
            </a:r>
          </a:p>
          <a:p>
            <a:r>
              <a:rPr lang="en-US" dirty="0" smtClean="0"/>
              <a:t>Discretizing continuous variables</a:t>
            </a:r>
            <a:endParaRPr lang="en-US" dirty="0"/>
          </a:p>
          <a:p>
            <a:r>
              <a:rPr lang="en-US" dirty="0" smtClean="0"/>
              <a:t>Feedback loops – acyclic (DAG)</a:t>
            </a:r>
          </a:p>
          <a:p>
            <a:endParaRPr lang="en-US" dirty="0"/>
          </a:p>
        </p:txBody>
      </p:sp>
      <p:pic>
        <p:nvPicPr>
          <p:cNvPr id="5"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575070"/>
            <a:ext cx="4441039" cy="2981042"/>
          </a:xfrm>
          <a:prstGeom prst="rect">
            <a:avLst/>
          </a:prstGeom>
        </p:spPr>
      </p:pic>
    </p:spTree>
    <p:extLst>
      <p:ext uri="{BB962C8B-B14F-4D97-AF65-F5344CB8AC3E}">
        <p14:creationId xmlns:p14="http://schemas.microsoft.com/office/powerpoint/2010/main" val="42422988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When can I use Bayesian Networks?</a:t>
            </a:r>
            <a:endParaRPr lang="en-US" dirty="0"/>
          </a:p>
        </p:txBody>
      </p:sp>
      <p:sp>
        <p:nvSpPr>
          <p:cNvPr id="3" name="Content Placeholder 2"/>
          <p:cNvSpPr>
            <a:spLocks noGrp="1"/>
          </p:cNvSpPr>
          <p:nvPr>
            <p:ph sz="quarter" idx="13"/>
          </p:nvPr>
        </p:nvSpPr>
        <p:spPr>
          <a:xfrm>
            <a:off x="609600" y="1866977"/>
            <a:ext cx="7391400" cy="1847773"/>
          </a:xfrm>
        </p:spPr>
        <p:txBody>
          <a:bodyPr/>
          <a:lstStyle/>
          <a:p>
            <a:r>
              <a:rPr lang="en-US" dirty="0"/>
              <a:t>Anytime you can model a system/process </a:t>
            </a:r>
            <a:r>
              <a:rPr lang="en-US" u="sng" dirty="0"/>
              <a:t>AND</a:t>
            </a:r>
          </a:p>
          <a:p>
            <a:r>
              <a:rPr lang="en-US" dirty="0"/>
              <a:t>M</a:t>
            </a:r>
            <a:r>
              <a:rPr lang="en-US" dirty="0" smtClean="0"/>
              <a:t>eet </a:t>
            </a:r>
            <a:r>
              <a:rPr lang="en-US" dirty="0"/>
              <a:t>the DAG requirements </a:t>
            </a:r>
            <a:r>
              <a:rPr lang="en-US" u="sng" dirty="0"/>
              <a:t>AND</a:t>
            </a:r>
          </a:p>
          <a:p>
            <a:r>
              <a:rPr lang="en-US" dirty="0"/>
              <a:t>S</a:t>
            </a:r>
            <a:r>
              <a:rPr lang="en-US" dirty="0" smtClean="0"/>
              <a:t>atisfactorily </a:t>
            </a:r>
            <a:r>
              <a:rPr lang="en-US" dirty="0"/>
              <a:t>address the ‘Opportunities</a:t>
            </a:r>
            <a:r>
              <a:rPr lang="en-US" dirty="0" smtClean="0"/>
              <a:t>’</a:t>
            </a:r>
            <a:endParaRPr lang="en-US" u="sng" dirty="0" smtClean="0"/>
          </a:p>
        </p:txBody>
      </p:sp>
    </p:spTree>
    <p:extLst>
      <p:ext uri="{BB962C8B-B14F-4D97-AF65-F5344CB8AC3E}">
        <p14:creationId xmlns:p14="http://schemas.microsoft.com/office/powerpoint/2010/main" val="27532191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is it being used today?</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342673" y="1482512"/>
            <a:ext cx="1734803" cy="1084252"/>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71625" y="1495221"/>
            <a:ext cx="1605699" cy="904078"/>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95958" y="2667520"/>
            <a:ext cx="1784449" cy="997061"/>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543235" y="2545775"/>
            <a:ext cx="2007811" cy="1191301"/>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4515734" y="1490711"/>
            <a:ext cx="1788805" cy="838200"/>
          </a:xfrm>
          <a:prstGeom prst="rect">
            <a:avLst/>
          </a:prstGeom>
        </p:spPr>
      </p:pic>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705232" y="1457032"/>
            <a:ext cx="2186955" cy="984309"/>
          </a:xfrm>
          <a:prstGeom prst="rect">
            <a:avLst/>
          </a:prstGeom>
        </p:spPr>
      </p:pic>
      <p:pic>
        <p:nvPicPr>
          <p:cNvPr id="11" name="Picture 1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785866" y="2441209"/>
            <a:ext cx="1682765" cy="1121142"/>
          </a:xfrm>
          <a:prstGeom prst="rect">
            <a:avLst/>
          </a:prstGeom>
        </p:spPr>
      </p:pic>
      <p:pic>
        <p:nvPicPr>
          <p:cNvPr id="12" name="Picture 1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259436" y="2962155"/>
            <a:ext cx="1814921" cy="1209947"/>
          </a:xfrm>
          <a:prstGeom prst="rect">
            <a:avLst/>
          </a:prstGeom>
        </p:spPr>
      </p:pic>
      <p:pic>
        <p:nvPicPr>
          <p:cNvPr id="13" name="Picture 1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74602" y="3834393"/>
            <a:ext cx="1615077" cy="1211308"/>
          </a:xfrm>
          <a:prstGeom prst="rect">
            <a:avLst/>
          </a:prstGeom>
        </p:spPr>
      </p:pic>
      <p:pic>
        <p:nvPicPr>
          <p:cNvPr id="14" name="Picture 13"/>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580068" y="3746159"/>
            <a:ext cx="1684661" cy="1198024"/>
          </a:xfrm>
          <a:prstGeom prst="rect">
            <a:avLst/>
          </a:prstGeom>
        </p:spPr>
      </p:pic>
      <p:pic>
        <p:nvPicPr>
          <p:cNvPr id="15" name="Picture 14"/>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4955119" y="3674649"/>
            <a:ext cx="1929388" cy="1341044"/>
          </a:xfrm>
          <a:prstGeom prst="rect">
            <a:avLst/>
          </a:prstGeom>
        </p:spPr>
      </p:pic>
    </p:spTree>
    <p:extLst>
      <p:ext uri="{BB962C8B-B14F-4D97-AF65-F5344CB8AC3E}">
        <p14:creationId xmlns:p14="http://schemas.microsoft.com/office/powerpoint/2010/main" val="15782372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the future look like?</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5000" y="2038349"/>
            <a:ext cx="3362804" cy="2251567"/>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463719"/>
            <a:ext cx="2399801" cy="730220"/>
          </a:xfrm>
          <a:prstGeom prst="rect">
            <a:avLst/>
          </a:prstGeom>
        </p:spPr>
      </p:pic>
      <p:sp>
        <p:nvSpPr>
          <p:cNvPr id="7" name="Curved Down Arrow 6"/>
          <p:cNvSpPr/>
          <p:nvPr/>
        </p:nvSpPr>
        <p:spPr>
          <a:xfrm>
            <a:off x="424774" y="2038349"/>
            <a:ext cx="1785026" cy="486353"/>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urved Up Arrow 7"/>
          <p:cNvSpPr/>
          <p:nvPr/>
        </p:nvSpPr>
        <p:spPr>
          <a:xfrm flipH="1">
            <a:off x="304798" y="3558396"/>
            <a:ext cx="1523999" cy="461154"/>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Left Bracket 8"/>
          <p:cNvSpPr/>
          <p:nvPr/>
        </p:nvSpPr>
        <p:spPr>
          <a:xfrm rot="16200000">
            <a:off x="1642269" y="2652418"/>
            <a:ext cx="216014" cy="129905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0" name="Content Placeholder 3"/>
          <p:cNvPicPr>
            <a:picLocks noGrp="1" noChangeAspect="1"/>
          </p:cNvPicPr>
          <p:nvPr>
            <p:ph sz="quarter" idx="13"/>
          </p:nvPr>
        </p:nvPicPr>
        <p:blipFill>
          <a:blip r:embed="rId4" cstate="print">
            <a:extLst>
              <a:ext uri="{28A0092B-C50C-407E-A947-70E740481C1C}">
                <a14:useLocalDpi xmlns:a14="http://schemas.microsoft.com/office/drawing/2010/main" val="0"/>
              </a:ext>
            </a:extLst>
          </a:blip>
          <a:stretch>
            <a:fillRect/>
          </a:stretch>
        </p:blipFill>
        <p:spPr>
          <a:xfrm>
            <a:off x="2600527" y="2239220"/>
            <a:ext cx="3068296" cy="1849824"/>
          </a:xfrm>
        </p:spPr>
      </p:pic>
      <p:sp>
        <p:nvSpPr>
          <p:cNvPr id="3" name="TextBox 2"/>
          <p:cNvSpPr txBox="1"/>
          <p:nvPr/>
        </p:nvSpPr>
        <p:spPr>
          <a:xfrm>
            <a:off x="661878" y="4501832"/>
            <a:ext cx="809837" cy="369332"/>
          </a:xfrm>
          <a:prstGeom prst="rect">
            <a:avLst/>
          </a:prstGeom>
          <a:noFill/>
        </p:spPr>
        <p:txBody>
          <a:bodyPr wrap="none" rtlCol="0">
            <a:spAutoFit/>
          </a:bodyPr>
          <a:lstStyle/>
          <a:p>
            <a:r>
              <a:rPr lang="en-US" dirty="0" smtClean="0"/>
              <a:t>Theory</a:t>
            </a:r>
            <a:endParaRPr lang="en-US" dirty="0"/>
          </a:p>
        </p:txBody>
      </p:sp>
      <p:sp>
        <p:nvSpPr>
          <p:cNvPr id="11" name="TextBox 10"/>
          <p:cNvSpPr txBox="1"/>
          <p:nvPr/>
        </p:nvSpPr>
        <p:spPr>
          <a:xfrm>
            <a:off x="7162800" y="4498571"/>
            <a:ext cx="1225015" cy="369332"/>
          </a:xfrm>
          <a:prstGeom prst="rect">
            <a:avLst/>
          </a:prstGeom>
          <a:noFill/>
        </p:spPr>
        <p:txBody>
          <a:bodyPr wrap="none" rtlCol="0">
            <a:spAutoFit/>
          </a:bodyPr>
          <a:lstStyle/>
          <a:p>
            <a:r>
              <a:rPr lang="en-US" dirty="0" smtClean="0"/>
              <a:t>Application</a:t>
            </a:r>
            <a:endParaRPr lang="en-US" dirty="0"/>
          </a:p>
        </p:txBody>
      </p:sp>
      <p:cxnSp>
        <p:nvCxnSpPr>
          <p:cNvPr id="12" name="Straight Arrow Connector 11"/>
          <p:cNvCxnSpPr/>
          <p:nvPr/>
        </p:nvCxnSpPr>
        <p:spPr>
          <a:xfrm flipV="1">
            <a:off x="1828797" y="4683237"/>
            <a:ext cx="4800603" cy="326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54705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can I learn more? - Books</a:t>
            </a:r>
            <a:endParaRPr lang="en-US" dirty="0"/>
          </a:p>
        </p:txBody>
      </p:sp>
      <p:sp>
        <p:nvSpPr>
          <p:cNvPr id="3" name="Content Placeholder 2"/>
          <p:cNvSpPr>
            <a:spLocks noGrp="1"/>
          </p:cNvSpPr>
          <p:nvPr>
            <p:ph sz="quarter" idx="13"/>
          </p:nvPr>
        </p:nvSpPr>
        <p:spPr>
          <a:xfrm>
            <a:off x="609600" y="1352551"/>
            <a:ext cx="6934200" cy="3733799"/>
          </a:xfrm>
        </p:spPr>
        <p:txBody>
          <a:bodyPr/>
          <a:lstStyle/>
          <a:p>
            <a:r>
              <a:rPr lang="en-US" sz="2800" u="sng" dirty="0"/>
              <a:t>Bayesian Networks</a:t>
            </a:r>
            <a:r>
              <a:rPr lang="en-US" sz="2400" dirty="0"/>
              <a:t>:  With Examples in R (2014); Marco Scutari, Jean-Baptiste Denis</a:t>
            </a:r>
            <a:r>
              <a:rPr lang="en-US" sz="2400" dirty="0" smtClean="0"/>
              <a:t>.</a:t>
            </a:r>
          </a:p>
          <a:p>
            <a:pPr lvl="1"/>
            <a:r>
              <a:rPr lang="en-US" sz="2000" dirty="0"/>
              <a:t>Ebook version available via Knowledge </a:t>
            </a:r>
            <a:r>
              <a:rPr lang="en-US" sz="2000" dirty="0" smtClean="0"/>
              <a:t>Center</a:t>
            </a:r>
          </a:p>
          <a:p>
            <a:pPr lvl="1"/>
            <a:endParaRPr lang="en-US" sz="2000" dirty="0" smtClean="0"/>
          </a:p>
          <a:p>
            <a:pPr lvl="1"/>
            <a:endParaRPr lang="en-US" sz="2000" dirty="0" smtClean="0"/>
          </a:p>
          <a:p>
            <a:r>
              <a:rPr lang="en-US" sz="2800" u="sng" dirty="0" smtClean="0"/>
              <a:t>Bayesian </a:t>
            </a:r>
            <a:r>
              <a:rPr lang="en-US" sz="2800" u="sng" dirty="0"/>
              <a:t>Networks in R</a:t>
            </a:r>
            <a:r>
              <a:rPr lang="en-US" sz="2400" dirty="0"/>
              <a:t>:  with Applications in Systems Biology </a:t>
            </a:r>
            <a:r>
              <a:rPr lang="it-IT" sz="2400" dirty="0"/>
              <a:t>(2013)</a:t>
            </a:r>
            <a:r>
              <a:rPr lang="en-US" sz="2400" dirty="0"/>
              <a:t>; </a:t>
            </a:r>
            <a:r>
              <a:rPr lang="it-IT" sz="2400" dirty="0"/>
              <a:t>R. Nagarajan, M. Scutari and S. Lèbre</a:t>
            </a:r>
            <a:r>
              <a:rPr lang="it-IT" sz="2400" dirty="0" smtClean="0"/>
              <a:t>.</a:t>
            </a:r>
          </a:p>
          <a:p>
            <a:pPr lvl="1"/>
            <a:r>
              <a:rPr lang="en-US" sz="2000" dirty="0"/>
              <a:t>Not in library</a:t>
            </a:r>
          </a:p>
          <a:p>
            <a:pPr marL="365760" lvl="1" indent="0">
              <a:buNone/>
            </a:pPr>
            <a:endParaRPr lang="en-US" dirty="0"/>
          </a:p>
          <a:p>
            <a:endParaRPr lang="en-US" dirty="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6200" y="1352551"/>
            <a:ext cx="1139842" cy="175128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92957" y="3357962"/>
            <a:ext cx="1139842" cy="1728388"/>
          </a:xfrm>
          <a:prstGeom prst="rect">
            <a:avLst/>
          </a:prstGeom>
        </p:spPr>
      </p:pic>
    </p:spTree>
    <p:extLst>
      <p:ext uri="{BB962C8B-B14F-4D97-AF65-F5344CB8AC3E}">
        <p14:creationId xmlns:p14="http://schemas.microsoft.com/office/powerpoint/2010/main" val="25740107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Where can I learn more?</a:t>
            </a:r>
            <a:r>
              <a:rPr lang="en-US" sz="3600" dirty="0" smtClean="0"/>
              <a:t> – Software/Other</a:t>
            </a:r>
            <a:endParaRPr lang="en-US" sz="3600" dirty="0"/>
          </a:p>
        </p:txBody>
      </p:sp>
      <p:sp>
        <p:nvSpPr>
          <p:cNvPr id="3" name="Content Placeholder 2"/>
          <p:cNvSpPr>
            <a:spLocks noGrp="1"/>
          </p:cNvSpPr>
          <p:nvPr>
            <p:ph sz="quarter" idx="13"/>
          </p:nvPr>
        </p:nvSpPr>
        <p:spPr>
          <a:xfrm>
            <a:off x="609600" y="1352551"/>
            <a:ext cx="4876800" cy="3657599"/>
          </a:xfrm>
        </p:spPr>
        <p:txBody>
          <a:bodyPr>
            <a:normAutofit fontScale="70000" lnSpcReduction="20000"/>
          </a:bodyPr>
          <a:lstStyle/>
          <a:p>
            <a:r>
              <a:rPr lang="en-US" b="1" dirty="0">
                <a:solidFill>
                  <a:srgbClr val="FF0000"/>
                </a:solidFill>
              </a:rPr>
              <a:t>R:  </a:t>
            </a:r>
            <a:r>
              <a:rPr lang="en-US" b="1" dirty="0" err="1">
                <a:solidFill>
                  <a:srgbClr val="FF0000"/>
                </a:solidFill>
              </a:rPr>
              <a:t>bnlearn</a:t>
            </a:r>
            <a:r>
              <a:rPr lang="en-US" b="1" dirty="0">
                <a:solidFill>
                  <a:srgbClr val="FF0000"/>
                </a:solidFill>
              </a:rPr>
              <a:t> </a:t>
            </a:r>
            <a:endParaRPr lang="en-US" b="1" dirty="0" smtClean="0">
              <a:solidFill>
                <a:srgbClr val="FF0000"/>
              </a:solidFill>
            </a:endParaRPr>
          </a:p>
          <a:p>
            <a:r>
              <a:rPr lang="en-US" dirty="0" smtClean="0"/>
              <a:t>Many</a:t>
            </a:r>
            <a:r>
              <a:rPr lang="en-US" dirty="0"/>
              <a:t>, many others:</a:t>
            </a:r>
          </a:p>
          <a:p>
            <a:pPr lvl="2"/>
            <a:r>
              <a:rPr lang="en-US" dirty="0"/>
              <a:t>Commercial:  </a:t>
            </a:r>
            <a:r>
              <a:rPr lang="en-US" dirty="0" err="1"/>
              <a:t>Bayesialab</a:t>
            </a:r>
            <a:r>
              <a:rPr lang="en-US" dirty="0"/>
              <a:t>, </a:t>
            </a:r>
            <a:r>
              <a:rPr lang="en-US" dirty="0" err="1"/>
              <a:t>Netica</a:t>
            </a:r>
            <a:r>
              <a:rPr lang="en-US" dirty="0"/>
              <a:t>, </a:t>
            </a:r>
            <a:r>
              <a:rPr lang="en-US" dirty="0" err="1"/>
              <a:t>Hugin</a:t>
            </a:r>
            <a:r>
              <a:rPr lang="en-US" dirty="0"/>
              <a:t>, Bayes Server, </a:t>
            </a:r>
            <a:r>
              <a:rPr lang="en-US" dirty="0" err="1"/>
              <a:t>dVelox</a:t>
            </a:r>
            <a:r>
              <a:rPr lang="en-US" dirty="0"/>
              <a:t>, System Modeler, Microsoft</a:t>
            </a:r>
          </a:p>
          <a:p>
            <a:pPr lvl="2"/>
            <a:r>
              <a:rPr lang="en-US" dirty="0"/>
              <a:t>Open-source:  Stan, </a:t>
            </a:r>
            <a:r>
              <a:rPr lang="en-US" dirty="0" err="1"/>
              <a:t>PyMC</a:t>
            </a:r>
            <a:r>
              <a:rPr lang="en-US" dirty="0"/>
              <a:t> (Python), </a:t>
            </a:r>
            <a:r>
              <a:rPr lang="en-US" dirty="0" err="1"/>
              <a:t>SamIam</a:t>
            </a:r>
            <a:r>
              <a:rPr lang="en-US" dirty="0"/>
              <a:t>, </a:t>
            </a:r>
            <a:r>
              <a:rPr lang="en-US" dirty="0" err="1"/>
              <a:t>OpenMarkov</a:t>
            </a:r>
            <a:r>
              <a:rPr lang="en-US" dirty="0"/>
              <a:t>, </a:t>
            </a:r>
            <a:r>
              <a:rPr lang="en-US" dirty="0" err="1"/>
              <a:t>libDAI</a:t>
            </a:r>
            <a:r>
              <a:rPr lang="en-US" dirty="0"/>
              <a:t>, </a:t>
            </a:r>
            <a:r>
              <a:rPr lang="en-US" dirty="0" err="1"/>
              <a:t>OPENBugs</a:t>
            </a:r>
            <a:r>
              <a:rPr lang="en-US" dirty="0"/>
              <a:t>, Direct Graphical Models, Graphical Models Toolkit, </a:t>
            </a:r>
            <a:r>
              <a:rPr lang="en-US" dirty="0" err="1"/>
              <a:t>GeNIe&amp;Smile</a:t>
            </a:r>
            <a:endParaRPr lang="en-US" dirty="0"/>
          </a:p>
          <a:p>
            <a:pPr lvl="1"/>
            <a:r>
              <a:rPr lang="en-US" dirty="0">
                <a:solidFill>
                  <a:srgbClr val="FF0000"/>
                </a:solidFill>
              </a:rPr>
              <a:t>Caveat:  not all software performs the same functions/have the same features</a:t>
            </a:r>
          </a:p>
          <a:p>
            <a:r>
              <a:rPr lang="en-US" dirty="0"/>
              <a:t>Other</a:t>
            </a:r>
          </a:p>
          <a:p>
            <a:pPr lvl="1"/>
            <a:r>
              <a:rPr lang="en-US" dirty="0" err="1"/>
              <a:t>Youtube</a:t>
            </a:r>
            <a:r>
              <a:rPr lang="en-US" dirty="0"/>
              <a:t>! Lots of intro videos and some programming/software examples.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2016" y="1335170"/>
            <a:ext cx="938561" cy="727385"/>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79048" y="3901816"/>
            <a:ext cx="1123950" cy="112395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34341" y="1445871"/>
            <a:ext cx="1724942" cy="505983"/>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34720" y="2201119"/>
            <a:ext cx="1324563" cy="472706"/>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000681" y="2160955"/>
            <a:ext cx="800100" cy="800100"/>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696200" y="2923090"/>
            <a:ext cx="777328" cy="777328"/>
          </a:xfrm>
          <a:prstGeom prst="rect">
            <a:avLst/>
          </a:prstGeom>
        </p:spPr>
      </p:pic>
      <p:pic>
        <p:nvPicPr>
          <p:cNvPr id="11" name="Picture 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782016" y="2904040"/>
            <a:ext cx="1373835" cy="927339"/>
          </a:xfrm>
          <a:prstGeom prst="rect">
            <a:avLst/>
          </a:prstGeom>
        </p:spPr>
      </p:pic>
      <p:pic>
        <p:nvPicPr>
          <p:cNvPr id="12" name="Picture 1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847372" y="4024580"/>
            <a:ext cx="1001186" cy="1001186"/>
          </a:xfrm>
          <a:prstGeom prst="rect">
            <a:avLst/>
          </a:prstGeom>
        </p:spPr>
      </p:pic>
      <p:pic>
        <p:nvPicPr>
          <p:cNvPr id="13" name="Picture 1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202340" y="4047759"/>
            <a:ext cx="1333500" cy="1000125"/>
          </a:xfrm>
          <a:prstGeom prst="rect">
            <a:avLst/>
          </a:prstGeom>
        </p:spPr>
      </p:pic>
    </p:spTree>
    <p:extLst>
      <p:ext uri="{BB962C8B-B14F-4D97-AF65-F5344CB8AC3E}">
        <p14:creationId xmlns:p14="http://schemas.microsoft.com/office/powerpoint/2010/main" val="354375787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5" name="Content Placeholder 4"/>
          <p:cNvSpPr>
            <a:spLocks noGrp="1"/>
          </p:cNvSpPr>
          <p:nvPr>
            <p:ph sz="quarter" idx="13"/>
          </p:nvPr>
        </p:nvSpPr>
        <p:spPr/>
        <p:txBody>
          <a:bodyPr>
            <a:normAutofit/>
          </a:bodyPr>
          <a:lstStyle/>
          <a:p>
            <a:r>
              <a:rPr lang="en-US" sz="1400" dirty="0"/>
              <a:t>L. </a:t>
            </a:r>
            <a:r>
              <a:rPr lang="en-US" sz="1400" dirty="0" err="1" smtClean="0"/>
              <a:t>Uusitalo</a:t>
            </a:r>
            <a:r>
              <a:rPr lang="en-US" sz="1400" dirty="0" smtClean="0"/>
              <a:t>.  Advantages and challenges of Bayesian networks in environmental modelling.  2007.  Ecological Modeling (203):  312-318.</a:t>
            </a:r>
          </a:p>
          <a:p>
            <a:r>
              <a:rPr lang="en-US" sz="1400" dirty="0"/>
              <a:t>T.R. </a:t>
            </a:r>
            <a:r>
              <a:rPr lang="en-US" sz="1400" dirty="0" smtClean="0"/>
              <a:t>Hammond. A </a:t>
            </a:r>
            <a:r>
              <a:rPr lang="en-US" sz="1400" dirty="0"/>
              <a:t>recipe for Bayesian network driven </a:t>
            </a:r>
            <a:r>
              <a:rPr lang="en-US" sz="1400" dirty="0" smtClean="0"/>
              <a:t>stock assessment</a:t>
            </a:r>
            <a:r>
              <a:rPr lang="en-US" sz="1400" dirty="0"/>
              <a:t>. </a:t>
            </a:r>
            <a:r>
              <a:rPr lang="en-US" sz="1400" dirty="0" smtClean="0"/>
              <a:t>2004.  Can</a:t>
            </a:r>
            <a:r>
              <a:rPr lang="en-US" sz="1400" dirty="0"/>
              <a:t>. J. Fish. </a:t>
            </a:r>
            <a:r>
              <a:rPr lang="en-US" sz="1400" dirty="0" err="1"/>
              <a:t>Aquat</a:t>
            </a:r>
            <a:r>
              <a:rPr lang="en-US" sz="1400" dirty="0"/>
              <a:t>. Sci. </a:t>
            </a:r>
            <a:r>
              <a:rPr lang="en-US" sz="1400" dirty="0" smtClean="0"/>
              <a:t>(61): 1647–1657.</a:t>
            </a:r>
          </a:p>
          <a:p>
            <a:r>
              <a:rPr lang="en-US" sz="1400" dirty="0" err="1" smtClean="0"/>
              <a:t>Marcot</a:t>
            </a:r>
            <a:r>
              <a:rPr lang="en-US" sz="1400" dirty="0" smtClean="0"/>
              <a:t> et al.  Using Bayesian belief networks to evaluate fish and wildlife population viability under land management alternatives from an environmental impact assessment.  2001.  Forest Ecology and Management (153):  29-42.</a:t>
            </a:r>
          </a:p>
          <a:p>
            <a:r>
              <a:rPr lang="en-US" sz="1400" dirty="0"/>
              <a:t>Danny C. Lee &amp; Bruce E. </a:t>
            </a:r>
            <a:r>
              <a:rPr lang="en-US" sz="1400" dirty="0" err="1" smtClean="0"/>
              <a:t>Rieman</a:t>
            </a:r>
            <a:r>
              <a:rPr lang="en-US" sz="1400" dirty="0" smtClean="0"/>
              <a:t>.  1997.  Population </a:t>
            </a:r>
            <a:r>
              <a:rPr lang="en-US" sz="1400" dirty="0"/>
              <a:t>Viability Assessment of Salmonids </a:t>
            </a:r>
            <a:r>
              <a:rPr lang="en-US" sz="1400" dirty="0" smtClean="0"/>
              <a:t>by Using </a:t>
            </a:r>
            <a:r>
              <a:rPr lang="en-US" sz="1400" dirty="0"/>
              <a:t>Probabilistic </a:t>
            </a:r>
            <a:r>
              <a:rPr lang="en-US" sz="1400" dirty="0" smtClean="0"/>
              <a:t>Networks.  North American Journal of Fisheries Management (17):  1144-1157.</a:t>
            </a:r>
          </a:p>
          <a:p>
            <a:r>
              <a:rPr lang="en-US" sz="1400" dirty="0"/>
              <a:t>Bayesian Artificial Intelligence, Second </a:t>
            </a:r>
            <a:r>
              <a:rPr lang="en-US" sz="1400" dirty="0" smtClean="0"/>
              <a:t>Edition.  2010.  Kevin </a:t>
            </a:r>
            <a:r>
              <a:rPr lang="en-US" sz="1400" dirty="0"/>
              <a:t>B. </a:t>
            </a:r>
            <a:r>
              <a:rPr lang="en-US" sz="1400" dirty="0" err="1" smtClean="0"/>
              <a:t>Korb</a:t>
            </a:r>
            <a:r>
              <a:rPr lang="en-US" sz="1400" dirty="0" smtClean="0"/>
              <a:t> and Ann </a:t>
            </a:r>
            <a:r>
              <a:rPr lang="en-US" sz="1400" dirty="0"/>
              <a:t>E. </a:t>
            </a:r>
            <a:r>
              <a:rPr lang="en-US" sz="1400" dirty="0" smtClean="0"/>
              <a:t>Nicholson</a:t>
            </a:r>
            <a:r>
              <a:rPr lang="en-US" sz="1400" dirty="0"/>
              <a:t>. CRC </a:t>
            </a:r>
            <a:r>
              <a:rPr lang="en-US" sz="1400" dirty="0" smtClean="0"/>
              <a:t>Press</a:t>
            </a:r>
            <a:r>
              <a:rPr lang="en-US" sz="1400" dirty="0" smtClean="0"/>
              <a:t>.</a:t>
            </a:r>
          </a:p>
          <a:p>
            <a:r>
              <a:rPr lang="en-US" sz="1400" dirty="0" smtClean="0"/>
              <a:t>B.G. </a:t>
            </a:r>
            <a:r>
              <a:rPr lang="en-US" sz="1400" dirty="0" err="1" smtClean="0"/>
              <a:t>Marcot</a:t>
            </a:r>
            <a:r>
              <a:rPr lang="en-US" sz="1400" dirty="0" smtClean="0"/>
              <a:t>.  2012.  Metrics for evaluating performance and uncertainty of Bayesian network models.  Ecological Modeling (230):  50-62.</a:t>
            </a:r>
            <a:endParaRPr lang="en-US" sz="1400" dirty="0"/>
          </a:p>
        </p:txBody>
      </p:sp>
    </p:spTree>
    <p:extLst>
      <p:ext uri="{BB962C8B-B14F-4D97-AF65-F5344CB8AC3E}">
        <p14:creationId xmlns:p14="http://schemas.microsoft.com/office/powerpoint/2010/main" val="244793990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6590" y="742950"/>
            <a:ext cx="4259419" cy="4243285"/>
          </a:xfrm>
          <a:prstGeom prst="rect">
            <a:avLst/>
          </a:prstGeom>
        </p:spPr>
      </p:pic>
    </p:spTree>
    <p:extLst>
      <p:ext uri="{BB962C8B-B14F-4D97-AF65-F5344CB8AC3E}">
        <p14:creationId xmlns:p14="http://schemas.microsoft.com/office/powerpoint/2010/main" val="25094704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 in the day….</a:t>
            </a:r>
            <a:endParaRPr lang="en-US" dirty="0"/>
          </a:p>
        </p:txBody>
      </p:sp>
      <p:sp>
        <p:nvSpPr>
          <p:cNvPr id="3" name="Content Placeholder 2"/>
          <p:cNvSpPr>
            <a:spLocks noGrp="1"/>
          </p:cNvSpPr>
          <p:nvPr>
            <p:ph sz="quarter" idx="13"/>
          </p:nvPr>
        </p:nvSpPr>
        <p:spPr>
          <a:xfrm>
            <a:off x="609600" y="1352549"/>
            <a:ext cx="6734128" cy="3688219"/>
          </a:xfrm>
        </p:spPr>
        <p:txBody>
          <a:bodyPr>
            <a:normAutofit fontScale="92500" lnSpcReduction="10000"/>
          </a:bodyPr>
          <a:lstStyle/>
          <a:p>
            <a:r>
              <a:rPr lang="en-US" sz="2600" dirty="0"/>
              <a:t>Concept coined by Judea Pearl in 1985</a:t>
            </a:r>
          </a:p>
          <a:p>
            <a:r>
              <a:rPr lang="en-US" sz="2600" dirty="0"/>
              <a:t>Initially emerged from artificial intelligence</a:t>
            </a:r>
          </a:p>
          <a:p>
            <a:pPr lvl="1"/>
            <a:r>
              <a:rPr lang="en-US" dirty="0"/>
              <a:t>It’s a way of machine learning – updating beliefs. </a:t>
            </a:r>
          </a:p>
          <a:p>
            <a:r>
              <a:rPr lang="en-US" sz="2600" dirty="0"/>
              <a:t>Called Bayes </a:t>
            </a:r>
            <a:r>
              <a:rPr lang="en-US" sz="2600" dirty="0" smtClean="0"/>
              <a:t>because</a:t>
            </a:r>
            <a:endParaRPr lang="en-US" sz="2600" dirty="0"/>
          </a:p>
          <a:p>
            <a:pPr lvl="1"/>
            <a:r>
              <a:rPr lang="en-US" dirty="0"/>
              <a:t>Input or starting information can be subjective</a:t>
            </a:r>
          </a:p>
          <a:p>
            <a:pPr lvl="1"/>
            <a:r>
              <a:rPr lang="en-US" dirty="0"/>
              <a:t>Uses Bayes Rule to update model information</a:t>
            </a:r>
          </a:p>
          <a:p>
            <a:pPr lvl="1"/>
            <a:r>
              <a:rPr lang="en-US" dirty="0"/>
              <a:t>Distinguishes between causal and evidential modes</a:t>
            </a:r>
          </a:p>
          <a:p>
            <a:pPr marL="0" indent="0">
              <a:buNone/>
            </a:pP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76695" y="118110"/>
            <a:ext cx="1195039" cy="1673055"/>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7330718" y="1907509"/>
            <a:ext cx="1647655" cy="1235741"/>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43728" y="3259594"/>
            <a:ext cx="1660973" cy="1781175"/>
          </a:xfrm>
          <a:prstGeom prst="rect">
            <a:avLst/>
          </a:prstGeom>
        </p:spPr>
      </p:pic>
    </p:spTree>
    <p:extLst>
      <p:ext uri="{BB962C8B-B14F-4D97-AF65-F5344CB8AC3E}">
        <p14:creationId xmlns:p14="http://schemas.microsoft.com/office/powerpoint/2010/main" val="27900252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p:cNvSpPr>
            <a:spLocks noChangeArrowheads="1"/>
          </p:cNvSpPr>
          <p:nvPr/>
        </p:nvSpPr>
        <p:spPr bwMode="auto">
          <a:xfrm>
            <a:off x="0" y="0"/>
            <a:ext cx="9144000" cy="5143500"/>
          </a:xfrm>
          <a:prstGeom prst="rect">
            <a:avLst/>
          </a:prstGeom>
          <a:noFill/>
          <a:ln w="76200" cap="flat" cmpd="sng" algn="ctr">
            <a:solidFill>
              <a:schemeClr val="accent4">
                <a:shade val="75000"/>
              </a:schemeClr>
            </a:solidFill>
            <a:prstDash val="solid"/>
            <a:miter lim="800000"/>
            <a:headEnd type="none" w="med" len="med"/>
            <a:tailEnd type="none" w="med" len="med"/>
          </a:ln>
          <a:effectLst/>
        </p:spPr>
        <p:txBody>
          <a:bodyPr vert="horz" wrap="none" lIns="91440" tIns="45720" rIns="91440" bIns="45720" anchor="ctr" compatLnSpc="1"/>
          <a:lstStyle>
            <a:extLst/>
          </a:lstStyle>
          <a:p>
            <a:endParaRPr lang="en-US"/>
          </a:p>
        </p:txBody>
      </p:sp>
      <p:sp>
        <p:nvSpPr>
          <p:cNvPr id="3" name="Shape 2"/>
          <p:cNvSpPr txBox="1">
            <a:spLocks noChangeArrowheads="1"/>
          </p:cNvSpPr>
          <p:nvPr/>
        </p:nvSpPr>
        <p:spPr>
          <a:xfrm>
            <a:off x="685800" y="285750"/>
            <a:ext cx="7772400" cy="838200"/>
          </a:xfrm>
          <a:prstGeom prst="rect">
            <a:avLst/>
          </a:prstGeom>
        </p:spPr>
        <p:txBody>
          <a:bodyPr>
            <a:normAutofit fontScale="98000"/>
          </a:bodyPr>
          <a:lstStyle>
            <a:extLst/>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x-none" sz="2041" b="0" i="0" u="none" strike="noStrike" kern="1200" cap="none" spc="0" normalizeH="0" baseline="0" noProof="0" dirty="0">
                <a:ln>
                  <a:noFill/>
                </a:ln>
                <a:solidFill>
                  <a:srgbClr val="DDDDDD">
                    <a:alpha val="100000"/>
                  </a:srgbClr>
                </a:solidFill>
                <a:effectLst/>
                <a:uLnTx/>
                <a:uFillTx/>
                <a:latin typeface="+mj-lt"/>
                <a:ea typeface="+mj-ea"/>
                <a:cs typeface="+mj-cs"/>
              </a:rPr>
              <a:t>Widescreen Test Pattern (16:9)</a:t>
            </a:r>
            <a:endParaRPr kumimoji="0" lang="en-US" sz="4898" b="0" i="0" u="none" strike="noStrike" kern="1200" cap="none" spc="0" normalizeH="0" baseline="0" noProof="0" dirty="0">
              <a:ln>
                <a:noFill/>
              </a:ln>
              <a:solidFill>
                <a:schemeClr val="tx2"/>
              </a:solidFill>
              <a:effectLst/>
              <a:uLnTx/>
              <a:uFillTx/>
              <a:latin typeface="+mj-lt"/>
              <a:ea typeface="+mj-ea"/>
              <a:cs typeface="+mj-cs"/>
            </a:endParaRPr>
          </a:p>
        </p:txBody>
      </p:sp>
      <p:sp>
        <p:nvSpPr>
          <p:cNvPr id="4" name="Straight Connector 3"/>
          <p:cNvSpPr>
            <a:spLocks noChangeShapeType="1"/>
          </p:cNvSpPr>
          <p:nvPr/>
        </p:nvSpPr>
        <p:spPr bwMode="auto">
          <a:xfrm>
            <a:off x="1143000" y="0"/>
            <a:ext cx="0" cy="5143500"/>
          </a:xfrm>
          <a:prstGeom prst="line">
            <a:avLst/>
          </a:prstGeom>
          <a:noFill/>
          <a:ln w="12700" cap="flat" cmpd="sng" algn="ctr">
            <a:solidFill>
              <a:schemeClr val="accent1"/>
            </a:solidFill>
            <a:prstDash val="dash"/>
            <a:round/>
            <a:headEnd type="none" w="med" len="med"/>
            <a:tailEnd type="none" w="med" len="med"/>
          </a:ln>
          <a:effectLst/>
        </p:spPr>
        <p:txBody>
          <a:bodyPr vert="horz" wrap="square" lIns="91440" tIns="45720" rIns="91440" bIns="45720" anchor="t" compatLnSpc="1"/>
          <a:lstStyle>
            <a:extLst/>
          </a:lstStyle>
          <a:p>
            <a:endParaRPr lang="en-US"/>
          </a:p>
        </p:txBody>
      </p:sp>
      <p:sp>
        <p:nvSpPr>
          <p:cNvPr id="5" name="Straight Connector 4"/>
          <p:cNvSpPr>
            <a:spLocks noChangeShapeType="1"/>
          </p:cNvSpPr>
          <p:nvPr/>
        </p:nvSpPr>
        <p:spPr bwMode="auto">
          <a:xfrm>
            <a:off x="8001000" y="0"/>
            <a:ext cx="0" cy="5143500"/>
          </a:xfrm>
          <a:prstGeom prst="line">
            <a:avLst/>
          </a:prstGeom>
          <a:noFill/>
          <a:ln w="12700" cap="flat" cmpd="sng" algn="ctr">
            <a:solidFill>
              <a:srgbClr val="0000FF"/>
            </a:solidFill>
            <a:prstDash val="dash"/>
            <a:round/>
            <a:headEnd type="none" w="med" len="med"/>
            <a:tailEnd type="none" w="med" len="med"/>
          </a:ln>
          <a:effectLst/>
        </p:spPr>
        <p:txBody>
          <a:bodyPr vert="horz" wrap="square" lIns="91440" tIns="45720" rIns="91440" bIns="45720" anchor="t" compatLnSpc="1"/>
          <a:lstStyle>
            <a:extLst/>
          </a:lstStyle>
          <a:p>
            <a:endParaRPr lang="en-US"/>
          </a:p>
        </p:txBody>
      </p:sp>
      <p:sp>
        <p:nvSpPr>
          <p:cNvPr id="6" name="Straight Connector 5"/>
          <p:cNvSpPr>
            <a:spLocks noChangeShapeType="1"/>
          </p:cNvSpPr>
          <p:nvPr/>
        </p:nvSpPr>
        <p:spPr bwMode="auto">
          <a:xfrm>
            <a:off x="0" y="4780298"/>
            <a:ext cx="9144000" cy="0"/>
          </a:xfrm>
          <a:prstGeom prst="line">
            <a:avLst/>
          </a:prstGeom>
          <a:noFill/>
          <a:ln w="28575" cap="flat" cmpd="sng" algn="ctr">
            <a:solidFill>
              <a:schemeClr val="accent4">
                <a:shade val="75000"/>
              </a:schemeClr>
            </a:solidFill>
            <a:prstDash val="solid"/>
            <a:round/>
            <a:headEnd type="triangle" w="med" len="med"/>
            <a:tailEnd type="triangle" w="med" len="med"/>
          </a:ln>
          <a:effectLst/>
        </p:spPr>
        <p:txBody>
          <a:bodyPr vert="horz" wrap="square" lIns="91440" tIns="45720" rIns="91440" bIns="45720" anchor="t" compatLnSpc="1"/>
          <a:lstStyle>
            <a:extLst/>
          </a:lstStyle>
          <a:p>
            <a:endParaRPr lang="en-US"/>
          </a:p>
        </p:txBody>
      </p:sp>
      <p:sp>
        <p:nvSpPr>
          <p:cNvPr id="7" name="Oval 6"/>
          <p:cNvSpPr>
            <a:spLocks noChangeArrowheads="1"/>
          </p:cNvSpPr>
          <p:nvPr/>
        </p:nvSpPr>
        <p:spPr bwMode="auto">
          <a:xfrm>
            <a:off x="3276600" y="1352550"/>
            <a:ext cx="2590800" cy="2588406"/>
          </a:xfrm>
          <a:prstGeom prst="ellipse">
            <a:avLst/>
          </a:prstGeom>
          <a:noFill/>
          <a:ln w="28575" cap="flat" cmpd="sng" algn="ctr">
            <a:solidFill>
              <a:schemeClr val="accent1"/>
            </a:solidFill>
            <a:prstDash val="solid"/>
            <a:round/>
            <a:headEnd type="none" w="med" len="med"/>
            <a:tailEnd type="none" w="med" len="med"/>
          </a:ln>
          <a:effectLst/>
        </p:spPr>
        <p:txBody>
          <a:bodyPr vert="horz" wrap="square" lIns="91440" tIns="45720" rIns="91440" bIns="45720" anchor="ctr" compatLnSpc="1">
            <a:noAutofit/>
          </a:bodyPr>
          <a:lstStyle>
            <a:extLst/>
          </a:lstStyle>
          <a:p>
            <a:pPr algn="ctr" fontAlgn="base">
              <a:spcBef>
                <a:spcPct val="0"/>
              </a:spcBef>
              <a:spcAft>
                <a:spcPct val="0"/>
              </a:spcAft>
            </a:pPr>
            <a:r>
              <a:rPr lang="en-US" altLang="x-none" b="1" dirty="0" smtClean="0">
                <a:solidFill>
                  <a:srgbClr val="DDDDDD">
                    <a:alpha val="100000"/>
                  </a:srgbClr>
                </a:solidFill>
              </a:rPr>
              <a:t>Aspect Ratio Test</a:t>
            </a:r>
            <a:endParaRPr lang="en-US" sz="4000" dirty="0"/>
          </a:p>
          <a:p>
            <a:pPr algn="ctr" fontAlgn="base">
              <a:spcBef>
                <a:spcPct val="0"/>
              </a:spcBef>
              <a:spcAft>
                <a:spcPct val="0"/>
              </a:spcAft>
            </a:pPr>
            <a:endParaRPr lang="en-US" altLang="x-none" sz="1050" dirty="0" smtClean="0">
              <a:solidFill>
                <a:srgbClr val="DDDDDD">
                  <a:alpha val="100000"/>
                </a:srgbClr>
              </a:solidFill>
            </a:endParaRPr>
          </a:p>
          <a:p>
            <a:pPr algn="ctr" fontAlgn="base">
              <a:spcBef>
                <a:spcPct val="0"/>
              </a:spcBef>
              <a:spcAft>
                <a:spcPct val="0"/>
              </a:spcAft>
            </a:pPr>
            <a:r>
              <a:rPr lang="en-US" altLang="x-none" sz="1400" dirty="0" smtClean="0">
                <a:solidFill>
                  <a:srgbClr val="DDDDDD">
                    <a:alpha val="100000"/>
                  </a:srgbClr>
                </a:solidFill>
              </a:rPr>
              <a:t>(Should appear circular)</a:t>
            </a:r>
            <a:endParaRPr lang="en-US" altLang="x-none" sz="1400" dirty="0">
              <a:solidFill>
                <a:srgbClr val="DDDDDD">
                  <a:alpha val="100000"/>
                </a:srgbClr>
              </a:solidFill>
            </a:endParaRPr>
          </a:p>
        </p:txBody>
      </p:sp>
      <p:sp>
        <p:nvSpPr>
          <p:cNvPr id="27" name="Rectangle 26"/>
          <p:cNvSpPr>
            <a:spLocks noChangeArrowheads="1"/>
          </p:cNvSpPr>
          <p:nvPr/>
        </p:nvSpPr>
        <p:spPr bwMode="auto">
          <a:xfrm>
            <a:off x="381000" y="4780299"/>
            <a:ext cx="533400" cy="244249"/>
          </a:xfrm>
          <a:prstGeom prst="rect">
            <a:avLst/>
          </a:prstGeom>
          <a:noFill/>
          <a:ln w="9525" cap="flat" cmpd="sng" algn="ctr">
            <a:noFill/>
            <a:prstDash val="solid"/>
            <a:miter lim="800000"/>
            <a:headEnd type="none" w="med" len="med"/>
            <a:tailEnd type="none" w="med" len="med"/>
          </a:ln>
          <a:effectLst/>
        </p:spPr>
        <p:txBody>
          <a:bodyPr vert="horz" wrap="square" lIns="45720" tIns="45720" rIns="45720" bIns="45720" anchor="t" compatLnSpc="1">
            <a:spAutoFit/>
          </a:bodyPr>
          <a:lstStyle>
            <a:extLst/>
          </a:lstStyle>
          <a:p>
            <a:pPr algn="l" fontAlgn="base">
              <a:spcBef>
                <a:spcPct val="0"/>
              </a:spcBef>
              <a:spcAft>
                <a:spcPct val="0"/>
              </a:spcAft>
            </a:pPr>
            <a:r>
              <a:rPr lang="en-US" altLang="x-none" sz="1000" b="1" dirty="0">
                <a:solidFill>
                  <a:schemeClr val="accent1"/>
                </a:solidFill>
                <a:latin typeface="Arial"/>
              </a:rPr>
              <a:t>16x9</a:t>
            </a:r>
            <a:endParaRPr lang="en-US" altLang="x-none" sz="1000" dirty="0">
              <a:solidFill>
                <a:schemeClr val="accent1"/>
              </a:solidFill>
              <a:latin typeface="Arial"/>
            </a:endParaRPr>
          </a:p>
        </p:txBody>
      </p:sp>
      <p:sp>
        <p:nvSpPr>
          <p:cNvPr id="28" name="Straight Connector 27"/>
          <p:cNvSpPr>
            <a:spLocks noChangeShapeType="1"/>
          </p:cNvSpPr>
          <p:nvPr/>
        </p:nvSpPr>
        <p:spPr bwMode="auto">
          <a:xfrm>
            <a:off x="1143000" y="4399651"/>
            <a:ext cx="6858000" cy="0"/>
          </a:xfrm>
          <a:prstGeom prst="line">
            <a:avLst/>
          </a:prstGeom>
          <a:noFill/>
          <a:ln w="28575" cap="flat" cmpd="sng" algn="ctr">
            <a:solidFill>
              <a:schemeClr val="accent4">
                <a:shade val="75000"/>
              </a:schemeClr>
            </a:solidFill>
            <a:prstDash val="solid"/>
            <a:round/>
            <a:headEnd type="triangle" w="med" len="med"/>
            <a:tailEnd type="triangle" w="med" len="med"/>
          </a:ln>
          <a:effectLst/>
        </p:spPr>
        <p:txBody>
          <a:bodyPr vert="horz" wrap="square" lIns="91440" tIns="45720" rIns="91440" bIns="45720" anchor="t" compatLnSpc="1"/>
          <a:lstStyle>
            <a:extLst/>
          </a:lstStyle>
          <a:p>
            <a:endParaRPr lang="en-US"/>
          </a:p>
        </p:txBody>
      </p:sp>
      <p:sp>
        <p:nvSpPr>
          <p:cNvPr id="29" name="Rectangle 28"/>
          <p:cNvSpPr>
            <a:spLocks noChangeArrowheads="1"/>
          </p:cNvSpPr>
          <p:nvPr/>
        </p:nvSpPr>
        <p:spPr bwMode="auto">
          <a:xfrm>
            <a:off x="1371600" y="4399651"/>
            <a:ext cx="533400" cy="244249"/>
          </a:xfrm>
          <a:prstGeom prst="rect">
            <a:avLst/>
          </a:prstGeom>
          <a:noFill/>
          <a:ln w="9525" cap="flat" cmpd="sng" algn="ctr">
            <a:noFill/>
            <a:prstDash val="solid"/>
            <a:miter lim="800000"/>
            <a:headEnd type="none" w="med" len="med"/>
            <a:tailEnd type="none" w="med" len="med"/>
          </a:ln>
          <a:effectLst/>
        </p:spPr>
        <p:txBody>
          <a:bodyPr vert="horz" wrap="square" lIns="45720" tIns="45720" rIns="45720" bIns="45720" anchor="t" compatLnSpc="1">
            <a:spAutoFit/>
          </a:bodyPr>
          <a:lstStyle>
            <a:extLst/>
          </a:lstStyle>
          <a:p>
            <a:pPr algn="l" fontAlgn="base">
              <a:spcBef>
                <a:spcPct val="0"/>
              </a:spcBef>
              <a:spcAft>
                <a:spcPct val="0"/>
              </a:spcAft>
            </a:pPr>
            <a:r>
              <a:rPr lang="en-US" altLang="x-none" sz="1000" b="1" dirty="0">
                <a:solidFill>
                  <a:schemeClr val="accent1"/>
                </a:solidFill>
                <a:latin typeface="Arial"/>
              </a:rPr>
              <a:t>4x3</a:t>
            </a:r>
            <a:endParaRPr lang="en-US" altLang="x-none" sz="1000" dirty="0">
              <a:solidFill>
                <a:schemeClr val="accent1"/>
              </a:solidFill>
              <a:latin typeface="Arial"/>
            </a:endParaRP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A.K.A……</a:t>
            </a:r>
            <a:endParaRPr lang="en-US" dirty="0"/>
          </a:p>
        </p:txBody>
      </p:sp>
      <p:sp>
        <p:nvSpPr>
          <p:cNvPr id="3" name="Content Placeholder 2"/>
          <p:cNvSpPr>
            <a:spLocks noGrp="1"/>
          </p:cNvSpPr>
          <p:nvPr>
            <p:ph sz="quarter" idx="13"/>
          </p:nvPr>
        </p:nvSpPr>
        <p:spPr>
          <a:xfrm>
            <a:off x="609600" y="1352551"/>
            <a:ext cx="7848600" cy="3268624"/>
          </a:xfrm>
        </p:spPr>
        <p:txBody>
          <a:bodyPr>
            <a:normAutofit fontScale="92500" lnSpcReduction="10000"/>
          </a:bodyPr>
          <a:lstStyle/>
          <a:p>
            <a:r>
              <a:rPr lang="en-US" sz="4400" dirty="0" smtClean="0"/>
              <a:t>belief </a:t>
            </a:r>
            <a:r>
              <a:rPr lang="en-US" sz="4400" dirty="0"/>
              <a:t>networks, </a:t>
            </a:r>
            <a:endParaRPr lang="en-US" sz="4400" dirty="0" smtClean="0"/>
          </a:p>
          <a:p>
            <a:r>
              <a:rPr lang="en-US" sz="4400" dirty="0" smtClean="0"/>
              <a:t>Bayesian belief networks, </a:t>
            </a:r>
          </a:p>
          <a:p>
            <a:r>
              <a:rPr lang="en-US" sz="4400" dirty="0" smtClean="0"/>
              <a:t>Bayes nets, </a:t>
            </a:r>
          </a:p>
          <a:p>
            <a:r>
              <a:rPr lang="en-US" sz="4400" dirty="0" smtClean="0"/>
              <a:t>causal probabilistic </a:t>
            </a:r>
            <a:r>
              <a:rPr lang="en-US" sz="4400" dirty="0" smtClean="0"/>
              <a:t>networks</a:t>
            </a:r>
          </a:p>
          <a:p>
            <a:r>
              <a:rPr lang="en-US" sz="4400" dirty="0" smtClean="0"/>
              <a:t>Influence diagrams</a:t>
            </a:r>
            <a:endParaRPr lang="en-US" sz="4400" dirty="0"/>
          </a:p>
        </p:txBody>
      </p:sp>
    </p:spTree>
    <p:extLst>
      <p:ext uri="{BB962C8B-B14F-4D97-AF65-F5344CB8AC3E}">
        <p14:creationId xmlns:p14="http://schemas.microsoft.com/office/powerpoint/2010/main" val="27522637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Bayes Nets in Natural Resources</a:t>
            </a:r>
            <a:endParaRPr lang="en-US" dirty="0"/>
          </a:p>
        </p:txBody>
      </p:sp>
      <p:sp>
        <p:nvSpPr>
          <p:cNvPr id="3" name="Content Placeholder 2"/>
          <p:cNvSpPr>
            <a:spLocks noGrp="1"/>
          </p:cNvSpPr>
          <p:nvPr>
            <p:ph sz="quarter" idx="13"/>
          </p:nvPr>
        </p:nvSpPr>
        <p:spPr/>
        <p:txBody>
          <a:bodyPr/>
          <a:lstStyle/>
          <a:p>
            <a:r>
              <a:rPr lang="en-US" dirty="0" smtClean="0"/>
              <a:t>Adaptive Management</a:t>
            </a:r>
          </a:p>
          <a:p>
            <a:r>
              <a:rPr lang="en-US" dirty="0" smtClean="0"/>
              <a:t>Risk assessment/decision making</a:t>
            </a:r>
          </a:p>
          <a:p>
            <a:r>
              <a:rPr lang="en-US" dirty="0" smtClean="0"/>
              <a:t>Population viability</a:t>
            </a:r>
          </a:p>
          <a:p>
            <a:r>
              <a:rPr lang="en-US" dirty="0" smtClean="0"/>
              <a:t>Environmental/habitat modeling</a:t>
            </a:r>
          </a:p>
          <a:p>
            <a:endParaRPr lang="en-US" dirty="0"/>
          </a:p>
        </p:txBody>
      </p:sp>
    </p:spTree>
    <p:extLst>
      <p:ext uri="{BB962C8B-B14F-4D97-AF65-F5344CB8AC3E}">
        <p14:creationId xmlns:p14="http://schemas.microsoft.com/office/powerpoint/2010/main" val="26849259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Review of Structural Equation Modeling</a:t>
            </a:r>
          </a:p>
        </p:txBody>
      </p:sp>
      <p:sp>
        <p:nvSpPr>
          <p:cNvPr id="5" name="Content Placeholder 4"/>
          <p:cNvSpPr>
            <a:spLocks noGrp="1"/>
          </p:cNvSpPr>
          <p:nvPr>
            <p:ph sz="quarter" idx="13"/>
          </p:nvPr>
        </p:nvSpPr>
        <p:spPr>
          <a:xfrm>
            <a:off x="609600" y="1352550"/>
            <a:ext cx="8153400" cy="1072664"/>
          </a:xfrm>
        </p:spPr>
        <p:txBody>
          <a:bodyPr/>
          <a:lstStyle/>
          <a:p>
            <a:r>
              <a:rPr lang="en-US" sz="1800" dirty="0"/>
              <a:t>What is SEM</a:t>
            </a:r>
          </a:p>
          <a:p>
            <a:pPr lvl="1"/>
            <a:r>
              <a:rPr lang="en-US" sz="1800" dirty="0"/>
              <a:t>Identifying causal relationships (direct and in-direct) with multiple variables.</a:t>
            </a:r>
          </a:p>
          <a:p>
            <a:pPr lvl="2"/>
            <a:r>
              <a:rPr lang="en-US" sz="1800" dirty="0"/>
              <a:t> Path analysis – All measured variables</a:t>
            </a:r>
          </a:p>
          <a:p>
            <a:pPr marL="0" indent="0">
              <a:buNone/>
            </a:pPr>
            <a:endParaRPr lang="en-US" dirty="0"/>
          </a:p>
        </p:txBody>
      </p:sp>
      <p:pic>
        <p:nvPicPr>
          <p:cNvPr id="7" name="Picture 6"/>
          <p:cNvPicPr>
            <a:picLocks noChangeAspect="1"/>
          </p:cNvPicPr>
          <p:nvPr/>
        </p:nvPicPr>
        <p:blipFill rotWithShape="1">
          <a:blip r:embed="rId2"/>
          <a:srcRect l="62127" t="25849" r="13061" b="18164"/>
          <a:stretch/>
        </p:blipFill>
        <p:spPr>
          <a:xfrm>
            <a:off x="1841372" y="2384361"/>
            <a:ext cx="5689855" cy="2708029"/>
          </a:xfrm>
          <a:prstGeom prst="rect">
            <a:avLst/>
          </a:prstGeom>
        </p:spPr>
      </p:pic>
      <p:cxnSp>
        <p:nvCxnSpPr>
          <p:cNvPr id="8" name="Straight Arrow Connector 7"/>
          <p:cNvCxnSpPr/>
          <p:nvPr/>
        </p:nvCxnSpPr>
        <p:spPr>
          <a:xfrm>
            <a:off x="1180675" y="2685588"/>
            <a:ext cx="703612" cy="41030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6078" y="2244411"/>
            <a:ext cx="1195641" cy="646331"/>
          </a:xfrm>
          <a:prstGeom prst="rect">
            <a:avLst/>
          </a:prstGeom>
          <a:noFill/>
        </p:spPr>
        <p:txBody>
          <a:bodyPr wrap="square" rtlCol="0">
            <a:spAutoFit/>
          </a:bodyPr>
          <a:lstStyle/>
          <a:p>
            <a:r>
              <a:rPr lang="en-US" dirty="0" smtClean="0">
                <a:solidFill>
                  <a:srgbClr val="FF0000"/>
                </a:solidFill>
              </a:rPr>
              <a:t>Exogenous Variable</a:t>
            </a:r>
            <a:endParaRPr lang="en-US" dirty="0">
              <a:solidFill>
                <a:srgbClr val="FF0000"/>
              </a:solidFill>
            </a:endParaRPr>
          </a:p>
        </p:txBody>
      </p:sp>
      <p:cxnSp>
        <p:nvCxnSpPr>
          <p:cNvPr id="10" name="Straight Arrow Connector 9"/>
          <p:cNvCxnSpPr/>
          <p:nvPr/>
        </p:nvCxnSpPr>
        <p:spPr>
          <a:xfrm flipH="1">
            <a:off x="7476338" y="2670154"/>
            <a:ext cx="565510" cy="392723"/>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739075" y="2060232"/>
            <a:ext cx="1547447" cy="646331"/>
          </a:xfrm>
          <a:prstGeom prst="rect">
            <a:avLst/>
          </a:prstGeom>
          <a:noFill/>
        </p:spPr>
        <p:txBody>
          <a:bodyPr wrap="square" rtlCol="0">
            <a:spAutoFit/>
          </a:bodyPr>
          <a:lstStyle/>
          <a:p>
            <a:r>
              <a:rPr lang="en-US" dirty="0" smtClean="0">
                <a:solidFill>
                  <a:srgbClr val="FF0000"/>
                </a:solidFill>
              </a:rPr>
              <a:t>Endogenous Variable</a:t>
            </a:r>
            <a:endParaRPr lang="en-US" dirty="0">
              <a:solidFill>
                <a:srgbClr val="FF0000"/>
              </a:solidFill>
            </a:endParaRPr>
          </a:p>
        </p:txBody>
      </p:sp>
      <p:sp>
        <p:nvSpPr>
          <p:cNvPr id="6" name="TextBox 5"/>
          <p:cNvSpPr txBox="1"/>
          <p:nvPr/>
        </p:nvSpPr>
        <p:spPr>
          <a:xfrm>
            <a:off x="6923706" y="4629150"/>
            <a:ext cx="2220294" cy="338554"/>
          </a:xfrm>
          <a:prstGeom prst="rect">
            <a:avLst/>
          </a:prstGeom>
          <a:noFill/>
        </p:spPr>
        <p:txBody>
          <a:bodyPr wrap="square" rtlCol="0">
            <a:spAutoFit/>
          </a:bodyPr>
          <a:lstStyle/>
          <a:p>
            <a:r>
              <a:rPr lang="en-US" sz="1600" dirty="0" smtClean="0"/>
              <a:t>Grace and Keely, 2006</a:t>
            </a:r>
            <a:endParaRPr lang="en-US" sz="1600" dirty="0"/>
          </a:p>
        </p:txBody>
      </p:sp>
    </p:spTree>
    <p:extLst>
      <p:ext uri="{BB962C8B-B14F-4D97-AF65-F5344CB8AC3E}">
        <p14:creationId xmlns:p14="http://schemas.microsoft.com/office/powerpoint/2010/main" val="5941569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Review of Structural Equation Modeling</a:t>
            </a:r>
          </a:p>
        </p:txBody>
      </p:sp>
      <p:sp>
        <p:nvSpPr>
          <p:cNvPr id="4" name="Content Placeholder 3"/>
          <p:cNvSpPr>
            <a:spLocks noGrp="1"/>
          </p:cNvSpPr>
          <p:nvPr>
            <p:ph sz="quarter" idx="13"/>
          </p:nvPr>
        </p:nvSpPr>
        <p:spPr>
          <a:xfrm>
            <a:off x="609600" y="1352550"/>
            <a:ext cx="8153400" cy="1295400"/>
          </a:xfrm>
        </p:spPr>
        <p:txBody>
          <a:bodyPr>
            <a:normAutofit lnSpcReduction="10000"/>
          </a:bodyPr>
          <a:lstStyle/>
          <a:p>
            <a:r>
              <a:rPr lang="en-US" sz="1800" dirty="0"/>
              <a:t>What is SEM</a:t>
            </a:r>
          </a:p>
          <a:p>
            <a:pPr lvl="1"/>
            <a:r>
              <a:rPr lang="en-US" sz="1800" dirty="0"/>
              <a:t>Identifying causal relationships (direct and in-direct) with multiple variables.</a:t>
            </a:r>
          </a:p>
          <a:p>
            <a:pPr lvl="2"/>
            <a:r>
              <a:rPr lang="en-US" sz="1800" dirty="0"/>
              <a:t> Latent variables – utilizing measured variables to create an unmeasured variable</a:t>
            </a:r>
          </a:p>
          <a:p>
            <a:pPr marL="0" indent="0">
              <a:buNone/>
            </a:pPr>
            <a:endParaRPr lang="en-US" dirty="0"/>
          </a:p>
        </p:txBody>
      </p:sp>
      <p:sp>
        <p:nvSpPr>
          <p:cNvPr id="5" name="TextBox 4"/>
          <p:cNvSpPr txBox="1"/>
          <p:nvPr/>
        </p:nvSpPr>
        <p:spPr>
          <a:xfrm>
            <a:off x="6713104" y="4629150"/>
            <a:ext cx="2157104" cy="338554"/>
          </a:xfrm>
          <a:prstGeom prst="rect">
            <a:avLst/>
          </a:prstGeom>
          <a:noFill/>
        </p:spPr>
        <p:txBody>
          <a:bodyPr wrap="square" rtlCol="0">
            <a:spAutoFit/>
          </a:bodyPr>
          <a:lstStyle/>
          <a:p>
            <a:r>
              <a:rPr lang="en-US" sz="1600" dirty="0" smtClean="0"/>
              <a:t>Grace and Keely, 2006</a:t>
            </a:r>
            <a:endParaRPr lang="en-US" sz="1600" dirty="0"/>
          </a:p>
        </p:txBody>
      </p:sp>
      <p:pic>
        <p:nvPicPr>
          <p:cNvPr id="6" name="Picture 2" descr="http://davidakenny.net/img/2nd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0" y="2760274"/>
            <a:ext cx="3950677" cy="238322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609600" y="2553384"/>
            <a:ext cx="1183246" cy="646331"/>
          </a:xfrm>
          <a:prstGeom prst="rect">
            <a:avLst/>
          </a:prstGeom>
          <a:noFill/>
        </p:spPr>
        <p:txBody>
          <a:bodyPr wrap="square" rtlCol="0">
            <a:spAutoFit/>
          </a:bodyPr>
          <a:lstStyle/>
          <a:p>
            <a:r>
              <a:rPr lang="en-US" dirty="0" smtClean="0">
                <a:solidFill>
                  <a:srgbClr val="FF0000"/>
                </a:solidFill>
              </a:rPr>
              <a:t>Measured variables</a:t>
            </a:r>
            <a:endParaRPr lang="en-US" dirty="0">
              <a:solidFill>
                <a:srgbClr val="FF0000"/>
              </a:solidFill>
            </a:endParaRPr>
          </a:p>
        </p:txBody>
      </p:sp>
      <p:cxnSp>
        <p:nvCxnSpPr>
          <p:cNvPr id="8" name="Straight Arrow Connector 7"/>
          <p:cNvCxnSpPr>
            <a:stCxn id="9" idx="1"/>
          </p:cNvCxnSpPr>
          <p:nvPr/>
        </p:nvCxnSpPr>
        <p:spPr>
          <a:xfrm flipH="1">
            <a:off x="3657600" y="2697629"/>
            <a:ext cx="1395831" cy="56737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053431" y="2374463"/>
            <a:ext cx="1183246" cy="646331"/>
          </a:xfrm>
          <a:prstGeom prst="rect">
            <a:avLst/>
          </a:prstGeom>
          <a:noFill/>
        </p:spPr>
        <p:txBody>
          <a:bodyPr wrap="square" rtlCol="0">
            <a:spAutoFit/>
          </a:bodyPr>
          <a:lstStyle/>
          <a:p>
            <a:r>
              <a:rPr lang="en-US" dirty="0" smtClean="0">
                <a:solidFill>
                  <a:srgbClr val="FF0000"/>
                </a:solidFill>
              </a:rPr>
              <a:t>Latent Variables</a:t>
            </a:r>
            <a:endParaRPr lang="en-US" dirty="0">
              <a:solidFill>
                <a:srgbClr val="FF0000"/>
              </a:solidFill>
            </a:endParaRPr>
          </a:p>
        </p:txBody>
      </p:sp>
      <p:cxnSp>
        <p:nvCxnSpPr>
          <p:cNvPr id="10" name="Straight Arrow Connector 9"/>
          <p:cNvCxnSpPr/>
          <p:nvPr/>
        </p:nvCxnSpPr>
        <p:spPr>
          <a:xfrm flipH="1">
            <a:off x="4261338" y="2739050"/>
            <a:ext cx="810678" cy="10519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3"/>
          </p:cNvCxnSpPr>
          <p:nvPr/>
        </p:nvCxnSpPr>
        <p:spPr>
          <a:xfrm>
            <a:off x="1792846" y="2876550"/>
            <a:ext cx="1102754" cy="38581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38101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3350"/>
            <a:ext cx="8458200" cy="1005840"/>
          </a:xfrm>
        </p:spPr>
        <p:txBody>
          <a:bodyPr>
            <a:normAutofit fontScale="90000"/>
          </a:bodyPr>
          <a:lstStyle/>
          <a:p>
            <a:r>
              <a:rPr lang="en-US" dirty="0"/>
              <a:t>Comparison of </a:t>
            </a:r>
            <a:r>
              <a:rPr lang="en-US" dirty="0" smtClean="0"/>
              <a:t>Bayesian </a:t>
            </a:r>
            <a:r>
              <a:rPr lang="en-US" dirty="0"/>
              <a:t>Networks to </a:t>
            </a:r>
            <a:r>
              <a:rPr lang="en-US" dirty="0" smtClean="0"/>
              <a:t>SEMs</a:t>
            </a:r>
            <a:endParaRPr lang="en-US" dirty="0"/>
          </a:p>
        </p:txBody>
      </p:sp>
      <p:sp>
        <p:nvSpPr>
          <p:cNvPr id="5" name="Content Placeholder 4"/>
          <p:cNvSpPr>
            <a:spLocks noGrp="1"/>
          </p:cNvSpPr>
          <p:nvPr>
            <p:ph sz="quarter" idx="13"/>
          </p:nvPr>
        </p:nvSpPr>
        <p:spPr/>
        <p:txBody>
          <a:bodyPr>
            <a:normAutofit fontScale="70000" lnSpcReduction="20000"/>
          </a:bodyPr>
          <a:lstStyle/>
          <a:p>
            <a:pPr marL="0" indent="0">
              <a:buNone/>
            </a:pPr>
            <a:r>
              <a:rPr lang="en-US" dirty="0"/>
              <a:t>Dear Jim,</a:t>
            </a:r>
          </a:p>
          <a:p>
            <a:pPr marL="0" indent="0">
              <a:buNone/>
            </a:pPr>
            <a:r>
              <a:rPr lang="en-US" dirty="0"/>
              <a:t>I would not dissuade people from using either causal Bayesian causal networks or structural equation models, because </a:t>
            </a:r>
            <a:r>
              <a:rPr lang="en-US" u="sng" dirty="0"/>
              <a:t>the difference between the two is so minute that it is not worth the dissuasion</a:t>
            </a:r>
            <a:r>
              <a:rPr lang="en-US" dirty="0"/>
              <a:t>. The question is only what question you ask yourself when you construct the diagram. If you feel more comfortable asking: </a:t>
            </a:r>
            <a:r>
              <a:rPr lang="en-US" u="sng" dirty="0"/>
              <a:t>What factors determine the value of this variable” then you construct a structural equation model. If on the other hand you prefer to ask: “If I intervene and wiggle this variable, would the probability of the other variable change?” then the outcome would be a causal Bayes network</a:t>
            </a:r>
            <a:r>
              <a:rPr lang="en-US" dirty="0"/>
              <a:t>. Rarely do they differ (but see example on page 35 of Causality).</a:t>
            </a:r>
          </a:p>
          <a:p>
            <a:pPr marL="0" indent="0">
              <a:buNone/>
            </a:pPr>
            <a:r>
              <a:rPr lang="en-US" sz="2000" dirty="0"/>
              <a:t>Correspondence between Judea Pearl and Jim Grace, Dec 7 2012. http://causality.cs.ucla.edu/blog/index.php/2012/12/07/on-structural-equations-versus-causal-bayes-networks/</a:t>
            </a:r>
            <a:endParaRPr lang="en-US" dirty="0"/>
          </a:p>
          <a:p>
            <a:endParaRPr lang="en-US" dirty="0"/>
          </a:p>
        </p:txBody>
      </p:sp>
      <p:sp>
        <p:nvSpPr>
          <p:cNvPr id="6" name="TextBox 5"/>
          <p:cNvSpPr txBox="1"/>
          <p:nvPr/>
        </p:nvSpPr>
        <p:spPr>
          <a:xfrm>
            <a:off x="1626577" y="4400550"/>
            <a:ext cx="6119446" cy="646331"/>
          </a:xfrm>
          <a:prstGeom prst="rect">
            <a:avLst/>
          </a:prstGeom>
          <a:noFill/>
        </p:spPr>
        <p:txBody>
          <a:bodyPr wrap="square" rtlCol="0">
            <a:spAutoFit/>
          </a:bodyPr>
          <a:lstStyle/>
          <a:p>
            <a:r>
              <a:rPr lang="en-US" sz="3600" b="1" dirty="0" smtClean="0"/>
              <a:t>Ok so what is the difference?</a:t>
            </a:r>
            <a:endParaRPr lang="en-US" sz="3600" b="1" dirty="0"/>
          </a:p>
        </p:txBody>
      </p:sp>
    </p:spTree>
    <p:extLst>
      <p:ext uri="{BB962C8B-B14F-4D97-AF65-F5344CB8AC3E}">
        <p14:creationId xmlns:p14="http://schemas.microsoft.com/office/powerpoint/2010/main" val="16672222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3350"/>
            <a:ext cx="8458200" cy="1005840"/>
          </a:xfrm>
        </p:spPr>
        <p:txBody>
          <a:bodyPr>
            <a:normAutofit fontScale="90000"/>
          </a:bodyPr>
          <a:lstStyle/>
          <a:p>
            <a:r>
              <a:rPr lang="en-US" dirty="0"/>
              <a:t>Comparison of Bayesian Networks to SEMs</a:t>
            </a:r>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3188490063"/>
              </p:ext>
            </p:extLst>
          </p:nvPr>
        </p:nvGraphicFramePr>
        <p:xfrm>
          <a:off x="622300" y="1394203"/>
          <a:ext cx="8128000" cy="3732106"/>
        </p:xfrm>
        <a:graphic>
          <a:graphicData uri="http://schemas.openxmlformats.org/drawingml/2006/table">
            <a:tbl>
              <a:tblPr firstRow="1" bandRow="1">
                <a:tableStyleId>{073A0DAA-6AF3-43AB-8588-CEC1D06C72B9}</a:tableStyleId>
              </a:tblPr>
              <a:tblGrid>
                <a:gridCol w="4064000"/>
                <a:gridCol w="4064000"/>
              </a:tblGrid>
              <a:tr h="425026">
                <a:tc>
                  <a:txBody>
                    <a:bodyPr/>
                    <a:lstStyle/>
                    <a:p>
                      <a:r>
                        <a:rPr lang="en-US" dirty="0" smtClean="0"/>
                        <a:t>SEM</a:t>
                      </a:r>
                      <a:endParaRPr lang="en-US" dirty="0"/>
                    </a:p>
                  </a:txBody>
                  <a:tcPr/>
                </a:tc>
                <a:tc>
                  <a:txBody>
                    <a:bodyPr/>
                    <a:lstStyle/>
                    <a:p>
                      <a:r>
                        <a:rPr lang="en-US" dirty="0" smtClean="0"/>
                        <a:t>Bayesian Networks</a:t>
                      </a:r>
                      <a:endParaRPr lang="en-US" dirty="0"/>
                    </a:p>
                  </a:txBody>
                  <a:tcPr/>
                </a:tc>
              </a:tr>
              <a:tr h="370840">
                <a:tc>
                  <a:txBody>
                    <a:bodyPr/>
                    <a:lstStyle/>
                    <a:p>
                      <a:r>
                        <a:rPr lang="en-US" dirty="0" smtClean="0"/>
                        <a:t>Cause</a:t>
                      </a:r>
                      <a:r>
                        <a:rPr lang="en-US" baseline="0" dirty="0" smtClean="0"/>
                        <a:t> and effect relationships</a:t>
                      </a:r>
                      <a:endParaRPr lang="en-US" dirty="0"/>
                    </a:p>
                  </a:txBody>
                  <a:tcPr/>
                </a:tc>
                <a:tc>
                  <a:txBody>
                    <a:bodyPr/>
                    <a:lstStyle/>
                    <a:p>
                      <a:r>
                        <a:rPr lang="en-US" dirty="0" smtClean="0"/>
                        <a:t>Probabilistic causation (occurrence</a:t>
                      </a:r>
                      <a:r>
                        <a:rPr lang="en-US" baseline="0" dirty="0" smtClean="0"/>
                        <a:t> of a cause increasing the </a:t>
                      </a:r>
                      <a:r>
                        <a:rPr lang="en-US" u="sng" baseline="0" dirty="0" smtClean="0"/>
                        <a:t>probability </a:t>
                      </a:r>
                      <a:r>
                        <a:rPr lang="en-US" u="none" baseline="0" dirty="0" smtClean="0"/>
                        <a:t> of an effect)</a:t>
                      </a:r>
                      <a:endParaRPr lang="en-US" u="sng" dirty="0"/>
                    </a:p>
                  </a:txBody>
                  <a:tcPr/>
                </a:tc>
              </a:tr>
              <a:tr h="370840">
                <a:tc>
                  <a:txBody>
                    <a:bodyPr/>
                    <a:lstStyle/>
                    <a:p>
                      <a:r>
                        <a:rPr lang="en-US" dirty="0" smtClean="0"/>
                        <a:t>Not great with non-linear</a:t>
                      </a:r>
                      <a:r>
                        <a:rPr lang="en-US" baseline="0" dirty="0" smtClean="0"/>
                        <a:t> relationships</a:t>
                      </a:r>
                      <a:endParaRPr lang="en-US" dirty="0"/>
                    </a:p>
                  </a:txBody>
                  <a:tcPr/>
                </a:tc>
                <a:tc>
                  <a:txBody>
                    <a:bodyPr/>
                    <a:lstStyle/>
                    <a:p>
                      <a:r>
                        <a:rPr lang="en-US" dirty="0" smtClean="0"/>
                        <a:t>Deal</a:t>
                      </a:r>
                      <a:r>
                        <a:rPr lang="en-US" baseline="0" dirty="0" smtClean="0"/>
                        <a:t> with non-linear relationships</a:t>
                      </a:r>
                      <a:endParaRPr lang="en-US" dirty="0"/>
                    </a:p>
                  </a:txBody>
                  <a:tcPr/>
                </a:tc>
              </a:tr>
              <a:tr h="370840">
                <a:tc>
                  <a:txBody>
                    <a:bodyPr/>
                    <a:lstStyle/>
                    <a:p>
                      <a:r>
                        <a:rPr lang="en-US" dirty="0" smtClean="0"/>
                        <a:t>Latent variable structures</a:t>
                      </a:r>
                      <a:endParaRPr lang="en-US" dirty="0"/>
                    </a:p>
                  </a:txBody>
                  <a:tcPr/>
                </a:tc>
                <a:tc>
                  <a:txBody>
                    <a:bodyPr/>
                    <a:lstStyle/>
                    <a:p>
                      <a:r>
                        <a:rPr lang="en-US" dirty="0" smtClean="0"/>
                        <a:t>Typically</a:t>
                      </a:r>
                      <a:r>
                        <a:rPr lang="en-US" baseline="0" dirty="0" smtClean="0"/>
                        <a:t> only measured variables</a:t>
                      </a:r>
                    </a:p>
                  </a:txBody>
                  <a:tcPr/>
                </a:tc>
              </a:tr>
              <a:tr h="370840">
                <a:tc>
                  <a:txBody>
                    <a:bodyPr/>
                    <a:lstStyle/>
                    <a:p>
                      <a:r>
                        <a:rPr lang="en-US" dirty="0" smtClean="0"/>
                        <a:t>Cannot</a:t>
                      </a:r>
                      <a:r>
                        <a:rPr lang="en-US" baseline="0" dirty="0" smtClean="0"/>
                        <a:t> be trained with new data</a:t>
                      </a:r>
                      <a:endParaRPr lang="en-US" dirty="0"/>
                    </a:p>
                  </a:txBody>
                  <a:tcPr/>
                </a:tc>
                <a:tc>
                  <a:txBody>
                    <a:bodyPr/>
                    <a:lstStyle/>
                    <a:p>
                      <a:r>
                        <a:rPr lang="en-US" dirty="0" smtClean="0"/>
                        <a:t>New data can be added to train model</a:t>
                      </a:r>
                      <a:endParaRPr lang="en-US" dirty="0"/>
                    </a:p>
                  </a:txBody>
                  <a:tcPr/>
                </a:tc>
              </a:tr>
              <a:tr h="370840">
                <a:tc>
                  <a:txBody>
                    <a:bodyPr/>
                    <a:lstStyle/>
                    <a:p>
                      <a:r>
                        <a:rPr lang="en-US" dirty="0" smtClean="0"/>
                        <a:t>Covariance Matrices</a:t>
                      </a:r>
                      <a:endParaRPr lang="en-US" dirty="0"/>
                    </a:p>
                  </a:txBody>
                  <a:tcPr/>
                </a:tc>
                <a:tc>
                  <a:txBody>
                    <a:bodyPr/>
                    <a:lstStyle/>
                    <a:p>
                      <a:r>
                        <a:rPr lang="en-US" dirty="0" smtClean="0"/>
                        <a:t>Use computation probabilistic</a:t>
                      </a:r>
                      <a:r>
                        <a:rPr lang="en-US" baseline="0" dirty="0" smtClean="0"/>
                        <a:t> distributions at each node</a:t>
                      </a:r>
                      <a:endParaRPr lang="en-US" dirty="0"/>
                    </a:p>
                  </a:txBody>
                  <a:tcPr/>
                </a:tc>
              </a:tr>
              <a:tr h="370840">
                <a:tc>
                  <a:txBody>
                    <a:bodyPr/>
                    <a:lstStyle/>
                    <a:p>
                      <a:r>
                        <a:rPr lang="en-US" dirty="0" smtClean="0"/>
                        <a:t>Can describe the data observed</a:t>
                      </a:r>
                      <a:endParaRPr lang="en-US" dirty="0"/>
                    </a:p>
                  </a:txBody>
                  <a:tcPr/>
                </a:tc>
                <a:tc>
                  <a:txBody>
                    <a:bodyPr/>
                    <a:lstStyle/>
                    <a:p>
                      <a:r>
                        <a:rPr lang="en-US" dirty="0" smtClean="0"/>
                        <a:t>Can infer the probability</a:t>
                      </a:r>
                      <a:r>
                        <a:rPr lang="en-US" baseline="0" dirty="0" smtClean="0"/>
                        <a:t> of an event given certain criteria</a:t>
                      </a:r>
                      <a:endParaRPr lang="en-US" dirty="0"/>
                    </a:p>
                  </a:txBody>
                  <a:tcPr/>
                </a:tc>
              </a:tr>
            </a:tbl>
          </a:graphicData>
        </a:graphic>
      </p:graphicFrame>
    </p:spTree>
    <p:extLst>
      <p:ext uri="{BB962C8B-B14F-4D97-AF65-F5344CB8AC3E}">
        <p14:creationId xmlns:p14="http://schemas.microsoft.com/office/powerpoint/2010/main" val="315689780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idescreenPresentation16x9">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shade val="45000"/>
                <a:satMod val="150000"/>
              </a:schemeClr>
            </a:gs>
            <a:gs pos="35000">
              <a:schemeClr val="phClr">
                <a:shade val="60000"/>
                <a:satMod val="150000"/>
              </a:schemeClr>
            </a:gs>
            <a:gs pos="100000">
              <a:schemeClr val="phClr">
                <a:tint val="97000"/>
                <a:satMod val="200000"/>
              </a:schemeClr>
            </a:gs>
          </a:gsLst>
          <a:lin ang="16200000" scaled="1"/>
        </a:gra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E92F831A-BD16-4DAF-8CAE-F21564186FD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Widescreen presentation</Template>
  <TotalTime>0</TotalTime>
  <Words>1507</Words>
  <Application>Microsoft Office PowerPoint</Application>
  <PresentationFormat>On-screen Show (16:9)</PresentationFormat>
  <Paragraphs>199</Paragraphs>
  <Slides>30</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Tw Cen MT</vt:lpstr>
      <vt:lpstr>Wingdings</vt:lpstr>
      <vt:lpstr>Wingdings 2</vt:lpstr>
      <vt:lpstr>WidescreenPresentation16x9</vt:lpstr>
      <vt:lpstr>Bayesian Networks  NRES 746:  Advanced Analysis Methods in Natural Resources and Environmental Science  Fall 2016  Dr. Kevin Shoemaker</vt:lpstr>
      <vt:lpstr>What are we going to talk about?</vt:lpstr>
      <vt:lpstr>Back in the day….</vt:lpstr>
      <vt:lpstr>A.K.A……</vt:lpstr>
      <vt:lpstr>Bayes Nets in Natural Resources</vt:lpstr>
      <vt:lpstr>Review of Structural Equation Modeling</vt:lpstr>
      <vt:lpstr>Review of Structural Equation Modeling</vt:lpstr>
      <vt:lpstr>Comparison of Bayesian Networks to SEMs</vt:lpstr>
      <vt:lpstr>Comparison of Bayesian Networks to SEMs</vt:lpstr>
      <vt:lpstr>Bayesian Network Theory</vt:lpstr>
      <vt:lpstr>Bayesian Network Theory</vt:lpstr>
      <vt:lpstr>Bayesian Network Theory</vt:lpstr>
      <vt:lpstr>Bayesian Network Theory</vt:lpstr>
      <vt:lpstr>Bayesian Network Theory</vt:lpstr>
      <vt:lpstr>Bayesian Network Theory</vt:lpstr>
      <vt:lpstr>Bayesian Network Theory – Inference/Learning</vt:lpstr>
      <vt:lpstr>Bayesian Network Theory –Conditional Independence, Markov property, d - separation</vt:lpstr>
      <vt:lpstr>Let’s run through a simple example…</vt:lpstr>
      <vt:lpstr>More examples..bnlearn site</vt:lpstr>
      <vt:lpstr>What do BNs look like in literature?</vt:lpstr>
      <vt:lpstr>Bayesian Networks are cool because…</vt:lpstr>
      <vt:lpstr>But caveat emptor…..</vt:lpstr>
      <vt:lpstr>When can I use Bayesian Networks?</vt:lpstr>
      <vt:lpstr>Where is it being used today?</vt:lpstr>
      <vt:lpstr>What does the future look like?</vt:lpstr>
      <vt:lpstr>Where can I learn more? - Books</vt:lpstr>
      <vt:lpstr>Where can I learn more? – Software/Other</vt:lpstr>
      <vt:lpstr>References</vt:lpstr>
      <vt:lpstr>Discussion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2016-10-13T04:13:52Z</dcterms:created>
  <dcterms:modified xsi:type="dcterms:W3CDTF">2016-10-17T16:17:25Z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TC101769309990</vt:lpwstr>
  </property>
</Properties>
</file>