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80205" r:id="rId2"/>
    <p:sldId id="2147480206" r:id="rId3"/>
    <p:sldId id="257" r:id="rId4"/>
    <p:sldId id="2147480203" r:id="rId5"/>
    <p:sldId id="2147480154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B35-215C-4805-B911-8507BADC4E0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A723-A65D-4352-B6A3-0AD95E90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When we say your data is your data, we mean that all of the data you use or generate with Azure OpenAI Service is stored encrypted at rest in </a:t>
            </a:r>
            <a:r>
              <a:rPr lang="en-US" sz="18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your organization’s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Azure subscription.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data is always under your control.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And when we say your data is not used to train foundation models, we mean that training data provided by the customer is only used to fine-tune the customer’s model and is not used by Microsoft to train or improve any Microsoft models.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Any fine-tuning you do stays in that Azure subscription, and </a:t>
            </a:r>
            <a:r>
              <a:rPr lang="en-US" sz="18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never moves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into the foundation AI models used by the world at large.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don’t have to worry about training the model with your data, and then having a competitor be able to use that learning. The fine-tuned model only lives in </a:t>
            </a:r>
            <a:r>
              <a:rPr lang="en-US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subscription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only </a:t>
            </a:r>
            <a:r>
              <a:rPr lang="en-US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to use it.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all of your data and AI models are protected by the most comprehensive enterprise compliance and security controls in the industry.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gives you the confidence to build great AI solutions on Azure and the Microsoft cloud.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6CC9AB-C7F4-4106-BD7F-6816938D1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7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1CE52-E299-4C04-9DC6-E70C6C51C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0AB-9F6A-053A-0A25-4F8534CC8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973D-04CC-5FC5-F87C-19E66BF8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0A25-432A-F4AC-3469-E73FA99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6352-0FE9-1F73-9C9F-1D163806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0-019E-6026-D8FC-62F606C9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6E4-DCFC-07C3-AD03-D421C28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8A37-E4FD-5ECE-A704-5D4CBE13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4925-8160-5258-C36A-048BA5A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3B5-1760-4E32-C36A-C76D3CB3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3875-8BA9-85A4-C8F6-0420BFA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F840C-4EFA-01A7-8679-491E988A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33501-EFEF-76DC-E4E4-1B5B5EF2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AA70-A363-BEE9-1601-8368F7B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7D16-94E8-A62E-BBD4-8DD99383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E39-3883-AC66-4E2B-1AA9E091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F3-6BF8-3E27-6608-61405BF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55F-3C85-221F-6347-4F045B47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AE8B-39EB-BB2C-7A16-3AA5F7C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D4B0-2537-9673-EF25-9542EE69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1A7-7C95-37A3-554F-52EFA90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DBF0-B464-D71F-AFCF-92973AD9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0532-7156-D498-0DF8-B2F26758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4780-293F-5AE5-B76C-CAA79CCC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25CE-D9E5-5115-10BB-1261CAE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134A-33ED-B5ED-1BC3-3F56F87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4372-B0ED-6629-F61A-2E35502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D424-3752-1167-3455-F6DAAC679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A779-5A8B-4D2B-B728-22C452AE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6DCD-A575-2B4F-7EB1-5AE02C16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5297-099B-7625-592A-25E8D6A8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6F35-30BC-17AD-BF20-BF0D62E3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13CC-29F8-34C7-163E-3CBC5B5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7F46-394C-2432-9A23-063560AC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5F6D-9320-9041-2EC7-B22648DD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D1255-B072-E4DA-9A63-AEBE7270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8183-4C1D-0CED-B3BC-91120F77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5450-E2C4-6036-90FE-0020773C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CD664-99B6-1DA4-67C0-1ACA6C4B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48F6-B387-58EE-9F3A-5502CDA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28B1-F8D0-14F9-25D2-E7005D5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92C9F-D7BC-4064-338F-AC2D376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7006-7677-632F-4365-D96F8D9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F09F-2044-1EBC-03C8-23092B70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85AAE-939C-2561-B66A-2845846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8173-0A23-B369-2F57-97C36593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4017-1A68-9EB1-0B3D-F4CEEB4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D75C-1034-1E96-2462-D7EA06D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065F-4D5A-90C2-472E-C8939EEE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C0FB-9A0F-01BB-279C-487D74A2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1954-D9AE-6896-7C78-CBE20A5A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9EAE-163B-616D-87B8-1580E337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FA4D8-1F7C-0759-98DE-B2E91533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FB35-DFB6-06D8-5565-3725333A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C3267-43F0-7E2B-A0D5-E8A3D06C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8CC0-AF32-BEA6-65CD-3BE9EBA3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BC4C-FE2E-DCFB-657D-73E79CD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4A37-0C0B-B757-FABD-5F609728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E672-0522-207E-8277-B37F0C37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3E65B-594B-0FCD-CCF5-A46C777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77DA-E805-6460-7C95-E525DDBC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2A20-3E5B-498C-BEF4-0B50F4788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6FBE-37A9-D7E6-B36F-7999A912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DE1-5B19-2501-12F9-13621656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ka.ms/kevintupper" TargetMode="External"/><Relationship Id="rId4" Type="http://schemas.openxmlformats.org/officeDocument/2006/relationships/hyperlink" Target="https://aka.ms/better-sto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A17993-9462-B206-D2F7-82A1A75A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46" y="5357231"/>
            <a:ext cx="2025583" cy="4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65B7BD-216C-155A-E9A3-5EA1D05AB77A}"/>
              </a:ext>
            </a:extLst>
          </p:cNvPr>
          <p:cNvSpPr txBox="1">
            <a:spLocks/>
          </p:cNvSpPr>
          <p:nvPr/>
        </p:nvSpPr>
        <p:spPr>
          <a:xfrm>
            <a:off x="762818" y="643467"/>
            <a:ext cx="10829658" cy="128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96112">
              <a:spcAft>
                <a:spcPts val="600"/>
              </a:spcAft>
            </a:pPr>
            <a:r>
              <a:rPr lang="en-US" dirty="0"/>
              <a:t>Empowering your Statistics with Better Stories</a:t>
            </a:r>
          </a:p>
          <a:p>
            <a:pPr defTabSz="896112">
              <a:spcAft>
                <a:spcPts val="600"/>
              </a:spcAft>
            </a:pPr>
            <a:r>
              <a:rPr lang="en-US" dirty="0">
                <a:hlinkClick r:id="rId4"/>
              </a:rPr>
              <a:t>aka.ms/better-stories</a:t>
            </a:r>
            <a:r>
              <a:rPr lang="en-US" dirty="0"/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53A0EB-F32E-1A54-845E-A6D56383DE73}"/>
              </a:ext>
            </a:extLst>
          </p:cNvPr>
          <p:cNvSpPr txBox="1">
            <a:spLocks/>
          </p:cNvSpPr>
          <p:nvPr/>
        </p:nvSpPr>
        <p:spPr>
          <a:xfrm>
            <a:off x="762818" y="4931304"/>
            <a:ext cx="6499501" cy="12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Kevin Tupper (</a:t>
            </a:r>
            <a:r>
              <a:rPr lang="en-US" sz="2800" dirty="0">
                <a:solidFill>
                  <a:schemeClr val="tx1"/>
                </a:solidFill>
                <a:hlinkClick r:id="rId5"/>
              </a:rPr>
              <a:t>aka.ms/</a:t>
            </a:r>
            <a:r>
              <a:rPr lang="en-US" sz="2800" dirty="0" err="1">
                <a:solidFill>
                  <a:schemeClr val="tx1"/>
                </a:solidFill>
                <a:hlinkClick r:id="rId5"/>
              </a:rPr>
              <a:t>kevintupper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Microsoft, Federal AI Evangelist</a:t>
            </a:r>
          </a:p>
        </p:txBody>
      </p:sp>
    </p:spTree>
    <p:extLst>
      <p:ext uri="{BB962C8B-B14F-4D97-AF65-F5344CB8AC3E}">
        <p14:creationId xmlns:p14="http://schemas.microsoft.com/office/powerpoint/2010/main" val="38976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2548F58-5B36-1997-20A3-7EF683F8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0" y="815722"/>
            <a:ext cx="5149296" cy="40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77CDC-C2E5-1413-D859-9F972D0CFA2F}"/>
              </a:ext>
            </a:extLst>
          </p:cNvPr>
          <p:cNvSpPr txBox="1"/>
          <p:nvPr/>
        </p:nvSpPr>
        <p:spPr>
          <a:xfrm>
            <a:off x="7155243" y="1928589"/>
            <a:ext cx="44737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/>
              <a:t>Use LLMs to improve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Speaking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Writing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Ideating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541E-576F-20C8-9721-014F142AF2E1}"/>
              </a:ext>
            </a:extLst>
          </p:cNvPr>
          <p:cNvSpPr txBox="1"/>
          <p:nvPr/>
        </p:nvSpPr>
        <p:spPr>
          <a:xfrm>
            <a:off x="563000" y="4967808"/>
            <a:ext cx="553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“Your success in life will be determined largely by your ability to speak, your ability to write, and the quality of your ideas, in that order.” — Patrick Winston</a:t>
            </a:r>
          </a:p>
        </p:txBody>
      </p:sp>
    </p:spTree>
    <p:extLst>
      <p:ext uri="{BB962C8B-B14F-4D97-AF65-F5344CB8AC3E}">
        <p14:creationId xmlns:p14="http://schemas.microsoft.com/office/powerpoint/2010/main" val="22283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182987E-DD4C-0994-C055-394B80FD25EB}"/>
              </a:ext>
            </a:extLst>
          </p:cNvPr>
          <p:cNvSpPr txBox="1"/>
          <p:nvPr/>
        </p:nvSpPr>
        <p:spPr>
          <a:xfrm>
            <a:off x="7699385" y="458956"/>
            <a:ext cx="3828156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Generative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coherent and sensible output based on statistical probabilities of what comes next in a sequence of words. While plausible, and usually right, it is not always right.</a:t>
            </a:r>
          </a:p>
          <a:p>
            <a:endParaRPr lang="en-US" sz="2400" u="sng" dirty="0"/>
          </a:p>
          <a:p>
            <a:r>
              <a:rPr lang="en-US" sz="2400" u="sng" dirty="0"/>
              <a:t>Pre-trained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vast amounts of content from various sources like books, articles, websites, and code repositories.</a:t>
            </a:r>
          </a:p>
          <a:p>
            <a:endParaRPr lang="en-US" sz="2400" u="sng" dirty="0"/>
          </a:p>
          <a:p>
            <a:r>
              <a:rPr lang="en-US" sz="2400" u="sng" dirty="0"/>
              <a:t>Transformer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 learning model that understands words, parts of words, and patterns of words and how they relate to each other in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4F12A-ED22-FDE1-8292-712453D8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469622" cy="68690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A644D-D3E6-03DD-7002-5878EA9B9A71}"/>
              </a:ext>
            </a:extLst>
          </p:cNvPr>
          <p:cNvGrpSpPr/>
          <p:nvPr/>
        </p:nvGrpSpPr>
        <p:grpSpPr>
          <a:xfrm>
            <a:off x="5413697" y="1058346"/>
            <a:ext cx="1885239" cy="2424325"/>
            <a:chOff x="5287113" y="976460"/>
            <a:chExt cx="1885239" cy="24243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5107D4-1450-E83D-16A4-3E4A9D8B05D1}"/>
                </a:ext>
              </a:extLst>
            </p:cNvPr>
            <p:cNvGrpSpPr/>
            <p:nvPr/>
          </p:nvGrpSpPr>
          <p:grpSpPr>
            <a:xfrm>
              <a:off x="5287113" y="1133969"/>
              <a:ext cx="1885239" cy="2087215"/>
              <a:chOff x="4479823" y="796512"/>
              <a:chExt cx="1885239" cy="208721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FF13A36-EEC2-39AA-7AD2-086654877487}"/>
                  </a:ext>
                </a:extLst>
              </p:cNvPr>
              <p:cNvSpPr/>
              <p:nvPr/>
            </p:nvSpPr>
            <p:spPr>
              <a:xfrm>
                <a:off x="5000112" y="1524527"/>
                <a:ext cx="1364950" cy="6276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GPT-4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43B86CA8-FDD9-3F34-CE5B-A7FA6A348302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4479823" y="796512"/>
                <a:ext cx="1202764" cy="728015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CFB2955-11EB-28C5-6AEE-8D5FBCAD5BA6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4479823" y="2152207"/>
                <a:ext cx="1202764" cy="731520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3C40773-F742-CD2E-5633-6AC6F0104FE6}"/>
                </a:ext>
              </a:extLst>
            </p:cNvPr>
            <p:cNvSpPr/>
            <p:nvPr/>
          </p:nvSpPr>
          <p:spPr>
            <a:xfrm>
              <a:off x="5738939" y="976460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A4E3AE9-AEB4-885C-CC6C-E62DE6E681BE}"/>
                </a:ext>
              </a:extLst>
            </p:cNvPr>
            <p:cNvSpPr/>
            <p:nvPr/>
          </p:nvSpPr>
          <p:spPr>
            <a:xfrm>
              <a:off x="5738939" y="3073526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9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1FA725-A531-A827-F53F-B6AD4383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7746405" cy="646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Visiting France?  You must see . . .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A75B6-AD4C-74D2-6C9C-EB320B0F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238289"/>
            <a:ext cx="387709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Paris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(12.3%)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57762-100D-68CC-68A0-D6BEE65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967864"/>
            <a:ext cx="270751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(8.1%)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B6529-3FC5-E1FF-1961-CBCEBF6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2707452"/>
            <a:ext cx="1961111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Notre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(5.6%)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72D845-9475-2D2B-A9C4-35A0601A1454}"/>
              </a:ext>
            </a:extLst>
          </p:cNvPr>
          <p:cNvGrpSpPr/>
          <p:nvPr/>
        </p:nvGrpSpPr>
        <p:grpSpPr>
          <a:xfrm>
            <a:off x="1141445" y="4432937"/>
            <a:ext cx="9909110" cy="1354714"/>
            <a:chOff x="1156996" y="4020958"/>
            <a:chExt cx="9909110" cy="13547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1526BC-53A6-364D-6E9A-2834B00AF0A8}"/>
                </a:ext>
              </a:extLst>
            </p:cNvPr>
            <p:cNvSpPr/>
            <p:nvPr/>
          </p:nvSpPr>
          <p:spPr>
            <a:xfrm>
              <a:off x="1156996" y="4020958"/>
              <a:ext cx="9909110" cy="13547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46539-E928-58F4-88DC-55A8A9C5E5F6}"/>
                </a:ext>
              </a:extLst>
            </p:cNvPr>
            <p:cNvSpPr txBox="1"/>
            <p:nvPr/>
          </p:nvSpPr>
          <p:spPr>
            <a:xfrm>
              <a:off x="1279557" y="4290742"/>
              <a:ext cx="9632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Choose the most likely word or phrase that follows for given a context, add in some randomization, and GPTs generate very human-like output. </a:t>
              </a:r>
            </a:p>
          </p:txBody>
        </p:sp>
      </p:grp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BBB581E2-38CC-8326-5E44-F72E8106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747" y="1482328"/>
            <a:ext cx="1556142" cy="1333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81DC6-F743-1F2E-3FE8-90D051997AB7}"/>
              </a:ext>
            </a:extLst>
          </p:cNvPr>
          <p:cNvSpPr txBox="1"/>
          <p:nvPr/>
        </p:nvSpPr>
        <p:spPr>
          <a:xfrm>
            <a:off x="8619871" y="2815627"/>
            <a:ext cx="1647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10 things to do in France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0B5AF-3FA7-A719-3435-F901D69FF4CC}"/>
              </a:ext>
            </a:extLst>
          </p:cNvPr>
          <p:cNvGrpSpPr/>
          <p:nvPr/>
        </p:nvGrpSpPr>
        <p:grpSpPr>
          <a:xfrm>
            <a:off x="7887676" y="1122888"/>
            <a:ext cx="3112284" cy="2306112"/>
            <a:chOff x="7106771" y="2844611"/>
            <a:chExt cx="1828800" cy="18288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54B318-17FE-36F0-768E-42ED7A0B06BF}"/>
                </a:ext>
              </a:extLst>
            </p:cNvPr>
            <p:cNvCxnSpPr>
              <a:cxnSpLocks/>
            </p:cNvCxnSpPr>
            <p:nvPr/>
          </p:nvCxnSpPr>
          <p:spPr>
            <a:xfrm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35B81B-34D0-932C-2B4E-ED6C87AF5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6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56561-F759-7CAD-E1E4-FCCFAACE27FE}"/>
              </a:ext>
            </a:extLst>
          </p:cNvPr>
          <p:cNvSpPr txBox="1"/>
          <p:nvPr/>
        </p:nvSpPr>
        <p:spPr>
          <a:xfrm>
            <a:off x="5600737" y="1640096"/>
            <a:ext cx="46232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is stored encrypted in your Azure subscription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4BE-7B1F-444D-2557-2BA6244369A3}"/>
              </a:ext>
            </a:extLst>
          </p:cNvPr>
          <p:cNvSpPr txBox="1"/>
          <p:nvPr/>
        </p:nvSpPr>
        <p:spPr>
          <a:xfrm>
            <a:off x="5600736" y="2559069"/>
            <a:ext cx="56809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OpenAI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Service provisioned in your Azure subscription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5AC0C-1A6A-CC17-CE1B-F57E02D8CC29}"/>
              </a:ext>
            </a:extLst>
          </p:cNvPr>
          <p:cNvSpPr txBox="1"/>
          <p:nvPr/>
        </p:nvSpPr>
        <p:spPr>
          <a:xfrm>
            <a:off x="5600737" y="3021841"/>
            <a:ext cx="484380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fine tuning stays in your Azure subscription and never moves into the foundation AI models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92EAF4-DCFC-7873-C8E6-C48FB93C8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206917"/>
            <a:ext cx="10807564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67B700-D2B3-B24F-6CC3-1625CE70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77857"/>
            <a:ext cx="10807564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B432F3-B845-C79B-739D-37F74439C0DF}"/>
              </a:ext>
            </a:extLst>
          </p:cNvPr>
          <p:cNvSpPr txBox="1"/>
          <p:nvPr/>
        </p:nvSpPr>
        <p:spPr>
          <a:xfrm>
            <a:off x="5600737" y="4526740"/>
            <a:ext cx="50169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Private Virtual Networks, Role Based Access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DA627-6D32-049F-BF7C-DC1CA5D597B1}"/>
              </a:ext>
            </a:extLst>
          </p:cNvPr>
          <p:cNvSpPr txBox="1"/>
          <p:nvPr/>
        </p:nvSpPr>
        <p:spPr>
          <a:xfrm>
            <a:off x="5600737" y="4079188"/>
            <a:ext cx="50575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Encrypted with Customer Managed Keys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1C9E8-8375-8793-F3AA-09D6944CB448}"/>
              </a:ext>
            </a:extLst>
          </p:cNvPr>
          <p:cNvSpPr txBox="1"/>
          <p:nvPr/>
        </p:nvSpPr>
        <p:spPr>
          <a:xfrm>
            <a:off x="5600737" y="4951906"/>
            <a:ext cx="50575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Soc2, ISO, HIPPA, CSA STAR Compliant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ADB20E-5087-0FFF-CEC2-7EFAEB7CCD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804" y="1578523"/>
            <a:ext cx="3490434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spc="-5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j-lt"/>
                <a:ea typeface="+mj-lt"/>
                <a:cs typeface="Segoe UI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Your data is your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6D6352-143D-C428-E027-9C85596C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34603" y="1917386"/>
            <a:ext cx="418036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rgbClr val="8EC8E8"/>
                </a:gs>
                <a:gs pos="100000">
                  <a:srgbClr val="CD9AD0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A98CBE-AD9E-FE6D-F929-E4543BD6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6433" y="3119464"/>
            <a:ext cx="43207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rgbClr val="8EC8E8"/>
                </a:gs>
                <a:gs pos="100000">
                  <a:srgbClr val="CD9AD0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39D523-051E-4312-4BF3-22D7E1B9D8C8}"/>
              </a:ext>
            </a:extLst>
          </p:cNvPr>
          <p:cNvSpPr txBox="1"/>
          <p:nvPr/>
        </p:nvSpPr>
        <p:spPr>
          <a:xfrm>
            <a:off x="31804" y="2371028"/>
            <a:ext cx="4268267" cy="1200329"/>
          </a:xfrm>
          <a:prstGeom prst="rect">
            <a:avLst/>
          </a:prstGeom>
          <a:noFill/>
        </p:spPr>
        <p:txBody>
          <a:bodyPr wrap="square" lIns="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Your data from any fine-tuning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is not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used to train the foundation AI models</a:t>
            </a:r>
          </a:p>
        </p:txBody>
      </p:sp>
      <p:grpSp>
        <p:nvGrpSpPr>
          <p:cNvPr id="36" name="Group 35" descr="Microsoft Cloud runs on trust ">
            <a:extLst>
              <a:ext uri="{FF2B5EF4-FFF2-40B4-BE49-F238E27FC236}">
                <a16:creationId xmlns:a16="http://schemas.microsoft.com/office/drawing/2014/main" id="{CB64F945-1BE8-3F43-A4DB-18B32866D449}"/>
              </a:ext>
            </a:extLst>
          </p:cNvPr>
          <p:cNvGrpSpPr/>
          <p:nvPr/>
        </p:nvGrpSpPr>
        <p:grpSpPr>
          <a:xfrm>
            <a:off x="66107" y="63608"/>
            <a:ext cx="4586324" cy="941544"/>
            <a:chOff x="637360" y="508569"/>
            <a:chExt cx="4586324" cy="941544"/>
          </a:xfrm>
        </p:grpSpPr>
        <p:sp>
          <p:nvSpPr>
            <p:cNvPr id="25" name="Title 14">
              <a:extLst>
                <a:ext uri="{FF2B5EF4-FFF2-40B4-BE49-F238E27FC236}">
                  <a16:creationId xmlns:a16="http://schemas.microsoft.com/office/drawing/2014/main" id="{0ADCDDFB-2BBC-E088-080A-449120C938D4}"/>
                </a:ext>
              </a:extLst>
            </p:cNvPr>
            <p:cNvSpPr txBox="1">
              <a:spLocks/>
            </p:cNvSpPr>
            <p:nvPr/>
          </p:nvSpPr>
          <p:spPr>
            <a:xfrm>
              <a:off x="637360" y="508569"/>
              <a:ext cx="4586324" cy="443198"/>
            </a:xfrm>
            <a:prstGeom prst="rect">
              <a:avLst/>
            </a:prstGeom>
            <a:noFill/>
            <a:ln>
              <a:noFill/>
              <a:prstDash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7979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20876" algn="l"/>
                </a:tabLst>
                <a:defRPr/>
              </a:pPr>
              <a:r>
                <a:rPr kumimoji="0" lang="en-CA" sz="3200" b="0" i="0" u="none" strike="noStrike" kern="1200" cap="none" spc="-50" normalizeH="0" baseline="0" noProof="0">
                  <a:ln w="3175"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Microsoft Azure Cloud</a:t>
              </a:r>
            </a:p>
          </p:txBody>
        </p:sp>
        <p:sp>
          <p:nvSpPr>
            <p:cNvPr id="26" name="Title 14">
              <a:extLst>
                <a:ext uri="{FF2B5EF4-FFF2-40B4-BE49-F238E27FC236}">
                  <a16:creationId xmlns:a16="http://schemas.microsoft.com/office/drawing/2014/main" id="{38783F9C-7059-859A-1382-54EAAA300742}"/>
                </a:ext>
              </a:extLst>
            </p:cNvPr>
            <p:cNvSpPr txBox="1">
              <a:spLocks/>
            </p:cNvSpPr>
            <p:nvPr/>
          </p:nvSpPr>
          <p:spPr>
            <a:xfrm>
              <a:off x="637360" y="1062315"/>
              <a:ext cx="3898541" cy="387798"/>
            </a:xfrm>
            <a:prstGeom prst="rect">
              <a:avLst/>
            </a:prstGeom>
            <a:noFill/>
            <a:ln>
              <a:noFill/>
              <a:prstDash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79799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20876" algn="l"/>
                </a:tabLst>
                <a:defRPr/>
              </a:pPr>
              <a:r>
                <a:rPr kumimoji="0" lang="en-CA" sz="2800" b="0" i="0" u="none" strike="noStrike" kern="1200" cap="none" spc="-5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Runs on trust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DB56CD-E405-655B-4F5D-F6004CC9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4294" y="4423257"/>
            <a:ext cx="1180372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rgbClr val="8EC8E8"/>
                </a:gs>
                <a:gs pos="100000">
                  <a:srgbClr val="CD9AD0"/>
                </a:gs>
              </a:gsLst>
              <a:lin ang="0" scaled="1"/>
              <a:tileRect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C29647-8B43-B439-D0C5-67E406CEA090}"/>
              </a:ext>
            </a:extLst>
          </p:cNvPr>
          <p:cNvSpPr txBox="1"/>
          <p:nvPr/>
        </p:nvSpPr>
        <p:spPr>
          <a:xfrm>
            <a:off x="31804" y="4038493"/>
            <a:ext cx="5057560" cy="120032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Your data is protected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by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/>
                <a:ea typeface="+mj-lt"/>
                <a:cs typeface="Segoe UI Semibold"/>
              </a:rPr>
              <a:t>the most comprehensive enterprise compliance and security controls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AE7DB-EDBB-2A89-26C6-EC2640A5B840}"/>
              </a:ext>
            </a:extLst>
          </p:cNvPr>
          <p:cNvSpPr txBox="1"/>
          <p:nvPr/>
        </p:nvSpPr>
        <p:spPr>
          <a:xfrm>
            <a:off x="289348" y="5608656"/>
            <a:ext cx="910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</a:rPr>
              <a:t>And now approved as a Service within the FedRAMP High Authorization for Azure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0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-4.44444E-6 L -0.01485 -4.44444E-6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29167E-6 -2.22222E-6 L -0.01485 -2.22222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0833E-6 -3.7037E-7 L -0.01484 -3.7037E-7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-1.48148E-6 L -0.01485 -1.48148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7.40741E-7 L -0.01484 7.40741E-7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-4.81481E-6 L -0.01485 -4.81481E-6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10" grpId="1"/>
      <p:bldP spid="14" grpId="0"/>
      <p:bldP spid="14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enerated by DALL·E">
            <a:extLst>
              <a:ext uri="{FF2B5EF4-FFF2-40B4-BE49-F238E27FC236}">
                <a16:creationId xmlns:a16="http://schemas.microsoft.com/office/drawing/2014/main" id="{F08A72A6-1D96-AC96-8AAB-42CC3D607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02DA5-9162-BE42-9BCE-A79355C0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-1"/>
            <a:ext cx="12001502" cy="685800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690C399-D7D5-9618-755C-19352E45231F}"/>
              </a:ext>
            </a:extLst>
          </p:cNvPr>
          <p:cNvSpPr txBox="1">
            <a:spLocks/>
          </p:cNvSpPr>
          <p:nvPr/>
        </p:nvSpPr>
        <p:spPr>
          <a:xfrm>
            <a:off x="101600" y="365125"/>
            <a:ext cx="112522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Hallucinate much?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82F1A-F6FB-93CE-0EE4-94EC2E723C51}"/>
              </a:ext>
            </a:extLst>
          </p:cNvPr>
          <p:cNvSpPr txBox="1"/>
          <p:nvPr/>
        </p:nvSpPr>
        <p:spPr>
          <a:xfrm>
            <a:off x="323272" y="1219200"/>
            <a:ext cx="416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situation where the model generates text that is not grounded in reality, is factually incorrect, or doesn't align with the input provided.</a:t>
            </a:r>
          </a:p>
        </p:txBody>
      </p:sp>
    </p:spTree>
    <p:extLst>
      <p:ext uri="{BB962C8B-B14F-4D97-AF65-F5344CB8AC3E}">
        <p14:creationId xmlns:p14="http://schemas.microsoft.com/office/powerpoint/2010/main" val="27754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545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Your data is your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Tupper</dc:creator>
  <cp:lastModifiedBy>Kevin Tupper</cp:lastModifiedBy>
  <cp:revision>5</cp:revision>
  <dcterms:created xsi:type="dcterms:W3CDTF">2024-04-17T15:07:05Z</dcterms:created>
  <dcterms:modified xsi:type="dcterms:W3CDTF">2024-04-17T18:22:17Z</dcterms:modified>
</cp:coreProperties>
</file>