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147480181" r:id="rId4"/>
    <p:sldId id="2147482126" r:id="rId5"/>
    <p:sldId id="214748212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5" autoAdjust="0"/>
    <p:restoredTop sz="65635" autoAdjust="0"/>
  </p:normalViewPr>
  <p:slideViewPr>
    <p:cSldViewPr snapToGrid="0">
      <p:cViewPr varScale="1">
        <p:scale>
          <a:sx n="85" d="100"/>
          <a:sy n="85"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524F9-EAA1-45F6-8B15-5326025838BB}" type="datetimeFigureOut">
              <a:rPr lang="en-US" smtClean="0"/>
              <a:t>4/21/2024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500B8-1CC9-414F-BD63-4A6CA7842FAA}" type="slidenum">
              <a:rPr lang="en-US" smtClean="0"/>
              <a:t>‹#›</a:t>
            </a:fld>
            <a:endParaRPr lang="en-US"/>
          </a:p>
        </p:txBody>
      </p:sp>
    </p:spTree>
    <p:extLst>
      <p:ext uri="{BB962C8B-B14F-4D97-AF65-F5344CB8AC3E}">
        <p14:creationId xmlns:p14="http://schemas.microsoft.com/office/powerpoint/2010/main" val="313856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Humanity is in a transitional period. We are moving from the Digital Age into the AI Age. In this new era, AI is more than just a tool – it's a fundamental part of how we process information and make decisions. AI can help us interpret complex data, assist us in tackling difficult problems, and act as an advisor for our most challenging decisions.</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For government, AI can help streamline operations, inform decision-making, and enhance citizen engagement.</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To thrive in this new era, we need to become AI literate. This includes having some functional/foundational knowledge. That’s what this initial primer is about.</a:t>
            </a:r>
          </a:p>
          <a:p>
            <a:endParaRPr lang="en-US" dirty="0"/>
          </a:p>
        </p:txBody>
      </p:sp>
      <p:sp>
        <p:nvSpPr>
          <p:cNvPr id="4" name="Slide Number Placeholder 3"/>
          <p:cNvSpPr>
            <a:spLocks noGrp="1"/>
          </p:cNvSpPr>
          <p:nvPr>
            <p:ph type="sldNum" sz="quarter" idx="5"/>
          </p:nvPr>
        </p:nvSpPr>
        <p:spPr/>
        <p:txBody>
          <a:bodyPr/>
          <a:lstStyle/>
          <a:p>
            <a:fld id="{08E500B8-1CC9-414F-BD63-4A6CA7842FAA}" type="slidenum">
              <a:rPr lang="en-US" smtClean="0"/>
              <a:t>1</a:t>
            </a:fld>
            <a:endParaRPr lang="en-US"/>
          </a:p>
        </p:txBody>
      </p:sp>
    </p:spTree>
    <p:extLst>
      <p:ext uri="{BB962C8B-B14F-4D97-AF65-F5344CB8AC3E}">
        <p14:creationId xmlns:p14="http://schemas.microsoft.com/office/powerpoint/2010/main" val="326126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Shift from Digital to AI</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As we shift from the Digital Age to the AI Age, our role at Microsoft Federal becomes increasingly vital. We are not just participants but leaders in fostering AI Literacy. It's essential that we empower our customers with the knowledge to harness our platforms and services to their fullest potential, driving value and innovation.</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AI Literacy is part of our job description</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Becoming AI literate is part our job description, regardless of our role. Artificial Intelligence gives computers capabilities that we typically attribute to humans – like reasoning, learning, and making decisions. These capabilities are encapsulated in models develop by machine learning engineers. We interact with these models daily, through the software applications and devices we rely on.</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Benefits to government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For our government partners, this translates to AI as a transformative force: streamlining operations, informing decision-making, and enhancing citizen services. As stewards of this technology, we have the privilege and responsibility to guide its integration and ensure it's used to enhance the public good.</a:t>
            </a:r>
          </a:p>
        </p:txBody>
      </p:sp>
      <p:sp>
        <p:nvSpPr>
          <p:cNvPr id="4" name="Slide Number Placeholder 3"/>
          <p:cNvSpPr>
            <a:spLocks noGrp="1"/>
          </p:cNvSpPr>
          <p:nvPr>
            <p:ph type="sldNum" sz="quarter" idx="5"/>
          </p:nvPr>
        </p:nvSpPr>
        <p:spPr/>
        <p:txBody>
          <a:bodyPr/>
          <a:lstStyle/>
          <a:p>
            <a:fld id="{C65B69AF-D770-4798-B6AA-B010BDDDBFC2}" type="slidenum">
              <a:rPr lang="en-US" smtClean="0"/>
              <a:t>2</a:t>
            </a:fld>
            <a:endParaRPr lang="en-US"/>
          </a:p>
        </p:txBody>
      </p:sp>
    </p:spTree>
    <p:extLst>
      <p:ext uri="{BB962C8B-B14F-4D97-AF65-F5344CB8AC3E}">
        <p14:creationId xmlns:p14="http://schemas.microsoft.com/office/powerpoint/2010/main" val="126040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Revolutionary foundation models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Enabling this transition is a new set of models that are far more capable than their predecessors. We call these 'Foundation Models,' and they are a leap forward in the AI landscape. Unlike traditional models which are often designed for specific tasks, Foundation Models are versatile powerhouses trained on diverse data types – from text and images to audio and video.</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Versatility and human-like processing</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These models excel in a wide range of tasks because they understand and process data in a way that's closer to human cognition. They can 'see' through image recognition, 'hear' by processing speech, 'speak' by generating audio, and even 'comprehend' by understanding and translating languages. This versatility means that with a single foundational model, we can perform tasks that previously would have required multiple specialized models.</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Adaptability and customization</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The beauty of Foundation Models lies in their adaptability. Trained on vast and varied datasets, they can be fine-tuned – or adapted – with additional data to perform specific tasks incredibly well. This adaptation process means that a single model can be customized to support different applications, from answering questions to generating reports, or from transcribing meetings to debugging code.</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Strategic value for government partners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For Microsoft Federal and our government partners, these models represent an opportunity to consolidate and streamline AI efforts. Think of Foundation Models as a comprehensive digital support platform – akin to a versatile team of interns ready to tackle a multitude of tasks, from the mundane to the complex. This doesn't just save on resources; it creates a more unified, intelligent, and responsive AI system.</a:t>
            </a: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Aptos" panose="020B0004020202020204" pitchFamily="34" charset="0"/>
                <a:ea typeface="Aptos" panose="020B0004020202020204" pitchFamily="34" charset="0"/>
                <a:cs typeface="Times New Roman" panose="02020603050405020304" pitchFamily="18" charset="0"/>
              </a:rPr>
              <a:t>Setting a new standard with AI</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22860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As we deploy these models, we’re not just optimizing our operations; we’re setting a new standard for what AI can do. They’re not just tools but partners that enhance our ability to serve, analyze, and innovate, taking us from mere digitization to truly intelligent automation.</a:t>
            </a:r>
          </a:p>
        </p:txBody>
      </p:sp>
      <p:sp>
        <p:nvSpPr>
          <p:cNvPr id="4" name="Header Placeholder 3"/>
          <p:cNvSpPr>
            <a:spLocks noGrp="1"/>
          </p:cNvSpPr>
          <p:nvPr>
            <p:ph type="hdr" sz="quarter" idx="10"/>
          </p:nvPr>
        </p:nvSpPr>
        <p:spPr/>
        <p:txBody>
          <a:bodyPr/>
          <a:lstStyle/>
          <a:p>
            <a:pPr defTabSz="2034470">
              <a:defRPr/>
            </a:pPr>
            <a:r>
              <a:rPr lang="en-US">
                <a:solidFill>
                  <a:prstClr val="black"/>
                </a:solidFill>
                <a:latin typeface="Calibri" panose="020F0502020204030204"/>
              </a:rPr>
              <a:t>Microsoft Build 2016</a:t>
            </a:r>
          </a:p>
        </p:txBody>
      </p:sp>
      <p:sp>
        <p:nvSpPr>
          <p:cNvPr id="5" name="Footer Placeholder 4"/>
          <p:cNvSpPr>
            <a:spLocks noGrp="1"/>
          </p:cNvSpPr>
          <p:nvPr>
            <p:ph type="ftr" sz="quarter" idx="11"/>
          </p:nvPr>
        </p:nvSpPr>
        <p:spPr/>
        <p:txBody>
          <a:bodyPr/>
          <a:lstStyle/>
          <a:p>
            <a:pPr marL="0" defTabSz="1993807" eaLnBrk="0" hangingPunct="0">
              <a:defRPr/>
            </a:pPr>
            <a:r>
              <a:rPr lang="en-US" sz="8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2034470">
              <a:defRPr/>
            </a:pPr>
            <a:fld id="{38EEC551-8CDA-4EB6-89BB-2A86C9F091C8}" type="datetime8">
              <a:rPr lang="en-US">
                <a:solidFill>
                  <a:prstClr val="black"/>
                </a:solidFill>
                <a:latin typeface="Calibri" panose="020F0502020204030204"/>
              </a:rPr>
              <a:pPr defTabSz="2034470">
                <a:defRPr/>
              </a:pPr>
              <a:t>4/21/2024 5:05 PM</a:t>
            </a:fld>
            <a:endParaRPr lang="en-US">
              <a:solidFill>
                <a:prstClr val="black"/>
              </a:solidFill>
              <a:latin typeface="Calibri" panose="020F0502020204030204"/>
            </a:endParaRPr>
          </a:p>
        </p:txBody>
      </p:sp>
      <p:sp>
        <p:nvSpPr>
          <p:cNvPr id="7" name="Slide Number Placeholder 6"/>
          <p:cNvSpPr>
            <a:spLocks noGrp="1"/>
          </p:cNvSpPr>
          <p:nvPr>
            <p:ph type="sldNum" sz="quarter" idx="13"/>
          </p:nvPr>
        </p:nvSpPr>
        <p:spPr/>
        <p:txBody>
          <a:bodyPr/>
          <a:lstStyle/>
          <a:p>
            <a:pPr defTabSz="2034470">
              <a:defRPr/>
            </a:pPr>
            <a:fld id="{B4008EB6-D09E-4580-8CD6-DDB14511944F}" type="slidenum">
              <a:rPr lang="en-US">
                <a:solidFill>
                  <a:prstClr val="black"/>
                </a:solidFill>
                <a:latin typeface="Calibri" panose="020F0502020204030204"/>
              </a:rPr>
              <a:pPr defTabSz="2034470">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334821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Narrative/talk track:</a:t>
            </a:r>
          </a:p>
          <a:p>
            <a:r>
              <a:rPr lang="en-US" b="1" dirty="0"/>
              <a:t>The MSFT / OpenAI partnership and how we collaborate</a:t>
            </a:r>
          </a:p>
          <a:p>
            <a:pPr algn="l"/>
            <a:r>
              <a:rPr lang="en-US" b="0" i="0" dirty="0">
                <a:solidFill>
                  <a:srgbClr val="D1D5DB"/>
                </a:solidFill>
                <a:effectLst/>
                <a:latin typeface="Söhne"/>
              </a:rPr>
              <a:t>Microsoft has formed a partnership with OpenAI to collaborate on the development of artificial intelligence technologies. The partnership aims to accelerate the development of advanced AI systems and bring the benefits of AI to more people.</a:t>
            </a:r>
          </a:p>
          <a:p>
            <a:pPr algn="l"/>
            <a:r>
              <a:rPr lang="en-US" b="0" i="0" dirty="0">
                <a:solidFill>
                  <a:srgbClr val="D1D5DB"/>
                </a:solidFill>
                <a:effectLst/>
                <a:latin typeface="Söhne"/>
              </a:rPr>
              <a:t>As part of the partnership, Microsoft and OpenAI have agreed to work together on several key areas, including:</a:t>
            </a:r>
          </a:p>
          <a:p>
            <a:pPr algn="l"/>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Developing AI technologies: The two companies will collaborate on the development of new AI models and algorithms, with a focus on natural language processing, computer vision, and other areas of AI.</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Building an AI computing platform: Microsoft and OpenAI will work together to build a new AI computing platform that will allow developers to easily access and use advanced AI models and algorithms.</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Advancing AI research: The two companies will also collaborate on a range of research projects aimed at advancing the state of the art in AI.</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0" i="0" dirty="0">
                <a:solidFill>
                  <a:srgbClr val="D1D5DB"/>
                </a:solidFill>
                <a:effectLst/>
                <a:latin typeface="Söhne"/>
              </a:rPr>
              <a:t>Making AI more accessible: The partnership aims to make AI more accessible to a wider range of developers and organizations, in order to bring the benefits of AI to more people.</a:t>
            </a:r>
          </a:p>
          <a:p>
            <a:pPr algn="l">
              <a:buFont typeface="Arial" panose="020B0604020202020204" pitchFamily="34" charset="0"/>
              <a:buChar char="•"/>
            </a:pPr>
            <a:endParaRPr lang="en-US" b="0" i="0" dirty="0">
              <a:solidFill>
                <a:srgbClr val="D1D5DB"/>
              </a:solidFill>
              <a:effectLst/>
              <a:latin typeface="Söhne"/>
            </a:endParaRPr>
          </a:p>
          <a:p>
            <a:pPr algn="l"/>
            <a:r>
              <a:rPr lang="en-US" b="0" i="0" dirty="0">
                <a:solidFill>
                  <a:srgbClr val="D1D5DB"/>
                </a:solidFill>
                <a:effectLst/>
                <a:latin typeface="Söhne"/>
              </a:rPr>
              <a:t>Microsoft has also announced it will use OpenAI's GPT-3 technology to add more capabilities to its products such as Cortana, Power Virtual Agents and Dynamics 365.</a:t>
            </a:r>
          </a:p>
          <a:p>
            <a:pPr algn="l"/>
            <a:endParaRPr lang="en-US" b="0" i="0" dirty="0">
              <a:solidFill>
                <a:srgbClr val="D1D5DB"/>
              </a:solidFill>
              <a:effectLst/>
              <a:latin typeface="Söhne"/>
            </a:endParaRPr>
          </a:p>
          <a:p>
            <a:pPr algn="l"/>
            <a:r>
              <a:rPr lang="en-US" b="0" i="0" dirty="0">
                <a:solidFill>
                  <a:srgbClr val="D1D5DB"/>
                </a:solidFill>
                <a:effectLst/>
                <a:latin typeface="Söhne"/>
              </a:rPr>
              <a:t>Additionally, Microsoft has also made an investment in OpenAI, allowing the company to use Microsoft Azure as its preferred cloud platform, and allowing OpenAI to tap into the vast resources of Microsoft to accelerate its research. This partnership gives OpenAI the ability to scale its models and services on Azure and make them more widely available to customers.</a:t>
            </a:r>
          </a:p>
          <a:p>
            <a:pPr algn="l"/>
            <a:endParaRPr lang="en-US" b="0" i="0" dirty="0">
              <a:solidFill>
                <a:srgbClr val="D1D5DB"/>
              </a:solidFill>
              <a:effectLst/>
              <a:latin typeface="Söhne"/>
            </a:endParaRPr>
          </a:p>
          <a:p>
            <a:pPr algn="l"/>
            <a:r>
              <a:rPr lang="en-US" b="0" i="0" dirty="0">
                <a:solidFill>
                  <a:srgbClr val="D1D5DB"/>
                </a:solidFill>
                <a:effectLst/>
                <a:latin typeface="Söhne"/>
              </a:rPr>
              <a:t>Overall, the partnership between Microsoft and OpenAI aims to accelerate the development and use of advanced AI technologies, with a focus on making AI more accessible to developers and organizations, in order to bring the benefits of AI to more people.</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4/21/2024 5:31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400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E500B8-1CC9-414F-BD63-4A6CA7842FAA}" type="slidenum">
              <a:rPr lang="en-US" smtClean="0"/>
              <a:t>5</a:t>
            </a:fld>
            <a:endParaRPr lang="en-US"/>
          </a:p>
        </p:txBody>
      </p:sp>
    </p:spTree>
    <p:extLst>
      <p:ext uri="{BB962C8B-B14F-4D97-AF65-F5344CB8AC3E}">
        <p14:creationId xmlns:p14="http://schemas.microsoft.com/office/powerpoint/2010/main" val="315674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A27B-CFF7-0DC3-7DFB-A5EBB4F3F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272F7D-60A0-DB6C-4842-AA1999F4D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B90A5C-CC0B-FED0-EA98-4319AC527496}"/>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5" name="Footer Placeholder 4">
            <a:extLst>
              <a:ext uri="{FF2B5EF4-FFF2-40B4-BE49-F238E27FC236}">
                <a16:creationId xmlns:a16="http://schemas.microsoft.com/office/drawing/2014/main" id="{9B711386-DA23-2FD0-B5D0-9FCBAA696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6AF4D-E1A7-8D1D-A197-BF725C8F65AC}"/>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336289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A177-20A7-CBF8-D32F-20C5871D09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B5ABD6-4E9D-F72A-F9D3-284FF4BFE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F3A91-8966-8620-BC4E-102AA120A08A}"/>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5" name="Footer Placeholder 4">
            <a:extLst>
              <a:ext uri="{FF2B5EF4-FFF2-40B4-BE49-F238E27FC236}">
                <a16:creationId xmlns:a16="http://schemas.microsoft.com/office/drawing/2014/main" id="{FBB34B5E-A6BD-F2BB-9BD5-1A1D3CEC5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3F2BB-9AA1-8696-80E1-CD2587B078A4}"/>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3890248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42B94-FFF5-B5F5-6553-BD051E9F5D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9F0F52-165D-AD08-8002-04409E3BD7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23C2C-A64A-C990-424B-38B78009CDF5}"/>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5" name="Footer Placeholder 4">
            <a:extLst>
              <a:ext uri="{FF2B5EF4-FFF2-40B4-BE49-F238E27FC236}">
                <a16:creationId xmlns:a16="http://schemas.microsoft.com/office/drawing/2014/main" id="{0FFC2894-B7E4-2401-3C77-6248AA222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CF4E4-6483-8F04-717F-538F0E582C2C}"/>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311612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D9B3-7413-6836-AD1E-548F4F81BD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9A9C9-42E5-C924-7AD7-51FE714A1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6B305-5517-5F53-0B86-96F472F022F6}"/>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5" name="Footer Placeholder 4">
            <a:extLst>
              <a:ext uri="{FF2B5EF4-FFF2-40B4-BE49-F238E27FC236}">
                <a16:creationId xmlns:a16="http://schemas.microsoft.com/office/drawing/2014/main" id="{155C162A-7AA7-2841-DD85-B92FFA655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E0F92-FF77-2645-E3A2-6BB3A13FCA5B}"/>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1703801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37F8-92AC-1E19-27FA-22D8787C9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DEAA8-2C46-2D34-B09F-8110B064A4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44EB4-9EA9-2BED-F0DC-AF0CB8E35FAB}"/>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5" name="Footer Placeholder 4">
            <a:extLst>
              <a:ext uri="{FF2B5EF4-FFF2-40B4-BE49-F238E27FC236}">
                <a16:creationId xmlns:a16="http://schemas.microsoft.com/office/drawing/2014/main" id="{37A2D687-E2DA-F5A5-900D-805A14782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0691B-ECE4-3464-2EC0-054724F4B428}"/>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300843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AEB9-6C0E-DD9E-BDC3-F028ED6AB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3DC6F-159B-C6BC-6F01-726F09810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80534D-DF4C-B73A-2F68-9A45B0C9A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61D4CF-60B2-46F1-9259-3D4B41761908}"/>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6" name="Footer Placeholder 5">
            <a:extLst>
              <a:ext uri="{FF2B5EF4-FFF2-40B4-BE49-F238E27FC236}">
                <a16:creationId xmlns:a16="http://schemas.microsoft.com/office/drawing/2014/main" id="{20F21FB0-0042-7ADF-1CFD-07BC993D3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B92ABD-35DE-27F8-8443-7D8ED3EAC1F7}"/>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2951751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2B1B-F09C-3589-E436-6E5FD49337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801E55-3F84-F684-C762-F2148BF89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CE6EC-7A22-BAF3-F18B-CB95A8878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779B3A-5238-61D1-3E4D-2F582345C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2FAA7-968C-B1F9-B9B3-490800D27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DBDF8B-3B90-9D13-57AE-3EAFCADED6CE}"/>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8" name="Footer Placeholder 7">
            <a:extLst>
              <a:ext uri="{FF2B5EF4-FFF2-40B4-BE49-F238E27FC236}">
                <a16:creationId xmlns:a16="http://schemas.microsoft.com/office/drawing/2014/main" id="{DCD00C70-75AA-6443-86F6-ED144B8E8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1916BD-7100-6C21-E680-A659FCA482F8}"/>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1948236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4C8-216F-B5ED-5B6B-0B18A6A708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CC4A2C-301C-B41E-D979-0611251DD9BE}"/>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4" name="Footer Placeholder 3">
            <a:extLst>
              <a:ext uri="{FF2B5EF4-FFF2-40B4-BE49-F238E27FC236}">
                <a16:creationId xmlns:a16="http://schemas.microsoft.com/office/drawing/2014/main" id="{44EB8804-FE27-8DDA-3335-05B0807128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ADE233-909F-195F-6B66-5A51A27DC6B8}"/>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60722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E5288D-431A-C488-376D-1FEF46F34796}"/>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3" name="Footer Placeholder 2">
            <a:extLst>
              <a:ext uri="{FF2B5EF4-FFF2-40B4-BE49-F238E27FC236}">
                <a16:creationId xmlns:a16="http://schemas.microsoft.com/office/drawing/2014/main" id="{5BB8060C-C0AC-FCF4-B8D5-E13A33AF14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114D2B-4BA7-9084-6109-2CD7F78E734E}"/>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404913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ED5D-A68C-0324-AA42-2DAA731AA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FBC05A-5560-FA4C-4237-4236988C6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4646DE-ACB2-63F6-E48B-EE31FBD87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BE5E8-721B-9171-2B70-092A66BD6E4F}"/>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6" name="Footer Placeholder 5">
            <a:extLst>
              <a:ext uri="{FF2B5EF4-FFF2-40B4-BE49-F238E27FC236}">
                <a16:creationId xmlns:a16="http://schemas.microsoft.com/office/drawing/2014/main" id="{DFB2A1C3-C45C-766E-A2EB-AAF185707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38E32-0C04-375C-9AC4-3E4F7EEA14EC}"/>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68105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9DA3-73A0-2F59-9BBE-C6D76C95F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628D18-A515-1B5B-E0C0-62F06CC78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C28E2-5BD4-B473-E2FA-6BE1AB555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121F3-B799-7DC8-90C0-4C083AA725DD}"/>
              </a:ext>
            </a:extLst>
          </p:cNvPr>
          <p:cNvSpPr>
            <a:spLocks noGrp="1"/>
          </p:cNvSpPr>
          <p:nvPr>
            <p:ph type="dt" sz="half" idx="10"/>
          </p:nvPr>
        </p:nvSpPr>
        <p:spPr/>
        <p:txBody>
          <a:bodyPr/>
          <a:lstStyle/>
          <a:p>
            <a:fld id="{51ABBBA1-EB89-408B-B0F5-9BDA6E187D26}" type="datetimeFigureOut">
              <a:rPr lang="en-US" smtClean="0"/>
              <a:t>4/21/2024</a:t>
            </a:fld>
            <a:endParaRPr lang="en-US"/>
          </a:p>
        </p:txBody>
      </p:sp>
      <p:sp>
        <p:nvSpPr>
          <p:cNvPr id="6" name="Footer Placeholder 5">
            <a:extLst>
              <a:ext uri="{FF2B5EF4-FFF2-40B4-BE49-F238E27FC236}">
                <a16:creationId xmlns:a16="http://schemas.microsoft.com/office/drawing/2014/main" id="{DE6EB52F-6395-06AC-AB50-2E8C074B53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76924E-E0F1-D810-9FDB-62299DDC226A}"/>
              </a:ext>
            </a:extLst>
          </p:cNvPr>
          <p:cNvSpPr>
            <a:spLocks noGrp="1"/>
          </p:cNvSpPr>
          <p:nvPr>
            <p:ph type="sldNum" sz="quarter" idx="12"/>
          </p:nvPr>
        </p:nvSpPr>
        <p:spPr/>
        <p:txBody>
          <a:bodyPr/>
          <a:lstStyle/>
          <a:p>
            <a:fld id="{A57AA3FC-DDE9-4C24-87C0-8917F130ABE8}" type="slidenum">
              <a:rPr lang="en-US" smtClean="0"/>
              <a:t>‹#›</a:t>
            </a:fld>
            <a:endParaRPr lang="en-US"/>
          </a:p>
        </p:txBody>
      </p:sp>
    </p:spTree>
    <p:extLst>
      <p:ext uri="{BB962C8B-B14F-4D97-AF65-F5344CB8AC3E}">
        <p14:creationId xmlns:p14="http://schemas.microsoft.com/office/powerpoint/2010/main" val="45690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F65D9-FDA9-2838-7A82-F9CBEC7F63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6122E9-651B-4A94-FED1-4A18B360A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403C0-CE89-4589-865B-5708501FA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ABBBA1-EB89-408B-B0F5-9BDA6E187D26}" type="datetimeFigureOut">
              <a:rPr lang="en-US" smtClean="0"/>
              <a:t>4/21/2024</a:t>
            </a:fld>
            <a:endParaRPr lang="en-US"/>
          </a:p>
        </p:txBody>
      </p:sp>
      <p:sp>
        <p:nvSpPr>
          <p:cNvPr id="5" name="Footer Placeholder 4">
            <a:extLst>
              <a:ext uri="{FF2B5EF4-FFF2-40B4-BE49-F238E27FC236}">
                <a16:creationId xmlns:a16="http://schemas.microsoft.com/office/drawing/2014/main" id="{6F180EA7-B736-BC41-A881-9AB66587A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62840C-E0AC-CFB8-EE26-842A98583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7AA3FC-DDE9-4C24-87C0-8917F130ABE8}" type="slidenum">
              <a:rPr lang="en-US" smtClean="0"/>
              <a:t>‹#›</a:t>
            </a:fld>
            <a:endParaRPr lang="en-US"/>
          </a:p>
        </p:txBody>
      </p:sp>
    </p:spTree>
    <p:extLst>
      <p:ext uri="{BB962C8B-B14F-4D97-AF65-F5344CB8AC3E}">
        <p14:creationId xmlns:p14="http://schemas.microsoft.com/office/powerpoint/2010/main" val="3782610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F55E-255F-0E11-425A-DCBA1D07B06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E549EE7-927B-B7A2-2DED-442EFD11CBC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754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E37F5-1AB8-52C0-582C-4D452B98E5A6}"/>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AI Literacy</a:t>
            </a:r>
            <a:endParaRPr lang="en-US" sz="5400" dirty="0"/>
          </a:p>
        </p:txBody>
      </p:sp>
      <p:sp>
        <p:nvSpPr>
          <p:cNvPr id="6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8BCE15E-5AC6-BB18-E10E-73D94CD77663}"/>
              </a:ext>
            </a:extLst>
          </p:cNvPr>
          <p:cNvSpPr>
            <a:spLocks noGrp="1"/>
          </p:cNvSpPr>
          <p:nvPr>
            <p:ph sz="half" idx="2"/>
          </p:nvPr>
        </p:nvSpPr>
        <p:spPr>
          <a:xfrm>
            <a:off x="572493" y="2071316"/>
            <a:ext cx="6713552" cy="4119172"/>
          </a:xfrm>
        </p:spPr>
        <p:txBody>
          <a:bodyPr vert="horz" lIns="91440" tIns="45720" rIns="91440" bIns="45720" rtlCol="0" anchor="t">
            <a:normAutofit lnSpcReduction="10000"/>
          </a:bodyPr>
          <a:lstStyle/>
          <a:p>
            <a:pPr>
              <a:spcAft>
                <a:spcPts val="1200"/>
              </a:spcAft>
            </a:pPr>
            <a:r>
              <a:rPr lang="en-US" sz="2000" b="1" i="0" dirty="0">
                <a:effectLst/>
                <a:highlight>
                  <a:srgbClr val="FFFFFF"/>
                </a:highlight>
              </a:rPr>
              <a:t>Artificial Intelligence (AI)</a:t>
            </a:r>
            <a:r>
              <a:rPr lang="en-US" sz="2000" b="0" i="0" dirty="0">
                <a:effectLst/>
                <a:highlight>
                  <a:srgbClr val="FFFFFF"/>
                </a:highlight>
              </a:rPr>
              <a:t> is about giving </a:t>
            </a:r>
            <a:r>
              <a:rPr lang="en-US" sz="2000" dirty="0">
                <a:highlight>
                  <a:srgbClr val="FFFFFF"/>
                </a:highlight>
              </a:rPr>
              <a:t>devices</a:t>
            </a:r>
            <a:r>
              <a:rPr lang="en-US" sz="2000" b="0" i="0" dirty="0">
                <a:effectLst/>
                <a:highlight>
                  <a:srgbClr val="FFFFFF"/>
                </a:highlight>
              </a:rPr>
              <a:t> abilities that we typically associate with human intelligence, like reasoning, learning from experience, or making decisions.</a:t>
            </a:r>
          </a:p>
          <a:p>
            <a:pPr>
              <a:spcAft>
                <a:spcPts val="1200"/>
              </a:spcAft>
            </a:pPr>
            <a:r>
              <a:rPr lang="en-US" sz="2000" b="1" i="0" dirty="0">
                <a:effectLst/>
                <a:highlight>
                  <a:srgbClr val="FFFFFF"/>
                </a:highlight>
              </a:rPr>
              <a:t>Machine Learning Engineers</a:t>
            </a:r>
            <a:r>
              <a:rPr lang="en-US" sz="2000" b="0" i="0" dirty="0">
                <a:effectLst/>
                <a:highlight>
                  <a:srgbClr val="FFFFFF"/>
                </a:highlight>
              </a:rPr>
              <a:t> develop AI models by using data to teach computers how to make predictions or take actions without being explicitly programmed.</a:t>
            </a:r>
          </a:p>
          <a:p>
            <a:pPr>
              <a:spcAft>
                <a:spcPts val="1200"/>
              </a:spcAft>
            </a:pPr>
            <a:r>
              <a:rPr lang="en-US" sz="2000" b="1" i="0" dirty="0">
                <a:effectLst/>
                <a:highlight>
                  <a:srgbClr val="FFFFFF"/>
                </a:highlight>
              </a:rPr>
              <a:t>A Model</a:t>
            </a:r>
            <a:r>
              <a:rPr lang="en-US" sz="2000" b="0" i="0" dirty="0">
                <a:effectLst/>
                <a:highlight>
                  <a:srgbClr val="FFFFFF"/>
                </a:highlight>
              </a:rPr>
              <a:t> is an outcome of machine learning.  It is a sophisticated program that analyzes data to find patterns and uses them to predict or decide on new information.</a:t>
            </a:r>
          </a:p>
          <a:p>
            <a:pPr>
              <a:spcAft>
                <a:spcPts val="1200"/>
              </a:spcAft>
            </a:pPr>
            <a:r>
              <a:rPr lang="en-US" sz="2000" b="1" i="0" dirty="0">
                <a:effectLst/>
                <a:highlight>
                  <a:srgbClr val="FFFFFF"/>
                </a:highlight>
              </a:rPr>
              <a:t>Inference: </a:t>
            </a:r>
            <a:r>
              <a:rPr lang="en-US" sz="2000" i="0" dirty="0">
                <a:effectLst/>
                <a:highlight>
                  <a:srgbClr val="FFFFFF"/>
                </a:highlight>
              </a:rPr>
              <a:t>End users make inferences by inputting data into the model, which then applies its learning to provide predictions or decisions.</a:t>
            </a:r>
          </a:p>
        </p:txBody>
      </p:sp>
      <p:pic>
        <p:nvPicPr>
          <p:cNvPr id="5" name="Content Placeholder 4" descr="Angle view of circuit shaped like a brain">
            <a:extLst>
              <a:ext uri="{FF2B5EF4-FFF2-40B4-BE49-F238E27FC236}">
                <a16:creationId xmlns:a16="http://schemas.microsoft.com/office/drawing/2014/main" id="{81EAA8EB-DBCB-41F8-AAF1-5951367C2797}"/>
              </a:ext>
            </a:extLst>
          </p:cNvPr>
          <p:cNvPicPr>
            <a:picLocks noGrp="1" noChangeAspect="1"/>
          </p:cNvPicPr>
          <p:nvPr>
            <p:ph sz="half" idx="1"/>
          </p:nvPr>
        </p:nvPicPr>
        <p:blipFill rotWithShape="1">
          <a:blip r:embed="rId3"/>
          <a:srcRect l="17188" r="15709" b="1"/>
          <a:stretch/>
        </p:blipFill>
        <p:spPr>
          <a:xfrm>
            <a:off x="7675658" y="2093976"/>
            <a:ext cx="3941064" cy="4096512"/>
          </a:xfrm>
          <a:prstGeom prst="rect">
            <a:avLst/>
          </a:prstGeom>
        </p:spPr>
      </p:pic>
    </p:spTree>
    <p:extLst>
      <p:ext uri="{BB962C8B-B14F-4D97-AF65-F5344CB8AC3E}">
        <p14:creationId xmlns:p14="http://schemas.microsoft.com/office/powerpoint/2010/main" val="141799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2">
            <a:extLst>
              <a:ext uri="{FF2B5EF4-FFF2-40B4-BE49-F238E27FC236}">
                <a16:creationId xmlns:a16="http://schemas.microsoft.com/office/drawing/2014/main" id="{EFA56ECB-245D-61C8-0703-5B073E9AD4EF}"/>
              </a:ext>
            </a:extLst>
          </p:cNvPr>
          <p:cNvSpPr txBox="1">
            <a:spLocks/>
          </p:cNvSpPr>
          <p:nvPr/>
        </p:nvSpPr>
        <p:spPr>
          <a:xfrm>
            <a:off x="0" y="0"/>
            <a:ext cx="4735429" cy="6463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Foundation Models</a:t>
            </a:r>
          </a:p>
        </p:txBody>
      </p:sp>
      <p:grpSp>
        <p:nvGrpSpPr>
          <p:cNvPr id="61" name="Group 60">
            <a:extLst>
              <a:ext uri="{FF2B5EF4-FFF2-40B4-BE49-F238E27FC236}">
                <a16:creationId xmlns:a16="http://schemas.microsoft.com/office/drawing/2014/main" id="{3E9324C9-2618-035E-43AF-3FBE8CBEAFBE}"/>
              </a:ext>
            </a:extLst>
          </p:cNvPr>
          <p:cNvGrpSpPr/>
          <p:nvPr/>
        </p:nvGrpSpPr>
        <p:grpSpPr>
          <a:xfrm>
            <a:off x="81117" y="1417627"/>
            <a:ext cx="7141381" cy="3237409"/>
            <a:chOff x="81117" y="995007"/>
            <a:chExt cx="7141381" cy="3237409"/>
          </a:xfrm>
        </p:grpSpPr>
        <p:grpSp>
          <p:nvGrpSpPr>
            <p:cNvPr id="18" name="Group 17">
              <a:extLst>
                <a:ext uri="{FF2B5EF4-FFF2-40B4-BE49-F238E27FC236}">
                  <a16:creationId xmlns:a16="http://schemas.microsoft.com/office/drawing/2014/main" id="{860323FF-DC6E-9146-5B57-31F4B10903DE}"/>
                </a:ext>
              </a:extLst>
            </p:cNvPr>
            <p:cNvGrpSpPr/>
            <p:nvPr/>
          </p:nvGrpSpPr>
          <p:grpSpPr>
            <a:xfrm>
              <a:off x="81117" y="1050648"/>
              <a:ext cx="2287913" cy="2843301"/>
              <a:chOff x="588263" y="1411798"/>
              <a:chExt cx="2133299" cy="2843301"/>
            </a:xfrm>
          </p:grpSpPr>
          <p:sp>
            <p:nvSpPr>
              <p:cNvPr id="74" name="Rectangle: Rounded Corners 73">
                <a:extLst>
                  <a:ext uri="{FF2B5EF4-FFF2-40B4-BE49-F238E27FC236}">
                    <a16:creationId xmlns:a16="http://schemas.microsoft.com/office/drawing/2014/main" id="{8D7AE4DE-B18A-6B09-431F-BAED8DB6D7DB}"/>
                  </a:ext>
                </a:extLst>
              </p:cNvPr>
              <p:cNvSpPr/>
              <p:nvPr/>
            </p:nvSpPr>
            <p:spPr>
              <a:xfrm>
                <a:off x="588263" y="1810274"/>
                <a:ext cx="2133299" cy="2444825"/>
              </a:xfrm>
              <a:prstGeom prst="round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b="0" i="0" u="none" strike="noStrike" kern="0" cap="none" spc="0" normalizeH="0" baseline="0" noProof="0" dirty="0">
                  <a:ln w="0"/>
                  <a:solidFill>
                    <a:prstClr val="black"/>
                  </a:solidFill>
                  <a:uLnTx/>
                  <a:uFillTx/>
                  <a:latin typeface="+mj-lt"/>
                  <a:ea typeface="+mn-ea"/>
                  <a:cs typeface="+mn-cs"/>
                </a:endParaRPr>
              </a:p>
            </p:txBody>
          </p:sp>
          <p:sp>
            <p:nvSpPr>
              <p:cNvPr id="75" name="Rectangle: Rounded Corners 74">
                <a:extLst>
                  <a:ext uri="{FF2B5EF4-FFF2-40B4-BE49-F238E27FC236}">
                    <a16:creationId xmlns:a16="http://schemas.microsoft.com/office/drawing/2014/main" id="{FB183571-07E1-A000-E73B-BC92524ACAB1}"/>
                  </a:ext>
                </a:extLst>
              </p:cNvPr>
              <p:cNvSpPr/>
              <p:nvPr/>
            </p:nvSpPr>
            <p:spPr>
              <a:xfrm>
                <a:off x="588263" y="1411798"/>
                <a:ext cx="2083247" cy="309830"/>
              </a:xfrm>
              <a:prstGeom prst="round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b="0" i="0" u="none" strike="noStrike" kern="0" cap="none" spc="0" normalizeH="0" baseline="0" noProof="0" dirty="0">
                    <a:ln w="0"/>
                    <a:solidFill>
                      <a:prstClr val="black"/>
                    </a:solidFill>
                    <a:uLnTx/>
                    <a:uFillTx/>
                    <a:latin typeface="+mj-lt"/>
                    <a:ea typeface="+mn-ea"/>
                    <a:cs typeface="+mn-cs"/>
                  </a:rPr>
                  <a:t>Training Data</a:t>
                </a:r>
              </a:p>
            </p:txBody>
          </p:sp>
        </p:grpSp>
        <p:sp>
          <p:nvSpPr>
            <p:cNvPr id="76" name="Rectangle: Rounded Corners 75">
              <a:extLst>
                <a:ext uri="{FF2B5EF4-FFF2-40B4-BE49-F238E27FC236}">
                  <a16:creationId xmlns:a16="http://schemas.microsoft.com/office/drawing/2014/main" id="{15E6A31D-D084-03DF-BC01-4E2452E93BBA}"/>
                </a:ext>
              </a:extLst>
            </p:cNvPr>
            <p:cNvSpPr/>
            <p:nvPr/>
          </p:nvSpPr>
          <p:spPr>
            <a:xfrm>
              <a:off x="178217" y="1716168"/>
              <a:ext cx="1579702" cy="309830"/>
            </a:xfrm>
            <a:prstGeom prst="round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dirty="0">
                  <a:ln w="0"/>
                  <a:solidFill>
                    <a:prstClr val="black"/>
                  </a:solidFill>
                  <a:uLnTx/>
                  <a:uFillTx/>
                  <a:latin typeface="+mj-lt"/>
                  <a:ea typeface="+mn-ea"/>
                  <a:cs typeface="+mn-cs"/>
                </a:rPr>
                <a:t>Text</a:t>
              </a:r>
            </a:p>
          </p:txBody>
        </p:sp>
        <p:sp>
          <p:nvSpPr>
            <p:cNvPr id="77" name="Rectangle: Rounded Corners 76">
              <a:extLst>
                <a:ext uri="{FF2B5EF4-FFF2-40B4-BE49-F238E27FC236}">
                  <a16:creationId xmlns:a16="http://schemas.microsoft.com/office/drawing/2014/main" id="{09CC111F-47CC-0F4B-359B-03F40C195193}"/>
                </a:ext>
              </a:extLst>
            </p:cNvPr>
            <p:cNvSpPr/>
            <p:nvPr/>
          </p:nvSpPr>
          <p:spPr>
            <a:xfrm>
              <a:off x="178217" y="2136278"/>
              <a:ext cx="1579702" cy="309830"/>
            </a:xfrm>
            <a:prstGeom prst="round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dirty="0">
                  <a:ln w="0"/>
                  <a:solidFill>
                    <a:prstClr val="black"/>
                  </a:solidFill>
                  <a:uLnTx/>
                  <a:uFillTx/>
                  <a:latin typeface="+mj-lt"/>
                  <a:ea typeface="+mn-ea"/>
                  <a:cs typeface="+mn-cs"/>
                </a:rPr>
                <a:t>Images</a:t>
              </a:r>
            </a:p>
          </p:txBody>
        </p:sp>
        <p:sp>
          <p:nvSpPr>
            <p:cNvPr id="78" name="Rectangle: Rounded Corners 77">
              <a:extLst>
                <a:ext uri="{FF2B5EF4-FFF2-40B4-BE49-F238E27FC236}">
                  <a16:creationId xmlns:a16="http://schemas.microsoft.com/office/drawing/2014/main" id="{AE445FE4-90EF-D31E-A828-4358FA86F6E7}"/>
                </a:ext>
              </a:extLst>
            </p:cNvPr>
            <p:cNvSpPr/>
            <p:nvPr/>
          </p:nvSpPr>
          <p:spPr>
            <a:xfrm>
              <a:off x="178217" y="2536604"/>
              <a:ext cx="1579702" cy="309830"/>
            </a:xfrm>
            <a:prstGeom prst="round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Speech</a:t>
              </a:r>
            </a:p>
          </p:txBody>
        </p:sp>
        <p:sp>
          <p:nvSpPr>
            <p:cNvPr id="79" name="Rectangle: Rounded Corners 78">
              <a:extLst>
                <a:ext uri="{FF2B5EF4-FFF2-40B4-BE49-F238E27FC236}">
                  <a16:creationId xmlns:a16="http://schemas.microsoft.com/office/drawing/2014/main" id="{FB325283-0CC4-56CF-6D4D-1B6845924BED}"/>
                </a:ext>
              </a:extLst>
            </p:cNvPr>
            <p:cNvSpPr/>
            <p:nvPr/>
          </p:nvSpPr>
          <p:spPr>
            <a:xfrm>
              <a:off x="178217" y="2935081"/>
              <a:ext cx="1579702" cy="309830"/>
            </a:xfrm>
            <a:prstGeom prst="round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Structured Data</a:t>
              </a:r>
            </a:p>
          </p:txBody>
        </p:sp>
        <p:sp>
          <p:nvSpPr>
            <p:cNvPr id="80" name="Rectangle: Rounded Corners 79">
              <a:extLst>
                <a:ext uri="{FF2B5EF4-FFF2-40B4-BE49-F238E27FC236}">
                  <a16:creationId xmlns:a16="http://schemas.microsoft.com/office/drawing/2014/main" id="{5FBD05E3-9475-1636-A5DC-5F585132F7D4}"/>
                </a:ext>
              </a:extLst>
            </p:cNvPr>
            <p:cNvSpPr/>
            <p:nvPr/>
          </p:nvSpPr>
          <p:spPr>
            <a:xfrm>
              <a:off x="178217" y="3342725"/>
              <a:ext cx="1579702" cy="309830"/>
            </a:xfrm>
            <a:prstGeom prst="round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3d Signals</a:t>
              </a:r>
            </a:p>
          </p:txBody>
        </p:sp>
        <p:sp>
          <p:nvSpPr>
            <p:cNvPr id="87" name="Rectangle: Rounded Corners 86">
              <a:extLst>
                <a:ext uri="{FF2B5EF4-FFF2-40B4-BE49-F238E27FC236}">
                  <a16:creationId xmlns:a16="http://schemas.microsoft.com/office/drawing/2014/main" id="{5E24133C-F095-171E-701C-4628DEB020D1}"/>
                </a:ext>
              </a:extLst>
            </p:cNvPr>
            <p:cNvSpPr/>
            <p:nvPr/>
          </p:nvSpPr>
          <p:spPr>
            <a:xfrm>
              <a:off x="2567396" y="2534708"/>
              <a:ext cx="966307" cy="30983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b="0" i="0" u="none" strike="noStrike" kern="0" cap="none" spc="0" normalizeH="0" baseline="0" noProof="0" dirty="0">
                  <a:ln w="0"/>
                  <a:solidFill>
                    <a:prstClr val="black"/>
                  </a:solidFill>
                  <a:uLnTx/>
                  <a:uFillTx/>
                  <a:latin typeface="+mj-lt"/>
                  <a:ea typeface="+mn-ea"/>
                  <a:cs typeface="+mn-cs"/>
                </a:rPr>
                <a:t>Training</a:t>
              </a:r>
            </a:p>
          </p:txBody>
        </p:sp>
        <p:sp>
          <p:nvSpPr>
            <p:cNvPr id="88" name="Rectangle: Rounded Corners 87">
              <a:extLst>
                <a:ext uri="{FF2B5EF4-FFF2-40B4-BE49-F238E27FC236}">
                  <a16:creationId xmlns:a16="http://schemas.microsoft.com/office/drawing/2014/main" id="{99DADE1E-8F16-4B48-F0D7-46206CA78F15}"/>
                </a:ext>
              </a:extLst>
            </p:cNvPr>
            <p:cNvSpPr/>
            <p:nvPr/>
          </p:nvSpPr>
          <p:spPr>
            <a:xfrm>
              <a:off x="5853429" y="2534708"/>
              <a:ext cx="1285994" cy="309830"/>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b="0" i="0" u="none" strike="noStrike" kern="0" cap="none" spc="0" normalizeH="0" baseline="0" noProof="0" dirty="0">
                  <a:ln w="0"/>
                  <a:solidFill>
                    <a:prstClr val="black"/>
                  </a:solidFill>
                  <a:uLnTx/>
                  <a:uFillTx/>
                  <a:latin typeface="+mj-lt"/>
                  <a:ea typeface="+mn-ea"/>
                  <a:cs typeface="+mn-cs"/>
                </a:rPr>
                <a:t>Adaptation</a:t>
              </a:r>
            </a:p>
          </p:txBody>
        </p:sp>
        <p:sp>
          <p:nvSpPr>
            <p:cNvPr id="89" name="Rectangle: Rounded Corners 88">
              <a:extLst>
                <a:ext uri="{FF2B5EF4-FFF2-40B4-BE49-F238E27FC236}">
                  <a16:creationId xmlns:a16="http://schemas.microsoft.com/office/drawing/2014/main" id="{BFFDBF76-F0B4-233D-B4D4-13FF73C13B6F}"/>
                </a:ext>
              </a:extLst>
            </p:cNvPr>
            <p:cNvSpPr/>
            <p:nvPr/>
          </p:nvSpPr>
          <p:spPr>
            <a:xfrm>
              <a:off x="3732069" y="1972478"/>
              <a:ext cx="1563093" cy="1481887"/>
            </a:xfrm>
            <a:prstGeom prst="round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b="0" i="0" u="none" strike="noStrike" kern="0" cap="none" spc="0" normalizeH="0" baseline="0" noProof="0" dirty="0">
                  <a:ln w="0"/>
                  <a:solidFill>
                    <a:prstClr val="black"/>
                  </a:solidFill>
                  <a:uLnTx/>
                  <a:uFillTx/>
                  <a:latin typeface="+mj-lt"/>
                  <a:ea typeface="+mn-ea"/>
                  <a:cs typeface="+mn-cs"/>
                </a:rPr>
                <a:t>Foundation Model</a:t>
              </a:r>
            </a:p>
          </p:txBody>
        </p:sp>
        <p:cxnSp>
          <p:nvCxnSpPr>
            <p:cNvPr id="90" name="Connector: Curved 89">
              <a:extLst>
                <a:ext uri="{FF2B5EF4-FFF2-40B4-BE49-F238E27FC236}">
                  <a16:creationId xmlns:a16="http://schemas.microsoft.com/office/drawing/2014/main" id="{0E401E9E-5D6B-B991-37D1-AEF36E89B5FF}"/>
                </a:ext>
              </a:extLst>
            </p:cNvPr>
            <p:cNvCxnSpPr>
              <a:cxnSpLocks/>
            </p:cNvCxnSpPr>
            <p:nvPr/>
          </p:nvCxnSpPr>
          <p:spPr>
            <a:xfrm flipV="1">
              <a:off x="5341310" y="995007"/>
              <a:ext cx="1863361" cy="1030991"/>
            </a:xfrm>
            <a:prstGeom prst="curvedConnector3">
              <a:avLst/>
            </a:prstGeom>
            <a:noFill/>
            <a:ln w="6350" cap="flat" cmpd="sng" algn="ctr">
              <a:solidFill>
                <a:srgbClr val="5B9BD5"/>
              </a:solidFill>
              <a:prstDash val="solid"/>
              <a:miter lim="800000"/>
              <a:tailEnd type="triangle"/>
            </a:ln>
            <a:effectLst/>
          </p:spPr>
        </p:cxnSp>
        <p:cxnSp>
          <p:nvCxnSpPr>
            <p:cNvPr id="91" name="Connector: Curved 90">
              <a:extLst>
                <a:ext uri="{FF2B5EF4-FFF2-40B4-BE49-F238E27FC236}">
                  <a16:creationId xmlns:a16="http://schemas.microsoft.com/office/drawing/2014/main" id="{59ADEC3A-F91E-E91F-17B3-E913FA6D0D76}"/>
                </a:ext>
              </a:extLst>
            </p:cNvPr>
            <p:cNvCxnSpPr>
              <a:cxnSpLocks/>
            </p:cNvCxnSpPr>
            <p:nvPr/>
          </p:nvCxnSpPr>
          <p:spPr>
            <a:xfrm flipV="1">
              <a:off x="5384287" y="1651667"/>
              <a:ext cx="1820384" cy="515932"/>
            </a:xfrm>
            <a:prstGeom prst="curvedConnector3">
              <a:avLst/>
            </a:prstGeom>
            <a:noFill/>
            <a:ln w="6350" cap="flat" cmpd="sng" algn="ctr">
              <a:solidFill>
                <a:srgbClr val="5B9BD5"/>
              </a:solidFill>
              <a:prstDash val="solid"/>
              <a:miter lim="800000"/>
              <a:tailEnd type="triangle"/>
            </a:ln>
            <a:effectLst/>
          </p:spPr>
        </p:cxnSp>
        <p:cxnSp>
          <p:nvCxnSpPr>
            <p:cNvPr id="93" name="Connector: Curved 92">
              <a:extLst>
                <a:ext uri="{FF2B5EF4-FFF2-40B4-BE49-F238E27FC236}">
                  <a16:creationId xmlns:a16="http://schemas.microsoft.com/office/drawing/2014/main" id="{EE0B0EF8-AD73-4CFE-3F11-F766FD63E74C}"/>
                </a:ext>
              </a:extLst>
            </p:cNvPr>
            <p:cNvCxnSpPr>
              <a:cxnSpLocks/>
            </p:cNvCxnSpPr>
            <p:nvPr/>
          </p:nvCxnSpPr>
          <p:spPr>
            <a:xfrm flipV="1">
              <a:off x="5384287" y="2267084"/>
              <a:ext cx="1838211" cy="119007"/>
            </a:xfrm>
            <a:prstGeom prst="curvedConnector3">
              <a:avLst/>
            </a:prstGeom>
            <a:noFill/>
            <a:ln w="6350" cap="flat" cmpd="sng" algn="ctr">
              <a:solidFill>
                <a:srgbClr val="5B9BD5"/>
              </a:solidFill>
              <a:prstDash val="solid"/>
              <a:miter lim="800000"/>
              <a:tailEnd type="triangle"/>
            </a:ln>
            <a:effectLst/>
          </p:spPr>
        </p:cxnSp>
        <p:cxnSp>
          <p:nvCxnSpPr>
            <p:cNvPr id="94" name="Connector: Curved 93">
              <a:extLst>
                <a:ext uri="{FF2B5EF4-FFF2-40B4-BE49-F238E27FC236}">
                  <a16:creationId xmlns:a16="http://schemas.microsoft.com/office/drawing/2014/main" id="{39AB5E0C-69E8-B2BD-1EBB-9E7A163C51B1}"/>
                </a:ext>
              </a:extLst>
            </p:cNvPr>
            <p:cNvCxnSpPr>
              <a:cxnSpLocks/>
            </p:cNvCxnSpPr>
            <p:nvPr/>
          </p:nvCxnSpPr>
          <p:spPr>
            <a:xfrm>
              <a:off x="5427061" y="2935081"/>
              <a:ext cx="1749598" cy="109091"/>
            </a:xfrm>
            <a:prstGeom prst="curvedConnector3">
              <a:avLst/>
            </a:prstGeom>
            <a:noFill/>
            <a:ln w="6350" cap="flat" cmpd="sng" algn="ctr">
              <a:solidFill>
                <a:srgbClr val="5B9BD5"/>
              </a:solidFill>
              <a:prstDash val="solid"/>
              <a:miter lim="800000"/>
              <a:tailEnd type="triangle"/>
            </a:ln>
            <a:effectLst/>
          </p:spPr>
        </p:cxnSp>
        <p:cxnSp>
          <p:nvCxnSpPr>
            <p:cNvPr id="95" name="Connector: Curved 94">
              <a:extLst>
                <a:ext uri="{FF2B5EF4-FFF2-40B4-BE49-F238E27FC236}">
                  <a16:creationId xmlns:a16="http://schemas.microsoft.com/office/drawing/2014/main" id="{B20927F4-B423-A714-8E99-FBDC1D5D59B6}"/>
                </a:ext>
              </a:extLst>
            </p:cNvPr>
            <p:cNvCxnSpPr>
              <a:cxnSpLocks/>
            </p:cNvCxnSpPr>
            <p:nvPr/>
          </p:nvCxnSpPr>
          <p:spPr>
            <a:xfrm>
              <a:off x="5415862" y="3089996"/>
              <a:ext cx="1731706" cy="545352"/>
            </a:xfrm>
            <a:prstGeom prst="curvedConnector3">
              <a:avLst/>
            </a:prstGeom>
            <a:noFill/>
            <a:ln w="6350" cap="flat" cmpd="sng" algn="ctr">
              <a:solidFill>
                <a:srgbClr val="5B9BD5"/>
              </a:solidFill>
              <a:prstDash val="solid"/>
              <a:miter lim="800000"/>
              <a:tailEnd type="triangle"/>
            </a:ln>
            <a:effectLst/>
          </p:spPr>
        </p:cxnSp>
        <p:cxnSp>
          <p:nvCxnSpPr>
            <p:cNvPr id="96" name="Connector: Curved 95">
              <a:extLst>
                <a:ext uri="{FF2B5EF4-FFF2-40B4-BE49-F238E27FC236}">
                  <a16:creationId xmlns:a16="http://schemas.microsoft.com/office/drawing/2014/main" id="{C2188116-8905-2EA3-A70B-EE5E1212E78C}"/>
                </a:ext>
              </a:extLst>
            </p:cNvPr>
            <p:cNvCxnSpPr>
              <a:cxnSpLocks/>
            </p:cNvCxnSpPr>
            <p:nvPr/>
          </p:nvCxnSpPr>
          <p:spPr>
            <a:xfrm>
              <a:off x="5384287" y="3244911"/>
              <a:ext cx="1755137" cy="987505"/>
            </a:xfrm>
            <a:prstGeom prst="curvedConnector3">
              <a:avLst/>
            </a:prstGeom>
            <a:noFill/>
            <a:ln w="6350" cap="flat" cmpd="sng" algn="ctr">
              <a:solidFill>
                <a:srgbClr val="5B9BD5"/>
              </a:solidFill>
              <a:prstDash val="solid"/>
              <a:miter lim="800000"/>
              <a:tailEnd type="triangle"/>
            </a:ln>
            <a:effectLst/>
          </p:spPr>
        </p:cxnSp>
        <p:pic>
          <p:nvPicPr>
            <p:cNvPr id="97" name="Picture 2">
              <a:extLst>
                <a:ext uri="{FF2B5EF4-FFF2-40B4-BE49-F238E27FC236}">
                  <a16:creationId xmlns:a16="http://schemas.microsoft.com/office/drawing/2014/main" id="{AA331FF1-ECD2-0517-BA1C-415A9D1A8B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698" y="1679625"/>
              <a:ext cx="433906" cy="36959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a:extLst>
                <a:ext uri="{FF2B5EF4-FFF2-40B4-BE49-F238E27FC236}">
                  <a16:creationId xmlns:a16="http://schemas.microsoft.com/office/drawing/2014/main" id="{E0822BA6-8AC8-CD9F-281F-EE910329F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023" y="2112835"/>
              <a:ext cx="455136" cy="38768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6">
              <a:extLst>
                <a:ext uri="{FF2B5EF4-FFF2-40B4-BE49-F238E27FC236}">
                  <a16:creationId xmlns:a16="http://schemas.microsoft.com/office/drawing/2014/main" id="{64037599-4107-E4E0-D849-B707F916C5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828" y="2546479"/>
              <a:ext cx="363738" cy="30983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8">
              <a:extLst>
                <a:ext uri="{FF2B5EF4-FFF2-40B4-BE49-F238E27FC236}">
                  <a16:creationId xmlns:a16="http://schemas.microsoft.com/office/drawing/2014/main" id="{28455E41-F403-44FC-410B-3FB0386848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3885" y="2915283"/>
              <a:ext cx="365568" cy="31138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0">
              <a:extLst>
                <a:ext uri="{FF2B5EF4-FFF2-40B4-BE49-F238E27FC236}">
                  <a16:creationId xmlns:a16="http://schemas.microsoft.com/office/drawing/2014/main" id="{84BC1DDD-4E41-9222-3F8E-9EFF14A9BD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6563" y="3300755"/>
              <a:ext cx="433906" cy="36959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2">
              <a:extLst>
                <a:ext uri="{FF2B5EF4-FFF2-40B4-BE49-F238E27FC236}">
                  <a16:creationId xmlns:a16="http://schemas.microsoft.com/office/drawing/2014/main" id="{4E368928-FD92-43F7-F969-69A8AE0947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7542" y="2699574"/>
              <a:ext cx="738893" cy="6293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4">
              <a:extLst>
                <a:ext uri="{FF2B5EF4-FFF2-40B4-BE49-F238E27FC236}">
                  <a16:creationId xmlns:a16="http://schemas.microsoft.com/office/drawing/2014/main" id="{779F5743-47D5-8EB2-DA45-667A4D0080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4287" y="2524665"/>
              <a:ext cx="387318" cy="32991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16">
              <a:extLst>
                <a:ext uri="{FF2B5EF4-FFF2-40B4-BE49-F238E27FC236}">
                  <a16:creationId xmlns:a16="http://schemas.microsoft.com/office/drawing/2014/main" id="{F83C0BA9-5EF3-11DD-623D-A4925014B2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4844" y="1484439"/>
              <a:ext cx="1012497" cy="862440"/>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Rounded Corners 110">
              <a:extLst>
                <a:ext uri="{FF2B5EF4-FFF2-40B4-BE49-F238E27FC236}">
                  <a16:creationId xmlns:a16="http://schemas.microsoft.com/office/drawing/2014/main" id="{D0A8C896-C552-32BE-2FD3-BD8E35027D45}"/>
                </a:ext>
              </a:extLst>
            </p:cNvPr>
            <p:cNvSpPr/>
            <p:nvPr/>
          </p:nvSpPr>
          <p:spPr>
            <a:xfrm>
              <a:off x="3491014" y="3380988"/>
              <a:ext cx="2045202" cy="382824"/>
            </a:xfrm>
            <a:prstGeom prst="roundRect">
              <a:avLst/>
            </a:prstGeom>
            <a:solidFill>
              <a:srgbClr val="FFC000"/>
            </a:solidFill>
            <a:ln w="6350" cap="flat" cmpd="sng" algn="ctr">
              <a:solidFill>
                <a:srgbClr val="FFC000"/>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b="0" i="0" u="none" strike="noStrike" kern="0" cap="none" spc="0" normalizeH="0" baseline="0" noProof="0" dirty="0">
                  <a:ln w="0"/>
                  <a:solidFill>
                    <a:prstClr val="black"/>
                  </a:solidFill>
                  <a:uLnTx/>
                  <a:uFillTx/>
                  <a:latin typeface="+mj-lt"/>
                  <a:ea typeface="+mn-ea"/>
                  <a:cs typeface="+mn-cs"/>
                </a:rPr>
                <a:t>Transformer Model</a:t>
              </a:r>
            </a:p>
          </p:txBody>
        </p:sp>
      </p:grpSp>
      <p:grpSp>
        <p:nvGrpSpPr>
          <p:cNvPr id="17" name="Group 16">
            <a:extLst>
              <a:ext uri="{FF2B5EF4-FFF2-40B4-BE49-F238E27FC236}">
                <a16:creationId xmlns:a16="http://schemas.microsoft.com/office/drawing/2014/main" id="{3F199B76-5245-E0A3-A1E2-280B788CEAA5}"/>
              </a:ext>
            </a:extLst>
          </p:cNvPr>
          <p:cNvGrpSpPr/>
          <p:nvPr/>
        </p:nvGrpSpPr>
        <p:grpSpPr>
          <a:xfrm>
            <a:off x="7302317" y="210409"/>
            <a:ext cx="4736185" cy="5122310"/>
            <a:chOff x="7809464" y="571559"/>
            <a:chExt cx="3804902" cy="4401943"/>
          </a:xfrm>
        </p:grpSpPr>
        <p:sp>
          <p:nvSpPr>
            <p:cNvPr id="81" name="Rectangle: Rounded Corners 80">
              <a:extLst>
                <a:ext uri="{FF2B5EF4-FFF2-40B4-BE49-F238E27FC236}">
                  <a16:creationId xmlns:a16="http://schemas.microsoft.com/office/drawing/2014/main" id="{5554EEC4-4E7A-A4AC-5A3A-F7467F79C4FE}"/>
                </a:ext>
              </a:extLst>
            </p:cNvPr>
            <p:cNvSpPr/>
            <p:nvPr/>
          </p:nvSpPr>
          <p:spPr>
            <a:xfrm>
              <a:off x="7809464" y="571559"/>
              <a:ext cx="3804295" cy="309830"/>
            </a:xfrm>
            <a:prstGeom prst="round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2000" b="0" i="0" u="none" strike="noStrike" kern="0" cap="none" spc="0" normalizeH="0" baseline="0" noProof="0" dirty="0">
                  <a:ln w="0"/>
                  <a:solidFill>
                    <a:prstClr val="black"/>
                  </a:solidFill>
                  <a:uLnTx/>
                  <a:uFillTx/>
                  <a:latin typeface="+mj-lt"/>
                  <a:ea typeface="+mn-ea"/>
                  <a:cs typeface="+mn-cs"/>
                </a:rPr>
                <a:t>Sample Tasks</a:t>
              </a:r>
            </a:p>
          </p:txBody>
        </p:sp>
        <p:sp>
          <p:nvSpPr>
            <p:cNvPr id="73" name="Rectangle: Rounded Corners 72">
              <a:extLst>
                <a:ext uri="{FF2B5EF4-FFF2-40B4-BE49-F238E27FC236}">
                  <a16:creationId xmlns:a16="http://schemas.microsoft.com/office/drawing/2014/main" id="{602FD540-E7F4-76B3-83C0-B86FD20E147A}"/>
                </a:ext>
              </a:extLst>
            </p:cNvPr>
            <p:cNvSpPr/>
            <p:nvPr/>
          </p:nvSpPr>
          <p:spPr>
            <a:xfrm>
              <a:off x="7810070" y="994310"/>
              <a:ext cx="3804296" cy="3979192"/>
            </a:xfrm>
            <a:prstGeom prst="round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400" b="0" i="0" u="none" strike="noStrike" kern="0" cap="none" spc="0" normalizeH="0" baseline="0" noProof="0">
                <a:ln w="0"/>
                <a:solidFill>
                  <a:prstClr val="black"/>
                </a:solidFill>
                <a:uLnTx/>
                <a:uFillTx/>
                <a:latin typeface="+mj-lt"/>
                <a:ea typeface="+mn-ea"/>
                <a:cs typeface="+mn-cs"/>
              </a:endParaRPr>
            </a:p>
          </p:txBody>
        </p:sp>
        <p:grpSp>
          <p:nvGrpSpPr>
            <p:cNvPr id="15" name="Group 14">
              <a:extLst>
                <a:ext uri="{FF2B5EF4-FFF2-40B4-BE49-F238E27FC236}">
                  <a16:creationId xmlns:a16="http://schemas.microsoft.com/office/drawing/2014/main" id="{330422D6-640E-5EE4-BC07-9F2755177DB8}"/>
                </a:ext>
              </a:extLst>
            </p:cNvPr>
            <p:cNvGrpSpPr/>
            <p:nvPr/>
          </p:nvGrpSpPr>
          <p:grpSpPr>
            <a:xfrm>
              <a:off x="8258564" y="1151338"/>
              <a:ext cx="2906094" cy="3682023"/>
              <a:chOff x="8284071" y="1118758"/>
              <a:chExt cx="2906094" cy="3682023"/>
            </a:xfrm>
          </p:grpSpPr>
          <p:sp>
            <p:nvSpPr>
              <p:cNvPr id="82" name="Rectangle: Rounded Corners 81">
                <a:extLst>
                  <a:ext uri="{FF2B5EF4-FFF2-40B4-BE49-F238E27FC236}">
                    <a16:creationId xmlns:a16="http://schemas.microsoft.com/office/drawing/2014/main" id="{428E25A8-7C7B-00F7-DA03-61F14B9F3EC6}"/>
                  </a:ext>
                </a:extLst>
              </p:cNvPr>
              <p:cNvSpPr/>
              <p:nvPr/>
            </p:nvSpPr>
            <p:spPr>
              <a:xfrm>
                <a:off x="8284071" y="1118758"/>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dirty="0">
                    <a:ln w="0"/>
                    <a:solidFill>
                      <a:prstClr val="black"/>
                    </a:solidFill>
                    <a:uLnTx/>
                    <a:uFillTx/>
                    <a:latin typeface="+mj-lt"/>
                    <a:ea typeface="+mn-ea"/>
                    <a:cs typeface="+mn-cs"/>
                  </a:rPr>
                  <a:t>Question and Answering</a:t>
                </a:r>
              </a:p>
            </p:txBody>
          </p:sp>
          <p:sp>
            <p:nvSpPr>
              <p:cNvPr id="83" name="Rectangle: Rounded Corners 82">
                <a:extLst>
                  <a:ext uri="{FF2B5EF4-FFF2-40B4-BE49-F238E27FC236}">
                    <a16:creationId xmlns:a16="http://schemas.microsoft.com/office/drawing/2014/main" id="{1C3831DA-B8BE-9F6C-A653-E2F55FDA293C}"/>
                  </a:ext>
                </a:extLst>
              </p:cNvPr>
              <p:cNvSpPr/>
              <p:nvPr/>
            </p:nvSpPr>
            <p:spPr>
              <a:xfrm>
                <a:off x="8284071" y="1763723"/>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dirty="0">
                    <a:ln w="0"/>
                    <a:solidFill>
                      <a:prstClr val="black"/>
                    </a:solidFill>
                    <a:uLnTx/>
                    <a:uFillTx/>
                    <a:latin typeface="+mj-lt"/>
                    <a:ea typeface="+mn-ea"/>
                    <a:cs typeface="+mn-cs"/>
                  </a:rPr>
                  <a:t>Sentiment Analysis</a:t>
                </a:r>
              </a:p>
            </p:txBody>
          </p:sp>
          <p:sp>
            <p:nvSpPr>
              <p:cNvPr id="84" name="Rectangle: Rounded Corners 83">
                <a:extLst>
                  <a:ext uri="{FF2B5EF4-FFF2-40B4-BE49-F238E27FC236}">
                    <a16:creationId xmlns:a16="http://schemas.microsoft.com/office/drawing/2014/main" id="{D4FE9070-E3CB-7915-C102-01F3B37E48D1}"/>
                  </a:ext>
                </a:extLst>
              </p:cNvPr>
              <p:cNvSpPr/>
              <p:nvPr/>
            </p:nvSpPr>
            <p:spPr>
              <a:xfrm>
                <a:off x="8284071" y="2408688"/>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Information Extraction</a:t>
                </a:r>
              </a:p>
            </p:txBody>
          </p:sp>
          <p:sp>
            <p:nvSpPr>
              <p:cNvPr id="85" name="Rectangle: Rounded Corners 84">
                <a:extLst>
                  <a:ext uri="{FF2B5EF4-FFF2-40B4-BE49-F238E27FC236}">
                    <a16:creationId xmlns:a16="http://schemas.microsoft.com/office/drawing/2014/main" id="{F780292A-B6BD-DA4F-9B13-2B5A8FE6BCFB}"/>
                  </a:ext>
                </a:extLst>
              </p:cNvPr>
              <p:cNvSpPr/>
              <p:nvPr/>
            </p:nvSpPr>
            <p:spPr>
              <a:xfrm>
                <a:off x="9818565" y="1118758"/>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Image Captioning</a:t>
                </a:r>
              </a:p>
            </p:txBody>
          </p:sp>
          <p:sp>
            <p:nvSpPr>
              <p:cNvPr id="86" name="Rectangle: Rounded Corners 85">
                <a:extLst>
                  <a:ext uri="{FF2B5EF4-FFF2-40B4-BE49-F238E27FC236}">
                    <a16:creationId xmlns:a16="http://schemas.microsoft.com/office/drawing/2014/main" id="{D356E887-7A97-49C7-C988-977077C8192B}"/>
                  </a:ext>
                </a:extLst>
              </p:cNvPr>
              <p:cNvSpPr/>
              <p:nvPr/>
            </p:nvSpPr>
            <p:spPr>
              <a:xfrm>
                <a:off x="9818565" y="1763723"/>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Object Recognition</a:t>
                </a:r>
              </a:p>
            </p:txBody>
          </p:sp>
          <p:sp>
            <p:nvSpPr>
              <p:cNvPr id="92" name="Rectangle: Rounded Corners 91">
                <a:extLst>
                  <a:ext uri="{FF2B5EF4-FFF2-40B4-BE49-F238E27FC236}">
                    <a16:creationId xmlns:a16="http://schemas.microsoft.com/office/drawing/2014/main" id="{5637B39D-1120-EEFF-5DE0-9E99366382B3}"/>
                  </a:ext>
                </a:extLst>
              </p:cNvPr>
              <p:cNvSpPr/>
              <p:nvPr/>
            </p:nvSpPr>
            <p:spPr>
              <a:xfrm>
                <a:off x="9818565" y="2408688"/>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Instruction Follow</a:t>
                </a:r>
              </a:p>
            </p:txBody>
          </p:sp>
          <p:sp>
            <p:nvSpPr>
              <p:cNvPr id="7" name="Rectangle: Rounded Corners 6">
                <a:extLst>
                  <a:ext uri="{FF2B5EF4-FFF2-40B4-BE49-F238E27FC236}">
                    <a16:creationId xmlns:a16="http://schemas.microsoft.com/office/drawing/2014/main" id="{3C9EA727-A5E3-8045-81F9-C197AB4962D8}"/>
                  </a:ext>
                </a:extLst>
              </p:cNvPr>
              <p:cNvSpPr/>
              <p:nvPr/>
            </p:nvSpPr>
            <p:spPr>
              <a:xfrm>
                <a:off x="9818565" y="3053653"/>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Code Generation</a:t>
                </a:r>
              </a:p>
            </p:txBody>
          </p:sp>
          <p:sp>
            <p:nvSpPr>
              <p:cNvPr id="8" name="Rectangle: Rounded Corners 7">
                <a:extLst>
                  <a:ext uri="{FF2B5EF4-FFF2-40B4-BE49-F238E27FC236}">
                    <a16:creationId xmlns:a16="http://schemas.microsoft.com/office/drawing/2014/main" id="{A0ACE2C8-FE32-68AA-AE99-BDA2B0EA1DE7}"/>
                  </a:ext>
                </a:extLst>
              </p:cNvPr>
              <p:cNvSpPr/>
              <p:nvPr/>
            </p:nvSpPr>
            <p:spPr>
              <a:xfrm>
                <a:off x="9818565" y="3698618"/>
                <a:ext cx="1371600" cy="457200"/>
              </a:xfrm>
              <a:prstGeom prst="roundRect">
                <a:avLst/>
              </a:prstGeom>
              <a:gradFill>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Code </a:t>
                </a:r>
                <a:r>
                  <a:rPr lang="en-CA" sz="1600" kern="0">
                    <a:ln w="0"/>
                    <a:solidFill>
                      <a:prstClr val="black"/>
                    </a:solidFill>
                    <a:latin typeface="+mj-lt"/>
                  </a:rPr>
                  <a:t>Explanation</a:t>
                </a:r>
                <a:endParaRPr kumimoji="0" lang="en-CA" sz="1600" b="0" i="0" u="none" strike="noStrike" kern="0" cap="none" spc="0" normalizeH="0" baseline="0" noProof="0">
                  <a:ln w="0"/>
                  <a:solidFill>
                    <a:prstClr val="black"/>
                  </a:solidFill>
                  <a:uLnTx/>
                  <a:uFillTx/>
                  <a:latin typeface="+mj-lt"/>
                  <a:ea typeface="+mn-ea"/>
                  <a:cs typeface="+mn-cs"/>
                </a:endParaRPr>
              </a:p>
            </p:txBody>
          </p:sp>
          <p:sp>
            <p:nvSpPr>
              <p:cNvPr id="11" name="Rectangle: Rounded Corners 10">
                <a:extLst>
                  <a:ext uri="{FF2B5EF4-FFF2-40B4-BE49-F238E27FC236}">
                    <a16:creationId xmlns:a16="http://schemas.microsoft.com/office/drawing/2014/main" id="{640974EC-AA88-3271-FF81-7957BAFB1766}"/>
                  </a:ext>
                </a:extLst>
              </p:cNvPr>
              <p:cNvSpPr/>
              <p:nvPr/>
            </p:nvSpPr>
            <p:spPr>
              <a:xfrm>
                <a:off x="9818565" y="4343581"/>
                <a:ext cx="1371600" cy="457200"/>
              </a:xfrm>
              <a:prstGeom prst="roundRect">
                <a:avLst/>
              </a:prstGeom>
              <a:gradFill>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Code </a:t>
                </a:r>
                <a:r>
                  <a:rPr lang="en-CA" sz="1600" kern="0">
                    <a:ln w="0"/>
                    <a:solidFill>
                      <a:prstClr val="black"/>
                    </a:solidFill>
                    <a:latin typeface="+mj-lt"/>
                  </a:rPr>
                  <a:t>Debugging</a:t>
                </a:r>
                <a:endParaRPr kumimoji="0" lang="en-CA" sz="1600" b="0" i="0" u="none" strike="noStrike" kern="0" cap="none" spc="0" normalizeH="0" baseline="0" noProof="0">
                  <a:ln w="0"/>
                  <a:solidFill>
                    <a:prstClr val="black"/>
                  </a:solidFill>
                  <a:uLnTx/>
                  <a:uFillTx/>
                  <a:latin typeface="+mj-lt"/>
                  <a:ea typeface="+mn-ea"/>
                  <a:cs typeface="+mn-cs"/>
                </a:endParaRPr>
              </a:p>
            </p:txBody>
          </p:sp>
          <p:sp>
            <p:nvSpPr>
              <p:cNvPr id="12" name="Rectangle: Rounded Corners 11">
                <a:extLst>
                  <a:ext uri="{FF2B5EF4-FFF2-40B4-BE49-F238E27FC236}">
                    <a16:creationId xmlns:a16="http://schemas.microsoft.com/office/drawing/2014/main" id="{AA6FA1EC-A3A0-BF39-A5E7-6AF22C4AB7A6}"/>
                  </a:ext>
                </a:extLst>
              </p:cNvPr>
              <p:cNvSpPr/>
              <p:nvPr/>
            </p:nvSpPr>
            <p:spPr>
              <a:xfrm>
                <a:off x="8284071" y="3053653"/>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Report Generation</a:t>
                </a:r>
              </a:p>
            </p:txBody>
          </p:sp>
          <p:sp>
            <p:nvSpPr>
              <p:cNvPr id="13" name="Rectangle: Rounded Corners 12">
                <a:extLst>
                  <a:ext uri="{FF2B5EF4-FFF2-40B4-BE49-F238E27FC236}">
                    <a16:creationId xmlns:a16="http://schemas.microsoft.com/office/drawing/2014/main" id="{884149DF-3AF6-F8AF-D556-951F87871C69}"/>
                  </a:ext>
                </a:extLst>
              </p:cNvPr>
              <p:cNvSpPr/>
              <p:nvPr/>
            </p:nvSpPr>
            <p:spPr>
              <a:xfrm>
                <a:off x="8284071" y="3698618"/>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Audio Transcription</a:t>
                </a:r>
              </a:p>
            </p:txBody>
          </p:sp>
          <p:sp>
            <p:nvSpPr>
              <p:cNvPr id="14" name="Rectangle: Rounded Corners 13">
                <a:extLst>
                  <a:ext uri="{FF2B5EF4-FFF2-40B4-BE49-F238E27FC236}">
                    <a16:creationId xmlns:a16="http://schemas.microsoft.com/office/drawing/2014/main" id="{E0C0BF4B-0030-C62B-ED67-44D6BCDE2454}"/>
                  </a:ext>
                </a:extLst>
              </p:cNvPr>
              <p:cNvSpPr/>
              <p:nvPr/>
            </p:nvSpPr>
            <p:spPr>
              <a:xfrm>
                <a:off x="8284071" y="4343581"/>
                <a:ext cx="1371600" cy="457200"/>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0" i="0" u="none" strike="noStrike" kern="0" cap="none" spc="0" normalizeH="0" baseline="0" noProof="0">
                    <a:ln w="0"/>
                    <a:solidFill>
                      <a:prstClr val="black"/>
                    </a:solidFill>
                    <a:uLnTx/>
                    <a:uFillTx/>
                    <a:latin typeface="+mj-lt"/>
                    <a:ea typeface="+mn-ea"/>
                    <a:cs typeface="+mn-cs"/>
                  </a:rPr>
                  <a:t>Translation</a:t>
                </a:r>
              </a:p>
            </p:txBody>
          </p:sp>
        </p:grpSp>
      </p:grpSp>
      <p:sp>
        <p:nvSpPr>
          <p:cNvPr id="20" name="TextBox 19">
            <a:extLst>
              <a:ext uri="{FF2B5EF4-FFF2-40B4-BE49-F238E27FC236}">
                <a16:creationId xmlns:a16="http://schemas.microsoft.com/office/drawing/2014/main" id="{7A50B685-4D33-08FA-42B1-F4570033CE08}"/>
              </a:ext>
            </a:extLst>
          </p:cNvPr>
          <p:cNvSpPr txBox="1"/>
          <p:nvPr/>
        </p:nvSpPr>
        <p:spPr>
          <a:xfrm>
            <a:off x="81117" y="5605720"/>
            <a:ext cx="11885007" cy="1169551"/>
          </a:xfrm>
          <a:prstGeom prst="rect">
            <a:avLst/>
          </a:prstGeom>
          <a:noFill/>
        </p:spPr>
        <p:txBody>
          <a:bodyPr wrap="square" lIns="91440" tIns="45720" rIns="91440" bIns="45720" anchor="t">
            <a:spAutoFit/>
          </a:bodyPr>
          <a:lstStyle/>
          <a:p>
            <a:pPr marL="285750" indent="-285750">
              <a:spcAft>
                <a:spcPts val="600"/>
              </a:spcAft>
              <a:buFont typeface="Arial" panose="020B0604020202020204" pitchFamily="34" charset="0"/>
              <a:buChar char="•"/>
            </a:pPr>
            <a:r>
              <a:rPr lang="en-US" sz="2000" b="0" i="0" dirty="0">
                <a:effectLst/>
                <a:ea typeface="Calibri"/>
                <a:cs typeface="Calibri"/>
              </a:rPr>
              <a:t>Foundation models excel in diverse </a:t>
            </a:r>
            <a:r>
              <a:rPr lang="en-US" sz="2000" b="0" i="0" dirty="0">
                <a:effectLst/>
                <a:ea typeface="Calibri Light"/>
                <a:cs typeface="Calibri Light"/>
              </a:rPr>
              <a:t>tasks</a:t>
            </a:r>
            <a:r>
              <a:rPr lang="en-US" sz="2000" b="0" i="0" dirty="0">
                <a:effectLst/>
                <a:ea typeface="Calibri"/>
                <a:cs typeface="Calibri"/>
              </a:rPr>
              <a:t>, handling text, images, audio, and video.</a:t>
            </a:r>
            <a:r>
              <a:rPr lang="en-US" sz="2000" dirty="0">
                <a:ea typeface="Calibri"/>
                <a:cs typeface="Calibri"/>
              </a:rPr>
              <a:t> </a:t>
            </a:r>
            <a:endParaRPr lang="en-US" sz="2000" b="0" i="0" dirty="0">
              <a:effectLst/>
              <a:ea typeface="Calibri"/>
              <a:cs typeface="Calibri"/>
            </a:endParaRPr>
          </a:p>
          <a:p>
            <a:pPr marL="285750" indent="-285750">
              <a:spcAft>
                <a:spcPts val="600"/>
              </a:spcAft>
              <a:buFont typeface="Arial" panose="020B0604020202020204" pitchFamily="34" charset="0"/>
              <a:buChar char="•"/>
            </a:pPr>
            <a:r>
              <a:rPr lang="en-US" sz="2000" dirty="0">
                <a:ea typeface="Calibri"/>
                <a:cs typeface="Calibri"/>
              </a:rPr>
              <a:t>They can</a:t>
            </a:r>
            <a:r>
              <a:rPr lang="en-US" sz="2000" b="0" i="0" dirty="0">
                <a:effectLst/>
                <a:ea typeface="Calibri"/>
                <a:cs typeface="Calibri"/>
              </a:rPr>
              <a:t> “see," “</a:t>
            </a:r>
            <a:r>
              <a:rPr lang="en-US" sz="2000" dirty="0">
                <a:ea typeface="Calibri"/>
                <a:cs typeface="Calibri"/>
              </a:rPr>
              <a:t>hear</a:t>
            </a:r>
            <a:r>
              <a:rPr lang="en-US" sz="2000" b="0" i="0" dirty="0">
                <a:effectLst/>
                <a:ea typeface="Calibri"/>
                <a:cs typeface="Calibri"/>
              </a:rPr>
              <a:t>," and “speak</a:t>
            </a:r>
            <a:r>
              <a:rPr lang="en-US" sz="2000" b="0" i="0">
                <a:effectLst/>
                <a:ea typeface="Calibri"/>
                <a:cs typeface="Calibri"/>
              </a:rPr>
              <a:t>" and </a:t>
            </a:r>
            <a:r>
              <a:rPr lang="en-US" sz="2000" b="0" i="0" dirty="0">
                <a:effectLst/>
                <a:ea typeface="Calibri"/>
                <a:cs typeface="Calibri"/>
              </a:rPr>
              <a:t>respond digitally in a variety of forms.</a:t>
            </a:r>
          </a:p>
          <a:p>
            <a:pPr marL="285750" indent="-285750">
              <a:spcAft>
                <a:spcPts val="600"/>
              </a:spcAft>
              <a:buFont typeface="Arial" panose="020B0604020202020204" pitchFamily="34" charset="0"/>
              <a:buChar char="•"/>
            </a:pPr>
            <a:r>
              <a:rPr lang="en-US" sz="2000" dirty="0">
                <a:ea typeface="Calibri"/>
                <a:cs typeface="Calibri"/>
              </a:rPr>
              <a:t>Combined </a:t>
            </a:r>
            <a:r>
              <a:rPr lang="en-US" sz="2000" b="0" i="0" dirty="0">
                <a:effectLst/>
                <a:ea typeface="Calibri"/>
                <a:cs typeface="Calibri"/>
              </a:rPr>
              <a:t>they comprise a comprehensive digital support platform, a veritable team of interns.</a:t>
            </a:r>
            <a:endParaRPr lang="en-US" sz="2000" dirty="0">
              <a:ea typeface="Calibri"/>
              <a:cs typeface="Calibri"/>
            </a:endParaRPr>
          </a:p>
        </p:txBody>
      </p:sp>
    </p:spTree>
    <p:extLst>
      <p:ext uri="{BB962C8B-B14F-4D97-AF65-F5344CB8AC3E}">
        <p14:creationId xmlns:p14="http://schemas.microsoft.com/office/powerpoint/2010/main" val="171651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93B76BA4-055F-4B57-AF99-A32D5E7B585F}"/>
              </a:ext>
              <a:ext uri="{C183D7F6-B498-43B3-948B-1728B52AA6E4}">
                <adec:decorative xmlns:adec="http://schemas.microsoft.com/office/drawing/2017/decorative" val="1"/>
              </a:ext>
            </a:extLst>
          </p:cNvPr>
          <p:cNvSpPr/>
          <p:nvPr/>
        </p:nvSpPr>
        <p:spPr bwMode="auto">
          <a:xfrm>
            <a:off x="0" y="3743992"/>
            <a:ext cx="12192000" cy="10389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ea typeface="Segoe UI" pitchFamily="34" charset="0"/>
              <a:cs typeface="Segoe UI" pitchFamily="34" charset="0"/>
            </a:endParaRPr>
          </a:p>
        </p:txBody>
      </p:sp>
      <p:sp>
        <p:nvSpPr>
          <p:cNvPr id="58" name="Freeform: Shape 57">
            <a:extLst>
              <a:ext uri="{FF2B5EF4-FFF2-40B4-BE49-F238E27FC236}">
                <a16:creationId xmlns:a16="http://schemas.microsoft.com/office/drawing/2014/main" id="{E1894CB0-4877-74EC-B038-81A9F51E611C}"/>
              </a:ext>
              <a:ext uri="{C183D7F6-B498-43B3-948B-1728B52AA6E4}">
                <adec:decorative xmlns:adec="http://schemas.microsoft.com/office/drawing/2017/decorative" val="1"/>
              </a:ext>
            </a:extLst>
          </p:cNvPr>
          <p:cNvSpPr/>
          <p:nvPr/>
        </p:nvSpPr>
        <p:spPr>
          <a:xfrm>
            <a:off x="585789" y="1195819"/>
            <a:ext cx="11020424" cy="2863852"/>
          </a:xfrm>
          <a:custGeom>
            <a:avLst/>
            <a:gdLst>
              <a:gd name="connsiteX0" fmla="*/ 8282208 w 8374534"/>
              <a:gd name="connsiteY0" fmla="*/ 2176272 h 2176271"/>
              <a:gd name="connsiteX1" fmla="*/ 92327 w 8374534"/>
              <a:gd name="connsiteY1" fmla="*/ 2176272 h 2176271"/>
              <a:gd name="connsiteX2" fmla="*/ 8126 w 8374534"/>
              <a:gd name="connsiteY2" fmla="*/ 2046351 h 2176271"/>
              <a:gd name="connsiteX3" fmla="*/ 898047 w 8374534"/>
              <a:gd name="connsiteY3" fmla="*/ 54578 h 2176271"/>
              <a:gd name="connsiteX4" fmla="*/ 982343 w 8374534"/>
              <a:gd name="connsiteY4" fmla="*/ 0 h 2176271"/>
              <a:gd name="connsiteX5" fmla="*/ 7392192 w 8374534"/>
              <a:gd name="connsiteY5" fmla="*/ 0 h 2176271"/>
              <a:gd name="connsiteX6" fmla="*/ 7476488 w 8374534"/>
              <a:gd name="connsiteY6" fmla="*/ 54578 h 2176271"/>
              <a:gd name="connsiteX7" fmla="*/ 8366409 w 8374534"/>
              <a:gd name="connsiteY7" fmla="*/ 2046351 h 2176271"/>
              <a:gd name="connsiteX8" fmla="*/ 8282208 w 8374534"/>
              <a:gd name="connsiteY8" fmla="*/ 2176272 h 2176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74534" h="2176271">
                <a:moveTo>
                  <a:pt x="8282208" y="2176272"/>
                </a:moveTo>
                <a:lnTo>
                  <a:pt x="92327" y="2176272"/>
                </a:lnTo>
                <a:cubicBezTo>
                  <a:pt x="25461" y="2176272"/>
                  <a:pt x="-19116" y="2107406"/>
                  <a:pt x="8126" y="2046351"/>
                </a:cubicBezTo>
                <a:lnTo>
                  <a:pt x="898047" y="54578"/>
                </a:lnTo>
                <a:cubicBezTo>
                  <a:pt x="912906" y="21336"/>
                  <a:pt x="945862" y="0"/>
                  <a:pt x="982343" y="0"/>
                </a:cubicBezTo>
                <a:lnTo>
                  <a:pt x="7392192" y="0"/>
                </a:lnTo>
                <a:cubicBezTo>
                  <a:pt x="7428672" y="0"/>
                  <a:pt x="7461629" y="21336"/>
                  <a:pt x="7476488" y="54578"/>
                </a:cubicBezTo>
                <a:lnTo>
                  <a:pt x="8366409" y="2046351"/>
                </a:lnTo>
                <a:cubicBezTo>
                  <a:pt x="8393650" y="2107406"/>
                  <a:pt x="8349073" y="2176272"/>
                  <a:pt x="8282208" y="2176272"/>
                </a:cubicBez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59" name="Freeform: Shape 58">
            <a:extLst>
              <a:ext uri="{FF2B5EF4-FFF2-40B4-BE49-F238E27FC236}">
                <a16:creationId xmlns:a16="http://schemas.microsoft.com/office/drawing/2014/main" id="{7346B957-BBD3-1BBF-E39A-1C864A9EC7C7}"/>
              </a:ext>
              <a:ext uri="{C183D7F6-B498-43B3-948B-1728B52AA6E4}">
                <adec:decorative xmlns:adec="http://schemas.microsoft.com/office/drawing/2017/decorative" val="1"/>
              </a:ext>
            </a:extLst>
          </p:cNvPr>
          <p:cNvSpPr/>
          <p:nvPr/>
        </p:nvSpPr>
        <p:spPr>
          <a:xfrm>
            <a:off x="698479" y="1280049"/>
            <a:ext cx="10792287" cy="2696895"/>
          </a:xfrm>
          <a:custGeom>
            <a:avLst/>
            <a:gdLst>
              <a:gd name="connsiteX0" fmla="*/ 8143138 w 8201170"/>
              <a:gd name="connsiteY0" fmla="*/ 2049399 h 2049399"/>
              <a:gd name="connsiteX1" fmla="*/ 58032 w 8201170"/>
              <a:gd name="connsiteY1" fmla="*/ 2049399 h 2049399"/>
              <a:gd name="connsiteX2" fmla="*/ 5073 w 8201170"/>
              <a:gd name="connsiteY2" fmla="*/ 1967770 h 2049399"/>
              <a:gd name="connsiteX3" fmla="*/ 863657 w 8201170"/>
              <a:gd name="connsiteY3" fmla="*/ 46387 h 2049399"/>
              <a:gd name="connsiteX4" fmla="*/ 935190 w 8201170"/>
              <a:gd name="connsiteY4" fmla="*/ 0 h 2049399"/>
              <a:gd name="connsiteX5" fmla="*/ 7265981 w 8201170"/>
              <a:gd name="connsiteY5" fmla="*/ 0 h 2049399"/>
              <a:gd name="connsiteX6" fmla="*/ 7337514 w 8201170"/>
              <a:gd name="connsiteY6" fmla="*/ 46387 h 2049399"/>
              <a:gd name="connsiteX7" fmla="*/ 8196097 w 8201170"/>
              <a:gd name="connsiteY7" fmla="*/ 1967770 h 2049399"/>
              <a:gd name="connsiteX8" fmla="*/ 8143138 w 8201170"/>
              <a:gd name="connsiteY8" fmla="*/ 2049399 h 204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1170" h="2049399">
                <a:moveTo>
                  <a:pt x="8143138" y="2049399"/>
                </a:moveTo>
                <a:lnTo>
                  <a:pt x="58032" y="2049399"/>
                </a:lnTo>
                <a:cubicBezTo>
                  <a:pt x="16027" y="2049399"/>
                  <a:pt x="-11976" y="2006060"/>
                  <a:pt x="5073" y="1967770"/>
                </a:cubicBezTo>
                <a:lnTo>
                  <a:pt x="863657" y="46387"/>
                </a:lnTo>
                <a:cubicBezTo>
                  <a:pt x="876230" y="18193"/>
                  <a:pt x="904233" y="0"/>
                  <a:pt x="935190" y="0"/>
                </a:cubicBezTo>
                <a:lnTo>
                  <a:pt x="7265981" y="0"/>
                </a:lnTo>
                <a:cubicBezTo>
                  <a:pt x="7296937" y="0"/>
                  <a:pt x="7324941" y="18193"/>
                  <a:pt x="7337514" y="46387"/>
                </a:cubicBezTo>
                <a:lnTo>
                  <a:pt x="8196097" y="1967770"/>
                </a:lnTo>
                <a:cubicBezTo>
                  <a:pt x="8213147" y="2006060"/>
                  <a:pt x="8185144" y="2049399"/>
                  <a:pt x="8143138" y="2049399"/>
                </a:cubicBezTo>
                <a:close/>
              </a:path>
            </a:pathLst>
          </a:custGeom>
          <a:solidFill>
            <a:srgbClr val="F2F2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cxnSp>
        <p:nvCxnSpPr>
          <p:cNvPr id="44" name="Straight Connector 43">
            <a:extLst>
              <a:ext uri="{FF2B5EF4-FFF2-40B4-BE49-F238E27FC236}">
                <a16:creationId xmlns:a16="http://schemas.microsoft.com/office/drawing/2014/main" id="{253C2266-F734-8CCC-CB8A-E74C9E0F787D}"/>
              </a:ext>
              <a:ext uri="{C183D7F6-B498-43B3-948B-1728B52AA6E4}">
                <adec:decorative xmlns:adec="http://schemas.microsoft.com/office/drawing/2017/decorative" val="1"/>
              </a:ext>
            </a:extLst>
          </p:cNvPr>
          <p:cNvCxnSpPr>
            <a:cxnSpLocks/>
          </p:cNvCxnSpPr>
          <p:nvPr/>
        </p:nvCxnSpPr>
        <p:spPr>
          <a:xfrm>
            <a:off x="6096047" y="1526902"/>
            <a:ext cx="0" cy="2307909"/>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4D09FD71-DF46-6086-D40F-2B59E7CD52E1}"/>
              </a:ext>
              <a:ext uri="{C183D7F6-B498-43B3-948B-1728B52AA6E4}">
                <adec:decorative xmlns:adec="http://schemas.microsoft.com/office/drawing/2017/decorative" val="1"/>
              </a:ext>
            </a:extLst>
          </p:cNvPr>
          <p:cNvSpPr/>
          <p:nvPr/>
        </p:nvSpPr>
        <p:spPr bwMode="auto">
          <a:xfrm>
            <a:off x="5740400" y="2791050"/>
            <a:ext cx="711200" cy="705554"/>
          </a:xfrm>
          <a:prstGeom prst="ellipse">
            <a:avLst/>
          </a:prstGeom>
          <a:solidFill>
            <a:schemeClr val="bg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3B2E58"/>
              </a:solidFill>
              <a:effectLst/>
              <a:uLnTx/>
              <a:uFillTx/>
              <a:ea typeface="Segoe UI" pitchFamily="34" charset="0"/>
              <a:cs typeface="Segoe UI" pitchFamily="34" charset="0"/>
            </a:endParaRPr>
          </a:p>
        </p:txBody>
      </p:sp>
      <p:sp>
        <p:nvSpPr>
          <p:cNvPr id="13" name="Title 12">
            <a:extLst>
              <a:ext uri="{FF2B5EF4-FFF2-40B4-BE49-F238E27FC236}">
                <a16:creationId xmlns:a16="http://schemas.microsoft.com/office/drawing/2014/main" id="{565723D1-39AF-CF7E-BA07-26C868B75534}"/>
              </a:ext>
              <a:ext uri="{C183D7F6-B498-43B3-948B-1728B52AA6E4}">
                <adec:decorative xmlns:adec="http://schemas.microsoft.com/office/drawing/2017/decorative" val="1"/>
              </a:ext>
            </a:extLst>
          </p:cNvPr>
          <p:cNvSpPr>
            <a:spLocks noGrp="1"/>
          </p:cNvSpPr>
          <p:nvPr>
            <p:ph type="title"/>
          </p:nvPr>
        </p:nvSpPr>
        <p:spPr>
          <a:xfrm>
            <a:off x="588263" y="397889"/>
            <a:ext cx="11018520" cy="613309"/>
          </a:xfrm>
        </p:spPr>
        <p:txBody>
          <a:bodyPr vert="horz" wrap="square" lIns="0" tIns="0" rIns="0" bIns="0" rtlCol="0" anchor="b">
            <a:spAutoFit/>
          </a:bodyPr>
          <a:lstStyle/>
          <a:p>
            <a:r>
              <a:rPr lang="en-US">
                <a:latin typeface="+mn-lt"/>
              </a:rPr>
              <a:t>Microsoft and OpenAI partnership</a:t>
            </a:r>
          </a:p>
        </p:txBody>
      </p:sp>
      <p:pic>
        <p:nvPicPr>
          <p:cNvPr id="1026" name="Picture 2" descr="OpenAI Logo">
            <a:extLst>
              <a:ext uri="{FF2B5EF4-FFF2-40B4-BE49-F238E27FC236}">
                <a16:creationId xmlns:a16="http://schemas.microsoft.com/office/drawing/2014/main" id="{86E3DC49-9C14-AFEF-C8B7-FF2EAEE4B2F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345509" y="1693168"/>
            <a:ext cx="2706552" cy="691674"/>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F643A5CE-D4A5-693E-10D5-CD97C89DCA83}"/>
              </a:ext>
            </a:extLst>
          </p:cNvPr>
          <p:cNvSpPr txBox="1"/>
          <p:nvPr/>
        </p:nvSpPr>
        <p:spPr>
          <a:xfrm>
            <a:off x="1778001" y="2543663"/>
            <a:ext cx="3841566" cy="120032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Ensure that artificial general intelligence (AGI) benefits humanity</a:t>
            </a:r>
          </a:p>
        </p:txBody>
      </p:sp>
      <p:sp>
        <p:nvSpPr>
          <p:cNvPr id="46" name="Heart 45">
            <a:extLst>
              <a:ext uri="{FF2B5EF4-FFF2-40B4-BE49-F238E27FC236}">
                <a16:creationId xmlns:a16="http://schemas.microsoft.com/office/drawing/2014/main" id="{CAE0BD4A-3076-7A30-A511-179197FF7C05}"/>
              </a:ext>
              <a:ext uri="{C183D7F6-B498-43B3-948B-1728B52AA6E4}">
                <adec:decorative xmlns:adec="http://schemas.microsoft.com/office/drawing/2017/decorative" val="1"/>
              </a:ext>
            </a:extLst>
          </p:cNvPr>
          <p:cNvSpPr/>
          <p:nvPr/>
        </p:nvSpPr>
        <p:spPr bwMode="auto">
          <a:xfrm>
            <a:off x="5855970" y="2974099"/>
            <a:ext cx="480060" cy="352524"/>
          </a:xfrm>
          <a:prstGeom prst="heart">
            <a:avLst/>
          </a:prstGeom>
          <a:solidFill>
            <a:schemeClr val="accent1"/>
          </a:solidFill>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0" cap="none" spc="0" normalizeH="0" baseline="0" noProof="0">
              <a:ln>
                <a:noFill/>
              </a:ln>
              <a:gradFill flip="none" rotWithShape="1">
                <a:gsLst>
                  <a:gs pos="0">
                    <a:srgbClr val="000000"/>
                  </a:gs>
                  <a:gs pos="100000">
                    <a:srgbClr val="000000"/>
                  </a:gs>
                </a:gsLst>
                <a:lin ang="2700000" scaled="1"/>
                <a:tileRect/>
              </a:gradFill>
              <a:effectLst/>
              <a:uLnTx/>
              <a:uFillTx/>
              <a:ea typeface="+mn-ea"/>
              <a:cs typeface="+mn-cs"/>
            </a:endParaRPr>
          </a:p>
        </p:txBody>
      </p:sp>
      <p:pic>
        <p:nvPicPr>
          <p:cNvPr id="42" name="MS logo gray - EMF" descr="Microsoft Logo">
            <a:extLst>
              <a:ext uri="{FF2B5EF4-FFF2-40B4-BE49-F238E27FC236}">
                <a16:creationId xmlns:a16="http://schemas.microsoft.com/office/drawing/2014/main" id="{FFE95F7C-AA1B-4440-76CB-D6B45700661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bwMode="black">
          <a:xfrm>
            <a:off x="7188384" y="1732172"/>
            <a:ext cx="2609666" cy="613666"/>
          </a:xfrm>
          <a:prstGeom prst="rect">
            <a:avLst/>
          </a:prstGeom>
        </p:spPr>
      </p:pic>
      <p:sp>
        <p:nvSpPr>
          <p:cNvPr id="40" name="TextBox 39">
            <a:extLst>
              <a:ext uri="{FF2B5EF4-FFF2-40B4-BE49-F238E27FC236}">
                <a16:creationId xmlns:a16="http://schemas.microsoft.com/office/drawing/2014/main" id="{B998DF7F-8ED4-B783-3DAB-389BB61D9514}"/>
              </a:ext>
            </a:extLst>
          </p:cNvPr>
          <p:cNvSpPr txBox="1"/>
          <p:nvPr/>
        </p:nvSpPr>
        <p:spPr>
          <a:xfrm>
            <a:off x="6572434" y="2543663"/>
            <a:ext cx="3841566" cy="120032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Empower every person and organization on the planet to achieve more</a:t>
            </a:r>
          </a:p>
        </p:txBody>
      </p:sp>
      <p:sp>
        <p:nvSpPr>
          <p:cNvPr id="60" name="TextBox 59">
            <a:extLst>
              <a:ext uri="{FF2B5EF4-FFF2-40B4-BE49-F238E27FC236}">
                <a16:creationId xmlns:a16="http://schemas.microsoft.com/office/drawing/2014/main" id="{EE7EA105-E7C1-739F-C462-A0A0286C2C98}"/>
              </a:ext>
            </a:extLst>
          </p:cNvPr>
          <p:cNvSpPr txBox="1"/>
          <p:nvPr/>
        </p:nvSpPr>
        <p:spPr>
          <a:xfrm>
            <a:off x="2034062" y="4156594"/>
            <a:ext cx="8165548" cy="492443"/>
          </a:xfrm>
          <a:prstGeom prst="rect">
            <a:avLst/>
          </a:prstGeom>
          <a:noFill/>
        </p:spPr>
        <p:txBody>
          <a:bodyPr wrap="square" lIns="91440" tIns="45720" rIns="91440" bIns="45720" anchor="t">
            <a:spAutoFit/>
          </a:bodyPr>
          <a:lstStyle/>
          <a:p>
            <a:pPr algn="ctr">
              <a:defRPr/>
            </a:pPr>
            <a:r>
              <a:rPr kumimoji="0" lang="en-US" sz="2600" b="0" i="0" u="none" strike="noStrike" kern="0" cap="none" spc="0" normalizeH="0" baseline="0" noProof="0" dirty="0">
                <a:ln>
                  <a:noFill/>
                </a:ln>
                <a:solidFill>
                  <a:srgbClr val="FFFFFF"/>
                </a:solidFill>
                <a:effectLst/>
                <a:uLnTx/>
                <a:uFillTx/>
              </a:rPr>
              <a:t>Azure OpenAI Service – as of </a:t>
            </a:r>
            <a:r>
              <a:rPr lang="en-US" sz="2600" kern="0" dirty="0">
                <a:solidFill>
                  <a:srgbClr val="FFFFFF"/>
                </a:solidFill>
              </a:rPr>
              <a:t>April 20</a:t>
            </a:r>
            <a:r>
              <a:rPr kumimoji="0" lang="en-US" sz="2600" b="0" i="0" u="none" strike="noStrike" kern="0" cap="none" spc="0" normalizeH="0" baseline="0" noProof="0" dirty="0">
                <a:ln>
                  <a:noFill/>
                </a:ln>
                <a:solidFill>
                  <a:srgbClr val="FFFFFF"/>
                </a:solidFill>
                <a:effectLst/>
                <a:uLnTx/>
                <a:uFillTx/>
              </a:rPr>
              <a:t>, </a:t>
            </a:r>
            <a:r>
              <a:rPr lang="en-US" sz="2600" kern="0" dirty="0">
                <a:solidFill>
                  <a:srgbClr val="FFFFFF"/>
                </a:solidFill>
              </a:rPr>
              <a:t>2024</a:t>
            </a:r>
            <a:endParaRPr kumimoji="0" lang="en-US" sz="2600" b="0" i="0" u="none" strike="noStrike" kern="0" cap="none" spc="0" normalizeH="0" baseline="0" noProof="0" dirty="0">
              <a:ln>
                <a:noFill/>
              </a:ln>
              <a:solidFill>
                <a:srgbClr val="FFFFFF"/>
              </a:solidFill>
              <a:effectLst/>
              <a:uLnTx/>
              <a:uFillTx/>
            </a:endParaRPr>
          </a:p>
        </p:txBody>
      </p:sp>
      <p:sp>
        <p:nvSpPr>
          <p:cNvPr id="61" name="Rectangle: Rounded Corners 60">
            <a:extLst>
              <a:ext uri="{FF2B5EF4-FFF2-40B4-BE49-F238E27FC236}">
                <a16:creationId xmlns:a16="http://schemas.microsoft.com/office/drawing/2014/main" id="{3C22B244-27ED-A9A9-DA24-F752F38E1B1D}"/>
              </a:ext>
              <a:ext uri="{C183D7F6-B498-43B3-948B-1728B52AA6E4}">
                <adec:decorative xmlns:adec="http://schemas.microsoft.com/office/drawing/2017/decorative" val="0"/>
              </a:ext>
            </a:extLst>
          </p:cNvPr>
          <p:cNvSpPr/>
          <p:nvPr/>
        </p:nvSpPr>
        <p:spPr bwMode="auto">
          <a:xfrm>
            <a:off x="1061671" y="4995784"/>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dirty="0">
                <a:ln>
                  <a:noFill/>
                </a:ln>
                <a:solidFill>
                  <a:srgbClr val="000000"/>
                </a:solidFill>
                <a:effectLst/>
                <a:uLnTx/>
                <a:uFillTx/>
                <a:ea typeface="+mn-ea"/>
                <a:cs typeface="Segoe UI" pitchFamily="34" charset="0"/>
              </a:rPr>
              <a:t>GPT-4, 4-Turbo and 3.5-Turbo</a:t>
            </a:r>
          </a:p>
        </p:txBody>
      </p:sp>
      <p:sp>
        <p:nvSpPr>
          <p:cNvPr id="1028" name="Text Placeholder 4">
            <a:extLst>
              <a:ext uri="{FF2B5EF4-FFF2-40B4-BE49-F238E27FC236}">
                <a16:creationId xmlns:a16="http://schemas.microsoft.com/office/drawing/2014/main" id="{6D5B2FE7-64B5-F89C-8F04-5E4ACE071F1B}"/>
              </a:ext>
            </a:extLst>
          </p:cNvPr>
          <p:cNvSpPr txBox="1">
            <a:spLocks/>
          </p:cNvSpPr>
          <p:nvPr/>
        </p:nvSpPr>
        <p:spPr>
          <a:xfrm>
            <a:off x="638731" y="5865831"/>
            <a:ext cx="2639174"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b="0" i="0" u="none" strike="noStrike" kern="1200" cap="none" spc="0" normalizeH="0" baseline="0" noProof="0">
                <a:ln>
                  <a:noFill/>
                </a:ln>
                <a:solidFill>
                  <a:srgbClr val="000000"/>
                </a:solidFill>
                <a:effectLst/>
                <a:uLnTx/>
                <a:uFillTx/>
                <a:ea typeface="+mn-ea"/>
                <a:cs typeface="Segoe UI" panose="020B0502040204020203" pitchFamily="34" charset="0"/>
              </a:rPr>
              <a:t>Language</a:t>
            </a:r>
          </a:p>
        </p:txBody>
      </p:sp>
      <p:sp>
        <p:nvSpPr>
          <p:cNvPr id="62" name="Rectangle: Rounded Corners 61">
            <a:extLst>
              <a:ext uri="{FF2B5EF4-FFF2-40B4-BE49-F238E27FC236}">
                <a16:creationId xmlns:a16="http://schemas.microsoft.com/office/drawing/2014/main" id="{85888B26-59E1-80C1-0971-50B3D8C7B654}"/>
              </a:ext>
              <a:ext uri="{C183D7F6-B498-43B3-948B-1728B52AA6E4}">
                <adec:decorative xmlns:adec="http://schemas.microsoft.com/office/drawing/2017/decorative" val="0"/>
              </a:ext>
            </a:extLst>
          </p:cNvPr>
          <p:cNvSpPr/>
          <p:nvPr/>
        </p:nvSpPr>
        <p:spPr bwMode="auto">
          <a:xfrm>
            <a:off x="3123056" y="4995784"/>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a:ln>
                  <a:noFill/>
                </a:ln>
                <a:solidFill>
                  <a:srgbClr val="000000"/>
                </a:solidFill>
                <a:effectLst/>
                <a:uLnTx/>
                <a:uFillTx/>
                <a:ea typeface="+mn-ea"/>
                <a:cs typeface="Segoe UI" pitchFamily="34" charset="0"/>
              </a:rPr>
              <a:t>GPT-4 Vision</a:t>
            </a:r>
          </a:p>
        </p:txBody>
      </p:sp>
      <p:sp>
        <p:nvSpPr>
          <p:cNvPr id="1029" name="Text Placeholder 4">
            <a:extLst>
              <a:ext uri="{FF2B5EF4-FFF2-40B4-BE49-F238E27FC236}">
                <a16:creationId xmlns:a16="http://schemas.microsoft.com/office/drawing/2014/main" id="{DC58E4B1-DA17-4582-91B0-F5C43357EA3A}"/>
              </a:ext>
            </a:extLst>
          </p:cNvPr>
          <p:cNvSpPr txBox="1">
            <a:spLocks/>
          </p:cNvSpPr>
          <p:nvPr/>
        </p:nvSpPr>
        <p:spPr>
          <a:xfrm>
            <a:off x="2677716" y="5898675"/>
            <a:ext cx="2639174"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rgbClr val="000000"/>
                </a:solidFill>
                <a:effectLst/>
                <a:uLnTx/>
                <a:uFillTx/>
                <a:ea typeface="+mn-ea"/>
                <a:cs typeface="Segoe UI" panose="020B0502040204020203" pitchFamily="34" charset="0"/>
              </a:rPr>
              <a:t>Multi-modal</a:t>
            </a:r>
          </a:p>
        </p:txBody>
      </p:sp>
      <p:sp>
        <p:nvSpPr>
          <p:cNvPr id="63" name="Rectangle: Rounded Corners 62">
            <a:extLst>
              <a:ext uri="{FF2B5EF4-FFF2-40B4-BE49-F238E27FC236}">
                <a16:creationId xmlns:a16="http://schemas.microsoft.com/office/drawing/2014/main" id="{348E16A2-76AF-689D-187F-E16A90A41973}"/>
              </a:ext>
              <a:ext uri="{C183D7F6-B498-43B3-948B-1728B52AA6E4}">
                <adec:decorative xmlns:adec="http://schemas.microsoft.com/office/drawing/2017/decorative" val="0"/>
              </a:ext>
            </a:extLst>
          </p:cNvPr>
          <p:cNvSpPr/>
          <p:nvPr/>
        </p:nvSpPr>
        <p:spPr bwMode="auto">
          <a:xfrm>
            <a:off x="7272386" y="5007605"/>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a:ln>
                  <a:noFill/>
                </a:ln>
                <a:solidFill>
                  <a:srgbClr val="000000"/>
                </a:solidFill>
                <a:effectLst/>
                <a:uLnTx/>
                <a:uFillTx/>
                <a:ea typeface="+mn-ea"/>
                <a:cs typeface="Segoe UI" pitchFamily="34" charset="0"/>
              </a:rPr>
              <a:t>DALL·E 3</a:t>
            </a:r>
          </a:p>
        </p:txBody>
      </p:sp>
      <p:sp>
        <p:nvSpPr>
          <p:cNvPr id="1030" name="Text Placeholder 4">
            <a:extLst>
              <a:ext uri="{FF2B5EF4-FFF2-40B4-BE49-F238E27FC236}">
                <a16:creationId xmlns:a16="http://schemas.microsoft.com/office/drawing/2014/main" id="{C9E49184-F038-6BAD-4041-4D7EB73D593E}"/>
              </a:ext>
            </a:extLst>
          </p:cNvPr>
          <p:cNvSpPr txBox="1">
            <a:spLocks/>
          </p:cNvSpPr>
          <p:nvPr/>
        </p:nvSpPr>
        <p:spPr>
          <a:xfrm>
            <a:off x="6892958" y="5864663"/>
            <a:ext cx="2639174"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b="0" i="0" u="none" strike="noStrike" kern="1200" cap="none" spc="0" normalizeH="0" baseline="0" noProof="0">
                <a:ln>
                  <a:noFill/>
                </a:ln>
                <a:solidFill>
                  <a:srgbClr val="000000"/>
                </a:solidFill>
                <a:effectLst/>
                <a:uLnTx/>
                <a:uFillTx/>
                <a:ea typeface="+mn-ea"/>
                <a:cs typeface="Segoe UI" panose="020B0502040204020203" pitchFamily="34" charset="0"/>
              </a:rPr>
              <a:t>Images</a:t>
            </a:r>
          </a:p>
        </p:txBody>
      </p:sp>
      <p:sp>
        <p:nvSpPr>
          <p:cNvPr id="1024" name="Rectangle: Rounded Corners 1023">
            <a:extLst>
              <a:ext uri="{FF2B5EF4-FFF2-40B4-BE49-F238E27FC236}">
                <a16:creationId xmlns:a16="http://schemas.microsoft.com/office/drawing/2014/main" id="{624E028B-DBA9-14EB-2C78-7833F879C545}"/>
              </a:ext>
              <a:ext uri="{C183D7F6-B498-43B3-948B-1728B52AA6E4}">
                <adec:decorative xmlns:adec="http://schemas.microsoft.com/office/drawing/2017/decorative" val="0"/>
              </a:ext>
            </a:extLst>
          </p:cNvPr>
          <p:cNvSpPr/>
          <p:nvPr/>
        </p:nvSpPr>
        <p:spPr bwMode="auto">
          <a:xfrm>
            <a:off x="9333771" y="5007605"/>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a:ln>
                  <a:noFill/>
                </a:ln>
                <a:solidFill>
                  <a:srgbClr val="000000"/>
                </a:solidFill>
                <a:effectLst/>
                <a:uLnTx/>
                <a:uFillTx/>
                <a:ea typeface="+mn-ea"/>
                <a:cs typeface="Segoe UI" pitchFamily="34" charset="0"/>
              </a:rPr>
              <a:t>Whisper</a:t>
            </a:r>
          </a:p>
        </p:txBody>
      </p:sp>
      <p:sp>
        <p:nvSpPr>
          <p:cNvPr id="1031" name="Text Placeholder 4">
            <a:extLst>
              <a:ext uri="{FF2B5EF4-FFF2-40B4-BE49-F238E27FC236}">
                <a16:creationId xmlns:a16="http://schemas.microsoft.com/office/drawing/2014/main" id="{B433DB54-239C-9607-B03A-E1B1AD70FE39}"/>
              </a:ext>
            </a:extLst>
          </p:cNvPr>
          <p:cNvSpPr txBox="1">
            <a:spLocks/>
          </p:cNvSpPr>
          <p:nvPr/>
        </p:nvSpPr>
        <p:spPr>
          <a:xfrm>
            <a:off x="8956071" y="5794621"/>
            <a:ext cx="2639174" cy="615553"/>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rgbClr val="000000"/>
                </a:solidFill>
                <a:effectLst/>
                <a:uLnTx/>
                <a:uFillTx/>
                <a:ea typeface="+mn-ea"/>
                <a:cs typeface="Segoe UI" panose="020B0502040204020203" pitchFamily="34" charset="0"/>
              </a:rPr>
              <a:t>Transcription &amp; Translation</a:t>
            </a:r>
          </a:p>
        </p:txBody>
      </p:sp>
      <p:sp>
        <p:nvSpPr>
          <p:cNvPr id="2" name="Rectangle: Rounded Corners 1">
            <a:extLst>
              <a:ext uri="{FF2B5EF4-FFF2-40B4-BE49-F238E27FC236}">
                <a16:creationId xmlns:a16="http://schemas.microsoft.com/office/drawing/2014/main" id="{7B9D6AAC-2040-7FAE-6FCF-96FFA39B546C}"/>
              </a:ext>
              <a:ext uri="{C183D7F6-B498-43B3-948B-1728B52AA6E4}">
                <adec:decorative xmlns:adec="http://schemas.microsoft.com/office/drawing/2017/decorative" val="0"/>
              </a:ext>
            </a:extLst>
          </p:cNvPr>
          <p:cNvSpPr/>
          <p:nvPr/>
        </p:nvSpPr>
        <p:spPr bwMode="auto">
          <a:xfrm>
            <a:off x="5176677" y="5007605"/>
            <a:ext cx="1880319" cy="748015"/>
          </a:xfrm>
          <a:prstGeom prst="roundRect">
            <a:avLst>
              <a:gd name="adj" fmla="val 7485"/>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sz="2000" b="0" i="0" u="none" strike="noStrike" kern="1200" cap="none" spc="0" normalizeH="0" baseline="0" noProof="0">
                <a:ln>
                  <a:noFill/>
                </a:ln>
                <a:solidFill>
                  <a:srgbClr val="000000"/>
                </a:solidFill>
                <a:effectLst/>
                <a:uLnTx/>
                <a:uFillTx/>
                <a:ea typeface="+mn-ea"/>
                <a:cs typeface="Segoe UI" pitchFamily="34" charset="0"/>
              </a:rPr>
              <a:t>Babbage and Davinci</a:t>
            </a:r>
          </a:p>
        </p:txBody>
      </p:sp>
      <p:sp>
        <p:nvSpPr>
          <p:cNvPr id="3" name="Text Placeholder 4">
            <a:extLst>
              <a:ext uri="{FF2B5EF4-FFF2-40B4-BE49-F238E27FC236}">
                <a16:creationId xmlns:a16="http://schemas.microsoft.com/office/drawing/2014/main" id="{E6E71D15-5836-8E7D-7C64-65B1D9639B08}"/>
              </a:ext>
            </a:extLst>
          </p:cNvPr>
          <p:cNvSpPr txBox="1">
            <a:spLocks/>
          </p:cNvSpPr>
          <p:nvPr/>
        </p:nvSpPr>
        <p:spPr>
          <a:xfrm>
            <a:off x="4761333" y="5874796"/>
            <a:ext cx="2639174"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b="0" i="0" u="none" strike="noStrike" kern="1200" cap="none" spc="0" normalizeH="0" baseline="0" noProof="0" dirty="0">
                <a:ln>
                  <a:noFill/>
                </a:ln>
                <a:solidFill>
                  <a:srgbClr val="000000"/>
                </a:solidFill>
                <a:effectLst/>
                <a:uLnTx/>
                <a:uFillTx/>
                <a:ea typeface="+mn-ea"/>
                <a:cs typeface="Segoe UI" panose="020B0502040204020203" pitchFamily="34" charset="0"/>
              </a:rPr>
              <a:t>Fine tuning</a:t>
            </a:r>
          </a:p>
        </p:txBody>
      </p:sp>
      <p:sp>
        <p:nvSpPr>
          <p:cNvPr id="4" name="Rectangle: Rounded Corners 3">
            <a:extLst>
              <a:ext uri="{FF2B5EF4-FFF2-40B4-BE49-F238E27FC236}">
                <a16:creationId xmlns:a16="http://schemas.microsoft.com/office/drawing/2014/main" id="{725DCAB9-37A4-5997-2DDB-0958612972A5}"/>
              </a:ext>
              <a:ext uri="{C183D7F6-B498-43B3-948B-1728B52AA6E4}">
                <adec:decorative xmlns:adec="http://schemas.microsoft.com/office/drawing/2017/decorative" val="0"/>
              </a:ext>
            </a:extLst>
          </p:cNvPr>
          <p:cNvSpPr/>
          <p:nvPr/>
        </p:nvSpPr>
        <p:spPr bwMode="auto">
          <a:xfrm>
            <a:off x="4515429" y="6420460"/>
            <a:ext cx="3269436" cy="279900"/>
          </a:xfrm>
          <a:prstGeom prst="roundRect">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b="1" u="none" strike="noStrike" kern="1200" cap="none" spc="0" normalizeH="0" baseline="0" noProof="0">
                <a:ln>
                  <a:noFill/>
                </a:ln>
                <a:solidFill>
                  <a:srgbClr val="000000"/>
                </a:solidFill>
                <a:effectLst/>
                <a:uLnTx/>
                <a:uFillTx/>
                <a:ea typeface="+mn-ea"/>
                <a:cs typeface="Segoe UI" pitchFamily="34" charset="0"/>
              </a:rPr>
              <a:t>Azure AI Studio</a:t>
            </a:r>
          </a:p>
        </p:txBody>
      </p:sp>
      <p:sp>
        <p:nvSpPr>
          <p:cNvPr id="5" name="Rectangle: Rounded Corners 4">
            <a:extLst>
              <a:ext uri="{FF2B5EF4-FFF2-40B4-BE49-F238E27FC236}">
                <a16:creationId xmlns:a16="http://schemas.microsoft.com/office/drawing/2014/main" id="{35A2F2FA-5CA5-51E0-235D-2C1859C73A6D}"/>
              </a:ext>
              <a:ext uri="{C183D7F6-B498-43B3-948B-1728B52AA6E4}">
                <adec:decorative xmlns:adec="http://schemas.microsoft.com/office/drawing/2017/decorative" val="0"/>
              </a:ext>
            </a:extLst>
          </p:cNvPr>
          <p:cNvSpPr/>
          <p:nvPr/>
        </p:nvSpPr>
        <p:spPr bwMode="auto">
          <a:xfrm>
            <a:off x="1042998" y="6427655"/>
            <a:ext cx="3269436" cy="279900"/>
          </a:xfrm>
          <a:prstGeom prst="roundRect">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b="1" u="none" strike="noStrike" kern="1200" cap="none" spc="0" normalizeH="0" baseline="0" noProof="0" dirty="0">
                <a:ln>
                  <a:noFill/>
                </a:ln>
                <a:solidFill>
                  <a:srgbClr val="000000"/>
                </a:solidFill>
                <a:effectLst/>
                <a:uLnTx/>
                <a:uFillTx/>
                <a:ea typeface="+mn-ea"/>
                <a:cs typeface="Segoe UI" pitchFamily="34" charset="0"/>
              </a:rPr>
              <a:t>On Your Data</a:t>
            </a:r>
          </a:p>
        </p:txBody>
      </p:sp>
      <p:sp>
        <p:nvSpPr>
          <p:cNvPr id="6" name="Rectangle: Rounded Corners 5">
            <a:extLst>
              <a:ext uri="{FF2B5EF4-FFF2-40B4-BE49-F238E27FC236}">
                <a16:creationId xmlns:a16="http://schemas.microsoft.com/office/drawing/2014/main" id="{A05841A0-FDF1-D80D-0C6F-9DF40D248044}"/>
              </a:ext>
              <a:ext uri="{C183D7F6-B498-43B3-948B-1728B52AA6E4}">
                <adec:decorative xmlns:adec="http://schemas.microsoft.com/office/drawing/2017/decorative" val="0"/>
              </a:ext>
            </a:extLst>
          </p:cNvPr>
          <p:cNvSpPr/>
          <p:nvPr/>
        </p:nvSpPr>
        <p:spPr bwMode="auto">
          <a:xfrm>
            <a:off x="7987861" y="6437724"/>
            <a:ext cx="3269436" cy="279900"/>
          </a:xfrm>
          <a:prstGeom prst="roundRect">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ts val="600"/>
              </a:spcAft>
              <a:buClrTx/>
              <a:buSzTx/>
              <a:buFontTx/>
              <a:buNone/>
              <a:tabLst/>
              <a:defRPr/>
            </a:pPr>
            <a:r>
              <a:rPr kumimoji="0" lang="en-US" b="1" u="none" strike="noStrike" kern="1200" cap="none" spc="0" normalizeH="0" baseline="0" noProof="0">
                <a:ln>
                  <a:noFill/>
                </a:ln>
                <a:solidFill>
                  <a:srgbClr val="000000"/>
                </a:solidFill>
                <a:effectLst/>
                <a:uLnTx/>
                <a:uFillTx/>
                <a:ea typeface="+mn-ea"/>
                <a:cs typeface="Segoe UI" pitchFamily="34" charset="0"/>
              </a:rPr>
              <a:t>Assistants</a:t>
            </a:r>
          </a:p>
        </p:txBody>
      </p:sp>
    </p:spTree>
    <p:extLst>
      <p:ext uri="{BB962C8B-B14F-4D97-AF65-F5344CB8AC3E}">
        <p14:creationId xmlns:p14="http://schemas.microsoft.com/office/powerpoint/2010/main" val="274498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Rounded Corners 6">
            <a:extLst>
              <a:ext uri="{FF2B5EF4-FFF2-40B4-BE49-F238E27FC236}">
                <a16:creationId xmlns:a16="http://schemas.microsoft.com/office/drawing/2014/main" id="{3D3313AD-74E5-F005-9770-89B8B095FBDD}"/>
              </a:ext>
              <a:ext uri="{C183D7F6-B498-43B3-948B-1728B52AA6E4}">
                <adec:decorative xmlns:adec="http://schemas.microsoft.com/office/drawing/2017/decorative" val="1"/>
              </a:ext>
            </a:extLst>
          </p:cNvPr>
          <p:cNvSpPr>
            <a:spLocks/>
          </p:cNvSpPr>
          <p:nvPr/>
        </p:nvSpPr>
        <p:spPr bwMode="auto">
          <a:xfrm>
            <a:off x="584201" y="1422399"/>
            <a:ext cx="11025188" cy="2516932"/>
          </a:xfrm>
          <a:prstGeom prst="roundRect">
            <a:avLst>
              <a:gd name="adj" fmla="val 5360"/>
            </a:avLst>
          </a:prstGeom>
          <a:solidFill>
            <a:srgbClr val="FFFFFF">
              <a:alpha val="85000"/>
            </a:srgbClr>
          </a:solidFill>
          <a:ln w="9525" cap="flat" cmpd="sng" algn="ctr">
            <a:gradFill flip="none" rotWithShape="1">
              <a:gsLst>
                <a:gs pos="100000">
                  <a:srgbClr val="E8A2DF"/>
                </a:gs>
                <a:gs pos="0">
                  <a:srgbClr val="4FD6FF"/>
                </a:gs>
              </a:gsLst>
              <a:path path="circle">
                <a:fillToRect l="100000" t="100000"/>
              </a:path>
              <a:tileRect r="-100000" b="-100000"/>
            </a:gradFill>
            <a:prstDash val="solid"/>
            <a:headEnd type="none" w="med" len="med"/>
            <a:tailEnd type="none" w="med" len="med"/>
          </a:ln>
          <a:effectLst>
            <a:outerShdw blurRad="50800" dist="38100" algn="l" rotWithShape="0">
              <a:srgbClr val="FFFFFF">
                <a:lumMod val="65000"/>
                <a:alpha val="40000"/>
              </a:srgbClr>
            </a:outerShdw>
          </a:effectLst>
        </p:spPr>
        <p:txBody>
          <a:bodyPr rot="0" spcFirstLastPara="0" vertOverflow="overflow" horzOverflow="overflow" vert="horz" wrap="square" lIns="182880" tIns="822960" rIns="182880" bIns="13716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mj-ea"/>
              <a:cs typeface="Segoe UI" pitchFamily="34" charset="0"/>
            </a:endParaRPr>
          </a:p>
        </p:txBody>
      </p:sp>
      <p:sp>
        <p:nvSpPr>
          <p:cNvPr id="110" name="Rectangle: Rounded Corners 109">
            <a:extLst>
              <a:ext uri="{FF2B5EF4-FFF2-40B4-BE49-F238E27FC236}">
                <a16:creationId xmlns:a16="http://schemas.microsoft.com/office/drawing/2014/main" id="{E6D65132-D0BB-78E2-BB4F-F8A4937B21C7}"/>
              </a:ext>
            </a:extLst>
          </p:cNvPr>
          <p:cNvSpPr/>
          <p:nvPr/>
        </p:nvSpPr>
        <p:spPr bwMode="auto">
          <a:xfrm>
            <a:off x="8638526" y="1708843"/>
            <a:ext cx="1791994" cy="523679"/>
          </a:xfrm>
          <a:prstGeom prst="roundRect">
            <a:avLst>
              <a:gd name="adj" fmla="val 50000"/>
            </a:avLst>
          </a:prstGeom>
          <a:gradFill flip="none" rotWithShape="1">
            <a:gsLst>
              <a:gs pos="85000">
                <a:srgbClr val="C89DCF"/>
              </a:gs>
              <a:gs pos="6000">
                <a:srgbClr val="8DC8E8"/>
              </a:gs>
            </a:gsLst>
            <a:path path="circle">
              <a:fillToRect l="100000" b="100000"/>
            </a:path>
            <a:tileRect t="-100000" r="-100000"/>
          </a:gradFill>
          <a:ln>
            <a:noFill/>
          </a:ln>
          <a:effectLst>
            <a:outerShdw blurRad="114300" dist="38100" dir="2700000" algn="tl" rotWithShape="0">
              <a:srgbClr val="000000">
                <a:lumMod val="50000"/>
                <a:lumOff val="50000"/>
                <a:alpha val="40000"/>
              </a:srgbClr>
            </a:outerShdw>
          </a:effectLst>
        </p:spPr>
        <p:txBody>
          <a:bodyPr wrap="square" lIns="0" tIns="18288" rIns="0" bIns="45720" anchor="ctr" anchorCtr="0">
            <a:noAutofit/>
          </a:bodyPr>
          <a:lstStyle/>
          <a:p>
            <a:pPr marL="0" marR="0" lvl="0" indent="0" algn="ctr" defTabSz="914367"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w="3175">
                  <a:noFill/>
                </a:ln>
                <a:solidFill>
                  <a:srgbClr val="000000"/>
                </a:solidFill>
                <a:effectLst/>
                <a:uLnTx/>
                <a:uFillTx/>
                <a:cs typeface="Segoe UI" pitchFamily="34" charset="0"/>
              </a:rPr>
              <a:t>DALL·E 3</a:t>
            </a:r>
          </a:p>
        </p:txBody>
      </p:sp>
      <p:sp>
        <p:nvSpPr>
          <p:cNvPr id="111" name="Rectangle: Rounded Corners 110">
            <a:extLst>
              <a:ext uri="{FF2B5EF4-FFF2-40B4-BE49-F238E27FC236}">
                <a16:creationId xmlns:a16="http://schemas.microsoft.com/office/drawing/2014/main" id="{7F9656B8-3E6F-3331-F819-5EE9612D67CA}"/>
              </a:ext>
            </a:extLst>
          </p:cNvPr>
          <p:cNvSpPr/>
          <p:nvPr/>
        </p:nvSpPr>
        <p:spPr bwMode="auto">
          <a:xfrm>
            <a:off x="5484611" y="1694243"/>
            <a:ext cx="1780394" cy="523679"/>
          </a:xfrm>
          <a:prstGeom prst="roundRect">
            <a:avLst>
              <a:gd name="adj" fmla="val 50000"/>
            </a:avLst>
          </a:prstGeom>
          <a:gradFill flip="none" rotWithShape="1">
            <a:gsLst>
              <a:gs pos="85000">
                <a:srgbClr val="C89DCF"/>
              </a:gs>
              <a:gs pos="6000">
                <a:srgbClr val="8DC8E8"/>
              </a:gs>
            </a:gsLst>
            <a:path path="circle">
              <a:fillToRect l="100000" b="100000"/>
            </a:path>
            <a:tileRect t="-100000" r="-100000"/>
          </a:gradFill>
          <a:ln>
            <a:noFill/>
          </a:ln>
          <a:effectLst>
            <a:outerShdw blurRad="114300" dist="38100" dir="2700000" algn="tl" rotWithShape="0">
              <a:srgbClr val="000000">
                <a:lumMod val="50000"/>
                <a:lumOff val="50000"/>
                <a:alpha val="40000"/>
              </a:srgbClr>
            </a:outerShdw>
          </a:effectLst>
        </p:spPr>
        <p:txBody>
          <a:bodyPr wrap="square" lIns="0" tIns="18288" rIns="0" bIns="45720" anchor="ctr" anchorCtr="0">
            <a:noAutofit/>
          </a:bodyPr>
          <a:lstStyle/>
          <a:p>
            <a:pPr marL="0" marR="0" lvl="0" indent="0" algn="ctr" defTabSz="91436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w="3175">
                  <a:noFill/>
                </a:ln>
                <a:solidFill>
                  <a:srgbClr val="000000"/>
                </a:solidFill>
                <a:effectLst/>
                <a:uLnTx/>
                <a:uFillTx/>
                <a:cs typeface="Segoe UI" pitchFamily="34" charset="0"/>
              </a:rPr>
              <a:t>GPT-3.5-Turbo</a:t>
            </a:r>
          </a:p>
        </p:txBody>
      </p:sp>
      <p:sp>
        <p:nvSpPr>
          <p:cNvPr id="112" name="Rectangle: Rounded Corners 6">
            <a:extLst>
              <a:ext uri="{FF2B5EF4-FFF2-40B4-BE49-F238E27FC236}">
                <a16:creationId xmlns:a16="http://schemas.microsoft.com/office/drawing/2014/main" id="{A2F42AAE-2EB9-B22E-3F63-329B9F28DD04}"/>
              </a:ext>
            </a:extLst>
          </p:cNvPr>
          <p:cNvSpPr/>
          <p:nvPr/>
        </p:nvSpPr>
        <p:spPr bwMode="auto">
          <a:xfrm>
            <a:off x="1733599" y="1685356"/>
            <a:ext cx="1791994" cy="523679"/>
          </a:xfrm>
          <a:prstGeom prst="roundRect">
            <a:avLst>
              <a:gd name="adj" fmla="val 50000"/>
            </a:avLst>
          </a:prstGeom>
          <a:gradFill flip="none" rotWithShape="1">
            <a:gsLst>
              <a:gs pos="85000">
                <a:srgbClr val="C89DCF"/>
              </a:gs>
              <a:gs pos="6000">
                <a:srgbClr val="8DC8E8"/>
              </a:gs>
            </a:gsLst>
            <a:path path="circle">
              <a:fillToRect l="100000" b="100000"/>
            </a:path>
            <a:tileRect t="-100000" r="-100000"/>
          </a:gradFill>
          <a:ln>
            <a:noFill/>
          </a:ln>
          <a:effectLst>
            <a:outerShdw blurRad="114300" dist="38100" dir="2700000" algn="tl" rotWithShape="0">
              <a:srgbClr val="000000">
                <a:lumMod val="50000"/>
                <a:lumOff val="50000"/>
                <a:alpha val="40000"/>
              </a:srgbClr>
            </a:outerShdw>
          </a:effectLst>
        </p:spPr>
        <p:txBody>
          <a:bodyPr wrap="square" lIns="0" tIns="18288" rIns="0" bIns="45720" anchor="ctr" anchorCtr="0">
            <a:noAutofit/>
          </a:bodyPr>
          <a:lstStyle/>
          <a:p>
            <a:pPr marL="0" marR="0" lvl="0" indent="0" algn="ctr" defTabSz="914367"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w="3175">
                  <a:noFill/>
                </a:ln>
                <a:solidFill>
                  <a:srgbClr val="000000"/>
                </a:solidFill>
                <a:effectLst/>
                <a:uLnTx/>
                <a:uFillTx/>
                <a:cs typeface="Segoe UI" pitchFamily="34" charset="0"/>
              </a:rPr>
              <a:t>GPT-4</a:t>
            </a:r>
          </a:p>
        </p:txBody>
      </p:sp>
      <p:sp>
        <p:nvSpPr>
          <p:cNvPr id="113" name="TextBox 112">
            <a:extLst>
              <a:ext uri="{FF2B5EF4-FFF2-40B4-BE49-F238E27FC236}">
                <a16:creationId xmlns:a16="http://schemas.microsoft.com/office/drawing/2014/main" id="{8D5F3567-DC1F-9F72-70B2-20398ACBF538}"/>
              </a:ext>
            </a:extLst>
          </p:cNvPr>
          <p:cNvSpPr txBox="1"/>
          <p:nvPr/>
        </p:nvSpPr>
        <p:spPr>
          <a:xfrm>
            <a:off x="1552289" y="2952192"/>
            <a:ext cx="6111711" cy="830094"/>
          </a:xfrm>
          <a:prstGeom prst="roundRect">
            <a:avLst/>
          </a:prstGeom>
          <a:solidFill>
            <a:srgbClr val="FFFFFF">
              <a:alpha val="85000"/>
            </a:srgbClr>
          </a:solidFill>
          <a:effectLst>
            <a:outerShdw blurRad="63500" sx="102000" sy="102000" algn="ctr" rotWithShape="0">
              <a:srgbClr val="FFFFFF">
                <a:lumMod val="75000"/>
                <a:alpha val="4000"/>
              </a:srgbClr>
            </a:outerShdw>
          </a:effectLst>
        </p:spPr>
        <p:txBody>
          <a:bodyPr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000000"/>
                </a:solidFill>
                <a:effectLst/>
                <a:uLnTx/>
                <a:uFillTx/>
              </a:rPr>
              <a:t>Generative Text Models, with varying capabilities and uses</a:t>
            </a:r>
          </a:p>
        </p:txBody>
      </p:sp>
      <p:sp>
        <p:nvSpPr>
          <p:cNvPr id="114" name="TextBox 113">
            <a:extLst>
              <a:ext uri="{FF2B5EF4-FFF2-40B4-BE49-F238E27FC236}">
                <a16:creationId xmlns:a16="http://schemas.microsoft.com/office/drawing/2014/main" id="{C18013F6-2B12-2915-6FF7-D21786A438F4}"/>
              </a:ext>
            </a:extLst>
          </p:cNvPr>
          <p:cNvSpPr txBox="1"/>
          <p:nvPr/>
        </p:nvSpPr>
        <p:spPr>
          <a:xfrm>
            <a:off x="8632089" y="2952192"/>
            <a:ext cx="2007622" cy="830094"/>
          </a:xfrm>
          <a:prstGeom prst="roundRect">
            <a:avLst/>
          </a:prstGeom>
          <a:solidFill>
            <a:srgbClr val="FFFFFF">
              <a:alpha val="85000"/>
            </a:srgbClr>
          </a:solidFill>
          <a:effectLst>
            <a:outerShdw blurRad="63500" sx="102000" sy="102000" algn="ctr" rotWithShape="0">
              <a:srgbClr val="FFFFFF">
                <a:lumMod val="75000"/>
                <a:alpha val="4000"/>
              </a:srgbClr>
            </a:outerShdw>
          </a:effectLst>
        </p:spPr>
        <p:txBody>
          <a:bodyPr wrap="square" lIns="91440" tIns="45720" rIns="91440" bIns="4572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000000"/>
                </a:solidFill>
                <a:effectLst/>
                <a:uLnTx/>
                <a:uFillTx/>
              </a:rPr>
              <a:t>Generative</a:t>
            </a:r>
            <a:br>
              <a:rPr kumimoji="0" lang="en-US" sz="2400" b="0" i="1" u="none" strike="noStrike" kern="0" cap="none" spc="0" normalizeH="0" baseline="0" noProof="0" dirty="0">
                <a:ln>
                  <a:noFill/>
                </a:ln>
                <a:solidFill>
                  <a:srgbClr val="000000"/>
                </a:solidFill>
                <a:effectLst/>
                <a:uLnTx/>
                <a:uFillTx/>
              </a:rPr>
            </a:br>
            <a:r>
              <a:rPr kumimoji="0" lang="en-US" sz="2400" b="0" i="1" u="none" strike="noStrike" kern="0" cap="none" spc="0" normalizeH="0" baseline="0" noProof="0" dirty="0">
                <a:ln>
                  <a:noFill/>
                </a:ln>
                <a:solidFill>
                  <a:srgbClr val="000000"/>
                </a:solidFill>
                <a:effectLst/>
                <a:uLnTx/>
                <a:uFillTx/>
              </a:rPr>
              <a:t>Image Model</a:t>
            </a:r>
          </a:p>
        </p:txBody>
      </p:sp>
      <p:sp>
        <p:nvSpPr>
          <p:cNvPr id="115" name="Text Placeholder 17">
            <a:extLst>
              <a:ext uri="{FF2B5EF4-FFF2-40B4-BE49-F238E27FC236}">
                <a16:creationId xmlns:a16="http://schemas.microsoft.com/office/drawing/2014/main" id="{F7654733-B3F6-8CA0-86C5-F22AC1B0BC7C}"/>
              </a:ext>
            </a:extLst>
          </p:cNvPr>
          <p:cNvSpPr txBox="1">
            <a:spLocks/>
          </p:cNvSpPr>
          <p:nvPr/>
        </p:nvSpPr>
        <p:spPr>
          <a:xfrm>
            <a:off x="686498" y="516891"/>
            <a:ext cx="11023600" cy="51276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32742" rtl="0" eaLnBrk="1" fontAlgn="auto" latinLnBrk="0" hangingPunct="1">
              <a:lnSpc>
                <a:spcPct val="68750"/>
              </a:lnSpc>
              <a:spcBef>
                <a:spcPct val="20000"/>
              </a:spcBef>
              <a:spcAft>
                <a:spcPts val="0"/>
              </a:spcAft>
              <a:buClrTx/>
              <a:buSzPct val="90000"/>
              <a:buFont typeface="Wingdings" panose="05000000000000000000" pitchFamily="2" charset="2"/>
              <a:buNone/>
              <a:tabLst/>
              <a:defRPr/>
            </a:pPr>
            <a:r>
              <a:rPr kumimoji="0" lang="en-CA" sz="4000" b="1" i="0" u="none" strike="noStrike" kern="1200" cap="none" spc="0" normalizeH="0" baseline="0" noProof="0">
                <a:ln>
                  <a:noFill/>
                </a:ln>
                <a:solidFill>
                  <a:srgbClr val="000000"/>
                </a:solidFill>
                <a:effectLst/>
                <a:uLnTx/>
                <a:uFillTx/>
                <a:latin typeface="+mn-lt"/>
                <a:ea typeface="+mj-ea"/>
                <a:cs typeface="Segoe UI Semibold 8" panose="020B0502040204020203" pitchFamily="34" charset="0"/>
              </a:rPr>
              <a:t>Azure OpenAI Service</a:t>
            </a:r>
            <a:endParaRPr kumimoji="0" lang="en-US" sz="4400" b="0" i="0" u="none" strike="noStrike" kern="1200" cap="none" spc="0" normalizeH="0" baseline="0" noProof="0">
              <a:ln>
                <a:noFill/>
              </a:ln>
              <a:solidFill>
                <a:srgbClr val="FFFFFF"/>
              </a:solidFill>
              <a:effectLst/>
              <a:uLnTx/>
              <a:uFillTx/>
              <a:latin typeface="+mn-lt"/>
              <a:ea typeface="+mj-ea"/>
            </a:endParaRPr>
          </a:p>
        </p:txBody>
      </p:sp>
      <p:grpSp>
        <p:nvGrpSpPr>
          <p:cNvPr id="129" name="Group 128">
            <a:extLst>
              <a:ext uri="{FF2B5EF4-FFF2-40B4-BE49-F238E27FC236}">
                <a16:creationId xmlns:a16="http://schemas.microsoft.com/office/drawing/2014/main" id="{63C7069F-2ECA-7131-8F95-AC20352946CB}"/>
              </a:ext>
            </a:extLst>
          </p:cNvPr>
          <p:cNvGrpSpPr/>
          <p:nvPr/>
        </p:nvGrpSpPr>
        <p:grpSpPr>
          <a:xfrm>
            <a:off x="1162429" y="4225775"/>
            <a:ext cx="9642955" cy="2063816"/>
            <a:chOff x="1275318" y="3768273"/>
            <a:chExt cx="9642955" cy="2063816"/>
          </a:xfrm>
        </p:grpSpPr>
        <p:sp>
          <p:nvSpPr>
            <p:cNvPr id="108" name="Rectangle: Top Corners Rounded 107">
              <a:extLst>
                <a:ext uri="{FF2B5EF4-FFF2-40B4-BE49-F238E27FC236}">
                  <a16:creationId xmlns:a16="http://schemas.microsoft.com/office/drawing/2014/main" id="{6DBA9CBE-EC2E-220B-1AF9-C1C2DB366CA5}"/>
                </a:ext>
                <a:ext uri="{C183D7F6-B498-43B3-948B-1728B52AA6E4}">
                  <adec:decorative xmlns:adec="http://schemas.microsoft.com/office/drawing/2017/decorative" val="1"/>
                </a:ext>
              </a:extLst>
            </p:cNvPr>
            <p:cNvSpPr/>
            <p:nvPr/>
          </p:nvSpPr>
          <p:spPr bwMode="auto">
            <a:xfrm>
              <a:off x="1275318" y="3768273"/>
              <a:ext cx="9642955" cy="2063816"/>
            </a:xfrm>
            <a:prstGeom prst="round2SameRect">
              <a:avLst>
                <a:gd name="adj1" fmla="val 0"/>
                <a:gd name="adj2" fmla="val 10271"/>
              </a:avLst>
            </a:prstGeom>
            <a:solidFill>
              <a:srgbClr val="FFFFFF">
                <a:alpha val="43000"/>
              </a:srgbClr>
            </a:solidFill>
            <a:ln w="12700"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IN" sz="2000" b="0" i="0" u="none" strike="noStrike" kern="0" cap="none" spc="0" normalizeH="0" baseline="0" noProof="0" err="1">
                <a:ln>
                  <a:noFill/>
                </a:ln>
                <a:solidFill>
                  <a:srgbClr val="000000"/>
                </a:solidFill>
                <a:effectLst/>
                <a:uLnTx/>
                <a:uFillTx/>
                <a:ea typeface="Segoe UI" pitchFamily="34" charset="0"/>
                <a:cs typeface="Segoe UI" pitchFamily="34" charset="0"/>
              </a:endParaRPr>
            </a:p>
          </p:txBody>
        </p:sp>
        <p:sp>
          <p:nvSpPr>
            <p:cNvPr id="116" name="Title 14">
              <a:extLst>
                <a:ext uri="{FF2B5EF4-FFF2-40B4-BE49-F238E27FC236}">
                  <a16:creationId xmlns:a16="http://schemas.microsoft.com/office/drawing/2014/main" id="{93BF7202-EA80-DA80-B28D-FE5D9FC5D127}"/>
                </a:ext>
              </a:extLst>
            </p:cNvPr>
            <p:cNvSpPr txBox="1">
              <a:spLocks/>
            </p:cNvSpPr>
            <p:nvPr/>
          </p:nvSpPr>
          <p:spPr>
            <a:xfrm>
              <a:off x="4889135" y="4884530"/>
              <a:ext cx="2194560" cy="83099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14400">
                <a:lnSpc>
                  <a:spcPct val="100000"/>
                </a:lnSpc>
                <a:spcBef>
                  <a:spcPts val="2100"/>
                </a:spcBef>
                <a:buNone/>
                <a:defRPr sz="2800" b="0" kern="0" cap="none" spc="0" baseline="0">
                  <a:ln>
                    <a:noFill/>
                  </a:ln>
                  <a:gradFill>
                    <a:gsLst>
                      <a:gs pos="575">
                        <a:schemeClr val="tx1"/>
                      </a:gs>
                      <a:gs pos="17416">
                        <a:schemeClr val="tx1"/>
                      </a:gs>
                    </a:gsLst>
                    <a:path path="circle">
                      <a:fillToRect l="100000" b="100000"/>
                    </a:path>
                  </a:gradFill>
                  <a:effectLst/>
                  <a:latin typeface="+mj-lt"/>
                </a:defRPr>
              </a:lvl1pPr>
            </a:lstStyle>
            <a:p>
              <a:pPr algn="ctr">
                <a:defRPr/>
              </a:pPr>
              <a:r>
                <a:rPr lang="en-US" sz="1800">
                  <a:solidFill>
                    <a:srgbClr val="000000"/>
                  </a:solidFill>
                  <a:latin typeface="+mn-lt"/>
                </a:rPr>
                <a:t>Provisioned throughput units (PTUs)</a:t>
              </a:r>
            </a:p>
          </p:txBody>
        </p:sp>
        <p:sp>
          <p:nvSpPr>
            <p:cNvPr id="117" name="Title 14">
              <a:extLst>
                <a:ext uri="{FF2B5EF4-FFF2-40B4-BE49-F238E27FC236}">
                  <a16:creationId xmlns:a16="http://schemas.microsoft.com/office/drawing/2014/main" id="{676EB7C2-EC11-ABC2-12D1-9CF2D9454A03}"/>
                </a:ext>
              </a:extLst>
            </p:cNvPr>
            <p:cNvSpPr txBox="1">
              <a:spLocks/>
            </p:cNvSpPr>
            <p:nvPr/>
          </p:nvSpPr>
          <p:spPr>
            <a:xfrm>
              <a:off x="8244308" y="4989739"/>
              <a:ext cx="219456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14400">
                <a:lnSpc>
                  <a:spcPct val="100000"/>
                </a:lnSpc>
                <a:spcBef>
                  <a:spcPts val="2100"/>
                </a:spcBef>
                <a:buNone/>
                <a:defRPr sz="2800" b="0" kern="0" cap="none" spc="0" baseline="0">
                  <a:ln>
                    <a:noFill/>
                  </a:ln>
                  <a:gradFill>
                    <a:gsLst>
                      <a:gs pos="575">
                        <a:schemeClr val="tx1"/>
                      </a:gs>
                      <a:gs pos="17416">
                        <a:schemeClr val="tx1"/>
                      </a:gs>
                    </a:gsLst>
                    <a:path path="circle">
                      <a:fillToRect l="100000" b="100000"/>
                    </a:path>
                  </a:gradFill>
                  <a:effectLst/>
                  <a:latin typeface="+mj-lt"/>
                </a:defRPr>
              </a:lvl1pPr>
            </a:lstStyle>
            <a:p>
              <a:pPr algn="ctr">
                <a:defRPr/>
              </a:pPr>
              <a:r>
                <a:rPr lang="en-US" sz="1800">
                  <a:solidFill>
                    <a:srgbClr val="000000"/>
                  </a:solidFill>
                  <a:latin typeface="+mn-lt"/>
                </a:rPr>
                <a:t>Assistants, Functions and Plugins</a:t>
              </a:r>
            </a:p>
          </p:txBody>
        </p:sp>
        <p:sp>
          <p:nvSpPr>
            <p:cNvPr id="118" name="Title 14">
              <a:extLst>
                <a:ext uri="{FF2B5EF4-FFF2-40B4-BE49-F238E27FC236}">
                  <a16:creationId xmlns:a16="http://schemas.microsoft.com/office/drawing/2014/main" id="{7F133D9B-CA5B-666A-1CA0-A5B055F8D621}"/>
                </a:ext>
              </a:extLst>
            </p:cNvPr>
            <p:cNvSpPr txBox="1">
              <a:spLocks/>
            </p:cNvSpPr>
            <p:nvPr/>
          </p:nvSpPr>
          <p:spPr>
            <a:xfrm>
              <a:off x="1972301" y="4989739"/>
              <a:ext cx="1756222"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defPPr>
                <a:defRPr lang="en-US"/>
              </a:defPPr>
              <a:lvl1pPr defTabSz="914400">
                <a:lnSpc>
                  <a:spcPct val="100000"/>
                </a:lnSpc>
                <a:spcBef>
                  <a:spcPts val="2100"/>
                </a:spcBef>
                <a:buNone/>
                <a:defRPr sz="2800" b="0" kern="0" cap="none" spc="0" baseline="0">
                  <a:ln>
                    <a:noFill/>
                  </a:ln>
                  <a:gradFill>
                    <a:gsLst>
                      <a:gs pos="575">
                        <a:schemeClr val="tx1"/>
                      </a:gs>
                      <a:gs pos="17416">
                        <a:schemeClr val="tx1"/>
                      </a:gs>
                    </a:gsLst>
                    <a:path path="circle">
                      <a:fillToRect l="100000" b="100000"/>
                    </a:path>
                  </a:gradFill>
                  <a:effectLst/>
                  <a:latin typeface="+mj-lt"/>
                </a:defRPr>
              </a:lvl1pPr>
            </a:lstStyle>
            <a:p>
              <a:pPr algn="ctr">
                <a:defRPr/>
              </a:pPr>
              <a:r>
                <a:rPr lang="en-US" sz="1800">
                  <a:solidFill>
                    <a:srgbClr val="000000"/>
                  </a:solidFill>
                  <a:latin typeface="+mn-lt"/>
                </a:rPr>
                <a:t>Deploy on your own data</a:t>
              </a:r>
            </a:p>
          </p:txBody>
        </p:sp>
        <p:sp>
          <p:nvSpPr>
            <p:cNvPr id="119" name="Oval 118">
              <a:extLst>
                <a:ext uri="{FF2B5EF4-FFF2-40B4-BE49-F238E27FC236}">
                  <a16:creationId xmlns:a16="http://schemas.microsoft.com/office/drawing/2014/main" id="{379839D9-1F95-1AAA-0930-F5C2BF49F5D1}"/>
                </a:ext>
                <a:ext uri="{C183D7F6-B498-43B3-948B-1728B52AA6E4}">
                  <adec:decorative xmlns:adec="http://schemas.microsoft.com/office/drawing/2017/decorative" val="1"/>
                </a:ext>
              </a:extLst>
            </p:cNvPr>
            <p:cNvSpPr/>
            <p:nvPr/>
          </p:nvSpPr>
          <p:spPr bwMode="auto">
            <a:xfrm>
              <a:off x="2491895" y="4056626"/>
              <a:ext cx="717034" cy="711342"/>
            </a:xfrm>
            <a:prstGeom prst="ellipse">
              <a:avLst/>
            </a:prstGeom>
            <a:solidFill>
              <a:srgbClr val="FFFFFF"/>
            </a:solidFill>
            <a:ln w="25400" cap="flat" cmpd="sng" algn="ctr">
              <a:gradFill flip="none" rotWithShape="1">
                <a:gsLst>
                  <a:gs pos="6000">
                    <a:srgbClr val="8DC8E8"/>
                  </a:gs>
                  <a:gs pos="85000">
                    <a:srgbClr val="C89DCF"/>
                  </a:gs>
                </a:gsLst>
                <a:lin ang="10800000" scaled="1"/>
                <a:tileRect/>
              </a:grad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err="1">
                <a:ln>
                  <a:noFill/>
                </a:ln>
                <a:solidFill>
                  <a:srgbClr val="000000"/>
                </a:solidFill>
                <a:effectLst/>
                <a:uLnTx/>
                <a:uFillTx/>
                <a:ea typeface="Segoe UI" pitchFamily="34" charset="0"/>
                <a:cs typeface="Segoe UI" pitchFamily="34" charset="0"/>
              </a:endParaRPr>
            </a:p>
          </p:txBody>
        </p:sp>
        <p:sp>
          <p:nvSpPr>
            <p:cNvPr id="120" name="Oval 119">
              <a:extLst>
                <a:ext uri="{FF2B5EF4-FFF2-40B4-BE49-F238E27FC236}">
                  <a16:creationId xmlns:a16="http://schemas.microsoft.com/office/drawing/2014/main" id="{53E671D5-06EE-D02E-6465-58CC45177A09}"/>
                </a:ext>
                <a:ext uri="{C183D7F6-B498-43B3-948B-1728B52AA6E4}">
                  <adec:decorative xmlns:adec="http://schemas.microsoft.com/office/drawing/2017/decorative" val="1"/>
                </a:ext>
              </a:extLst>
            </p:cNvPr>
            <p:cNvSpPr/>
            <p:nvPr/>
          </p:nvSpPr>
          <p:spPr bwMode="auto">
            <a:xfrm>
              <a:off x="5627898" y="4056626"/>
              <a:ext cx="717034" cy="711342"/>
            </a:xfrm>
            <a:prstGeom prst="ellipse">
              <a:avLst/>
            </a:prstGeom>
            <a:solidFill>
              <a:srgbClr val="FFFFFF"/>
            </a:solidFill>
            <a:ln w="25400" cap="flat" cmpd="sng" algn="ctr">
              <a:gradFill flip="none" rotWithShape="1">
                <a:gsLst>
                  <a:gs pos="6000">
                    <a:srgbClr val="8DC8E8"/>
                  </a:gs>
                  <a:gs pos="85000">
                    <a:srgbClr val="C89DCF"/>
                  </a:gs>
                </a:gsLst>
                <a:lin ang="10800000" scaled="1"/>
                <a:tileRect/>
              </a:grad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err="1">
                <a:ln>
                  <a:noFill/>
                </a:ln>
                <a:solidFill>
                  <a:srgbClr val="000000"/>
                </a:solidFill>
                <a:effectLst/>
                <a:uLnTx/>
                <a:uFillTx/>
                <a:ea typeface="Segoe UI" pitchFamily="34" charset="0"/>
                <a:cs typeface="Segoe UI" pitchFamily="34" charset="0"/>
              </a:endParaRPr>
            </a:p>
          </p:txBody>
        </p:sp>
        <p:sp>
          <p:nvSpPr>
            <p:cNvPr id="121" name="Oval 120">
              <a:extLst>
                <a:ext uri="{FF2B5EF4-FFF2-40B4-BE49-F238E27FC236}">
                  <a16:creationId xmlns:a16="http://schemas.microsoft.com/office/drawing/2014/main" id="{680CEF9B-1EA0-1BA1-E03E-92F5CAA3C93D}"/>
                </a:ext>
                <a:ext uri="{C183D7F6-B498-43B3-948B-1728B52AA6E4}">
                  <adec:decorative xmlns:adec="http://schemas.microsoft.com/office/drawing/2017/decorative" val="1"/>
                </a:ext>
              </a:extLst>
            </p:cNvPr>
            <p:cNvSpPr/>
            <p:nvPr/>
          </p:nvSpPr>
          <p:spPr bwMode="auto">
            <a:xfrm>
              <a:off x="8983071" y="4056626"/>
              <a:ext cx="717034" cy="711342"/>
            </a:xfrm>
            <a:prstGeom prst="ellipse">
              <a:avLst/>
            </a:prstGeom>
            <a:solidFill>
              <a:srgbClr val="FFFFFF"/>
            </a:solidFill>
            <a:ln w="25400" cap="flat" cmpd="sng" algn="ctr">
              <a:gradFill flip="none" rotWithShape="1">
                <a:gsLst>
                  <a:gs pos="6000">
                    <a:srgbClr val="8DC8E8"/>
                  </a:gs>
                  <a:gs pos="85000">
                    <a:srgbClr val="C89DCF"/>
                  </a:gs>
                </a:gsLst>
                <a:lin ang="10800000" scaled="1"/>
                <a:tileRect/>
              </a:gradFill>
              <a:prstDash val="soli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err="1">
                <a:ln>
                  <a:noFill/>
                </a:ln>
                <a:solidFill>
                  <a:srgbClr val="000000"/>
                </a:solidFill>
                <a:effectLst/>
                <a:uLnTx/>
                <a:uFillTx/>
                <a:ea typeface="Segoe UI" pitchFamily="34" charset="0"/>
                <a:cs typeface="Segoe UI" pitchFamily="34" charset="0"/>
              </a:endParaRPr>
            </a:p>
          </p:txBody>
        </p:sp>
        <p:cxnSp>
          <p:nvCxnSpPr>
            <p:cNvPr id="122" name="Straight Connector 121">
              <a:extLst>
                <a:ext uri="{FF2B5EF4-FFF2-40B4-BE49-F238E27FC236}">
                  <a16:creationId xmlns:a16="http://schemas.microsoft.com/office/drawing/2014/main" id="{5F239593-57E2-400B-09D1-D3289ACE4EFE}"/>
                </a:ext>
                <a:ext uri="{C183D7F6-B498-43B3-948B-1728B52AA6E4}">
                  <adec:decorative xmlns:adec="http://schemas.microsoft.com/office/drawing/2017/decorative" val="1"/>
                </a:ext>
              </a:extLst>
            </p:cNvPr>
            <p:cNvCxnSpPr>
              <a:cxnSpLocks/>
            </p:cNvCxnSpPr>
            <p:nvPr/>
          </p:nvCxnSpPr>
          <p:spPr>
            <a:xfrm rot="5400000">
              <a:off x="3565273" y="4800182"/>
              <a:ext cx="1487111" cy="0"/>
            </a:xfrm>
            <a:prstGeom prst="line">
              <a:avLst/>
            </a:prstGeom>
            <a:noFill/>
            <a:ln w="6350" cap="flat" cmpd="sng" algn="ctr">
              <a:solidFill>
                <a:srgbClr val="FFFFFF">
                  <a:lumMod val="75000"/>
                </a:srgbClr>
              </a:solidFill>
              <a:prstDash val="dash"/>
              <a:headEnd type="none" w="lg" len="med"/>
              <a:tailEnd type="none" w="lg" len="med"/>
            </a:ln>
            <a:effectLst/>
          </p:spPr>
        </p:cxnSp>
        <p:cxnSp>
          <p:nvCxnSpPr>
            <p:cNvPr id="123" name="Straight Connector 122">
              <a:extLst>
                <a:ext uri="{FF2B5EF4-FFF2-40B4-BE49-F238E27FC236}">
                  <a16:creationId xmlns:a16="http://schemas.microsoft.com/office/drawing/2014/main" id="{294EAAE3-A8D4-81D4-6CB3-8C518C5C6C33}"/>
                </a:ext>
                <a:ext uri="{C183D7F6-B498-43B3-948B-1728B52AA6E4}">
                  <adec:decorative xmlns:adec="http://schemas.microsoft.com/office/drawing/2017/decorative" val="1"/>
                </a:ext>
              </a:extLst>
            </p:cNvPr>
            <p:cNvCxnSpPr>
              <a:cxnSpLocks/>
            </p:cNvCxnSpPr>
            <p:nvPr/>
          </p:nvCxnSpPr>
          <p:spPr>
            <a:xfrm rot="5400000">
              <a:off x="6920445" y="4800182"/>
              <a:ext cx="1487111" cy="0"/>
            </a:xfrm>
            <a:prstGeom prst="line">
              <a:avLst/>
            </a:prstGeom>
            <a:noFill/>
            <a:ln w="6350" cap="flat" cmpd="sng" algn="ctr">
              <a:solidFill>
                <a:srgbClr val="FFFFFF">
                  <a:lumMod val="75000"/>
                </a:srgbClr>
              </a:solidFill>
              <a:prstDash val="dash"/>
              <a:headEnd type="none" w="lg" len="med"/>
              <a:tailEnd type="none" w="lg" len="med"/>
            </a:ln>
            <a:effectLst/>
          </p:spPr>
        </p:cxnSp>
        <p:sp>
          <p:nvSpPr>
            <p:cNvPr id="124" name="plug" title="Icon of a power plug showing an A to B connection">
              <a:extLst>
                <a:ext uri="{FF2B5EF4-FFF2-40B4-BE49-F238E27FC236}">
                  <a16:creationId xmlns:a16="http://schemas.microsoft.com/office/drawing/2014/main" id="{725854DE-82C1-B47F-2A5F-AEE9BAD358E7}"/>
                </a:ext>
              </a:extLst>
            </p:cNvPr>
            <p:cNvSpPr>
              <a:spLocks noChangeAspect="1" noEditPoints="1"/>
            </p:cNvSpPr>
            <p:nvPr/>
          </p:nvSpPr>
          <p:spPr bwMode="auto">
            <a:xfrm>
              <a:off x="9148653" y="4229417"/>
              <a:ext cx="385870" cy="365760"/>
            </a:xfrm>
            <a:custGeom>
              <a:avLst/>
              <a:gdLst>
                <a:gd name="T0" fmla="*/ 169 w 346"/>
                <a:gd name="T1" fmla="*/ 90 h 328"/>
                <a:gd name="T2" fmla="*/ 199 w 346"/>
                <a:gd name="T3" fmla="*/ 61 h 328"/>
                <a:gd name="T4" fmla="*/ 279 w 346"/>
                <a:gd name="T5" fmla="*/ 63 h 328"/>
                <a:gd name="T6" fmla="*/ 279 w 346"/>
                <a:gd name="T7" fmla="*/ 63 h 328"/>
                <a:gd name="T8" fmla="*/ 277 w 346"/>
                <a:gd name="T9" fmla="*/ 143 h 328"/>
                <a:gd name="T10" fmla="*/ 247 w 346"/>
                <a:gd name="T11" fmla="*/ 172 h 328"/>
                <a:gd name="T12" fmla="*/ 169 w 346"/>
                <a:gd name="T13" fmla="*/ 90 h 328"/>
                <a:gd name="T14" fmla="*/ 279 w 346"/>
                <a:gd name="T15" fmla="*/ 63 h 328"/>
                <a:gd name="T16" fmla="*/ 346 w 346"/>
                <a:gd name="T17" fmla="*/ 0 h 328"/>
                <a:gd name="T18" fmla="*/ 99 w 346"/>
                <a:gd name="T19" fmla="*/ 156 h 328"/>
                <a:gd name="T20" fmla="*/ 69 w 346"/>
                <a:gd name="T21" fmla="*/ 185 h 328"/>
                <a:gd name="T22" fmla="*/ 67 w 346"/>
                <a:gd name="T23" fmla="*/ 265 h 328"/>
                <a:gd name="T24" fmla="*/ 67 w 346"/>
                <a:gd name="T25" fmla="*/ 265 h 328"/>
                <a:gd name="T26" fmla="*/ 147 w 346"/>
                <a:gd name="T27" fmla="*/ 267 h 328"/>
                <a:gd name="T28" fmla="*/ 177 w 346"/>
                <a:gd name="T29" fmla="*/ 238 h 328"/>
                <a:gd name="T30" fmla="*/ 99 w 346"/>
                <a:gd name="T31" fmla="*/ 156 h 328"/>
                <a:gd name="T32" fmla="*/ 67 w 346"/>
                <a:gd name="T33" fmla="*/ 265 h 328"/>
                <a:gd name="T34" fmla="*/ 0 w 346"/>
                <a:gd name="T35" fmla="*/ 328 h 328"/>
                <a:gd name="T36" fmla="*/ 157 w 346"/>
                <a:gd name="T37" fmla="*/ 143 h 328"/>
                <a:gd name="T38" fmla="*/ 120 w 346"/>
                <a:gd name="T39" fmla="*/ 178 h 328"/>
                <a:gd name="T40" fmla="*/ 193 w 346"/>
                <a:gd name="T41" fmla="*/ 181 h 328"/>
                <a:gd name="T42" fmla="*/ 156 w 346"/>
                <a:gd name="T43" fmla="*/ 21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6" h="328">
                  <a:moveTo>
                    <a:pt x="169" y="90"/>
                  </a:moveTo>
                  <a:cubicBezTo>
                    <a:pt x="199" y="61"/>
                    <a:pt x="199" y="61"/>
                    <a:pt x="199" y="61"/>
                  </a:cubicBezTo>
                  <a:cubicBezTo>
                    <a:pt x="222" y="40"/>
                    <a:pt x="258" y="41"/>
                    <a:pt x="279" y="63"/>
                  </a:cubicBezTo>
                  <a:cubicBezTo>
                    <a:pt x="279" y="63"/>
                    <a:pt x="279" y="63"/>
                    <a:pt x="279" y="63"/>
                  </a:cubicBezTo>
                  <a:cubicBezTo>
                    <a:pt x="300" y="86"/>
                    <a:pt x="300" y="122"/>
                    <a:pt x="277" y="143"/>
                  </a:cubicBezTo>
                  <a:cubicBezTo>
                    <a:pt x="247" y="172"/>
                    <a:pt x="247" y="172"/>
                    <a:pt x="247" y="172"/>
                  </a:cubicBezTo>
                  <a:lnTo>
                    <a:pt x="169" y="90"/>
                  </a:lnTo>
                  <a:close/>
                  <a:moveTo>
                    <a:pt x="279" y="63"/>
                  </a:moveTo>
                  <a:cubicBezTo>
                    <a:pt x="346" y="0"/>
                    <a:pt x="346" y="0"/>
                    <a:pt x="346" y="0"/>
                  </a:cubicBezTo>
                  <a:moveTo>
                    <a:pt x="99" y="156"/>
                  </a:moveTo>
                  <a:cubicBezTo>
                    <a:pt x="69" y="185"/>
                    <a:pt x="69" y="185"/>
                    <a:pt x="69" y="185"/>
                  </a:cubicBezTo>
                  <a:cubicBezTo>
                    <a:pt x="46" y="206"/>
                    <a:pt x="46" y="242"/>
                    <a:pt x="67" y="265"/>
                  </a:cubicBezTo>
                  <a:cubicBezTo>
                    <a:pt x="67" y="265"/>
                    <a:pt x="67" y="265"/>
                    <a:pt x="67" y="265"/>
                  </a:cubicBezTo>
                  <a:cubicBezTo>
                    <a:pt x="88" y="287"/>
                    <a:pt x="124" y="288"/>
                    <a:pt x="147" y="267"/>
                  </a:cubicBezTo>
                  <a:cubicBezTo>
                    <a:pt x="177" y="238"/>
                    <a:pt x="177" y="238"/>
                    <a:pt x="177" y="238"/>
                  </a:cubicBezTo>
                  <a:lnTo>
                    <a:pt x="99" y="156"/>
                  </a:lnTo>
                  <a:close/>
                  <a:moveTo>
                    <a:pt x="67" y="265"/>
                  </a:moveTo>
                  <a:cubicBezTo>
                    <a:pt x="0" y="328"/>
                    <a:pt x="0" y="328"/>
                    <a:pt x="0" y="328"/>
                  </a:cubicBezTo>
                  <a:moveTo>
                    <a:pt x="157" y="143"/>
                  </a:moveTo>
                  <a:cubicBezTo>
                    <a:pt x="120" y="178"/>
                    <a:pt x="120" y="178"/>
                    <a:pt x="120" y="178"/>
                  </a:cubicBezTo>
                  <a:moveTo>
                    <a:pt x="193" y="181"/>
                  </a:moveTo>
                  <a:cubicBezTo>
                    <a:pt x="156" y="216"/>
                    <a:pt x="156" y="216"/>
                    <a:pt x="156" y="216"/>
                  </a:cubicBezTo>
                </a:path>
              </a:pathLst>
            </a:custGeom>
            <a:noFill/>
            <a:ln w="15875" cap="flat">
              <a:gradFill>
                <a:gsLst>
                  <a:gs pos="0">
                    <a:srgbClr val="0091E5"/>
                  </a:gs>
                  <a:gs pos="100000">
                    <a:srgbClr val="BE58C8"/>
                  </a:gs>
                </a:gsLst>
                <a:lin ang="5400000" scaled="1"/>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125" name="binary" title="Icon of binary code, ones and zeros">
              <a:extLst>
                <a:ext uri="{FF2B5EF4-FFF2-40B4-BE49-F238E27FC236}">
                  <a16:creationId xmlns:a16="http://schemas.microsoft.com/office/drawing/2014/main" id="{1D1F17A6-A2BB-0473-334B-E1A4293DB18C}"/>
                </a:ext>
              </a:extLst>
            </p:cNvPr>
            <p:cNvSpPr>
              <a:spLocks noChangeAspect="1" noEditPoints="1"/>
            </p:cNvSpPr>
            <p:nvPr/>
          </p:nvSpPr>
          <p:spPr bwMode="auto">
            <a:xfrm>
              <a:off x="2667532" y="4254381"/>
              <a:ext cx="365760" cy="315833"/>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flat">
              <a:gradFill>
                <a:gsLst>
                  <a:gs pos="0">
                    <a:srgbClr val="0091E5"/>
                  </a:gs>
                  <a:gs pos="100000">
                    <a:srgbClr val="BE58C8"/>
                  </a:gs>
                </a:gsLst>
                <a:lin ang="5400000" scaled="1"/>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sp>
          <p:nvSpPr>
            <p:cNvPr id="126" name="Product_ECDC" title="Icon of a box">
              <a:extLst>
                <a:ext uri="{FF2B5EF4-FFF2-40B4-BE49-F238E27FC236}">
                  <a16:creationId xmlns:a16="http://schemas.microsoft.com/office/drawing/2014/main" id="{56B45A82-7032-18B2-DB14-C96F716248B8}"/>
                </a:ext>
              </a:extLst>
            </p:cNvPr>
            <p:cNvSpPr>
              <a:spLocks noChangeAspect="1" noEditPoints="1"/>
            </p:cNvSpPr>
            <p:nvPr/>
          </p:nvSpPr>
          <p:spPr bwMode="auto">
            <a:xfrm>
              <a:off x="5774532" y="4173922"/>
              <a:ext cx="423766" cy="476751"/>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5875" cap="flat">
              <a:gradFill>
                <a:gsLst>
                  <a:gs pos="0">
                    <a:srgbClr val="0091E5"/>
                  </a:gs>
                  <a:gs pos="100000">
                    <a:srgbClr val="BE58C8"/>
                  </a:gs>
                </a:gsLst>
                <a:lin ang="5400000" scaled="1"/>
              </a:gra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gradFill>
                  <a:gsLst>
                    <a:gs pos="0">
                      <a:srgbClr val="505050"/>
                    </a:gs>
                    <a:gs pos="100000">
                      <a:srgbClr val="505050"/>
                    </a:gs>
                  </a:gsLst>
                  <a:lin ang="5400000" scaled="1"/>
                </a:gradFill>
                <a:effectLst/>
                <a:uLnTx/>
                <a:uFillTx/>
              </a:endParaRPr>
            </a:p>
          </p:txBody>
        </p:sp>
      </p:grpSp>
      <p:sp>
        <p:nvSpPr>
          <p:cNvPr id="127" name="Rectangle: Rounded Corners 126">
            <a:extLst>
              <a:ext uri="{FF2B5EF4-FFF2-40B4-BE49-F238E27FC236}">
                <a16:creationId xmlns:a16="http://schemas.microsoft.com/office/drawing/2014/main" id="{98D4CF37-8B81-A85B-5A87-FA347AC60970}"/>
              </a:ext>
            </a:extLst>
          </p:cNvPr>
          <p:cNvSpPr/>
          <p:nvPr/>
        </p:nvSpPr>
        <p:spPr bwMode="auto">
          <a:xfrm>
            <a:off x="3614905" y="1694243"/>
            <a:ext cx="1780394" cy="523679"/>
          </a:xfrm>
          <a:prstGeom prst="roundRect">
            <a:avLst>
              <a:gd name="adj" fmla="val 50000"/>
            </a:avLst>
          </a:prstGeom>
          <a:gradFill flip="none" rotWithShape="1">
            <a:gsLst>
              <a:gs pos="85000">
                <a:srgbClr val="C89DCF"/>
              </a:gs>
              <a:gs pos="6000">
                <a:srgbClr val="8DC8E8"/>
              </a:gs>
            </a:gsLst>
            <a:path path="circle">
              <a:fillToRect l="100000" b="100000"/>
            </a:path>
            <a:tileRect t="-100000" r="-100000"/>
          </a:gradFill>
          <a:ln>
            <a:noFill/>
          </a:ln>
          <a:effectLst>
            <a:outerShdw blurRad="114300" dist="38100" dir="2700000" algn="tl" rotWithShape="0">
              <a:srgbClr val="000000">
                <a:lumMod val="50000"/>
                <a:lumOff val="50000"/>
                <a:alpha val="40000"/>
              </a:srgbClr>
            </a:outerShdw>
          </a:effectLst>
        </p:spPr>
        <p:txBody>
          <a:bodyPr wrap="square" lIns="0" tIns="18288" rIns="0" bIns="45720" anchor="ctr" anchorCtr="0">
            <a:noAutofit/>
          </a:bodyPr>
          <a:lstStyle/>
          <a:p>
            <a:pPr marL="0" marR="0" lvl="0" indent="0" algn="ctr" defTabSz="914367"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w="3175">
                  <a:noFill/>
                </a:ln>
                <a:solidFill>
                  <a:srgbClr val="000000"/>
                </a:solidFill>
                <a:effectLst/>
                <a:uLnTx/>
                <a:uFillTx/>
                <a:cs typeface="Segoe UI" pitchFamily="34" charset="0"/>
              </a:rPr>
              <a:t>GPT-4-Turbo</a:t>
            </a:r>
          </a:p>
        </p:txBody>
      </p:sp>
      <p:sp>
        <p:nvSpPr>
          <p:cNvPr id="128" name="Rectangle: Rounded Corners 6">
            <a:extLst>
              <a:ext uri="{FF2B5EF4-FFF2-40B4-BE49-F238E27FC236}">
                <a16:creationId xmlns:a16="http://schemas.microsoft.com/office/drawing/2014/main" id="{7745E4BA-CB80-DC57-73AF-61096479E5BB}"/>
              </a:ext>
            </a:extLst>
          </p:cNvPr>
          <p:cNvSpPr/>
          <p:nvPr/>
        </p:nvSpPr>
        <p:spPr bwMode="auto">
          <a:xfrm>
            <a:off x="3145078" y="2264417"/>
            <a:ext cx="2738519" cy="523679"/>
          </a:xfrm>
          <a:prstGeom prst="roundRect">
            <a:avLst>
              <a:gd name="adj" fmla="val 50000"/>
            </a:avLst>
          </a:prstGeom>
          <a:gradFill flip="none" rotWithShape="1">
            <a:gsLst>
              <a:gs pos="85000">
                <a:srgbClr val="C89DCF"/>
              </a:gs>
              <a:gs pos="6000">
                <a:srgbClr val="8DC8E8"/>
              </a:gs>
            </a:gsLst>
            <a:path path="circle">
              <a:fillToRect l="100000" b="100000"/>
            </a:path>
            <a:tileRect t="-100000" r="-100000"/>
          </a:gradFill>
          <a:ln>
            <a:noFill/>
          </a:ln>
          <a:effectLst>
            <a:outerShdw blurRad="114300" dist="38100" dir="2700000" algn="tl" rotWithShape="0">
              <a:srgbClr val="000000">
                <a:lumMod val="50000"/>
                <a:lumOff val="50000"/>
                <a:alpha val="40000"/>
              </a:srgbClr>
            </a:outerShdw>
          </a:effectLst>
        </p:spPr>
        <p:txBody>
          <a:bodyPr wrap="square" lIns="0" tIns="18288" rIns="0" bIns="45720" anchor="ctr" anchorCtr="0">
            <a:noAutofit/>
          </a:bodyPr>
          <a:lstStyle/>
          <a:p>
            <a:pPr marL="0" marR="0" lvl="0" indent="0" algn="ctr" defTabSz="914367"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w="3175">
                  <a:noFill/>
                </a:ln>
                <a:solidFill>
                  <a:srgbClr val="000000"/>
                </a:solidFill>
                <a:effectLst/>
                <a:uLnTx/>
                <a:uFillTx/>
                <a:cs typeface="Segoe UI" pitchFamily="34" charset="0"/>
              </a:rPr>
              <a:t>New: GPT-4 for Vision</a:t>
            </a:r>
          </a:p>
        </p:txBody>
      </p:sp>
    </p:spTree>
    <p:extLst>
      <p:ext uri="{BB962C8B-B14F-4D97-AF65-F5344CB8AC3E}">
        <p14:creationId xmlns:p14="http://schemas.microsoft.com/office/powerpoint/2010/main" val="2960660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1071</TotalTime>
  <Words>1390</Words>
  <Application>Microsoft Office PowerPoint</Application>
  <PresentationFormat>Widescreen</PresentationFormat>
  <Paragraphs>107</Paragraphs>
  <Slides>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Aptos</vt:lpstr>
      <vt:lpstr>Aptos Display</vt:lpstr>
      <vt:lpstr>Arial</vt:lpstr>
      <vt:lpstr>Calibri</vt:lpstr>
      <vt:lpstr>Calibri Light</vt:lpstr>
      <vt:lpstr>Segoe UI</vt:lpstr>
      <vt:lpstr>Söhne</vt:lpstr>
      <vt:lpstr>Symbol</vt:lpstr>
      <vt:lpstr>Wingdings</vt:lpstr>
      <vt:lpstr>Office Theme</vt:lpstr>
      <vt:lpstr>PowerPoint Presentation</vt:lpstr>
      <vt:lpstr>AI Literacy</vt:lpstr>
      <vt:lpstr>PowerPoint Presentation</vt:lpstr>
      <vt:lpstr>Microsoft and OpenAI partnership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Tupper</dc:creator>
  <cp:lastModifiedBy>Kevin Tupper</cp:lastModifiedBy>
  <cp:revision>1</cp:revision>
  <dcterms:created xsi:type="dcterms:W3CDTF">2024-04-21T18:37:45Z</dcterms:created>
  <dcterms:modified xsi:type="dcterms:W3CDTF">2024-04-22T12:29:12Z</dcterms:modified>
</cp:coreProperties>
</file>