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Yang" initials="KY" lastIdx="1" clrIdx="0">
    <p:extLst>
      <p:ext uri="{19B8F6BF-5375-455C-9EA6-DF929625EA0E}">
        <p15:presenceInfo xmlns:p15="http://schemas.microsoft.com/office/powerpoint/2012/main" userId="a9bc57e8551e06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9" autoAdjust="0"/>
    <p:restoredTop sz="94660"/>
  </p:normalViewPr>
  <p:slideViewPr>
    <p:cSldViewPr snapToGrid="0">
      <p:cViewPr>
        <p:scale>
          <a:sx n="100" d="100"/>
          <a:sy n="100" d="100"/>
        </p:scale>
        <p:origin x="6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779E-8F3F-4A1C-B38F-F8D6A757574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5C034-C661-46B7-B424-1A6C3DEDB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3E0D-7E6F-4671-B226-2F0F127F1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997B7-1D60-436B-A751-7BD1B052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AAB8-34B7-4137-895D-BE56A52E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B269-EA5E-468C-BFED-634DE0B4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4C194-4344-4DB5-A8BB-5584EC45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1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728E-A5A9-494E-B556-6BBD9403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A978-16A8-4815-8419-01309508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CA344-2024-4E26-AE5E-A81A007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7721-87A6-4C53-B2E9-BBD669EE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0FC7-7A72-430D-91C7-28ED22D3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7E50E-24E4-4E76-82E7-AB81895F4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62170-C36C-45C6-A646-E8226F9E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2762-BC33-4319-868B-E22B6DD5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2563-278F-4987-8140-C4628C25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35205-42CA-4EB2-89A0-4C123895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7AB5-2A79-4188-AC57-7A95DB2F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1CAC-0CBA-4218-81A6-7612A78E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3FA4-6750-4542-92D4-C18B030F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4707-36BD-4BC2-8D52-0228FF2F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0DCB-75A6-4DE1-9F9C-67C29F5A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5C28-AC6F-433C-952C-5A2C1C2E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F466C-37BE-4DF9-92B0-CFF2A8EC7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90E5-33B4-49B0-A03D-AD4AE33B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E21B-374F-4ADD-8162-B565DC5D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0612-46E9-4404-879E-7036C24E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9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9860-2F1E-4070-AD34-F4869EC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620D-2DE3-47E3-A6E0-05EF23A3D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DC0FF-8483-4767-B5F8-369908CD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7FC39-F03D-4565-9D3A-E815E78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51B8E-5EBF-4F0B-B9CF-E321372A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DB9F-94DC-4E35-9B9A-D4B67B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A545-125D-42D1-88D5-419F4584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75E7E-6FB8-473C-9CCA-93C9B8A7B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CF90-8744-41DC-B7CA-526A9440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61F80-B397-4492-820D-DD999F11B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A71CC-4623-4DCE-B15B-4AC49642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5248C-0B39-48B4-AB38-9C7F3B28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55E04-6AAA-41EA-90C5-1196DAC2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B9216-B0E2-454C-8F74-D8FCCF9A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F42D-6032-467D-B6D7-2B74B5F3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4697D-E03B-410C-8320-CB18057B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E5905-1205-45D2-9122-9523C5B8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1DF41-DB77-4A38-8B67-9AB9FF4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E90E6-8FF0-48D2-A9B8-65994B61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CD037-00E6-4AFD-96BF-BEB15D05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145F-C62E-4A53-9217-5ECE4651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2C64-B64E-4CDD-8133-0DD05233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DF36-33A1-4E55-A304-02467F17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871A-89D2-42E9-9C5A-E2977693A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4709-C8F6-4B5C-8582-7F14A710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8FA0-9FEA-4B86-9DA2-2C6E76FD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DBD3-1463-4803-8AB8-5F1A969C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4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D0A-794F-4E00-86D9-88FD01A3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270B1-5C37-456F-8516-E11072AF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BAD42-8DB5-48CC-BFCE-37F37A23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75ED-9C14-4355-9EDB-8B54DB48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4A375-40E3-46EE-A728-FA385FFC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9E76B-4D49-4852-816F-315F806D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13BCB-F03E-4041-9615-E529C968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FF95-6C5E-4C4B-B3B6-2702D3A6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227E-FE89-4E9A-8CC2-2AC246B0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597E-E788-4AC1-8541-7D34D7D7F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732C-96BC-44FA-998C-7BBDCF516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DCC64CED-5ED9-43FD-97B0-59FA8255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8" b="2634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8D8CB-93FE-4E7E-B66B-482124AA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57" y="5120639"/>
            <a:ext cx="7733182" cy="1280161"/>
          </a:xfrm>
        </p:spPr>
        <p:txBody>
          <a:bodyPr anchor="ctr">
            <a:normAutofit fontScale="90000"/>
          </a:bodyPr>
          <a:lstStyle/>
          <a:p>
            <a:pPr algn="r"/>
            <a:endParaRPr lang="en-US" sz="4800" dirty="0">
              <a:solidFill>
                <a:srgbClr val="FFFFFF"/>
              </a:solidFill>
            </a:endParaRPr>
          </a:p>
          <a:p>
            <a:pPr algn="ctr"/>
            <a:r>
              <a:rPr lang="en-US" sz="6700" dirty="0"/>
              <a:t>6018 Project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19E7-AFCC-4D09-A125-9B059EE2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dirty="0"/>
              <a:t>Kevin Yang</a:t>
            </a:r>
          </a:p>
        </p:txBody>
      </p:sp>
    </p:spTree>
    <p:extLst>
      <p:ext uri="{BB962C8B-B14F-4D97-AF65-F5344CB8AC3E}">
        <p14:creationId xmlns:p14="http://schemas.microsoft.com/office/powerpoint/2010/main" val="243094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C28B78B-FDBD-4539-ACAF-0EAF03D17FDB}"/>
              </a:ext>
            </a:extLst>
          </p:cNvPr>
          <p:cNvSpPr/>
          <p:nvPr/>
        </p:nvSpPr>
        <p:spPr>
          <a:xfrm>
            <a:off x="4688576" y="5416959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D258E17-F4B1-4C59-AA90-EB5ABA570610}"/>
              </a:ext>
            </a:extLst>
          </p:cNvPr>
          <p:cNvSpPr/>
          <p:nvPr/>
        </p:nvSpPr>
        <p:spPr>
          <a:xfrm>
            <a:off x="4715827" y="3348791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82BEFA-E6A0-4741-A0AE-E185EBD8D42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5345612" y="4481194"/>
            <a:ext cx="1" cy="9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2C354C-60A2-47CC-BDD8-A31B275DE3DA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5345612" y="2908806"/>
            <a:ext cx="1" cy="4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8915609-36B3-4968-83E2-15975199EA9E}"/>
              </a:ext>
            </a:extLst>
          </p:cNvPr>
          <p:cNvSpPr/>
          <p:nvPr/>
        </p:nvSpPr>
        <p:spPr>
          <a:xfrm>
            <a:off x="4773355" y="2315354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1194B-52BC-4665-8AA8-AFEADA416FBB}"/>
              </a:ext>
            </a:extLst>
          </p:cNvPr>
          <p:cNvSpPr/>
          <p:nvPr/>
        </p:nvSpPr>
        <p:spPr>
          <a:xfrm>
            <a:off x="5054740" y="1317293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9073D-FCDE-484B-9A8A-68D3B623D59B}"/>
              </a:ext>
            </a:extLst>
          </p:cNvPr>
          <p:cNvSpPr txBox="1"/>
          <p:nvPr/>
        </p:nvSpPr>
        <p:spPr>
          <a:xfrm>
            <a:off x="5120847" y="1444903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0B325E-17B2-4B88-937F-97468BBA3B20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flipH="1">
            <a:off x="5345612" y="1880856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63BB19-7DE8-44EE-AC95-1871FF48FDEE}"/>
              </a:ext>
            </a:extLst>
          </p:cNvPr>
          <p:cNvSpPr txBox="1"/>
          <p:nvPr/>
        </p:nvSpPr>
        <p:spPr>
          <a:xfrm>
            <a:off x="4763767" y="2472853"/>
            <a:ext cx="116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list into 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E4EF6C-FF7C-49E5-851F-071510C8E140}"/>
              </a:ext>
            </a:extLst>
          </p:cNvPr>
          <p:cNvSpPr txBox="1"/>
          <p:nvPr/>
        </p:nvSpPr>
        <p:spPr>
          <a:xfrm>
            <a:off x="4816688" y="3740802"/>
            <a:ext cx="105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 i in 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D7E58-C148-47EF-92FD-6A2524B1393E}"/>
              </a:ext>
            </a:extLst>
          </p:cNvPr>
          <p:cNvSpPr txBox="1"/>
          <p:nvPr/>
        </p:nvSpPr>
        <p:spPr>
          <a:xfrm>
            <a:off x="4873374" y="5583349"/>
            <a:ext cx="94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str_new</a:t>
            </a:r>
            <a:r>
              <a:rPr lang="en-US" sz="1000" dirty="0"/>
              <a:t> += i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F080841-0D29-4A59-9677-C9D91E45187A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>
            <a:off x="4688575" y="3914993"/>
            <a:ext cx="27251" cy="1798692"/>
          </a:xfrm>
          <a:prstGeom prst="bentConnector3">
            <a:avLst>
              <a:gd name="adj1" fmla="val -838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D7EFDD24-5231-4D4A-80A1-926C3899873C}"/>
              </a:ext>
            </a:extLst>
          </p:cNvPr>
          <p:cNvSpPr/>
          <p:nvPr/>
        </p:nvSpPr>
        <p:spPr>
          <a:xfrm>
            <a:off x="5107928" y="4685008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0DCE85-0653-4702-AD80-5E55E28C6652}"/>
              </a:ext>
            </a:extLst>
          </p:cNvPr>
          <p:cNvSpPr txBox="1"/>
          <p:nvPr/>
        </p:nvSpPr>
        <p:spPr>
          <a:xfrm>
            <a:off x="5044346" y="4665793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63A184-39AC-4A7F-AC73-E4F81B304AE2}"/>
              </a:ext>
            </a:extLst>
          </p:cNvPr>
          <p:cNvCxnSpPr>
            <a:cxnSpLocks/>
            <a:stCxn id="16" idx="3"/>
            <a:endCxn id="37" idx="0"/>
          </p:cNvCxnSpPr>
          <p:nvPr/>
        </p:nvCxnSpPr>
        <p:spPr>
          <a:xfrm>
            <a:off x="5975398" y="3914993"/>
            <a:ext cx="1016134" cy="153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exagon 34">
            <a:extLst>
              <a:ext uri="{FF2B5EF4-FFF2-40B4-BE49-F238E27FC236}">
                <a16:creationId xmlns:a16="http://schemas.microsoft.com/office/drawing/2014/main" id="{46347A23-12C3-4ECD-9E7D-4F8AB82E4092}"/>
              </a:ext>
            </a:extLst>
          </p:cNvPr>
          <p:cNvSpPr/>
          <p:nvPr/>
        </p:nvSpPr>
        <p:spPr>
          <a:xfrm>
            <a:off x="6228822" y="3703375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2B6475-4F0C-4BA5-BB6C-FBAE76DFF962}"/>
              </a:ext>
            </a:extLst>
          </p:cNvPr>
          <p:cNvSpPr txBox="1"/>
          <p:nvPr/>
        </p:nvSpPr>
        <p:spPr>
          <a:xfrm>
            <a:off x="6165240" y="3684160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2DC54-0B3B-416C-BF19-8ACECD4C7C53}"/>
              </a:ext>
            </a:extLst>
          </p:cNvPr>
          <p:cNvSpPr/>
          <p:nvPr/>
        </p:nvSpPr>
        <p:spPr>
          <a:xfrm>
            <a:off x="6688750" y="5446848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E13C94-6506-43F1-8DBE-EBE4BB26FDED}"/>
              </a:ext>
            </a:extLst>
          </p:cNvPr>
          <p:cNvSpPr txBox="1"/>
          <p:nvPr/>
        </p:nvSpPr>
        <p:spPr>
          <a:xfrm>
            <a:off x="6688505" y="5513336"/>
            <a:ext cx="60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</a:t>
            </a:r>
            <a:r>
              <a:rPr lang="en-US" sz="800" dirty="0" err="1"/>
              <a:t>str_new</a:t>
            </a:r>
            <a:endParaRPr 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E0A46A-6F71-4464-B22F-2481A4BEEEAA}"/>
              </a:ext>
            </a:extLst>
          </p:cNvPr>
          <p:cNvSpPr txBox="1"/>
          <p:nvPr/>
        </p:nvSpPr>
        <p:spPr>
          <a:xfrm>
            <a:off x="4031329" y="143880"/>
            <a:ext cx="262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to String Conversion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5CB98-445A-4748-A2CF-17DEB21F7DA4}"/>
              </a:ext>
            </a:extLst>
          </p:cNvPr>
          <p:cNvSpPr txBox="1"/>
          <p:nvPr/>
        </p:nvSpPr>
        <p:spPr>
          <a:xfrm>
            <a:off x="5149401" y="2941299"/>
            <a:ext cx="160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empty string </a:t>
            </a:r>
            <a:r>
              <a:rPr lang="en-US" sz="1000" dirty="0" err="1"/>
              <a:t>str_new</a:t>
            </a:r>
            <a:r>
              <a:rPr lang="en-US" sz="1000" dirty="0"/>
              <a:t>= “”</a:t>
            </a:r>
          </a:p>
        </p:txBody>
      </p:sp>
    </p:spTree>
    <p:extLst>
      <p:ext uri="{BB962C8B-B14F-4D97-AF65-F5344CB8AC3E}">
        <p14:creationId xmlns:p14="http://schemas.microsoft.com/office/powerpoint/2010/main" val="373480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C28B78B-FDBD-4539-ACAF-0EAF03D17FDB}"/>
              </a:ext>
            </a:extLst>
          </p:cNvPr>
          <p:cNvSpPr/>
          <p:nvPr/>
        </p:nvSpPr>
        <p:spPr>
          <a:xfrm>
            <a:off x="85548" y="4721402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D258E17-F4B1-4C59-AA90-EB5ABA570610}"/>
              </a:ext>
            </a:extLst>
          </p:cNvPr>
          <p:cNvSpPr/>
          <p:nvPr/>
        </p:nvSpPr>
        <p:spPr>
          <a:xfrm>
            <a:off x="112799" y="2956406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82BEFA-E6A0-4741-A0AE-E185EBD8D42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42584" y="4088809"/>
            <a:ext cx="2" cy="6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2C354C-60A2-47CC-BDD8-A31B275DE3DA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742584" y="2516421"/>
            <a:ext cx="1" cy="4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8915609-36B3-4968-83E2-15975199EA9E}"/>
              </a:ext>
            </a:extLst>
          </p:cNvPr>
          <p:cNvSpPr/>
          <p:nvPr/>
        </p:nvSpPr>
        <p:spPr>
          <a:xfrm>
            <a:off x="170327" y="1922969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1194B-52BC-4665-8AA8-AFEADA416FBB}"/>
              </a:ext>
            </a:extLst>
          </p:cNvPr>
          <p:cNvSpPr/>
          <p:nvPr/>
        </p:nvSpPr>
        <p:spPr>
          <a:xfrm>
            <a:off x="451712" y="924908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9073D-FCDE-484B-9A8A-68D3B623D59B}"/>
              </a:ext>
            </a:extLst>
          </p:cNvPr>
          <p:cNvSpPr txBox="1"/>
          <p:nvPr/>
        </p:nvSpPr>
        <p:spPr>
          <a:xfrm>
            <a:off x="517819" y="1052518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0B325E-17B2-4B88-937F-97468BBA3B20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flipH="1">
            <a:off x="742584" y="1488471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63BB19-7DE8-44EE-AC95-1871FF48FDEE}"/>
              </a:ext>
            </a:extLst>
          </p:cNvPr>
          <p:cNvSpPr txBox="1"/>
          <p:nvPr/>
        </p:nvSpPr>
        <p:spPr>
          <a:xfrm>
            <a:off x="144289" y="1938576"/>
            <a:ext cx="1163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Input string to </a:t>
            </a:r>
            <a:r>
              <a:rPr lang="en-US" sz="1000" dirty="0" err="1"/>
              <a:t>whatsex</a:t>
            </a:r>
            <a:r>
              <a:rPr lang="en-US" sz="1000" dirty="0"/>
              <a:t> and </a:t>
            </a:r>
            <a:r>
              <a:rPr lang="en-US" sz="1000" dirty="0" err="1"/>
              <a:t>youngorsenior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E4EF6C-FF7C-49E5-851F-071510C8E140}"/>
              </a:ext>
            </a:extLst>
          </p:cNvPr>
          <p:cNvSpPr txBox="1"/>
          <p:nvPr/>
        </p:nvSpPr>
        <p:spPr>
          <a:xfrm>
            <a:off x="222344" y="3233405"/>
            <a:ext cx="1057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</a:t>
            </a:r>
            <a:r>
              <a:rPr lang="en-US" sz="1000" dirty="0" err="1"/>
              <a:t>whatsex</a:t>
            </a:r>
            <a:endParaRPr lang="en-US" sz="1000" dirty="0"/>
          </a:p>
          <a:p>
            <a:pPr algn="ctr"/>
            <a:r>
              <a:rPr lang="en-US" sz="1000" dirty="0"/>
              <a:t> == </a:t>
            </a:r>
          </a:p>
          <a:p>
            <a:pPr algn="ctr"/>
            <a:r>
              <a:rPr lang="en-US" sz="1000" dirty="0"/>
              <a:t>‘male’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E0A46A-6F71-4464-B22F-2481A4BEEEAA}"/>
              </a:ext>
            </a:extLst>
          </p:cNvPr>
          <p:cNvSpPr txBox="1"/>
          <p:nvPr/>
        </p:nvSpPr>
        <p:spPr>
          <a:xfrm>
            <a:off x="1983842" y="0"/>
            <a:ext cx="26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</a:t>
            </a:r>
            <a:r>
              <a:rPr lang="en-US" dirty="0" err="1"/>
              <a:t>Dataframe</a:t>
            </a:r>
            <a:r>
              <a:rPr lang="en-US" dirty="0"/>
              <a:t> Based on Restrictions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2BFBA-719A-4624-9150-2BDD43A313B1}"/>
              </a:ext>
            </a:extLst>
          </p:cNvPr>
          <p:cNvSpPr txBox="1"/>
          <p:nvPr/>
        </p:nvSpPr>
        <p:spPr>
          <a:xfrm>
            <a:off x="8448" y="568432"/>
            <a:ext cx="148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Function </a:t>
            </a:r>
            <a:r>
              <a:rPr lang="en-US" sz="1200" dirty="0" err="1"/>
              <a:t>fetch_df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A9EC5C-B11F-492A-9DC7-70D7DD838ABE}"/>
              </a:ext>
            </a:extLst>
          </p:cNvPr>
          <p:cNvSpPr/>
          <p:nvPr/>
        </p:nvSpPr>
        <p:spPr>
          <a:xfrm>
            <a:off x="2020206" y="3233405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F10E1-0E8F-4073-AE51-7E626FAD7839}"/>
              </a:ext>
            </a:extLst>
          </p:cNvPr>
          <p:cNvSpPr txBox="1"/>
          <p:nvPr/>
        </p:nvSpPr>
        <p:spPr>
          <a:xfrm>
            <a:off x="2128160" y="3176188"/>
            <a:ext cx="115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</a:t>
            </a:r>
            <a:r>
              <a:rPr lang="en-US" sz="1000" dirty="0" err="1"/>
              <a:t>dataframe</a:t>
            </a:r>
            <a:r>
              <a:rPr lang="en-US" sz="1000" dirty="0"/>
              <a:t> with only males to new </a:t>
            </a:r>
            <a:r>
              <a:rPr lang="en-US" sz="1000" dirty="0" err="1"/>
              <a:t>datafram</a:t>
            </a:r>
            <a:r>
              <a:rPr lang="en-US" sz="1000" dirty="0"/>
              <a:t> </a:t>
            </a:r>
            <a:r>
              <a:rPr lang="en-US" sz="1000" dirty="0" err="1"/>
              <a:t>sex_df</a:t>
            </a:r>
            <a:endParaRPr lang="en-US" sz="1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791C86-4D19-4F25-B48C-BAA0A6C79486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1372370" y="3522608"/>
            <a:ext cx="647836" cy="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4AFCD93-D6C6-42D3-A514-509165CDB7B1}"/>
              </a:ext>
            </a:extLst>
          </p:cNvPr>
          <p:cNvSpPr txBox="1"/>
          <p:nvPr/>
        </p:nvSpPr>
        <p:spPr>
          <a:xfrm>
            <a:off x="1367598" y="3207329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4D686B-1254-4F7E-BB61-BA513B165F62}"/>
              </a:ext>
            </a:extLst>
          </p:cNvPr>
          <p:cNvSpPr txBox="1"/>
          <p:nvPr/>
        </p:nvSpPr>
        <p:spPr>
          <a:xfrm>
            <a:off x="676276" y="4212670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919A3E-F134-4395-A2DA-A004615B1E27}"/>
              </a:ext>
            </a:extLst>
          </p:cNvPr>
          <p:cNvSpPr txBox="1"/>
          <p:nvPr/>
        </p:nvSpPr>
        <p:spPr>
          <a:xfrm>
            <a:off x="128092" y="4683912"/>
            <a:ext cx="115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</a:t>
            </a:r>
            <a:r>
              <a:rPr lang="en-US" sz="1000" dirty="0" err="1"/>
              <a:t>dataframe</a:t>
            </a:r>
            <a:r>
              <a:rPr lang="en-US" sz="1000" dirty="0"/>
              <a:t> with only females to new </a:t>
            </a:r>
            <a:r>
              <a:rPr lang="en-US" sz="1000" dirty="0" err="1"/>
              <a:t>dataframe</a:t>
            </a:r>
            <a:r>
              <a:rPr lang="en-US" sz="1000" dirty="0"/>
              <a:t> </a:t>
            </a:r>
            <a:r>
              <a:rPr lang="en-US" sz="1000" dirty="0" err="1"/>
              <a:t>sex_df</a:t>
            </a:r>
            <a:endParaRPr lang="en-US" sz="1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AF3EB7-085E-4394-A085-7FAD37D1139B}"/>
              </a:ext>
            </a:extLst>
          </p:cNvPr>
          <p:cNvCxnSpPr>
            <a:cxnSpLocks/>
            <a:stCxn id="15" idx="3"/>
            <a:endCxn id="46" idx="1"/>
          </p:cNvCxnSpPr>
          <p:nvPr/>
        </p:nvCxnSpPr>
        <p:spPr>
          <a:xfrm>
            <a:off x="1399620" y="5018128"/>
            <a:ext cx="647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BD494F-28DB-4A70-AF90-5BADF9F36A3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 flipH="1">
            <a:off x="2677242" y="3884074"/>
            <a:ext cx="26967" cy="56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AF9EB497-04E7-4CA2-85B7-4ACCA634CB46}"/>
              </a:ext>
            </a:extLst>
          </p:cNvPr>
          <p:cNvSpPr/>
          <p:nvPr/>
        </p:nvSpPr>
        <p:spPr>
          <a:xfrm>
            <a:off x="2047456" y="4451926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2FA42-319B-43C5-8CC2-67EABB4226B6}"/>
              </a:ext>
            </a:extLst>
          </p:cNvPr>
          <p:cNvSpPr txBox="1"/>
          <p:nvPr/>
        </p:nvSpPr>
        <p:spPr>
          <a:xfrm>
            <a:off x="2148319" y="4760856"/>
            <a:ext cx="1057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</a:t>
            </a:r>
            <a:r>
              <a:rPr lang="en-US" sz="1000" dirty="0" err="1"/>
              <a:t>youngorsenior</a:t>
            </a:r>
            <a:endParaRPr lang="en-US" sz="1000" dirty="0"/>
          </a:p>
          <a:p>
            <a:pPr algn="ctr"/>
            <a:r>
              <a:rPr lang="en-US" sz="1000" dirty="0"/>
              <a:t> == </a:t>
            </a:r>
          </a:p>
          <a:p>
            <a:pPr algn="ctr"/>
            <a:r>
              <a:rPr lang="en-US" sz="1000" dirty="0"/>
              <a:t>‘young’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DA6789-CE55-4EB0-A230-2A84F001C0A9}"/>
              </a:ext>
            </a:extLst>
          </p:cNvPr>
          <p:cNvSpPr/>
          <p:nvPr/>
        </p:nvSpPr>
        <p:spPr>
          <a:xfrm>
            <a:off x="3863806" y="4721402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C45849-69A4-4C0F-B2DF-60EE4FE051D7}"/>
              </a:ext>
            </a:extLst>
          </p:cNvPr>
          <p:cNvSpPr txBox="1"/>
          <p:nvPr/>
        </p:nvSpPr>
        <p:spPr>
          <a:xfrm>
            <a:off x="3954863" y="4668665"/>
            <a:ext cx="115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</a:t>
            </a:r>
            <a:r>
              <a:rPr lang="en-US" sz="1000" dirty="0" err="1"/>
              <a:t>dataframe</a:t>
            </a:r>
            <a:r>
              <a:rPr lang="en-US" sz="1000" dirty="0"/>
              <a:t> with ages &lt;65 to new </a:t>
            </a:r>
            <a:r>
              <a:rPr lang="en-US" sz="1000" dirty="0" err="1"/>
              <a:t>dataframe</a:t>
            </a:r>
            <a:r>
              <a:rPr lang="en-US" sz="1000" dirty="0"/>
              <a:t> </a:t>
            </a:r>
            <a:r>
              <a:rPr lang="en-US" sz="1000" dirty="0" err="1"/>
              <a:t>agesex_df</a:t>
            </a:r>
            <a:endParaRPr lang="en-US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93439A-1812-4514-9D79-9DA46D23CB4B}"/>
              </a:ext>
            </a:extLst>
          </p:cNvPr>
          <p:cNvSpPr/>
          <p:nvPr/>
        </p:nvSpPr>
        <p:spPr>
          <a:xfrm>
            <a:off x="2026387" y="6167204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5BBC47-EA0B-4C52-9176-19CB08ACA6D7}"/>
              </a:ext>
            </a:extLst>
          </p:cNvPr>
          <p:cNvSpPr txBox="1"/>
          <p:nvPr/>
        </p:nvSpPr>
        <p:spPr>
          <a:xfrm>
            <a:off x="2128159" y="6109612"/>
            <a:ext cx="115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</a:t>
            </a:r>
            <a:r>
              <a:rPr lang="en-US" sz="1000" dirty="0" err="1"/>
              <a:t>dataframe</a:t>
            </a:r>
            <a:r>
              <a:rPr lang="en-US" sz="1000" dirty="0"/>
              <a:t> with ages &gt;= 65 to new </a:t>
            </a:r>
            <a:r>
              <a:rPr lang="en-US" sz="1000" dirty="0" err="1"/>
              <a:t>dataframe</a:t>
            </a:r>
            <a:r>
              <a:rPr lang="en-US" sz="1000" dirty="0"/>
              <a:t> </a:t>
            </a:r>
            <a:r>
              <a:rPr lang="en-US" sz="1000" dirty="0" err="1"/>
              <a:t>agesex_df</a:t>
            </a:r>
            <a:endParaRPr lang="en-US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4BD38E8-0AC5-4FBC-B574-159C14292FC6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3307027" y="5018128"/>
            <a:ext cx="556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8D1076-BE55-4C69-8841-56D9B773EB83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>
            <a:off x="2677242" y="5584329"/>
            <a:ext cx="6181" cy="58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8AF9A95-6849-49B3-9B15-F9ABFDD0DCF4}"/>
              </a:ext>
            </a:extLst>
          </p:cNvPr>
          <p:cNvSpPr/>
          <p:nvPr/>
        </p:nvSpPr>
        <p:spPr>
          <a:xfrm>
            <a:off x="4218060" y="6182148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E86487-D6F8-4FA3-81D0-9F5F079839FA}"/>
              </a:ext>
            </a:extLst>
          </p:cNvPr>
          <p:cNvSpPr txBox="1"/>
          <p:nvPr/>
        </p:nvSpPr>
        <p:spPr>
          <a:xfrm>
            <a:off x="4228130" y="6294278"/>
            <a:ext cx="60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</a:t>
            </a:r>
            <a:r>
              <a:rPr lang="en-US" sz="800" dirty="0" err="1"/>
              <a:t>agesex_df</a:t>
            </a:r>
            <a:endParaRPr lang="en-US" sz="8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D5950E-AFBE-4F8D-9F9F-D7D4DAA37DC0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>
            <a:off x="4520842" y="5314854"/>
            <a:ext cx="0" cy="86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989951-08D9-41F5-BEE7-CD490B3EB32B}"/>
              </a:ext>
            </a:extLst>
          </p:cNvPr>
          <p:cNvCxnSpPr>
            <a:cxnSpLocks/>
            <a:stCxn id="54" idx="3"/>
            <a:endCxn id="65" idx="2"/>
          </p:cNvCxnSpPr>
          <p:nvPr/>
        </p:nvCxnSpPr>
        <p:spPr>
          <a:xfrm>
            <a:off x="3340459" y="6463930"/>
            <a:ext cx="877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A02467-D0E1-4504-B144-D67B3ECB76A8}"/>
              </a:ext>
            </a:extLst>
          </p:cNvPr>
          <p:cNvSpPr txBox="1"/>
          <p:nvPr/>
        </p:nvSpPr>
        <p:spPr>
          <a:xfrm>
            <a:off x="3270697" y="4713877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DC8D1E-12C7-411F-A3A9-8AC474A40445}"/>
              </a:ext>
            </a:extLst>
          </p:cNvPr>
          <p:cNvSpPr txBox="1"/>
          <p:nvPr/>
        </p:nvSpPr>
        <p:spPr>
          <a:xfrm>
            <a:off x="2668040" y="5723617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CF5EB9-59BE-4799-A294-EB1F1F13EFA2}"/>
              </a:ext>
            </a:extLst>
          </p:cNvPr>
          <p:cNvSpPr txBox="1"/>
          <p:nvPr/>
        </p:nvSpPr>
        <p:spPr>
          <a:xfrm>
            <a:off x="5490707" y="143389"/>
            <a:ext cx="148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Function </a:t>
            </a:r>
            <a:r>
              <a:rPr lang="en-US" sz="1200" dirty="0" err="1"/>
              <a:t>num_stats</a:t>
            </a:r>
            <a:endParaRPr lang="en-US" sz="1200" dirty="0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759912E1-D7CB-41F6-A2AB-70FBD308B5B9}"/>
              </a:ext>
            </a:extLst>
          </p:cNvPr>
          <p:cNvSpPr/>
          <p:nvPr/>
        </p:nvSpPr>
        <p:spPr>
          <a:xfrm>
            <a:off x="8804269" y="2440759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D4D08E-F748-43F7-B770-6AB3D4ADC946}"/>
              </a:ext>
            </a:extLst>
          </p:cNvPr>
          <p:cNvCxnSpPr>
            <a:cxnSpLocks/>
            <a:stCxn id="89" idx="2"/>
            <a:endCxn id="106" idx="0"/>
          </p:cNvCxnSpPr>
          <p:nvPr/>
        </p:nvCxnSpPr>
        <p:spPr>
          <a:xfrm flipH="1">
            <a:off x="9423747" y="3573162"/>
            <a:ext cx="10308" cy="4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C18424AD-83C1-40E3-98F5-44528C9152D9}"/>
              </a:ext>
            </a:extLst>
          </p:cNvPr>
          <p:cNvSpPr/>
          <p:nvPr/>
        </p:nvSpPr>
        <p:spPr>
          <a:xfrm>
            <a:off x="6194983" y="707250"/>
            <a:ext cx="1371426" cy="833707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F4AE7C2-8BA5-4EDE-A618-55D7FA108B69}"/>
              </a:ext>
            </a:extLst>
          </p:cNvPr>
          <p:cNvSpPr/>
          <p:nvPr/>
        </p:nvSpPr>
        <p:spPr>
          <a:xfrm>
            <a:off x="5152225" y="842322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C4B5C8B-812F-4252-BF2B-51D659BD08E6}"/>
              </a:ext>
            </a:extLst>
          </p:cNvPr>
          <p:cNvSpPr txBox="1"/>
          <p:nvPr/>
        </p:nvSpPr>
        <p:spPr>
          <a:xfrm>
            <a:off x="5218332" y="969932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588AF6B-3883-40F1-BCD0-1E4E26CB8D87}"/>
              </a:ext>
            </a:extLst>
          </p:cNvPr>
          <p:cNvCxnSpPr>
            <a:cxnSpLocks/>
            <a:stCxn id="93" idx="6"/>
            <a:endCxn id="92" idx="5"/>
          </p:cNvCxnSpPr>
          <p:nvPr/>
        </p:nvCxnSpPr>
        <p:spPr>
          <a:xfrm>
            <a:off x="5757788" y="1124104"/>
            <a:ext cx="541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6CB198E-BE27-49E7-9BD5-B63C94861E4E}"/>
              </a:ext>
            </a:extLst>
          </p:cNvPr>
          <p:cNvSpPr txBox="1"/>
          <p:nvPr/>
        </p:nvSpPr>
        <p:spPr>
          <a:xfrm>
            <a:off x="6333945" y="735950"/>
            <a:ext cx="116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Input string to </a:t>
            </a:r>
            <a:r>
              <a:rPr lang="en-US" sz="1000" dirty="0" err="1"/>
              <a:t>whatsex</a:t>
            </a:r>
            <a:r>
              <a:rPr lang="en-US" sz="1000" dirty="0"/>
              <a:t>, </a:t>
            </a:r>
            <a:r>
              <a:rPr lang="en-US" sz="1000" dirty="0" err="1"/>
              <a:t>youngorsenior</a:t>
            </a:r>
            <a:r>
              <a:rPr lang="en-US" sz="1000" dirty="0"/>
              <a:t>, and </a:t>
            </a:r>
            <a:r>
              <a:rPr lang="en-US" sz="1000" dirty="0" err="1"/>
              <a:t>whatcat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27855D-7004-4250-9DA6-C74509014C15}"/>
              </a:ext>
            </a:extLst>
          </p:cNvPr>
          <p:cNvSpPr txBox="1"/>
          <p:nvPr/>
        </p:nvSpPr>
        <p:spPr>
          <a:xfrm>
            <a:off x="8913814" y="2717758"/>
            <a:ext cx="1057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If type(test) </a:t>
            </a:r>
          </a:p>
          <a:p>
            <a:pPr algn="ctr"/>
            <a:r>
              <a:rPr lang="en-US" sz="1000" dirty="0"/>
              <a:t>== </a:t>
            </a:r>
          </a:p>
          <a:p>
            <a:pPr algn="ctr"/>
            <a:r>
              <a:rPr lang="en-US" sz="1000" dirty="0"/>
              <a:t>numpy.int64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624A8D-087B-46FA-B911-210409F42B26}"/>
              </a:ext>
            </a:extLst>
          </p:cNvPr>
          <p:cNvSpPr/>
          <p:nvPr/>
        </p:nvSpPr>
        <p:spPr>
          <a:xfrm>
            <a:off x="10711676" y="2649441"/>
            <a:ext cx="1314072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807CF3-6E46-4002-86E8-05D88FDD7EBE}"/>
              </a:ext>
            </a:extLst>
          </p:cNvPr>
          <p:cNvSpPr txBox="1"/>
          <p:nvPr/>
        </p:nvSpPr>
        <p:spPr>
          <a:xfrm>
            <a:off x="10783463" y="2650107"/>
            <a:ext cx="115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find min, max, mean, and plot boxplot of </a:t>
            </a:r>
            <a:r>
              <a:rPr lang="en-US" sz="1000" dirty="0" err="1"/>
              <a:t>dataframe</a:t>
            </a:r>
            <a:r>
              <a:rPr lang="en-US" sz="1000" dirty="0"/>
              <a:t> column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71D7A66-B739-4C3A-9AB2-A03AAA0414D0}"/>
              </a:ext>
            </a:extLst>
          </p:cNvPr>
          <p:cNvCxnSpPr>
            <a:cxnSpLocks/>
            <a:stCxn id="89" idx="3"/>
            <a:endCxn id="98" idx="1"/>
          </p:cNvCxnSpPr>
          <p:nvPr/>
        </p:nvCxnSpPr>
        <p:spPr>
          <a:xfrm flipV="1">
            <a:off x="10063840" y="3003384"/>
            <a:ext cx="647836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163902B-E60D-4645-847A-6651698E47B8}"/>
              </a:ext>
            </a:extLst>
          </p:cNvPr>
          <p:cNvSpPr txBox="1"/>
          <p:nvPr/>
        </p:nvSpPr>
        <p:spPr>
          <a:xfrm>
            <a:off x="10027918" y="2680905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B388A2-39BC-485C-B53B-44029A2C1BA9}"/>
              </a:ext>
            </a:extLst>
          </p:cNvPr>
          <p:cNvSpPr txBox="1"/>
          <p:nvPr/>
        </p:nvSpPr>
        <p:spPr>
          <a:xfrm>
            <a:off x="9382271" y="3650437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106" name="Diamond 105">
            <a:extLst>
              <a:ext uri="{FF2B5EF4-FFF2-40B4-BE49-F238E27FC236}">
                <a16:creationId xmlns:a16="http://schemas.microsoft.com/office/drawing/2014/main" id="{9389E3F8-FB55-4F1C-A50D-D7532EB7C4C2}"/>
              </a:ext>
            </a:extLst>
          </p:cNvPr>
          <p:cNvSpPr/>
          <p:nvPr/>
        </p:nvSpPr>
        <p:spPr>
          <a:xfrm>
            <a:off x="8793961" y="4040025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F72A43-3A82-433F-A97F-488647FD4A3E}"/>
              </a:ext>
            </a:extLst>
          </p:cNvPr>
          <p:cNvSpPr/>
          <p:nvPr/>
        </p:nvSpPr>
        <p:spPr>
          <a:xfrm>
            <a:off x="10702475" y="4225800"/>
            <a:ext cx="1314072" cy="740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B0EFD91-8545-4068-8DB6-F8F1933CA50E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 flipV="1">
            <a:off x="10053532" y="4596227"/>
            <a:ext cx="648943" cy="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A0D45B9-3E11-4217-98EB-9560CFD6E1D9}"/>
              </a:ext>
            </a:extLst>
          </p:cNvPr>
          <p:cNvCxnSpPr>
            <a:cxnSpLocks/>
            <a:stCxn id="106" idx="2"/>
            <a:endCxn id="166" idx="0"/>
          </p:cNvCxnSpPr>
          <p:nvPr/>
        </p:nvCxnSpPr>
        <p:spPr>
          <a:xfrm>
            <a:off x="9423747" y="5172428"/>
            <a:ext cx="8213" cy="46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BC3EE-95A2-4D2B-A142-403FD276A259}"/>
              </a:ext>
            </a:extLst>
          </p:cNvPr>
          <p:cNvSpPr txBox="1"/>
          <p:nvPr/>
        </p:nvSpPr>
        <p:spPr>
          <a:xfrm>
            <a:off x="10049646" y="4271990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3800C7-D42D-419A-8C82-DFAEEEA99D3E}"/>
              </a:ext>
            </a:extLst>
          </p:cNvPr>
          <p:cNvSpPr/>
          <p:nvPr/>
        </p:nvSpPr>
        <p:spPr>
          <a:xfrm>
            <a:off x="8047554" y="93601"/>
            <a:ext cx="2752386" cy="202430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053295-CC4E-4FEB-A58C-DCC527B0119A}"/>
              </a:ext>
            </a:extLst>
          </p:cNvPr>
          <p:cNvSpPr txBox="1"/>
          <p:nvPr/>
        </p:nvSpPr>
        <p:spPr>
          <a:xfrm>
            <a:off x="7994682" y="-24017"/>
            <a:ext cx="28052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 </a:t>
            </a:r>
            <a:r>
              <a:rPr lang="en-US" sz="1000" dirty="0" err="1"/>
              <a:t>dataframe</a:t>
            </a:r>
            <a:r>
              <a:rPr lang="en-US" sz="1000" dirty="0"/>
              <a:t> call </a:t>
            </a:r>
            <a:r>
              <a:rPr lang="en-US" sz="1000" dirty="0" err="1"/>
              <a:t>fetch_df</a:t>
            </a:r>
            <a:r>
              <a:rPr lang="en-US" sz="1000" dirty="0"/>
              <a:t> with </a:t>
            </a:r>
            <a:r>
              <a:rPr lang="en-US" sz="1000" dirty="0" err="1"/>
              <a:t>whatsex</a:t>
            </a:r>
            <a:r>
              <a:rPr lang="en-US" sz="1000" dirty="0"/>
              <a:t> and </a:t>
            </a:r>
            <a:r>
              <a:rPr lang="en-US" sz="1000" dirty="0" err="1"/>
              <a:t>youngorsenior</a:t>
            </a:r>
            <a:endParaRPr lang="en-US" sz="1000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Using list comprehension, match string input </a:t>
            </a:r>
            <a:r>
              <a:rPr lang="en-US" sz="1000" dirty="0" err="1"/>
              <a:t>whatcat</a:t>
            </a:r>
            <a:r>
              <a:rPr lang="en-US" sz="1000" dirty="0"/>
              <a:t> to column in csv and store in a list (</a:t>
            </a:r>
            <a:r>
              <a:rPr lang="en-US" sz="1000" dirty="0" err="1"/>
              <a:t>whatcat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Using </a:t>
            </a:r>
            <a:r>
              <a:rPr lang="en-US" sz="1000" dirty="0" err="1"/>
              <a:t>ListToString</a:t>
            </a:r>
            <a:r>
              <a:rPr lang="en-US" sz="1000" dirty="0"/>
              <a:t>, convert </a:t>
            </a:r>
            <a:r>
              <a:rPr lang="en-US" sz="1000" dirty="0" err="1"/>
              <a:t>whatcat</a:t>
            </a:r>
            <a:r>
              <a:rPr lang="en-US" sz="1000" dirty="0"/>
              <a:t> from list </a:t>
            </a:r>
            <a:r>
              <a:rPr lang="en-US" sz="1000" dirty="0" err="1"/>
              <a:t>ot</a:t>
            </a:r>
            <a:r>
              <a:rPr lang="en-US" sz="1000" dirty="0"/>
              <a:t> string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Locate first value of matched column what and assign to test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65DB77-3500-4931-96EE-6881416C1E43}"/>
              </a:ext>
            </a:extLst>
          </p:cNvPr>
          <p:cNvCxnSpPr>
            <a:cxnSpLocks/>
            <a:stCxn id="124" idx="2"/>
            <a:endCxn id="89" idx="0"/>
          </p:cNvCxnSpPr>
          <p:nvPr/>
        </p:nvCxnSpPr>
        <p:spPr>
          <a:xfrm>
            <a:off x="9423747" y="2117910"/>
            <a:ext cx="10308" cy="32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9D9C523-E8D5-4405-80D2-6F65AC377451}"/>
              </a:ext>
            </a:extLst>
          </p:cNvPr>
          <p:cNvCxnSpPr>
            <a:cxnSpLocks/>
            <a:stCxn id="96" idx="3"/>
            <a:endCxn id="124" idx="1"/>
          </p:cNvCxnSpPr>
          <p:nvPr/>
        </p:nvCxnSpPr>
        <p:spPr>
          <a:xfrm>
            <a:off x="7497028" y="1089893"/>
            <a:ext cx="550526" cy="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82F618C-24C1-4F71-AB30-7A6B50F8CFA2}"/>
              </a:ext>
            </a:extLst>
          </p:cNvPr>
          <p:cNvSpPr txBox="1"/>
          <p:nvPr/>
        </p:nvSpPr>
        <p:spPr>
          <a:xfrm>
            <a:off x="8894823" y="4308558"/>
            <a:ext cx="1057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elif</a:t>
            </a:r>
            <a:r>
              <a:rPr lang="en-US" sz="1000" dirty="0"/>
              <a:t> type(test) </a:t>
            </a:r>
          </a:p>
          <a:p>
            <a:pPr algn="ctr"/>
            <a:r>
              <a:rPr lang="en-US" sz="1000" dirty="0"/>
              <a:t>== </a:t>
            </a:r>
          </a:p>
          <a:p>
            <a:pPr algn="ctr"/>
            <a:r>
              <a:rPr lang="en-US" sz="1000" dirty="0"/>
              <a:t>numpy.float64</a:t>
            </a:r>
          </a:p>
        </p:txBody>
      </p:sp>
      <p:sp>
        <p:nvSpPr>
          <p:cNvPr id="166" name="Diamond 165">
            <a:extLst>
              <a:ext uri="{FF2B5EF4-FFF2-40B4-BE49-F238E27FC236}">
                <a16:creationId xmlns:a16="http://schemas.microsoft.com/office/drawing/2014/main" id="{5BF0CCD8-5A9D-4DAD-87EC-5509B8158C64}"/>
              </a:ext>
            </a:extLst>
          </p:cNvPr>
          <p:cNvSpPr/>
          <p:nvPr/>
        </p:nvSpPr>
        <p:spPr>
          <a:xfrm>
            <a:off x="8802174" y="5639291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B513960-EB4C-4A9D-9A81-65B3E50093E7}"/>
              </a:ext>
            </a:extLst>
          </p:cNvPr>
          <p:cNvSpPr txBox="1"/>
          <p:nvPr/>
        </p:nvSpPr>
        <p:spPr>
          <a:xfrm>
            <a:off x="8903036" y="5907824"/>
            <a:ext cx="10578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elif</a:t>
            </a:r>
            <a:r>
              <a:rPr lang="en-US" sz="1000" dirty="0"/>
              <a:t> type(test) </a:t>
            </a:r>
          </a:p>
          <a:p>
            <a:pPr algn="ctr"/>
            <a:r>
              <a:rPr lang="en-US" sz="1000" dirty="0"/>
              <a:t>== </a:t>
            </a:r>
          </a:p>
          <a:p>
            <a:pPr algn="ctr"/>
            <a:r>
              <a:rPr lang="en-US" sz="1000" dirty="0"/>
              <a:t>‘string’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0C190A0-59C2-4E9F-B2C0-D606343A3315}"/>
              </a:ext>
            </a:extLst>
          </p:cNvPr>
          <p:cNvSpPr txBox="1"/>
          <p:nvPr/>
        </p:nvSpPr>
        <p:spPr>
          <a:xfrm>
            <a:off x="9431958" y="5218209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False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D6E34D3-6245-4C9D-9488-334B7E4A5BA3}"/>
              </a:ext>
            </a:extLst>
          </p:cNvPr>
          <p:cNvSpPr/>
          <p:nvPr/>
        </p:nvSpPr>
        <p:spPr>
          <a:xfrm>
            <a:off x="10740276" y="5834461"/>
            <a:ext cx="1314072" cy="740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3BA612D-D70E-425F-9A37-799535247015}"/>
              </a:ext>
            </a:extLst>
          </p:cNvPr>
          <p:cNvCxnSpPr>
            <a:cxnSpLocks/>
            <a:stCxn id="166" idx="3"/>
            <a:endCxn id="173" idx="1"/>
          </p:cNvCxnSpPr>
          <p:nvPr/>
        </p:nvCxnSpPr>
        <p:spPr>
          <a:xfrm flipV="1">
            <a:off x="10061745" y="6204888"/>
            <a:ext cx="678531" cy="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A606421-5014-46DD-B8C5-DB926DA524CE}"/>
              </a:ext>
            </a:extLst>
          </p:cNvPr>
          <p:cNvSpPr txBox="1"/>
          <p:nvPr/>
        </p:nvSpPr>
        <p:spPr>
          <a:xfrm>
            <a:off x="9952668" y="5843063"/>
            <a:ext cx="62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A4BAE-1B01-4627-BDE9-5E47804B2FDE}"/>
              </a:ext>
            </a:extLst>
          </p:cNvPr>
          <p:cNvSpPr txBox="1"/>
          <p:nvPr/>
        </p:nvSpPr>
        <p:spPr>
          <a:xfrm>
            <a:off x="10783462" y="4252283"/>
            <a:ext cx="115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find min, max, mean, and plot boxplot of </a:t>
            </a:r>
            <a:r>
              <a:rPr lang="en-US" sz="1000" dirty="0" err="1"/>
              <a:t>dataframe</a:t>
            </a:r>
            <a:r>
              <a:rPr lang="en-US" sz="1000" dirty="0"/>
              <a:t> column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4A2CD99-48C4-4B0F-A0E5-222C05AEEBAD}"/>
              </a:ext>
            </a:extLst>
          </p:cNvPr>
          <p:cNvSpPr txBox="1"/>
          <p:nvPr/>
        </p:nvSpPr>
        <p:spPr>
          <a:xfrm>
            <a:off x="10821263" y="5959690"/>
            <a:ext cx="1152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Find frequency of categorical data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D09EB6D-234C-4E08-8C6E-4477DFC4F53B}"/>
              </a:ext>
            </a:extLst>
          </p:cNvPr>
          <p:cNvSpPr/>
          <p:nvPr/>
        </p:nvSpPr>
        <p:spPr>
          <a:xfrm>
            <a:off x="7762590" y="5927465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A1F1D04-BFB0-4EC0-AEFC-81698A123BA1}"/>
              </a:ext>
            </a:extLst>
          </p:cNvPr>
          <p:cNvSpPr txBox="1"/>
          <p:nvPr/>
        </p:nvSpPr>
        <p:spPr>
          <a:xfrm>
            <a:off x="7838765" y="6028704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CF8D0DD-7201-4AB3-B4B0-721932E8E42E}"/>
              </a:ext>
            </a:extLst>
          </p:cNvPr>
          <p:cNvCxnSpPr>
            <a:cxnSpLocks/>
            <a:stCxn id="166" idx="1"/>
            <a:endCxn id="191" idx="6"/>
          </p:cNvCxnSpPr>
          <p:nvPr/>
        </p:nvCxnSpPr>
        <p:spPr>
          <a:xfrm flipH="1">
            <a:off x="8368153" y="6205493"/>
            <a:ext cx="434021" cy="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06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DCC64CED-5ED9-43FD-97B0-59FA8255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8" b="2634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8D8CB-93FE-4E7E-B66B-482124AA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 fontScale="90000"/>
          </a:bodyPr>
          <a:lstStyle/>
          <a:p>
            <a:pPr algn="r"/>
            <a:endParaRPr lang="en-US" sz="4800" dirty="0">
              <a:solidFill>
                <a:srgbClr val="FFFFFF"/>
              </a:solidFill>
            </a:endParaRPr>
          </a:p>
          <a:p>
            <a:pPr algn="ctr"/>
            <a:r>
              <a:rPr lang="en-US" sz="6700" dirty="0"/>
              <a:t>Module 1: Generate Data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19E7-AFCC-4D09-A125-9B059EE2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dirty="0"/>
              <a:t>Kevin Yang</a:t>
            </a:r>
          </a:p>
        </p:txBody>
      </p:sp>
    </p:spTree>
    <p:extLst>
      <p:ext uri="{BB962C8B-B14F-4D97-AF65-F5344CB8AC3E}">
        <p14:creationId xmlns:p14="http://schemas.microsoft.com/office/powerpoint/2010/main" val="406957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197-35A2-4C63-98B3-3C4485A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21"/>
            <a:ext cx="2672603" cy="385773"/>
          </a:xfrm>
        </p:spPr>
        <p:txBody>
          <a:bodyPr>
            <a:normAutofit/>
          </a:bodyPr>
          <a:lstStyle/>
          <a:p>
            <a:r>
              <a:rPr lang="en-US" sz="1800" dirty="0"/>
              <a:t>Data Generating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15E2B-9B3D-41AA-BC53-B3622A4CC727}"/>
              </a:ext>
            </a:extLst>
          </p:cNvPr>
          <p:cNvSpPr/>
          <p:nvPr/>
        </p:nvSpPr>
        <p:spPr>
          <a:xfrm>
            <a:off x="424147" y="5497168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67A1009-1385-4816-9349-3429366EB681}"/>
              </a:ext>
            </a:extLst>
          </p:cNvPr>
          <p:cNvSpPr/>
          <p:nvPr/>
        </p:nvSpPr>
        <p:spPr>
          <a:xfrm>
            <a:off x="451398" y="3429000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37444-14CE-4B98-B555-93231701B965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1081183" y="4561403"/>
            <a:ext cx="1" cy="9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E3CF5-22E7-41CF-83C6-35C128706931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1081183" y="2989015"/>
            <a:ext cx="1" cy="4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9D2D512-D725-445B-803E-F35751C1242B}"/>
              </a:ext>
            </a:extLst>
          </p:cNvPr>
          <p:cNvSpPr/>
          <p:nvPr/>
        </p:nvSpPr>
        <p:spPr>
          <a:xfrm>
            <a:off x="508926" y="2395563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CAC9BC-5E26-4EC0-B0A3-4EDA16C7D023}"/>
              </a:ext>
            </a:extLst>
          </p:cNvPr>
          <p:cNvSpPr/>
          <p:nvPr/>
        </p:nvSpPr>
        <p:spPr>
          <a:xfrm>
            <a:off x="790311" y="1397502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3FDA0-3FAA-4572-B400-BABC4995CEC5}"/>
              </a:ext>
            </a:extLst>
          </p:cNvPr>
          <p:cNvSpPr txBox="1"/>
          <p:nvPr/>
        </p:nvSpPr>
        <p:spPr>
          <a:xfrm>
            <a:off x="856418" y="1525112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2DD4F7-12AE-4F99-87C2-ACCAC28DBE5E}"/>
              </a:ext>
            </a:extLst>
          </p:cNvPr>
          <p:cNvCxnSpPr>
            <a:cxnSpLocks/>
            <a:stCxn id="22" idx="4"/>
            <a:endCxn id="14" idx="0"/>
          </p:cNvCxnSpPr>
          <p:nvPr/>
        </p:nvCxnSpPr>
        <p:spPr>
          <a:xfrm flipH="1">
            <a:off x="1081183" y="1961065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8A6A61-747C-4E6B-9C36-D522C6A3367C}"/>
              </a:ext>
            </a:extLst>
          </p:cNvPr>
          <p:cNvSpPr txBox="1"/>
          <p:nvPr/>
        </p:nvSpPr>
        <p:spPr>
          <a:xfrm>
            <a:off x="547886" y="2553789"/>
            <a:ext cx="116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int to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434AD-5DA9-449D-AFB2-8E6E89D993D7}"/>
              </a:ext>
            </a:extLst>
          </p:cNvPr>
          <p:cNvSpPr txBox="1"/>
          <p:nvPr/>
        </p:nvSpPr>
        <p:spPr>
          <a:xfrm>
            <a:off x="611534" y="3840080"/>
            <a:ext cx="105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 i in range (n)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3182B-434A-4B7D-B4E6-CE3C12263C4F}"/>
              </a:ext>
            </a:extLst>
          </p:cNvPr>
          <p:cNvSpPr txBox="1"/>
          <p:nvPr/>
        </p:nvSpPr>
        <p:spPr>
          <a:xfrm>
            <a:off x="605110" y="5501212"/>
            <a:ext cx="944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append values to list (refer to Table 1)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60C821-F5E3-4568-BCA7-6C956782C4B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>
            <a:off x="424146" y="3995202"/>
            <a:ext cx="27251" cy="1798692"/>
          </a:xfrm>
          <a:prstGeom prst="bentConnector3">
            <a:avLst>
              <a:gd name="adj1" fmla="val -838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0DA66F16-E363-450C-AD81-DA1B3052D52E}"/>
              </a:ext>
            </a:extLst>
          </p:cNvPr>
          <p:cNvSpPr/>
          <p:nvPr/>
        </p:nvSpPr>
        <p:spPr>
          <a:xfrm>
            <a:off x="843499" y="4765217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63E6D-32E5-4DE2-856A-34E570B884EF}"/>
              </a:ext>
            </a:extLst>
          </p:cNvPr>
          <p:cNvSpPr txBox="1"/>
          <p:nvPr/>
        </p:nvSpPr>
        <p:spPr>
          <a:xfrm>
            <a:off x="779917" y="4746002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CD2CE4-ECEE-4B59-B04B-C560B5669768}"/>
              </a:ext>
            </a:extLst>
          </p:cNvPr>
          <p:cNvCxnSpPr>
            <a:cxnSpLocks/>
            <a:stCxn id="5" idx="3"/>
            <a:endCxn id="48" idx="0"/>
          </p:cNvCxnSpPr>
          <p:nvPr/>
        </p:nvCxnSpPr>
        <p:spPr>
          <a:xfrm>
            <a:off x="1710969" y="3995202"/>
            <a:ext cx="1016134" cy="153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exagon 45">
            <a:extLst>
              <a:ext uri="{FF2B5EF4-FFF2-40B4-BE49-F238E27FC236}">
                <a16:creationId xmlns:a16="http://schemas.microsoft.com/office/drawing/2014/main" id="{1F5A7905-B04F-46D2-9F8F-44655A16F921}"/>
              </a:ext>
            </a:extLst>
          </p:cNvPr>
          <p:cNvSpPr/>
          <p:nvPr/>
        </p:nvSpPr>
        <p:spPr>
          <a:xfrm>
            <a:off x="1964393" y="3783584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61FC4-A6F2-41D4-92D0-9119A3C10430}"/>
              </a:ext>
            </a:extLst>
          </p:cNvPr>
          <p:cNvSpPr txBox="1"/>
          <p:nvPr/>
        </p:nvSpPr>
        <p:spPr>
          <a:xfrm>
            <a:off x="1900811" y="3764369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4A4265-626D-401A-B393-F1661D6B6D88}"/>
              </a:ext>
            </a:extLst>
          </p:cNvPr>
          <p:cNvSpPr/>
          <p:nvPr/>
        </p:nvSpPr>
        <p:spPr>
          <a:xfrm>
            <a:off x="2424321" y="5527057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5FD08B-3689-4599-A356-6778E8914087}"/>
              </a:ext>
            </a:extLst>
          </p:cNvPr>
          <p:cNvSpPr txBox="1"/>
          <p:nvPr/>
        </p:nvSpPr>
        <p:spPr>
          <a:xfrm>
            <a:off x="2424076" y="5593545"/>
            <a:ext cx="60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appended list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379708-32AE-43E6-BF81-1C8088F8858C}"/>
              </a:ext>
            </a:extLst>
          </p:cNvPr>
          <p:cNvSpPr txBox="1"/>
          <p:nvPr/>
        </p:nvSpPr>
        <p:spPr>
          <a:xfrm>
            <a:off x="499338" y="714501"/>
            <a:ext cx="118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Generator using for loops</a:t>
            </a:r>
          </a:p>
        </p:txBody>
      </p:sp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91C31032-B033-43CB-85D8-85DDD037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361921"/>
              </p:ext>
            </p:extLst>
          </p:nvPr>
        </p:nvGraphicFramePr>
        <p:xfrm>
          <a:off x="3216443" y="743648"/>
          <a:ext cx="3102156" cy="51964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8210">
                  <a:extLst>
                    <a:ext uri="{9D8B030D-6E8A-4147-A177-3AD203B41FA5}">
                      <a16:colId xmlns:a16="http://schemas.microsoft.com/office/drawing/2014/main" val="2262849592"/>
                    </a:ext>
                  </a:extLst>
                </a:gridCol>
                <a:gridCol w="2143946">
                  <a:extLst>
                    <a:ext uri="{9D8B030D-6E8A-4147-A177-3AD203B41FA5}">
                      <a16:colId xmlns:a16="http://schemas.microsoft.com/office/drawing/2014/main" val="3346712085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Append what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14397"/>
                  </a:ext>
                </a:extLst>
              </a:tr>
              <a:tr h="251012">
                <a:tc>
                  <a:txBody>
                    <a:bodyPr/>
                    <a:lstStyle/>
                    <a:p>
                      <a:r>
                        <a:rPr lang="en-US" sz="1000" dirty="0"/>
                        <a:t>Patient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 (use range(1,n))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30400"/>
                  </a:ext>
                </a:extLst>
              </a:tr>
              <a:tr h="280854">
                <a:tc>
                  <a:txBody>
                    <a:bodyPr/>
                    <a:lstStyle/>
                    <a:p>
                      <a:r>
                        <a:rPr lang="en-US" sz="1000" dirty="0"/>
                        <a:t>Provider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random.randint</a:t>
                      </a:r>
                      <a:r>
                        <a:rPr lang="en-US" sz="1000" dirty="0"/>
                        <a:t>(1,10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87994"/>
                  </a:ext>
                </a:extLst>
              </a:tr>
              <a:tr h="291561"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random.randint</a:t>
                      </a:r>
                      <a:r>
                        <a:rPr lang="en-US" sz="1000" dirty="0"/>
                        <a:t>(1,100)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5874"/>
                  </a:ext>
                </a:extLst>
              </a:tr>
              <a:tr h="280854">
                <a:tc>
                  <a:txBody>
                    <a:bodyPr/>
                    <a:lstStyle/>
                    <a:p>
                      <a:r>
                        <a:rPr lang="en-US" sz="1000" dirty="0"/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random.randint</a:t>
                      </a:r>
                      <a:r>
                        <a:rPr lang="en-US" sz="1000" dirty="0"/>
                        <a:t>(147,194)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7522"/>
                  </a:ext>
                </a:extLst>
              </a:tr>
              <a:tr h="280854">
                <a:tc>
                  <a:txBody>
                    <a:bodyPr/>
                    <a:lstStyle/>
                    <a:p>
                      <a:r>
                        <a:rPr lang="en-US" sz="10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random.randint</a:t>
                      </a:r>
                      <a:r>
                        <a:rPr lang="en-US" sz="1000" dirty="0"/>
                        <a:t>(41,146)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39483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random.uniform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(13.7,46.5),2)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276460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Pulse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(0,480)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50904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Respiratory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(0,50)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722801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(0,10)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69462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Cholesterol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(0,3165)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822026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White Blood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(0,20000)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09002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Vitamin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(0,86)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634458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Sodium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(0,300)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3779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Albumin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round(random.uniform(0,10),2)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29595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770FE1C-3063-407E-B5A7-F798F03B4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71423"/>
              </p:ext>
            </p:extLst>
          </p:nvPr>
        </p:nvGraphicFramePr>
        <p:xfrm>
          <a:off x="9484172" y="2716595"/>
          <a:ext cx="2561360" cy="358917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09220">
                  <a:extLst>
                    <a:ext uri="{9D8B030D-6E8A-4147-A177-3AD203B41FA5}">
                      <a16:colId xmlns:a16="http://schemas.microsoft.com/office/drawing/2014/main" val="2262849592"/>
                    </a:ext>
                  </a:extLst>
                </a:gridCol>
                <a:gridCol w="1552140">
                  <a:extLst>
                    <a:ext uri="{9D8B030D-6E8A-4147-A177-3AD203B41FA5}">
                      <a16:colId xmlns:a16="http://schemas.microsoft.com/office/drawing/2014/main" val="3346712085"/>
                    </a:ext>
                  </a:extLst>
                </a:gridCol>
              </a:tblGrid>
              <a:tr h="480217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What list to choose 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14397"/>
                  </a:ext>
                </a:extLst>
              </a:tr>
              <a:tr h="480217"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States = ['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Washington','Oregon','California','Arizona','New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Mexico','Texas','Idaho','Nevada','Utah','Colorado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30400"/>
                  </a:ext>
                </a:extLst>
              </a:tr>
              <a:tr h="480217">
                <a:tc>
                  <a:txBody>
                    <a:bodyPr/>
                    <a:lstStyle/>
                    <a:p>
                      <a:r>
                        <a:rPr lang="en-US" sz="1000" dirty="0"/>
                        <a:t>Visit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Visit_Types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['Office 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Visit','Physical','Urgent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Visit','Surgery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'Observation']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87994"/>
                  </a:ext>
                </a:extLst>
              </a:tr>
              <a:tr h="480217">
                <a:tc>
                  <a:txBody>
                    <a:bodyPr/>
                    <a:lstStyle/>
                    <a:p>
                      <a:r>
                        <a:rPr lang="en-US" sz="1000" dirty="0"/>
                        <a:t>Disease at Admission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Diseases = ['Cancer', '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Alzheimers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 'Diabetes', 'Pneumonia', 'Chronic Kidney Disease']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47704"/>
                  </a:ext>
                </a:extLst>
              </a:tr>
              <a:tr h="480217">
                <a:tc>
                  <a:txBody>
                    <a:bodyPr/>
                    <a:lstStyle/>
                    <a:p>
                      <a:r>
                        <a:rPr lang="en-US" sz="1000" dirty="0"/>
                        <a:t>Comorbidities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Comorbidities = ['Heart Disease', 'Arthritis', 'Obesity', 'Bronchitis', 'Vascular Dementia']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7522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81CAE758-9CBC-4F12-B91B-DE17B5FAAFEC}"/>
              </a:ext>
            </a:extLst>
          </p:cNvPr>
          <p:cNvSpPr/>
          <p:nvPr/>
        </p:nvSpPr>
        <p:spPr>
          <a:xfrm>
            <a:off x="6755207" y="5497168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EB311B0C-5A5D-4A6E-9570-5B869F7905D4}"/>
              </a:ext>
            </a:extLst>
          </p:cNvPr>
          <p:cNvSpPr/>
          <p:nvPr/>
        </p:nvSpPr>
        <p:spPr>
          <a:xfrm>
            <a:off x="6782458" y="3429000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AC63D2-E2E4-4BA0-BF0F-42150A1AF515}"/>
              </a:ext>
            </a:extLst>
          </p:cNvPr>
          <p:cNvCxnSpPr>
            <a:stCxn id="76" idx="2"/>
            <a:endCxn id="75" idx="0"/>
          </p:cNvCxnSpPr>
          <p:nvPr/>
        </p:nvCxnSpPr>
        <p:spPr>
          <a:xfrm flipH="1">
            <a:off x="7412243" y="4561403"/>
            <a:ext cx="1" cy="9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45F051-6B2D-42AB-B9F4-E85AC2CFC010}"/>
              </a:ext>
            </a:extLst>
          </p:cNvPr>
          <p:cNvCxnSpPr>
            <a:cxnSpLocks/>
            <a:stCxn id="79" idx="4"/>
            <a:endCxn id="76" idx="0"/>
          </p:cNvCxnSpPr>
          <p:nvPr/>
        </p:nvCxnSpPr>
        <p:spPr>
          <a:xfrm>
            <a:off x="7412243" y="2989015"/>
            <a:ext cx="1" cy="4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6417B04-C7FF-48C6-99F9-6ECC5B4F6B41}"/>
              </a:ext>
            </a:extLst>
          </p:cNvPr>
          <p:cNvSpPr/>
          <p:nvPr/>
        </p:nvSpPr>
        <p:spPr>
          <a:xfrm>
            <a:off x="6839986" y="2395563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ECD2918-0623-4A95-8C41-583762953070}"/>
              </a:ext>
            </a:extLst>
          </p:cNvPr>
          <p:cNvSpPr/>
          <p:nvPr/>
        </p:nvSpPr>
        <p:spPr>
          <a:xfrm>
            <a:off x="7121371" y="1397502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026172-01E6-49E2-9AF0-FB8E990062CE}"/>
              </a:ext>
            </a:extLst>
          </p:cNvPr>
          <p:cNvSpPr txBox="1"/>
          <p:nvPr/>
        </p:nvSpPr>
        <p:spPr>
          <a:xfrm>
            <a:off x="7187478" y="1525112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50C9567-B0F2-4EB7-AD86-4DE2E63587BF}"/>
              </a:ext>
            </a:extLst>
          </p:cNvPr>
          <p:cNvCxnSpPr>
            <a:cxnSpLocks/>
            <a:stCxn id="80" idx="4"/>
            <a:endCxn id="79" idx="0"/>
          </p:cNvCxnSpPr>
          <p:nvPr/>
        </p:nvCxnSpPr>
        <p:spPr>
          <a:xfrm flipH="1">
            <a:off x="7412243" y="1961065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1694689-4C40-4DDB-AE11-6B3249E39609}"/>
              </a:ext>
            </a:extLst>
          </p:cNvPr>
          <p:cNvSpPr txBox="1"/>
          <p:nvPr/>
        </p:nvSpPr>
        <p:spPr>
          <a:xfrm>
            <a:off x="6878946" y="2553789"/>
            <a:ext cx="116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int to 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064626-C367-4721-B18A-3A29901FBA00}"/>
              </a:ext>
            </a:extLst>
          </p:cNvPr>
          <p:cNvSpPr txBox="1"/>
          <p:nvPr/>
        </p:nvSpPr>
        <p:spPr>
          <a:xfrm>
            <a:off x="7024235" y="3868968"/>
            <a:ext cx="846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for i in range(n)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A15789-09A8-4BE2-9A27-4273A615ECA0}"/>
              </a:ext>
            </a:extLst>
          </p:cNvPr>
          <p:cNvSpPr txBox="1"/>
          <p:nvPr/>
        </p:nvSpPr>
        <p:spPr>
          <a:xfrm>
            <a:off x="6936170" y="5501212"/>
            <a:ext cx="944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append values to list (refer to Table 2)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F59C7A2-79E2-428C-B419-DEDD9C889E63}"/>
              </a:ext>
            </a:extLst>
          </p:cNvPr>
          <p:cNvCxnSpPr>
            <a:cxnSpLocks/>
            <a:stCxn id="75" idx="1"/>
            <a:endCxn id="76" idx="1"/>
          </p:cNvCxnSpPr>
          <p:nvPr/>
        </p:nvCxnSpPr>
        <p:spPr>
          <a:xfrm rot="10800000" flipH="1">
            <a:off x="6755206" y="3995202"/>
            <a:ext cx="27251" cy="1798692"/>
          </a:xfrm>
          <a:prstGeom prst="bentConnector3">
            <a:avLst>
              <a:gd name="adj1" fmla="val -838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exagon 86">
            <a:extLst>
              <a:ext uri="{FF2B5EF4-FFF2-40B4-BE49-F238E27FC236}">
                <a16:creationId xmlns:a16="http://schemas.microsoft.com/office/drawing/2014/main" id="{0917B313-40BC-489F-9AFD-1CF349B9D311}"/>
              </a:ext>
            </a:extLst>
          </p:cNvPr>
          <p:cNvSpPr/>
          <p:nvPr/>
        </p:nvSpPr>
        <p:spPr>
          <a:xfrm>
            <a:off x="7174559" y="4765217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D361B7-DDD9-49FE-987A-F83D2F864184}"/>
              </a:ext>
            </a:extLst>
          </p:cNvPr>
          <p:cNvSpPr txBox="1"/>
          <p:nvPr/>
        </p:nvSpPr>
        <p:spPr>
          <a:xfrm>
            <a:off x="7110977" y="4746002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3450F59-2A0A-40EC-A87C-2373077D42BB}"/>
              </a:ext>
            </a:extLst>
          </p:cNvPr>
          <p:cNvCxnSpPr>
            <a:cxnSpLocks/>
            <a:stCxn id="76" idx="3"/>
            <a:endCxn id="92" idx="0"/>
          </p:cNvCxnSpPr>
          <p:nvPr/>
        </p:nvCxnSpPr>
        <p:spPr>
          <a:xfrm>
            <a:off x="8042029" y="3995202"/>
            <a:ext cx="1016134" cy="153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exagon 89">
            <a:extLst>
              <a:ext uri="{FF2B5EF4-FFF2-40B4-BE49-F238E27FC236}">
                <a16:creationId xmlns:a16="http://schemas.microsoft.com/office/drawing/2014/main" id="{F8CB5574-7E27-44FB-8C3C-5495AE3B6500}"/>
              </a:ext>
            </a:extLst>
          </p:cNvPr>
          <p:cNvSpPr/>
          <p:nvPr/>
        </p:nvSpPr>
        <p:spPr>
          <a:xfrm>
            <a:off x="8295453" y="3783584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25AD43-6089-40BC-9526-586F89E977BB}"/>
              </a:ext>
            </a:extLst>
          </p:cNvPr>
          <p:cNvSpPr txBox="1"/>
          <p:nvPr/>
        </p:nvSpPr>
        <p:spPr>
          <a:xfrm>
            <a:off x="8231871" y="3764369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1839853-008B-4A20-A795-60BD9781C584}"/>
              </a:ext>
            </a:extLst>
          </p:cNvPr>
          <p:cNvSpPr/>
          <p:nvPr/>
        </p:nvSpPr>
        <p:spPr>
          <a:xfrm>
            <a:off x="8755381" y="5527057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E6D7D5-66A8-482B-AFCB-2726B3FAF064}"/>
              </a:ext>
            </a:extLst>
          </p:cNvPr>
          <p:cNvSpPr txBox="1"/>
          <p:nvPr/>
        </p:nvSpPr>
        <p:spPr>
          <a:xfrm>
            <a:off x="8755381" y="5593545"/>
            <a:ext cx="60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appended list</a:t>
            </a:r>
          </a:p>
          <a:p>
            <a:pPr algn="ctr"/>
            <a:endParaRPr 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E0BD32-9A26-40C5-8D15-2A3C4CEA33E3}"/>
              </a:ext>
            </a:extLst>
          </p:cNvPr>
          <p:cNvSpPr txBox="1"/>
          <p:nvPr/>
        </p:nvSpPr>
        <p:spPr>
          <a:xfrm>
            <a:off x="6866733" y="328150"/>
            <a:ext cx="1187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Generator selecting from established list using for loops</a:t>
            </a:r>
          </a:p>
        </p:txBody>
      </p:sp>
      <p:graphicFrame>
        <p:nvGraphicFramePr>
          <p:cNvPr id="95" name="Table 73">
            <a:extLst>
              <a:ext uri="{FF2B5EF4-FFF2-40B4-BE49-F238E27FC236}">
                <a16:creationId xmlns:a16="http://schemas.microsoft.com/office/drawing/2014/main" id="{4DF85404-2689-4D3F-A5F9-8A0D674F3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84684"/>
              </p:ext>
            </p:extLst>
          </p:nvPr>
        </p:nvGraphicFramePr>
        <p:xfrm>
          <a:off x="9013877" y="365459"/>
          <a:ext cx="3102156" cy="1605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8210">
                  <a:extLst>
                    <a:ext uri="{9D8B030D-6E8A-4147-A177-3AD203B41FA5}">
                      <a16:colId xmlns:a16="http://schemas.microsoft.com/office/drawing/2014/main" val="2262849592"/>
                    </a:ext>
                  </a:extLst>
                </a:gridCol>
                <a:gridCol w="2143946">
                  <a:extLst>
                    <a:ext uri="{9D8B030D-6E8A-4147-A177-3AD203B41FA5}">
                      <a16:colId xmlns:a16="http://schemas.microsoft.com/office/drawing/2014/main" val="3346712085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Append what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14397"/>
                  </a:ext>
                </a:extLst>
              </a:tr>
              <a:tr h="280854"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random.choice</a:t>
                      </a:r>
                      <a:r>
                        <a:rPr lang="en-US" sz="1000" dirty="0"/>
                        <a:t>(States)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787147"/>
                  </a:ext>
                </a:extLst>
              </a:tr>
              <a:tr h="280854">
                <a:tc>
                  <a:txBody>
                    <a:bodyPr/>
                    <a:lstStyle/>
                    <a:p>
                      <a:r>
                        <a:rPr lang="en-US" sz="1000" dirty="0"/>
                        <a:t>Visit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random.choice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Visit_Types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47704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Disease at Admission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random.choice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(Diseases)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835273"/>
                  </a:ext>
                </a:extLst>
              </a:tr>
              <a:tr h="390399">
                <a:tc>
                  <a:txBody>
                    <a:bodyPr/>
                    <a:lstStyle/>
                    <a:p>
                      <a:r>
                        <a:rPr lang="en-US" sz="1000" dirty="0"/>
                        <a:t>Comorbidities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random.choice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(Comorbidities)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013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E96AFC62-CF8F-46E4-B1A1-162F1810751B}"/>
              </a:ext>
            </a:extLst>
          </p:cNvPr>
          <p:cNvSpPr txBox="1"/>
          <p:nvPr/>
        </p:nvSpPr>
        <p:spPr>
          <a:xfrm>
            <a:off x="884972" y="3070564"/>
            <a:ext cx="1603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empty list = []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A9D0B3-89D5-4171-9F35-43C1C2C7B489}"/>
              </a:ext>
            </a:extLst>
          </p:cNvPr>
          <p:cNvSpPr txBox="1"/>
          <p:nvPr/>
        </p:nvSpPr>
        <p:spPr>
          <a:xfrm>
            <a:off x="7470131" y="2989032"/>
            <a:ext cx="220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Initiate empty list = [],</a:t>
            </a:r>
          </a:p>
          <a:p>
            <a:r>
              <a:rPr lang="en-US" sz="1000" dirty="0"/>
              <a:t>Create list of strings to choose = [‘</a:t>
            </a:r>
            <a:r>
              <a:rPr lang="en-US" sz="1000" dirty="0" err="1"/>
              <a:t>a’,’b</a:t>
            </a:r>
            <a:r>
              <a:rPr lang="en-US" sz="1000" dirty="0"/>
              <a:t>’, …] (Table 3)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212602-9493-42A4-A0C7-5973B30C0EA9}"/>
              </a:ext>
            </a:extLst>
          </p:cNvPr>
          <p:cNvSpPr txBox="1"/>
          <p:nvPr/>
        </p:nvSpPr>
        <p:spPr>
          <a:xfrm>
            <a:off x="3955223" y="361506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12EB5A-CF66-4E0E-BA29-29A2DB23515C}"/>
              </a:ext>
            </a:extLst>
          </p:cNvPr>
          <p:cNvSpPr txBox="1"/>
          <p:nvPr/>
        </p:nvSpPr>
        <p:spPr>
          <a:xfrm>
            <a:off x="10332590" y="2347263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872808-754B-40A9-BDC9-F4758E4A2CF4}"/>
              </a:ext>
            </a:extLst>
          </p:cNvPr>
          <p:cNvSpPr txBox="1"/>
          <p:nvPr/>
        </p:nvSpPr>
        <p:spPr>
          <a:xfrm>
            <a:off x="10132693" y="25274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6862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197-35A2-4C63-98B3-3C4485A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21"/>
            <a:ext cx="2672603" cy="385773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BMI Data Generating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15E2B-9B3D-41AA-BC53-B3622A4CC727}"/>
              </a:ext>
            </a:extLst>
          </p:cNvPr>
          <p:cNvSpPr/>
          <p:nvPr/>
        </p:nvSpPr>
        <p:spPr>
          <a:xfrm>
            <a:off x="4225808" y="5275803"/>
            <a:ext cx="3102156" cy="1013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67A1009-1385-4816-9349-3429366EB681}"/>
              </a:ext>
            </a:extLst>
          </p:cNvPr>
          <p:cNvSpPr/>
          <p:nvPr/>
        </p:nvSpPr>
        <p:spPr>
          <a:xfrm>
            <a:off x="5151524" y="2800961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37444-14CE-4B98-B555-93231701B96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5776886" y="3933364"/>
            <a:ext cx="4424" cy="134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E3CF5-22E7-41CF-83C6-35C128706931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5781309" y="2360976"/>
            <a:ext cx="1" cy="4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9D2D512-D725-445B-803E-F35751C1242B}"/>
              </a:ext>
            </a:extLst>
          </p:cNvPr>
          <p:cNvSpPr/>
          <p:nvPr/>
        </p:nvSpPr>
        <p:spPr>
          <a:xfrm>
            <a:off x="5209052" y="1767524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CAC9BC-5E26-4EC0-B0A3-4EDA16C7D023}"/>
              </a:ext>
            </a:extLst>
          </p:cNvPr>
          <p:cNvSpPr/>
          <p:nvPr/>
        </p:nvSpPr>
        <p:spPr>
          <a:xfrm>
            <a:off x="5490437" y="769463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3FDA0-3FAA-4572-B400-BABC4995CEC5}"/>
              </a:ext>
            </a:extLst>
          </p:cNvPr>
          <p:cNvSpPr txBox="1"/>
          <p:nvPr/>
        </p:nvSpPr>
        <p:spPr>
          <a:xfrm>
            <a:off x="5556544" y="897073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2DD4F7-12AE-4F99-87C2-ACCAC28DBE5E}"/>
              </a:ext>
            </a:extLst>
          </p:cNvPr>
          <p:cNvCxnSpPr>
            <a:cxnSpLocks/>
            <a:stCxn id="22" idx="4"/>
            <a:endCxn id="14" idx="0"/>
          </p:cNvCxnSpPr>
          <p:nvPr/>
        </p:nvCxnSpPr>
        <p:spPr>
          <a:xfrm flipH="1">
            <a:off x="5781309" y="1333026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8A6A61-747C-4E6B-9C36-D522C6A3367C}"/>
              </a:ext>
            </a:extLst>
          </p:cNvPr>
          <p:cNvSpPr txBox="1"/>
          <p:nvPr/>
        </p:nvSpPr>
        <p:spPr>
          <a:xfrm>
            <a:off x="5248012" y="1925750"/>
            <a:ext cx="116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int to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434AD-5DA9-449D-AFB2-8E6E89D993D7}"/>
              </a:ext>
            </a:extLst>
          </p:cNvPr>
          <p:cNvSpPr txBox="1"/>
          <p:nvPr/>
        </p:nvSpPr>
        <p:spPr>
          <a:xfrm>
            <a:off x="5311660" y="3212041"/>
            <a:ext cx="105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 i in range (n)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3182B-434A-4B7D-B4E6-CE3C12263C4F}"/>
              </a:ext>
            </a:extLst>
          </p:cNvPr>
          <p:cNvSpPr txBox="1"/>
          <p:nvPr/>
        </p:nvSpPr>
        <p:spPr>
          <a:xfrm>
            <a:off x="4317575" y="5566852"/>
            <a:ext cx="2918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Append list with</a:t>
            </a:r>
          </a:p>
          <a:p>
            <a:pPr algn="ctr"/>
            <a:r>
              <a:rPr lang="en-US" sz="1000" b="0" dirty="0">
                <a:effectLst/>
                <a:latin typeface="Consolas" panose="020B0609020204030204" pitchFamily="49" charset="0"/>
              </a:rPr>
              <a:t>round(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wBMI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[i]/((</a:t>
            </a:r>
            <a:r>
              <a:rPr lang="en-US" sz="1000" b="0" dirty="0" err="1">
                <a:effectLst/>
                <a:latin typeface="Consolas" panose="020B0609020204030204" pitchFamily="49" charset="0"/>
              </a:rPr>
              <a:t>hBMI</a:t>
            </a:r>
            <a:r>
              <a:rPr lang="en-US" sz="1000" b="0" dirty="0">
                <a:effectLst/>
                <a:latin typeface="Consolas" panose="020B0609020204030204" pitchFamily="49" charset="0"/>
              </a:rPr>
              <a:t>[i]/100)**2),2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60C821-F5E3-4568-BCA7-6C956782C4B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>
            <a:off x="4225808" y="3367164"/>
            <a:ext cx="925716" cy="2415199"/>
          </a:xfrm>
          <a:prstGeom prst="bentConnector3">
            <a:avLst>
              <a:gd name="adj1" fmla="val -24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0DA66F16-E363-450C-AD81-DA1B3052D52E}"/>
              </a:ext>
            </a:extLst>
          </p:cNvPr>
          <p:cNvSpPr/>
          <p:nvPr/>
        </p:nvSpPr>
        <p:spPr>
          <a:xfrm>
            <a:off x="5543625" y="4137178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63E6D-32E5-4DE2-856A-34E570B884EF}"/>
              </a:ext>
            </a:extLst>
          </p:cNvPr>
          <p:cNvSpPr txBox="1"/>
          <p:nvPr/>
        </p:nvSpPr>
        <p:spPr>
          <a:xfrm>
            <a:off x="5480043" y="4117963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CD2CE4-ECEE-4B59-B04B-C560B5669768}"/>
              </a:ext>
            </a:extLst>
          </p:cNvPr>
          <p:cNvCxnSpPr>
            <a:cxnSpLocks/>
            <a:stCxn id="5" idx="3"/>
            <a:endCxn id="48" idx="0"/>
          </p:cNvCxnSpPr>
          <p:nvPr/>
        </p:nvCxnSpPr>
        <p:spPr>
          <a:xfrm>
            <a:off x="6411095" y="3367163"/>
            <a:ext cx="2194735" cy="957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exagon 45">
            <a:extLst>
              <a:ext uri="{FF2B5EF4-FFF2-40B4-BE49-F238E27FC236}">
                <a16:creationId xmlns:a16="http://schemas.microsoft.com/office/drawing/2014/main" id="{1F5A7905-B04F-46D2-9F8F-44655A16F921}"/>
              </a:ext>
            </a:extLst>
          </p:cNvPr>
          <p:cNvSpPr/>
          <p:nvPr/>
        </p:nvSpPr>
        <p:spPr>
          <a:xfrm>
            <a:off x="6664519" y="3155545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61FC4-A6F2-41D4-92D0-9119A3C10430}"/>
              </a:ext>
            </a:extLst>
          </p:cNvPr>
          <p:cNvSpPr txBox="1"/>
          <p:nvPr/>
        </p:nvSpPr>
        <p:spPr>
          <a:xfrm>
            <a:off x="6600937" y="3136330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4A4265-626D-401A-B393-F1661D6B6D88}"/>
              </a:ext>
            </a:extLst>
          </p:cNvPr>
          <p:cNvSpPr/>
          <p:nvPr/>
        </p:nvSpPr>
        <p:spPr>
          <a:xfrm>
            <a:off x="8303048" y="4325111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5FD08B-3689-4599-A356-6778E8914087}"/>
              </a:ext>
            </a:extLst>
          </p:cNvPr>
          <p:cNvSpPr txBox="1"/>
          <p:nvPr/>
        </p:nvSpPr>
        <p:spPr>
          <a:xfrm>
            <a:off x="8224523" y="4345302"/>
            <a:ext cx="74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appended list </a:t>
            </a:r>
            <a:r>
              <a:rPr lang="en-US" sz="800" dirty="0" err="1"/>
              <a:t>BMI_List</a:t>
            </a:r>
            <a:endParaRPr 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6AFC62-CF8F-46E4-B1A1-162F1810751B}"/>
              </a:ext>
            </a:extLst>
          </p:cNvPr>
          <p:cNvSpPr txBox="1"/>
          <p:nvPr/>
        </p:nvSpPr>
        <p:spPr>
          <a:xfrm>
            <a:off x="5585098" y="2442525"/>
            <a:ext cx="160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empty list </a:t>
            </a:r>
            <a:r>
              <a:rPr lang="en-US" sz="1000" dirty="0" err="1"/>
              <a:t>BMI_List</a:t>
            </a:r>
            <a:r>
              <a:rPr lang="en-US" sz="1000" dirty="0"/>
              <a:t>= []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70A56-DCB3-40D0-8A29-FDC2CCABA31C}"/>
              </a:ext>
            </a:extLst>
          </p:cNvPr>
          <p:cNvSpPr txBox="1"/>
          <p:nvPr/>
        </p:nvSpPr>
        <p:spPr>
          <a:xfrm>
            <a:off x="4225808" y="2385499"/>
            <a:ext cx="160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hBMI</a:t>
            </a:r>
            <a:r>
              <a:rPr lang="en-US" sz="1000" dirty="0"/>
              <a:t> = </a:t>
            </a:r>
            <a:r>
              <a:rPr lang="en-US" sz="1000" dirty="0" err="1"/>
              <a:t>Height_Gen</a:t>
            </a:r>
            <a:r>
              <a:rPr lang="en-US" sz="1000" dirty="0"/>
              <a:t>(n)</a:t>
            </a:r>
          </a:p>
          <a:p>
            <a:pPr algn="ctr"/>
            <a:r>
              <a:rPr lang="en-US" sz="1000" dirty="0" err="1"/>
              <a:t>wBMI</a:t>
            </a:r>
            <a:r>
              <a:rPr lang="en-US" sz="1000" dirty="0"/>
              <a:t> = </a:t>
            </a:r>
            <a:r>
              <a:rPr lang="en-US" sz="1000" dirty="0" err="1"/>
              <a:t>Weight_Gen</a:t>
            </a:r>
            <a:r>
              <a:rPr lang="en-US" sz="1000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07396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197-35A2-4C63-98B3-3C4485A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8" y="87970"/>
            <a:ext cx="2672603" cy="621451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Function that Calls Data Generating Functions and Writes to csv File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D15E2B-9B3D-41AA-BC53-B3622A4CC727}"/>
              </a:ext>
            </a:extLst>
          </p:cNvPr>
          <p:cNvSpPr/>
          <p:nvPr/>
        </p:nvSpPr>
        <p:spPr>
          <a:xfrm>
            <a:off x="1846375" y="5340462"/>
            <a:ext cx="1419989" cy="12728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67A1009-1385-4816-9349-3429366EB681}"/>
              </a:ext>
            </a:extLst>
          </p:cNvPr>
          <p:cNvSpPr/>
          <p:nvPr/>
        </p:nvSpPr>
        <p:spPr>
          <a:xfrm>
            <a:off x="1873627" y="3272294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37444-14CE-4B98-B555-93231701B96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503413" y="4404697"/>
            <a:ext cx="52957" cy="9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2E3CF5-22E7-41CF-83C6-35C128706931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2503413" y="2247451"/>
            <a:ext cx="6979" cy="102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9D2D512-D725-445B-803E-F35751C1242B}"/>
              </a:ext>
            </a:extLst>
          </p:cNvPr>
          <p:cNvSpPr/>
          <p:nvPr/>
        </p:nvSpPr>
        <p:spPr>
          <a:xfrm>
            <a:off x="1938135" y="1653999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CAC9BC-5E26-4EC0-B0A3-4EDA16C7D023}"/>
              </a:ext>
            </a:extLst>
          </p:cNvPr>
          <p:cNvSpPr/>
          <p:nvPr/>
        </p:nvSpPr>
        <p:spPr>
          <a:xfrm>
            <a:off x="2219520" y="655938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3FDA0-3FAA-4572-B400-BABC4995CEC5}"/>
              </a:ext>
            </a:extLst>
          </p:cNvPr>
          <p:cNvSpPr txBox="1"/>
          <p:nvPr/>
        </p:nvSpPr>
        <p:spPr>
          <a:xfrm>
            <a:off x="2285627" y="783548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2DD4F7-12AE-4F99-87C2-ACCAC28DBE5E}"/>
              </a:ext>
            </a:extLst>
          </p:cNvPr>
          <p:cNvCxnSpPr>
            <a:cxnSpLocks/>
            <a:stCxn id="22" idx="4"/>
            <a:endCxn id="14" idx="0"/>
          </p:cNvCxnSpPr>
          <p:nvPr/>
        </p:nvCxnSpPr>
        <p:spPr>
          <a:xfrm flipH="1">
            <a:off x="2510392" y="1219501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8A6A61-747C-4E6B-9C36-D522C6A3367C}"/>
              </a:ext>
            </a:extLst>
          </p:cNvPr>
          <p:cNvSpPr txBox="1"/>
          <p:nvPr/>
        </p:nvSpPr>
        <p:spPr>
          <a:xfrm>
            <a:off x="1977095" y="1812225"/>
            <a:ext cx="116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int to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434AD-5DA9-449D-AFB2-8E6E89D993D7}"/>
              </a:ext>
            </a:extLst>
          </p:cNvPr>
          <p:cNvSpPr txBox="1"/>
          <p:nvPr/>
        </p:nvSpPr>
        <p:spPr>
          <a:xfrm>
            <a:off x="2033763" y="3683374"/>
            <a:ext cx="105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 i in range (n)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D3182B-434A-4B7D-B4E6-CE3C12263C4F}"/>
              </a:ext>
            </a:extLst>
          </p:cNvPr>
          <p:cNvSpPr txBox="1"/>
          <p:nvPr/>
        </p:nvSpPr>
        <p:spPr>
          <a:xfrm>
            <a:off x="1766375" y="5415372"/>
            <a:ext cx="16038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dictionary </a:t>
            </a:r>
            <a:r>
              <a:rPr lang="en-US" sz="1000" dirty="0" err="1"/>
              <a:t>patient_dict</a:t>
            </a:r>
            <a:r>
              <a:rPr lang="en-US" sz="1000" dirty="0"/>
              <a:t>={} with function[i] (Table 5)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860C821-F5E3-4568-BCA7-6C956782C4B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>
            <a:off x="1846375" y="3838497"/>
            <a:ext cx="27252" cy="2138397"/>
          </a:xfrm>
          <a:prstGeom prst="bentConnector3">
            <a:avLst>
              <a:gd name="adj1" fmla="val -8388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0DA66F16-E363-450C-AD81-DA1B3052D52E}"/>
              </a:ext>
            </a:extLst>
          </p:cNvPr>
          <p:cNvSpPr/>
          <p:nvPr/>
        </p:nvSpPr>
        <p:spPr>
          <a:xfrm>
            <a:off x="2265728" y="4608511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63E6D-32E5-4DE2-856A-34E570B884EF}"/>
              </a:ext>
            </a:extLst>
          </p:cNvPr>
          <p:cNvSpPr txBox="1"/>
          <p:nvPr/>
        </p:nvSpPr>
        <p:spPr>
          <a:xfrm>
            <a:off x="2202146" y="4589296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FCD2CE4-ECEE-4B59-B04B-C560B5669768}"/>
              </a:ext>
            </a:extLst>
          </p:cNvPr>
          <p:cNvCxnSpPr>
            <a:cxnSpLocks/>
            <a:stCxn id="5" idx="3"/>
            <a:endCxn id="48" idx="0"/>
          </p:cNvCxnSpPr>
          <p:nvPr/>
        </p:nvCxnSpPr>
        <p:spPr>
          <a:xfrm>
            <a:off x="3133198" y="3838496"/>
            <a:ext cx="1313472" cy="1087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Hexagon 45">
            <a:extLst>
              <a:ext uri="{FF2B5EF4-FFF2-40B4-BE49-F238E27FC236}">
                <a16:creationId xmlns:a16="http://schemas.microsoft.com/office/drawing/2014/main" id="{1F5A7905-B04F-46D2-9F8F-44655A16F921}"/>
              </a:ext>
            </a:extLst>
          </p:cNvPr>
          <p:cNvSpPr/>
          <p:nvPr/>
        </p:nvSpPr>
        <p:spPr>
          <a:xfrm>
            <a:off x="3386622" y="3626878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61FC4-A6F2-41D4-92D0-9119A3C10430}"/>
              </a:ext>
            </a:extLst>
          </p:cNvPr>
          <p:cNvSpPr txBox="1"/>
          <p:nvPr/>
        </p:nvSpPr>
        <p:spPr>
          <a:xfrm>
            <a:off x="3323040" y="3607663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4A4265-626D-401A-B393-F1661D6B6D88}"/>
              </a:ext>
            </a:extLst>
          </p:cNvPr>
          <p:cNvSpPr/>
          <p:nvPr/>
        </p:nvSpPr>
        <p:spPr>
          <a:xfrm>
            <a:off x="3644798" y="4926407"/>
            <a:ext cx="1603744" cy="168691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5FD08B-3689-4599-A356-6778E8914087}"/>
              </a:ext>
            </a:extLst>
          </p:cNvPr>
          <p:cNvSpPr txBox="1"/>
          <p:nvPr/>
        </p:nvSpPr>
        <p:spPr>
          <a:xfrm>
            <a:off x="3919343" y="5015699"/>
            <a:ext cx="105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Open patientdata.csv</a:t>
            </a:r>
          </a:p>
        </p:txBody>
      </p:sp>
      <p:graphicFrame>
        <p:nvGraphicFramePr>
          <p:cNvPr id="73" name="Table 73">
            <a:extLst>
              <a:ext uri="{FF2B5EF4-FFF2-40B4-BE49-F238E27FC236}">
                <a16:creationId xmlns:a16="http://schemas.microsoft.com/office/drawing/2014/main" id="{91C31032-B033-43CB-85D8-85DDD037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83280"/>
              </p:ext>
            </p:extLst>
          </p:nvPr>
        </p:nvGraphicFramePr>
        <p:xfrm>
          <a:off x="5698248" y="709421"/>
          <a:ext cx="2842646" cy="57043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78052">
                  <a:extLst>
                    <a:ext uri="{9D8B030D-6E8A-4147-A177-3AD203B41FA5}">
                      <a16:colId xmlns:a16="http://schemas.microsoft.com/office/drawing/2014/main" val="2262849592"/>
                    </a:ext>
                  </a:extLst>
                </a:gridCol>
                <a:gridCol w="1964594">
                  <a:extLst>
                    <a:ext uri="{9D8B030D-6E8A-4147-A177-3AD203B41FA5}">
                      <a16:colId xmlns:a16="http://schemas.microsoft.com/office/drawing/2014/main" val="3346712085"/>
                    </a:ext>
                  </a:extLst>
                </a:gridCol>
              </a:tblGrid>
              <a:tr h="2411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Called 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14397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all_pid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Patient_ID_Gen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30400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all_prid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Provider_ID_Gen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87994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all_age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5874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all_sex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7522"/>
                  </a:ext>
                </a:extLst>
              </a:tr>
              <a:tr h="272693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all_state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39483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all_visit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Visit_Type_Gen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276460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all_height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50904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all_weight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7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all_bmi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69462"/>
                  </a:ext>
                </a:extLst>
              </a:tr>
              <a:tr h="296488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all_temp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822026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all_pulse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Pulse_Gen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09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all_rr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Respiratory_Rate_Gen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6344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all_pain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3779"/>
                  </a:ext>
                </a:extLst>
              </a:tr>
              <a:tr h="241788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all_chol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Cholesterol_Gen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29595"/>
                  </a:ext>
                </a:extLst>
              </a:tr>
              <a:tr h="280581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all_wbc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WBC_Gen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29542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936418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all_sodium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Sodium_Gen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84839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all_albumin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Albumin_Gen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69444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all_disease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06814"/>
                  </a:ext>
                </a:extLst>
              </a:tr>
              <a:tr h="391877"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all_comorbid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Comorbidities_Gen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17799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E96AFC62-CF8F-46E4-B1A1-162F1810751B}"/>
              </a:ext>
            </a:extLst>
          </p:cNvPr>
          <p:cNvSpPr txBox="1"/>
          <p:nvPr/>
        </p:nvSpPr>
        <p:spPr>
          <a:xfrm>
            <a:off x="2584749" y="2273823"/>
            <a:ext cx="1603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Call every data generating function and assign to variable (Table 4)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212602-9493-42A4-A0C7-5973B30C0EA9}"/>
              </a:ext>
            </a:extLst>
          </p:cNvPr>
          <p:cNvSpPr txBox="1"/>
          <p:nvPr/>
        </p:nvSpPr>
        <p:spPr>
          <a:xfrm>
            <a:off x="6618102" y="164851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6639B4-3CF3-47E5-A86C-E9FC6AA5A75B}"/>
              </a:ext>
            </a:extLst>
          </p:cNvPr>
          <p:cNvSpPr txBox="1"/>
          <p:nvPr/>
        </p:nvSpPr>
        <p:spPr>
          <a:xfrm>
            <a:off x="1058128" y="2413544"/>
            <a:ext cx="160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empty list, all_dictionary=[]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DFE8B-8B87-4959-BEC3-754E123E7B03}"/>
              </a:ext>
            </a:extLst>
          </p:cNvPr>
          <p:cNvSpPr txBox="1"/>
          <p:nvPr/>
        </p:nvSpPr>
        <p:spPr>
          <a:xfrm>
            <a:off x="1564772" y="5766129"/>
            <a:ext cx="1983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/>
          </a:p>
          <a:p>
            <a:pPr algn="ctr"/>
            <a:r>
              <a:rPr lang="en-US" sz="1000" dirty="0"/>
              <a:t>Append dictionary to all_dictionary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888287-6717-4C99-8301-0136B8E9A73B}"/>
              </a:ext>
            </a:extLst>
          </p:cNvPr>
          <p:cNvSpPr txBox="1"/>
          <p:nvPr/>
        </p:nvSpPr>
        <p:spPr>
          <a:xfrm>
            <a:off x="3919343" y="5407564"/>
            <a:ext cx="105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Write the list </a:t>
            </a:r>
            <a:r>
              <a:rPr lang="en-US" sz="800" dirty="0" err="1"/>
              <a:t>patient_categories</a:t>
            </a:r>
            <a:r>
              <a:rPr lang="en-US" sz="800" dirty="0"/>
              <a:t> to header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5F31CE-7A05-4C56-AAC5-2D0758C78E56}"/>
              </a:ext>
            </a:extLst>
          </p:cNvPr>
          <p:cNvSpPr txBox="1"/>
          <p:nvPr/>
        </p:nvSpPr>
        <p:spPr>
          <a:xfrm>
            <a:off x="3922113" y="5950796"/>
            <a:ext cx="105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Write the appended list of dictionaries all_dictionary in rows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3C8B36-B017-4B2B-BA63-1B6098876D87}"/>
              </a:ext>
            </a:extLst>
          </p:cNvPr>
          <p:cNvSpPr txBox="1"/>
          <p:nvPr/>
        </p:nvSpPr>
        <p:spPr>
          <a:xfrm>
            <a:off x="9030055" y="286606"/>
            <a:ext cx="8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5</a:t>
            </a:r>
          </a:p>
        </p:txBody>
      </p:sp>
      <p:graphicFrame>
        <p:nvGraphicFramePr>
          <p:cNvPr id="65" name="Table 73">
            <a:extLst>
              <a:ext uri="{FF2B5EF4-FFF2-40B4-BE49-F238E27FC236}">
                <a16:creationId xmlns:a16="http://schemas.microsoft.com/office/drawing/2014/main" id="{714E4CDF-C1FC-480A-B9D7-77254560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21274"/>
              </p:ext>
            </p:extLst>
          </p:nvPr>
        </p:nvGraphicFramePr>
        <p:xfrm>
          <a:off x="8776567" y="709421"/>
          <a:ext cx="3358026" cy="58567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339929">
                  <a:extLst>
                    <a:ext uri="{9D8B030D-6E8A-4147-A177-3AD203B41FA5}">
                      <a16:colId xmlns:a16="http://schemas.microsoft.com/office/drawing/2014/main" val="1342196060"/>
                    </a:ext>
                  </a:extLst>
                </a:gridCol>
                <a:gridCol w="1018097">
                  <a:extLst>
                    <a:ext uri="{9D8B030D-6E8A-4147-A177-3AD203B41FA5}">
                      <a16:colId xmlns:a16="http://schemas.microsoft.com/office/drawing/2014/main" val="2262849592"/>
                    </a:ext>
                  </a:extLst>
                </a:gridCol>
              </a:tblGrid>
              <a:tr h="241155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14397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dirty="0"/>
                        <a:t>Patient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all_pid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30400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dirty="0"/>
                        <a:t>Provider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all_prid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87994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(years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all_age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5874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dirty="0"/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all_sex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7522"/>
                  </a:ext>
                </a:extLst>
              </a:tr>
              <a:tr h="272693">
                <a:tc>
                  <a:txBody>
                    <a:bodyPr/>
                    <a:lstStyle/>
                    <a:p>
                      <a:r>
                        <a:rPr lang="en-US" sz="1000" dirty="0"/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all_state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39483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r>
                        <a:rPr lang="en-US" sz="1000" dirty="0" err="1"/>
                        <a:t>Visit_Type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all_visit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276460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r>
                        <a:rPr lang="en-US" sz="1000" dirty="0"/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all_height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50904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r>
                        <a:rPr lang="en-US" sz="1000" dirty="0"/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all_weight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7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BMI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all_bmi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69462"/>
                  </a:ext>
                </a:extLst>
              </a:tr>
              <a:tr h="296488">
                <a:tc>
                  <a:txBody>
                    <a:bodyPr/>
                    <a:lstStyle/>
                    <a:p>
                      <a:r>
                        <a:rPr lang="en-US" sz="1000" dirty="0"/>
                        <a:t>Temperature (degrees Celsius)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all_temp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822026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r>
                        <a:rPr lang="en-US" sz="1000" dirty="0"/>
                        <a:t>Pulse (bpm)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all_pulse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09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Respiratory Rate (breaths per minute)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all_rr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6344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 (Scale 1-10, 10 is worst)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all_pain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3779"/>
                  </a:ext>
                </a:extLst>
              </a:tr>
              <a:tr h="241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 Cholesterol (mg/dL)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all_chol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29595"/>
                  </a:ext>
                </a:extLst>
              </a:tr>
              <a:tr h="280581">
                <a:tc>
                  <a:txBody>
                    <a:bodyPr/>
                    <a:lstStyle/>
                    <a:p>
                      <a:r>
                        <a:rPr lang="en-US" sz="1000" dirty="0"/>
                        <a:t>White Blood Cell Count (</a:t>
                      </a:r>
                      <a:r>
                        <a:rPr lang="en-US" sz="1000" dirty="0" err="1"/>
                        <a:t>cmm</a:t>
                      </a:r>
                      <a:r>
                        <a:rPr lang="en-US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all_wbc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29542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r>
                        <a:rPr lang="en-US" sz="1000" dirty="0"/>
                        <a:t>Vitamin D (ng/mL)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936418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000" dirty="0"/>
                        <a:t>Sodium (</a:t>
                      </a:r>
                      <a:r>
                        <a:rPr lang="en-US" sz="1000" dirty="0" err="1"/>
                        <a:t>mEq</a:t>
                      </a:r>
                      <a:r>
                        <a:rPr lang="en-US" sz="1000" dirty="0"/>
                        <a:t>/L)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all_sodium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84839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000" dirty="0"/>
                        <a:t>Albumin (g/dL)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all_albumin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69444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r>
                        <a:rPr lang="en-US" sz="1000" dirty="0"/>
                        <a:t>Disease at Admission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all_disease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906814"/>
                  </a:ext>
                </a:extLst>
              </a:tr>
              <a:tr h="391877">
                <a:tc>
                  <a:txBody>
                    <a:bodyPr/>
                    <a:lstStyle/>
                    <a:p>
                      <a:r>
                        <a:rPr lang="en-US" sz="1000" dirty="0"/>
                        <a:t>Comorbidities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all_comorbid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[i]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1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5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DCC64CED-5ED9-43FD-97B0-59FA8255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8" b="2634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8D8CB-93FE-4E7E-B66B-482124AA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73736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/>
              <a:t>Module 2: Display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19E7-AFCC-4D09-A125-9B059EE2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dirty="0"/>
              <a:t>Kevin Yang</a:t>
            </a:r>
          </a:p>
        </p:txBody>
      </p:sp>
    </p:spTree>
    <p:extLst>
      <p:ext uri="{BB962C8B-B14F-4D97-AF65-F5344CB8AC3E}">
        <p14:creationId xmlns:p14="http://schemas.microsoft.com/office/powerpoint/2010/main" val="334749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C28B78B-FDBD-4539-ACAF-0EAF03D17FDB}"/>
              </a:ext>
            </a:extLst>
          </p:cNvPr>
          <p:cNvSpPr/>
          <p:nvPr/>
        </p:nvSpPr>
        <p:spPr>
          <a:xfrm>
            <a:off x="4688576" y="5416959"/>
            <a:ext cx="1314072" cy="593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D258E17-F4B1-4C59-AA90-EB5ABA570610}"/>
              </a:ext>
            </a:extLst>
          </p:cNvPr>
          <p:cNvSpPr/>
          <p:nvPr/>
        </p:nvSpPr>
        <p:spPr>
          <a:xfrm>
            <a:off x="4715827" y="3348791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82BEFA-E6A0-4741-A0AE-E185EBD8D42C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5345612" y="4481194"/>
            <a:ext cx="1" cy="93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2C354C-60A2-47CC-BDD8-A31B275DE3DA}"/>
              </a:ext>
            </a:extLst>
          </p:cNvPr>
          <p:cNvCxnSpPr>
            <a:cxnSpLocks/>
            <a:stCxn id="19" idx="4"/>
            <a:endCxn id="16" idx="0"/>
          </p:cNvCxnSpPr>
          <p:nvPr/>
        </p:nvCxnSpPr>
        <p:spPr>
          <a:xfrm>
            <a:off x="5345612" y="2908806"/>
            <a:ext cx="1" cy="4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8915609-36B3-4968-83E2-15975199EA9E}"/>
              </a:ext>
            </a:extLst>
          </p:cNvPr>
          <p:cNvSpPr/>
          <p:nvPr/>
        </p:nvSpPr>
        <p:spPr>
          <a:xfrm>
            <a:off x="4773355" y="2315354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1194B-52BC-4665-8AA8-AFEADA416FBB}"/>
              </a:ext>
            </a:extLst>
          </p:cNvPr>
          <p:cNvSpPr/>
          <p:nvPr/>
        </p:nvSpPr>
        <p:spPr>
          <a:xfrm>
            <a:off x="5054740" y="1317293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9073D-FCDE-484B-9A8A-68D3B623D59B}"/>
              </a:ext>
            </a:extLst>
          </p:cNvPr>
          <p:cNvSpPr txBox="1"/>
          <p:nvPr/>
        </p:nvSpPr>
        <p:spPr>
          <a:xfrm>
            <a:off x="5120847" y="1444903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0B325E-17B2-4B88-937F-97468BBA3B20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 flipH="1">
            <a:off x="5345612" y="1880856"/>
            <a:ext cx="11910" cy="4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63BB19-7DE8-44EE-AC95-1871FF48FDEE}"/>
              </a:ext>
            </a:extLst>
          </p:cNvPr>
          <p:cNvSpPr txBox="1"/>
          <p:nvPr/>
        </p:nvSpPr>
        <p:spPr>
          <a:xfrm>
            <a:off x="4763767" y="2472853"/>
            <a:ext cx="1163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list into 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E4EF6C-FF7C-49E5-851F-071510C8E140}"/>
              </a:ext>
            </a:extLst>
          </p:cNvPr>
          <p:cNvSpPr txBox="1"/>
          <p:nvPr/>
        </p:nvSpPr>
        <p:spPr>
          <a:xfrm>
            <a:off x="4816688" y="3740802"/>
            <a:ext cx="105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 i in 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D7E58-C148-47EF-92FD-6A2524B1393E}"/>
              </a:ext>
            </a:extLst>
          </p:cNvPr>
          <p:cNvSpPr txBox="1"/>
          <p:nvPr/>
        </p:nvSpPr>
        <p:spPr>
          <a:xfrm>
            <a:off x="4873374" y="5583349"/>
            <a:ext cx="94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str_new</a:t>
            </a:r>
            <a:r>
              <a:rPr lang="en-US" sz="1000" dirty="0"/>
              <a:t> += i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F080841-0D29-4A59-9677-C9D91E45187A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>
            <a:off x="4688575" y="3914993"/>
            <a:ext cx="27251" cy="1798692"/>
          </a:xfrm>
          <a:prstGeom prst="bentConnector3">
            <a:avLst>
              <a:gd name="adj1" fmla="val -8388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D7EFDD24-5231-4D4A-80A1-926C3899873C}"/>
              </a:ext>
            </a:extLst>
          </p:cNvPr>
          <p:cNvSpPr/>
          <p:nvPr/>
        </p:nvSpPr>
        <p:spPr>
          <a:xfrm>
            <a:off x="5107928" y="4685008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0DCE85-0653-4702-AD80-5E55E28C6652}"/>
              </a:ext>
            </a:extLst>
          </p:cNvPr>
          <p:cNvSpPr txBox="1"/>
          <p:nvPr/>
        </p:nvSpPr>
        <p:spPr>
          <a:xfrm>
            <a:off x="5044346" y="4665793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63A184-39AC-4A7F-AC73-E4F81B304AE2}"/>
              </a:ext>
            </a:extLst>
          </p:cNvPr>
          <p:cNvCxnSpPr>
            <a:cxnSpLocks/>
            <a:stCxn id="16" idx="3"/>
            <a:endCxn id="37" idx="0"/>
          </p:cNvCxnSpPr>
          <p:nvPr/>
        </p:nvCxnSpPr>
        <p:spPr>
          <a:xfrm>
            <a:off x="5975398" y="3914993"/>
            <a:ext cx="1016134" cy="153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exagon 34">
            <a:extLst>
              <a:ext uri="{FF2B5EF4-FFF2-40B4-BE49-F238E27FC236}">
                <a16:creationId xmlns:a16="http://schemas.microsoft.com/office/drawing/2014/main" id="{46347A23-12C3-4ECD-9E7D-4F8AB82E4092}"/>
              </a:ext>
            </a:extLst>
          </p:cNvPr>
          <p:cNvSpPr/>
          <p:nvPr/>
        </p:nvSpPr>
        <p:spPr>
          <a:xfrm>
            <a:off x="6228822" y="3703375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2B6475-4F0C-4BA5-BB6C-FBAE76DFF962}"/>
              </a:ext>
            </a:extLst>
          </p:cNvPr>
          <p:cNvSpPr txBox="1"/>
          <p:nvPr/>
        </p:nvSpPr>
        <p:spPr>
          <a:xfrm>
            <a:off x="6165240" y="3684160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2DC54-0B3B-416C-BF19-8ACECD4C7C53}"/>
              </a:ext>
            </a:extLst>
          </p:cNvPr>
          <p:cNvSpPr/>
          <p:nvPr/>
        </p:nvSpPr>
        <p:spPr>
          <a:xfrm>
            <a:off x="6688750" y="5446848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E13C94-6506-43F1-8DBE-EBE4BB26FDED}"/>
              </a:ext>
            </a:extLst>
          </p:cNvPr>
          <p:cNvSpPr txBox="1"/>
          <p:nvPr/>
        </p:nvSpPr>
        <p:spPr>
          <a:xfrm>
            <a:off x="6688505" y="5513336"/>
            <a:ext cx="60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Return </a:t>
            </a:r>
            <a:r>
              <a:rPr lang="en-US" sz="800" dirty="0" err="1"/>
              <a:t>str_new</a:t>
            </a:r>
            <a:endParaRPr 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E0A46A-6F71-4464-B22F-2481A4BEEEAA}"/>
              </a:ext>
            </a:extLst>
          </p:cNvPr>
          <p:cNvSpPr txBox="1"/>
          <p:nvPr/>
        </p:nvSpPr>
        <p:spPr>
          <a:xfrm>
            <a:off x="1763067" y="149783"/>
            <a:ext cx="716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to String Conversion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5CB98-445A-4748-A2CF-17DEB21F7DA4}"/>
              </a:ext>
            </a:extLst>
          </p:cNvPr>
          <p:cNvSpPr txBox="1"/>
          <p:nvPr/>
        </p:nvSpPr>
        <p:spPr>
          <a:xfrm>
            <a:off x="5149401" y="2941299"/>
            <a:ext cx="160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Initiate empty string </a:t>
            </a:r>
            <a:r>
              <a:rPr lang="en-US" sz="1000" dirty="0" err="1"/>
              <a:t>str_new</a:t>
            </a:r>
            <a:r>
              <a:rPr lang="en-US" sz="1000" dirty="0"/>
              <a:t>= “”</a:t>
            </a:r>
          </a:p>
        </p:txBody>
      </p:sp>
    </p:spTree>
    <p:extLst>
      <p:ext uri="{BB962C8B-B14F-4D97-AF65-F5344CB8AC3E}">
        <p14:creationId xmlns:p14="http://schemas.microsoft.com/office/powerpoint/2010/main" val="421354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6AC297E0-5992-4BBA-AF4C-D8D13A97E69C}"/>
              </a:ext>
            </a:extLst>
          </p:cNvPr>
          <p:cNvCxnSpPr>
            <a:cxnSpLocks/>
            <a:stCxn id="165" idx="1"/>
            <a:endCxn id="263" idx="0"/>
          </p:cNvCxnSpPr>
          <p:nvPr/>
        </p:nvCxnSpPr>
        <p:spPr>
          <a:xfrm rot="10800000" flipV="1">
            <a:off x="474679" y="5172063"/>
            <a:ext cx="303692" cy="851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Diamond 101">
            <a:extLst>
              <a:ext uri="{FF2B5EF4-FFF2-40B4-BE49-F238E27FC236}">
                <a16:creationId xmlns:a16="http://schemas.microsoft.com/office/drawing/2014/main" id="{B8D91C3E-68C0-4859-A3CE-9CB7995CC145}"/>
              </a:ext>
            </a:extLst>
          </p:cNvPr>
          <p:cNvSpPr/>
          <p:nvPr/>
        </p:nvSpPr>
        <p:spPr>
          <a:xfrm>
            <a:off x="3198201" y="1785575"/>
            <a:ext cx="2859513" cy="2020364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E2197-35A2-4C63-98B3-3C4485AF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994" y="36226"/>
            <a:ext cx="2697765" cy="687259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Function that matches column input and returns/writes appropriate information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F9C0C9-701F-4E4C-B2D0-1BFF1FBFD499}"/>
              </a:ext>
            </a:extLst>
          </p:cNvPr>
          <p:cNvSpPr txBox="1"/>
          <p:nvPr/>
        </p:nvSpPr>
        <p:spPr>
          <a:xfrm>
            <a:off x="3633105" y="2270104"/>
            <a:ext cx="1953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>
                <a:effectLst/>
              </a:rPr>
              <a:t>if type(</a:t>
            </a:r>
            <a:r>
              <a:rPr lang="en-US" sz="1000" b="0" dirty="0" err="1">
                <a:effectLst/>
              </a:rPr>
              <a:t>catalog_func</a:t>
            </a:r>
            <a:r>
              <a:rPr lang="en-US" sz="1000" b="0" dirty="0">
                <a:effectLst/>
              </a:rPr>
              <a:t>[i]()) </a:t>
            </a:r>
          </a:p>
          <a:p>
            <a:pPr algn="ctr"/>
            <a:r>
              <a:rPr lang="en-US" sz="1000" b="0" dirty="0">
                <a:effectLst/>
              </a:rPr>
              <a:t>== </a:t>
            </a:r>
          </a:p>
          <a:p>
            <a:pPr algn="ctr"/>
            <a:r>
              <a:rPr lang="en-US" sz="1000" b="0" dirty="0">
                <a:effectLst/>
              </a:rPr>
              <a:t>type(</a:t>
            </a:r>
            <a:r>
              <a:rPr lang="en-US" sz="1000" b="0" dirty="0" err="1">
                <a:effectLst/>
              </a:rPr>
              <a:t>what_Sex</a:t>
            </a:r>
            <a:r>
              <a:rPr lang="en-US" sz="1000" b="0" dirty="0">
                <a:effectLst/>
              </a:rPr>
              <a:t>())</a:t>
            </a:r>
          </a:p>
          <a:p>
            <a:pPr algn="ctr"/>
            <a:r>
              <a:rPr lang="en-US" sz="1000" dirty="0"/>
              <a:t>i.e.</a:t>
            </a:r>
            <a:endParaRPr lang="en-US" sz="1000" b="0" dirty="0">
              <a:effectLst/>
            </a:endParaRPr>
          </a:p>
          <a:p>
            <a:pPr algn="ctr"/>
            <a:r>
              <a:rPr lang="en-US" sz="1000" b="0" dirty="0">
                <a:effectLst/>
              </a:rPr>
              <a:t>If output of called function is </a:t>
            </a:r>
            <a:r>
              <a:rPr lang="en-US" sz="1000" b="0" dirty="0" err="1">
                <a:effectLst/>
              </a:rPr>
              <a:t>pandas.core.series.Series</a:t>
            </a:r>
            <a:endParaRPr lang="en-US" sz="1000" b="0" dirty="0">
              <a:effectLst/>
            </a:endParaRPr>
          </a:p>
          <a:p>
            <a:pPr algn="ctr"/>
            <a:endParaRPr lang="en-US" sz="1000" b="0" dirty="0">
              <a:effectLst/>
            </a:endParaRPr>
          </a:p>
          <a:p>
            <a:pPr algn="ctr"/>
            <a:endParaRPr lang="en-US" sz="1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0510BEC-D531-40CB-A77A-42F8CDA69923}"/>
              </a:ext>
            </a:extLst>
          </p:cNvPr>
          <p:cNvCxnSpPr>
            <a:cxnSpLocks/>
            <a:stCxn id="102" idx="0"/>
            <a:endCxn id="111" idx="2"/>
          </p:cNvCxnSpPr>
          <p:nvPr/>
        </p:nvCxnSpPr>
        <p:spPr>
          <a:xfrm flipV="1">
            <a:off x="4627958" y="1073296"/>
            <a:ext cx="0" cy="71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7F966F-64BB-4BD8-9140-E4243FE1BF9E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>
          <a:xfrm flipV="1">
            <a:off x="6057714" y="2774469"/>
            <a:ext cx="505065" cy="2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1F452D8-BFF7-4B25-8481-D8F9FC6F1C35}"/>
              </a:ext>
            </a:extLst>
          </p:cNvPr>
          <p:cNvSpPr/>
          <p:nvPr/>
        </p:nvSpPr>
        <p:spPr>
          <a:xfrm>
            <a:off x="3606070" y="373674"/>
            <a:ext cx="2043776" cy="6996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7C5ED1-DCFD-4039-817B-64A7F843CBB2}"/>
              </a:ext>
            </a:extLst>
          </p:cNvPr>
          <p:cNvSpPr/>
          <p:nvPr/>
        </p:nvSpPr>
        <p:spPr>
          <a:xfrm>
            <a:off x="6562779" y="2280305"/>
            <a:ext cx="1650133" cy="98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E62F0-0FAA-4692-B487-8C0D5F5A0536}"/>
              </a:ext>
            </a:extLst>
          </p:cNvPr>
          <p:cNvSpPr txBox="1"/>
          <p:nvPr/>
        </p:nvSpPr>
        <p:spPr>
          <a:xfrm>
            <a:off x="4160672" y="1313946"/>
            <a:ext cx="44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E3DE8B-5CBE-444D-B2BE-53DC92C32498}"/>
              </a:ext>
            </a:extLst>
          </p:cNvPr>
          <p:cNvSpPr txBox="1"/>
          <p:nvPr/>
        </p:nvSpPr>
        <p:spPr>
          <a:xfrm>
            <a:off x="6094101" y="2528246"/>
            <a:ext cx="44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8C14B-0EB9-4C62-B693-EB0B3CFC82B5}"/>
              </a:ext>
            </a:extLst>
          </p:cNvPr>
          <p:cNvSpPr txBox="1"/>
          <p:nvPr/>
        </p:nvSpPr>
        <p:spPr>
          <a:xfrm>
            <a:off x="3606070" y="503764"/>
            <a:ext cx="2043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>
                <a:effectLst/>
              </a:rPr>
              <a:t>Create </a:t>
            </a:r>
            <a:r>
              <a:rPr lang="en-US" sz="1000" b="0" dirty="0" err="1">
                <a:effectLst/>
              </a:rPr>
              <a:t>dataframe</a:t>
            </a:r>
            <a:r>
              <a:rPr lang="en-US" sz="1000" b="0" dirty="0">
                <a:effectLst/>
              </a:rPr>
              <a:t> and write </a:t>
            </a:r>
            <a:r>
              <a:rPr lang="en-US" sz="1000" b="0" dirty="0" err="1">
                <a:effectLst/>
              </a:rPr>
              <a:t>catalog_func</a:t>
            </a:r>
            <a:r>
              <a:rPr lang="en-US" sz="1000" b="0" dirty="0">
                <a:effectLst/>
              </a:rPr>
              <a:t>[i]() to category_search.csv </a:t>
            </a:r>
          </a:p>
          <a:p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752C5E-50E2-42D1-ABC0-73AA7A29FCB2}"/>
              </a:ext>
            </a:extLst>
          </p:cNvPr>
          <p:cNvSpPr txBox="1"/>
          <p:nvPr/>
        </p:nvSpPr>
        <p:spPr>
          <a:xfrm>
            <a:off x="6608548" y="2402936"/>
            <a:ext cx="15338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dirty="0">
                <a:effectLst/>
              </a:rPr>
              <a:t>Assign tuples </a:t>
            </a:r>
            <a:r>
              <a:rPr lang="en-US" sz="1000" b="0" dirty="0" err="1">
                <a:effectLst/>
              </a:rPr>
              <a:t>catalog_func</a:t>
            </a:r>
            <a:r>
              <a:rPr lang="en-US" sz="1000" b="0" dirty="0">
                <a:effectLst/>
              </a:rPr>
              <a:t>[i]() to variables and concat</a:t>
            </a:r>
            <a:r>
              <a:rPr lang="en-US" sz="1000" dirty="0"/>
              <a:t>enate to category.csv</a:t>
            </a:r>
            <a:endParaRPr lang="en-US" sz="1000" b="0" dirty="0">
              <a:effectLst/>
            </a:endParaRPr>
          </a:p>
          <a:p>
            <a:endParaRPr lang="en-US" sz="1200" dirty="0"/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B4AE5CC6-D6A4-47DA-A7D1-33BA3B11A0C6}"/>
              </a:ext>
            </a:extLst>
          </p:cNvPr>
          <p:cNvSpPr/>
          <p:nvPr/>
        </p:nvSpPr>
        <p:spPr>
          <a:xfrm>
            <a:off x="3644852" y="4605863"/>
            <a:ext cx="1923226" cy="113240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1181A48-26DE-41CB-82C9-0943D48153D6}"/>
              </a:ext>
            </a:extLst>
          </p:cNvPr>
          <p:cNvCxnSpPr>
            <a:cxnSpLocks/>
            <a:stCxn id="129" idx="0"/>
            <a:endCxn id="102" idx="2"/>
          </p:cNvCxnSpPr>
          <p:nvPr/>
        </p:nvCxnSpPr>
        <p:spPr>
          <a:xfrm flipV="1">
            <a:off x="4606465" y="3805939"/>
            <a:ext cx="21493" cy="79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9E42F2F-9C5A-4A10-8328-CDD86E13255A}"/>
              </a:ext>
            </a:extLst>
          </p:cNvPr>
          <p:cNvSpPr txBox="1"/>
          <p:nvPr/>
        </p:nvSpPr>
        <p:spPr>
          <a:xfrm>
            <a:off x="3726561" y="5007987"/>
            <a:ext cx="178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</a:rPr>
              <a:t>if </a:t>
            </a:r>
            <a:r>
              <a:rPr lang="en-US" sz="1000" b="0" dirty="0" err="1">
                <a:effectLst/>
              </a:rPr>
              <a:t>catsim</a:t>
            </a:r>
            <a:r>
              <a:rPr lang="en-US" sz="1000" b="0" dirty="0">
                <a:effectLst/>
              </a:rPr>
              <a:t> == </a:t>
            </a:r>
            <a:r>
              <a:rPr lang="en-US" sz="1000" b="0" dirty="0" err="1">
                <a:effectLst/>
              </a:rPr>
              <a:t>p_df.columns</a:t>
            </a:r>
            <a:r>
              <a:rPr lang="en-US" sz="1000" b="0" dirty="0">
                <a:effectLst/>
              </a:rPr>
              <a:t>[i+2]:</a:t>
            </a:r>
          </a:p>
          <a:p>
            <a:endParaRPr lang="en-US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5BF4558-4F57-44CB-99C7-5A7422D7B040}"/>
              </a:ext>
            </a:extLst>
          </p:cNvPr>
          <p:cNvSpPr txBox="1"/>
          <p:nvPr/>
        </p:nvSpPr>
        <p:spPr>
          <a:xfrm>
            <a:off x="4160671" y="4130334"/>
            <a:ext cx="44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True</a:t>
            </a:r>
          </a:p>
        </p:txBody>
      </p:sp>
      <p:sp>
        <p:nvSpPr>
          <p:cNvPr id="165" name="Diamond 164">
            <a:extLst>
              <a:ext uri="{FF2B5EF4-FFF2-40B4-BE49-F238E27FC236}">
                <a16:creationId xmlns:a16="http://schemas.microsoft.com/office/drawing/2014/main" id="{6EC75395-7F0C-470E-A0F5-213B30EFEEFA}"/>
              </a:ext>
            </a:extLst>
          </p:cNvPr>
          <p:cNvSpPr/>
          <p:nvPr/>
        </p:nvSpPr>
        <p:spPr>
          <a:xfrm>
            <a:off x="778371" y="4605861"/>
            <a:ext cx="1259571" cy="113240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139B780-F348-4688-A3A8-12EBB9B84F14}"/>
              </a:ext>
            </a:extLst>
          </p:cNvPr>
          <p:cNvCxnSpPr>
            <a:cxnSpLocks/>
            <a:stCxn id="165" idx="3"/>
            <a:endCxn id="129" idx="1"/>
          </p:cNvCxnSpPr>
          <p:nvPr/>
        </p:nvCxnSpPr>
        <p:spPr>
          <a:xfrm>
            <a:off x="2037942" y="5172063"/>
            <a:ext cx="16069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E4AD126-5AA7-4D2F-BDA0-AE8B659812EB}"/>
              </a:ext>
            </a:extLst>
          </p:cNvPr>
          <p:cNvCxnSpPr>
            <a:cxnSpLocks/>
            <a:stCxn id="168" idx="4"/>
            <a:endCxn id="185" idx="0"/>
          </p:cNvCxnSpPr>
          <p:nvPr/>
        </p:nvCxnSpPr>
        <p:spPr>
          <a:xfrm flipH="1">
            <a:off x="1400256" y="1685937"/>
            <a:ext cx="13162" cy="44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Parallelogram 167">
            <a:extLst>
              <a:ext uri="{FF2B5EF4-FFF2-40B4-BE49-F238E27FC236}">
                <a16:creationId xmlns:a16="http://schemas.microsoft.com/office/drawing/2014/main" id="{D5897276-AE7D-4FA8-8134-9F3A75C70011}"/>
              </a:ext>
            </a:extLst>
          </p:cNvPr>
          <p:cNvSpPr/>
          <p:nvPr/>
        </p:nvSpPr>
        <p:spPr>
          <a:xfrm>
            <a:off x="841161" y="1092485"/>
            <a:ext cx="1144514" cy="59345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B4D2BD2-EAD9-4182-B3AD-DC6972EE56AF}"/>
              </a:ext>
            </a:extLst>
          </p:cNvPr>
          <p:cNvSpPr/>
          <p:nvPr/>
        </p:nvSpPr>
        <p:spPr>
          <a:xfrm>
            <a:off x="1110636" y="205465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7829079-DD34-4D40-9FE7-FF6BE450149D}"/>
              </a:ext>
            </a:extLst>
          </p:cNvPr>
          <p:cNvSpPr txBox="1"/>
          <p:nvPr/>
        </p:nvSpPr>
        <p:spPr>
          <a:xfrm>
            <a:off x="1155962" y="334565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A3A8E81-9390-4332-AED9-18C8EE9E50B3}"/>
              </a:ext>
            </a:extLst>
          </p:cNvPr>
          <p:cNvCxnSpPr>
            <a:cxnSpLocks/>
            <a:stCxn id="169" idx="4"/>
            <a:endCxn id="168" idx="0"/>
          </p:cNvCxnSpPr>
          <p:nvPr/>
        </p:nvCxnSpPr>
        <p:spPr>
          <a:xfrm>
            <a:off x="1413418" y="769028"/>
            <a:ext cx="0" cy="3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1BC69C3-148B-4629-AB0E-694BF5154EA3}"/>
              </a:ext>
            </a:extLst>
          </p:cNvPr>
          <p:cNvSpPr txBox="1"/>
          <p:nvPr/>
        </p:nvSpPr>
        <p:spPr>
          <a:xfrm>
            <a:off x="874859" y="1275508"/>
            <a:ext cx="1163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Input string for x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8A9EF26-F3AD-42CE-923E-3735F1A300D5}"/>
              </a:ext>
            </a:extLst>
          </p:cNvPr>
          <p:cNvSpPr txBox="1"/>
          <p:nvPr/>
        </p:nvSpPr>
        <p:spPr>
          <a:xfrm>
            <a:off x="896073" y="4943655"/>
            <a:ext cx="105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for i in range(</a:t>
            </a:r>
            <a:r>
              <a:rPr lang="en-US" sz="1000" dirty="0" err="1"/>
              <a:t>len</a:t>
            </a:r>
            <a:endParaRPr lang="en-US" sz="1000" dirty="0"/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catalog_func</a:t>
            </a:r>
            <a:r>
              <a:rPr lang="en-US" sz="1000" dirty="0"/>
              <a:t>())</a:t>
            </a:r>
          </a:p>
        </p:txBody>
      </p:sp>
      <p:sp>
        <p:nvSpPr>
          <p:cNvPr id="176" name="Hexagon 175">
            <a:extLst>
              <a:ext uri="{FF2B5EF4-FFF2-40B4-BE49-F238E27FC236}">
                <a16:creationId xmlns:a16="http://schemas.microsoft.com/office/drawing/2014/main" id="{F33CF981-CD4A-4F4C-B54F-0D7A0A48225C}"/>
              </a:ext>
            </a:extLst>
          </p:cNvPr>
          <p:cNvSpPr/>
          <p:nvPr/>
        </p:nvSpPr>
        <p:spPr>
          <a:xfrm>
            <a:off x="2539172" y="4989580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04E18D-FEB2-4D5B-95F4-C5B39893E3D3}"/>
              </a:ext>
            </a:extLst>
          </p:cNvPr>
          <p:cNvSpPr txBox="1"/>
          <p:nvPr/>
        </p:nvSpPr>
        <p:spPr>
          <a:xfrm>
            <a:off x="2479406" y="4941229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range</a:t>
            </a:r>
          </a:p>
        </p:txBody>
      </p:sp>
      <p:sp>
        <p:nvSpPr>
          <p:cNvPr id="179" name="Hexagon 178">
            <a:extLst>
              <a:ext uri="{FF2B5EF4-FFF2-40B4-BE49-F238E27FC236}">
                <a16:creationId xmlns:a16="http://schemas.microsoft.com/office/drawing/2014/main" id="{0C0E0C9C-00BA-480F-9BBF-1912B861D852}"/>
              </a:ext>
            </a:extLst>
          </p:cNvPr>
          <p:cNvSpPr/>
          <p:nvPr/>
        </p:nvSpPr>
        <p:spPr>
          <a:xfrm>
            <a:off x="223370" y="5295813"/>
            <a:ext cx="502617" cy="44245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C03614-558B-473A-AEB7-03448A78EB15}"/>
              </a:ext>
            </a:extLst>
          </p:cNvPr>
          <p:cNvSpPr txBox="1"/>
          <p:nvPr/>
        </p:nvSpPr>
        <p:spPr>
          <a:xfrm>
            <a:off x="159787" y="5264038"/>
            <a:ext cx="629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 in range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3F9057E-6984-4731-B50B-1762BB9A0778}"/>
              </a:ext>
            </a:extLst>
          </p:cNvPr>
          <p:cNvSpPr/>
          <p:nvPr/>
        </p:nvSpPr>
        <p:spPr>
          <a:xfrm>
            <a:off x="192334" y="2126008"/>
            <a:ext cx="2415843" cy="17069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0D5441A-09CF-4863-A533-2FDEF75C938C}"/>
              </a:ext>
            </a:extLst>
          </p:cNvPr>
          <p:cNvSpPr txBox="1"/>
          <p:nvPr/>
        </p:nvSpPr>
        <p:spPr>
          <a:xfrm>
            <a:off x="477762" y="2727788"/>
            <a:ext cx="1925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Using list comprehension, match string input to column in csv and store in a list (</a:t>
            </a:r>
            <a:r>
              <a:rPr lang="en-US" sz="1000" dirty="0" err="1"/>
              <a:t>catsim</a:t>
            </a:r>
            <a:r>
              <a:rPr lang="en-US" sz="1000" dirty="0"/>
              <a:t>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077446-6E01-4A31-975C-DF0CBCE335BD}"/>
              </a:ext>
            </a:extLst>
          </p:cNvPr>
          <p:cNvSpPr txBox="1"/>
          <p:nvPr/>
        </p:nvSpPr>
        <p:spPr>
          <a:xfrm>
            <a:off x="459707" y="3349484"/>
            <a:ext cx="19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Using </a:t>
            </a:r>
            <a:r>
              <a:rPr lang="en-US" sz="1000" dirty="0" err="1"/>
              <a:t>ListToString</a:t>
            </a:r>
            <a:r>
              <a:rPr lang="en-US" sz="1000" dirty="0"/>
              <a:t>, convert </a:t>
            </a:r>
            <a:r>
              <a:rPr lang="en-US" sz="1000" dirty="0" err="1"/>
              <a:t>catsim</a:t>
            </a:r>
            <a:r>
              <a:rPr lang="en-US" sz="1000" dirty="0"/>
              <a:t> from list </a:t>
            </a:r>
            <a:r>
              <a:rPr lang="en-US" sz="1000" dirty="0" err="1"/>
              <a:t>ot</a:t>
            </a:r>
            <a:r>
              <a:rPr lang="en-US" sz="1000" dirty="0"/>
              <a:t> string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882A7FA-3FEA-4994-9353-6566547119FE}"/>
              </a:ext>
            </a:extLst>
          </p:cNvPr>
          <p:cNvCxnSpPr>
            <a:cxnSpLocks/>
            <a:stCxn id="185" idx="2"/>
            <a:endCxn id="165" idx="0"/>
          </p:cNvCxnSpPr>
          <p:nvPr/>
        </p:nvCxnSpPr>
        <p:spPr>
          <a:xfrm>
            <a:off x="1400256" y="3832946"/>
            <a:ext cx="7901" cy="77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A415EE5F-6754-4700-BDA6-CC4C7008D964}"/>
              </a:ext>
            </a:extLst>
          </p:cNvPr>
          <p:cNvCxnSpPr>
            <a:cxnSpLocks/>
            <a:stCxn id="129" idx="2"/>
            <a:endCxn id="165" idx="2"/>
          </p:cNvCxnSpPr>
          <p:nvPr/>
        </p:nvCxnSpPr>
        <p:spPr>
          <a:xfrm rot="5400000" flipH="1">
            <a:off x="3007310" y="4139111"/>
            <a:ext cx="1" cy="319830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C2588FE1-FA74-40D1-8E7C-86A4222A38D2}"/>
              </a:ext>
            </a:extLst>
          </p:cNvPr>
          <p:cNvSpPr txBox="1"/>
          <p:nvPr/>
        </p:nvSpPr>
        <p:spPr>
          <a:xfrm>
            <a:off x="4141710" y="5738683"/>
            <a:ext cx="445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False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5F20B85-7F7C-4EDA-B40D-2C3D36403F6F}"/>
              </a:ext>
            </a:extLst>
          </p:cNvPr>
          <p:cNvSpPr/>
          <p:nvPr/>
        </p:nvSpPr>
        <p:spPr>
          <a:xfrm>
            <a:off x="171897" y="6023621"/>
            <a:ext cx="605563" cy="5635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F4005AD-E2C1-4FC7-A271-E47B8B386DC6}"/>
              </a:ext>
            </a:extLst>
          </p:cNvPr>
          <p:cNvSpPr txBox="1"/>
          <p:nvPr/>
        </p:nvSpPr>
        <p:spPr>
          <a:xfrm>
            <a:off x="253529" y="6142378"/>
            <a:ext cx="473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1507B47D-A42E-4E70-AE8C-94C51B9E12BA}"/>
              </a:ext>
            </a:extLst>
          </p:cNvPr>
          <p:cNvCxnSpPr>
            <a:cxnSpLocks/>
            <a:stCxn id="112" idx="2"/>
            <a:endCxn id="165" idx="2"/>
          </p:cNvCxnSpPr>
          <p:nvPr/>
        </p:nvCxnSpPr>
        <p:spPr>
          <a:xfrm rot="5400000">
            <a:off x="3163187" y="1513604"/>
            <a:ext cx="2469631" cy="5979689"/>
          </a:xfrm>
          <a:prstGeom prst="bentConnector3">
            <a:avLst>
              <a:gd name="adj1" fmla="val 1092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5C7F8455-651A-458F-AE7D-3E96F5866581}"/>
              </a:ext>
            </a:extLst>
          </p:cNvPr>
          <p:cNvCxnSpPr>
            <a:cxnSpLocks/>
            <a:stCxn id="24" idx="3"/>
            <a:endCxn id="165" idx="2"/>
          </p:cNvCxnSpPr>
          <p:nvPr/>
        </p:nvCxnSpPr>
        <p:spPr>
          <a:xfrm flipH="1">
            <a:off x="1408157" y="873096"/>
            <a:ext cx="4241689" cy="4865168"/>
          </a:xfrm>
          <a:prstGeom prst="bentConnector4">
            <a:avLst>
              <a:gd name="adj1" fmla="val -66362"/>
              <a:gd name="adj2" fmla="val 1046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0" name="Table 73">
            <a:extLst>
              <a:ext uri="{FF2B5EF4-FFF2-40B4-BE49-F238E27FC236}">
                <a16:creationId xmlns:a16="http://schemas.microsoft.com/office/drawing/2014/main" id="{DF34E842-DF19-4706-A6B6-C0291ED66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77043"/>
              </p:ext>
            </p:extLst>
          </p:nvPr>
        </p:nvGraphicFramePr>
        <p:xfrm>
          <a:off x="8585991" y="593863"/>
          <a:ext cx="3606009" cy="62178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44364">
                  <a:extLst>
                    <a:ext uri="{9D8B030D-6E8A-4147-A177-3AD203B41FA5}">
                      <a16:colId xmlns:a16="http://schemas.microsoft.com/office/drawing/2014/main" val="2262849592"/>
                    </a:ext>
                  </a:extLst>
                </a:gridCol>
                <a:gridCol w="2361645">
                  <a:extLst>
                    <a:ext uri="{9D8B030D-6E8A-4147-A177-3AD203B41FA5}">
                      <a16:colId xmlns:a16="http://schemas.microsoft.com/office/drawing/2014/main" val="3346712085"/>
                    </a:ext>
                  </a:extLst>
                </a:gridCol>
              </a:tblGrid>
              <a:tr h="241155">
                <a:tc>
                  <a:txBody>
                    <a:bodyPr/>
                    <a:lstStyle/>
                    <a:p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catalog_func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What does it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914397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minmax_Age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youngest and oldest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30400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what_Sex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male and 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87994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what_State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patients reside in each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875874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r>
                        <a:rPr lang="en-US" sz="1000" dirty="0" err="1"/>
                        <a:t>what_Visit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number of different type of visits by patient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7522"/>
                  </a:ext>
                </a:extLst>
              </a:tr>
              <a:tr h="272693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minmax_Height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shortest and tallest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539483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minmax_Weight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lightest and heaviest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276460"/>
                  </a:ext>
                </a:extLst>
              </a:tr>
              <a:tr h="280175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minmax_BMI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BMI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50904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minmax_Temp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coldest and hottest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7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minmax_Pulse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pulse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69462"/>
                  </a:ext>
                </a:extLst>
              </a:tr>
              <a:tr h="296488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minmax_RR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respiratory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822026"/>
                  </a:ext>
                </a:extLst>
              </a:tr>
              <a:tr h="307571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minmax_Pain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pain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009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minmax_Chol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cholesterol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6344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minmax_WBC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white blood cell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73779"/>
                  </a:ext>
                </a:extLst>
              </a:tr>
              <a:tr h="241788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vitamin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529595"/>
                  </a:ext>
                </a:extLst>
              </a:tr>
              <a:tr h="280581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minmax_Sodium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sodium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729542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r>
                        <a:rPr lang="en-US" sz="1000" dirty="0" err="1"/>
                        <a:t>minmax_Albumin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rows of lowest and highest albumin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936418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what_Disease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patients are affected by these diseases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684839"/>
                  </a:ext>
                </a:extLst>
              </a:tr>
              <a:tr h="2576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what_Comorbid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many patients are affected by these diseases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69444"/>
                  </a:ext>
                </a:extLst>
              </a:tr>
            </a:tbl>
          </a:graphicData>
        </a:graphic>
      </p:graphicFrame>
      <p:sp>
        <p:nvSpPr>
          <p:cNvPr id="362" name="TextBox 361">
            <a:extLst>
              <a:ext uri="{FF2B5EF4-FFF2-40B4-BE49-F238E27FC236}">
                <a16:creationId xmlns:a16="http://schemas.microsoft.com/office/drawing/2014/main" id="{907E3199-E5CD-4E9A-BB78-562C51C34658}"/>
              </a:ext>
            </a:extLst>
          </p:cNvPr>
          <p:cNvSpPr txBox="1"/>
          <p:nvPr/>
        </p:nvSpPr>
        <p:spPr>
          <a:xfrm>
            <a:off x="477738" y="2172904"/>
            <a:ext cx="1691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list (</a:t>
            </a:r>
            <a:r>
              <a:rPr lang="en-US" sz="1000" dirty="0" err="1"/>
              <a:t>catalog_func</a:t>
            </a:r>
            <a:r>
              <a:rPr lang="en-US" sz="1000" dirty="0"/>
              <a:t>) of functions to be called later, refer to Table 6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6DEBF749-D2E7-460E-AD7D-332590A143EB}"/>
              </a:ext>
            </a:extLst>
          </p:cNvPr>
          <p:cNvSpPr txBox="1"/>
          <p:nvPr/>
        </p:nvSpPr>
        <p:spPr>
          <a:xfrm>
            <a:off x="10072840" y="349953"/>
            <a:ext cx="632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Table 6</a:t>
            </a:r>
          </a:p>
        </p:txBody>
      </p:sp>
    </p:spTree>
    <p:extLst>
      <p:ext uri="{BB962C8B-B14F-4D97-AF65-F5344CB8AC3E}">
        <p14:creationId xmlns:p14="http://schemas.microsoft.com/office/powerpoint/2010/main" val="138732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DCC64CED-5ED9-43FD-97B0-59FA8255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78" b="2634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F8D8CB-93FE-4E7E-B66B-482124AA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" y="5120639"/>
            <a:ext cx="8696356" cy="173736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700" dirty="0"/>
              <a:t>Module 3: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219E7-AFCC-4D09-A125-9B059EE2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r>
              <a:rPr lang="en-US" dirty="0"/>
              <a:t>Kevin Yang</a:t>
            </a:r>
          </a:p>
        </p:txBody>
      </p:sp>
    </p:spTree>
    <p:extLst>
      <p:ext uri="{BB962C8B-B14F-4D97-AF65-F5344CB8AC3E}">
        <p14:creationId xmlns:p14="http://schemas.microsoft.com/office/powerpoint/2010/main" val="87286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1567</Words>
  <Application>Microsoft Office PowerPoint</Application>
  <PresentationFormat>Widescreen</PresentationFormat>
  <Paragraphs>327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 6018 Project Flowchart</vt:lpstr>
      <vt:lpstr> Module 1: Generate Data Files</vt:lpstr>
      <vt:lpstr>Data Generating Functions</vt:lpstr>
      <vt:lpstr>BMI Data Generating Function</vt:lpstr>
      <vt:lpstr>Function that Calls Data Generating Functions and Writes to csv File </vt:lpstr>
      <vt:lpstr>Module 2: Display Info</vt:lpstr>
      <vt:lpstr>PowerPoint Presentation</vt:lpstr>
      <vt:lpstr>Function that matches column input and returns/writes appropriate information</vt:lpstr>
      <vt:lpstr>Module 3: Descriptive Stats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6018 Project Flowchart</dc:title>
  <dc:creator>Kevin Yang</dc:creator>
  <cp:lastModifiedBy>Kevin Yang</cp:lastModifiedBy>
  <cp:revision>51</cp:revision>
  <dcterms:created xsi:type="dcterms:W3CDTF">2020-11-30T16:30:14Z</dcterms:created>
  <dcterms:modified xsi:type="dcterms:W3CDTF">2020-11-30T22:53:31Z</dcterms:modified>
</cp:coreProperties>
</file>